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56"/>
  </p:notesMasterIdLst>
  <p:sldIdLst>
    <p:sldId id="388" r:id="rId2"/>
    <p:sldId id="389" r:id="rId3"/>
    <p:sldId id="359" r:id="rId4"/>
    <p:sldId id="363" r:id="rId5"/>
    <p:sldId id="364" r:id="rId6"/>
    <p:sldId id="365" r:id="rId7"/>
    <p:sldId id="392" r:id="rId8"/>
    <p:sldId id="366" r:id="rId9"/>
    <p:sldId id="367" r:id="rId10"/>
    <p:sldId id="368" r:id="rId11"/>
    <p:sldId id="369" r:id="rId12"/>
    <p:sldId id="379" r:id="rId13"/>
    <p:sldId id="394" r:id="rId14"/>
    <p:sldId id="372" r:id="rId15"/>
    <p:sldId id="38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24" r:id="rId30"/>
    <p:sldId id="425" r:id="rId31"/>
    <p:sldId id="426" r:id="rId32"/>
    <p:sldId id="427" r:id="rId33"/>
    <p:sldId id="428" r:id="rId34"/>
    <p:sldId id="429" r:id="rId35"/>
    <p:sldId id="430" r:id="rId36"/>
    <p:sldId id="431" r:id="rId37"/>
    <p:sldId id="432" r:id="rId38"/>
    <p:sldId id="381" r:id="rId39"/>
    <p:sldId id="395" r:id="rId40"/>
    <p:sldId id="396" r:id="rId41"/>
    <p:sldId id="397" r:id="rId42"/>
    <p:sldId id="398" r:id="rId43"/>
    <p:sldId id="399" r:id="rId44"/>
    <p:sldId id="400" r:id="rId45"/>
    <p:sldId id="385" r:id="rId46"/>
    <p:sldId id="401" r:id="rId47"/>
    <p:sldId id="402" r:id="rId48"/>
    <p:sldId id="403" r:id="rId49"/>
    <p:sldId id="404" r:id="rId50"/>
    <p:sldId id="386" r:id="rId51"/>
    <p:sldId id="405" r:id="rId52"/>
    <p:sldId id="374" r:id="rId53"/>
    <p:sldId id="406" r:id="rId54"/>
    <p:sldId id="407" r:id="rId55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2802"/>
    <a:srgbClr val="773503"/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62" autoAdjust="0"/>
  </p:normalViewPr>
  <p:slideViewPr>
    <p:cSldViewPr>
      <p:cViewPr varScale="1">
        <p:scale>
          <a:sx n="67" d="100"/>
          <a:sy n="67" d="100"/>
        </p:scale>
        <p:origin x="-13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285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2ADEB7-B7F2-F449-BAE8-94D6DEBD33A7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89256D-A6B2-5342-B665-C46AD35BC275}">
      <dgm:prSet/>
      <dgm:spPr/>
      <dgm:t>
        <a:bodyPr/>
        <a:lstStyle/>
        <a:p>
          <a:pPr rtl="0"/>
          <a:r>
            <a:rPr lang="en-US" b="1" dirty="0" smtClean="0">
              <a:solidFill>
                <a:srgbClr val="0E0A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classified into two broad categories:</a:t>
          </a:r>
          <a:endParaRPr lang="en-US" b="1" dirty="0">
            <a:solidFill>
              <a:srgbClr val="0E0A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5B57489-C24E-9D40-918A-38828F8E3B0B}" type="parTrans" cxnId="{3D9ACDFA-7BC7-5C48-A2E0-3571387951BD}">
      <dgm:prSet/>
      <dgm:spPr/>
      <dgm:t>
        <a:bodyPr/>
        <a:lstStyle/>
        <a:p>
          <a:endParaRPr lang="en-US"/>
        </a:p>
      </dgm:t>
    </dgm:pt>
    <dgm:pt modelId="{BD592802-C4EC-CF4F-831A-2FF8AE359509}" type="sibTrans" cxnId="{3D9ACDFA-7BC7-5C48-A2E0-3571387951BD}">
      <dgm:prSet/>
      <dgm:spPr/>
      <dgm:t>
        <a:bodyPr/>
        <a:lstStyle/>
        <a:p>
          <a:endParaRPr lang="en-US"/>
        </a:p>
      </dgm:t>
    </dgm:pt>
    <dgm:pt modelId="{1C6539FB-DF41-9847-8663-8590CEAA001E}">
      <dgm:prSet/>
      <dgm:spPr/>
      <dgm:t>
        <a:bodyPr/>
        <a:lstStyle/>
        <a:p>
          <a:pPr rtl="0"/>
          <a:r>
            <a:rPr lang="en-US" b="1" dirty="0" smtClean="0"/>
            <a:t>based first on how it spreads or propagates to reach the desired targets</a:t>
          </a:r>
          <a:endParaRPr lang="en-US" dirty="0"/>
        </a:p>
      </dgm:t>
    </dgm:pt>
    <dgm:pt modelId="{F2093A2E-173F-ED4E-896A-34F2417B94C2}" type="parTrans" cxnId="{BCA80FD4-1FFE-1047-87AB-CE4A87BF548E}">
      <dgm:prSet/>
      <dgm:spPr/>
      <dgm:t>
        <a:bodyPr/>
        <a:lstStyle/>
        <a:p>
          <a:endParaRPr lang="en-US" dirty="0"/>
        </a:p>
      </dgm:t>
    </dgm:pt>
    <dgm:pt modelId="{0DE61BF1-A6DC-B442-B61B-7BEABF3B2C66}" type="sibTrans" cxnId="{BCA80FD4-1FFE-1047-87AB-CE4A87BF548E}">
      <dgm:prSet/>
      <dgm:spPr/>
      <dgm:t>
        <a:bodyPr/>
        <a:lstStyle/>
        <a:p>
          <a:endParaRPr lang="en-US" dirty="0"/>
        </a:p>
      </dgm:t>
    </dgm:pt>
    <dgm:pt modelId="{26F09AB1-5F42-E248-9349-B14C380F21B0}">
      <dgm:prSet/>
      <dgm:spPr/>
      <dgm:t>
        <a:bodyPr/>
        <a:lstStyle/>
        <a:p>
          <a:pPr rtl="0"/>
          <a:r>
            <a:rPr lang="en-US" b="1" dirty="0" smtClean="0"/>
            <a:t>then on the actions or payloads it performs once a target is reached</a:t>
          </a:r>
          <a:endParaRPr lang="en-US" dirty="0"/>
        </a:p>
      </dgm:t>
    </dgm:pt>
    <dgm:pt modelId="{02DBF3FB-0940-5646-A681-13A1CC7E1DFC}" type="parTrans" cxnId="{F4DE6A75-1A9F-884C-93D0-8855DAA0A000}">
      <dgm:prSet/>
      <dgm:spPr/>
      <dgm:t>
        <a:bodyPr/>
        <a:lstStyle/>
        <a:p>
          <a:endParaRPr lang="en-US"/>
        </a:p>
      </dgm:t>
    </dgm:pt>
    <dgm:pt modelId="{75A38B05-D8E3-924F-A288-597F2E57C0DA}" type="sibTrans" cxnId="{F4DE6A75-1A9F-884C-93D0-8855DAA0A000}">
      <dgm:prSet/>
      <dgm:spPr/>
      <dgm:t>
        <a:bodyPr/>
        <a:lstStyle/>
        <a:p>
          <a:endParaRPr lang="en-US"/>
        </a:p>
      </dgm:t>
    </dgm:pt>
    <dgm:pt modelId="{B99B28DC-1840-6342-8847-BD8052638864}">
      <dgm:prSet/>
      <dgm:spPr/>
      <dgm:t>
        <a:bodyPr/>
        <a:lstStyle/>
        <a:p>
          <a:pPr rtl="0"/>
          <a:r>
            <a:rPr lang="en-US" b="1" dirty="0" smtClean="0">
              <a:solidFill>
                <a:srgbClr val="0E0A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also classified by: </a:t>
          </a:r>
          <a:endParaRPr lang="en-US" dirty="0">
            <a:solidFill>
              <a:srgbClr val="0E0A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D9F882A-346E-644B-A264-A139B7A273E2}" type="parTrans" cxnId="{34273889-8C21-684F-AE5B-94D926DC822D}">
      <dgm:prSet/>
      <dgm:spPr/>
      <dgm:t>
        <a:bodyPr/>
        <a:lstStyle/>
        <a:p>
          <a:endParaRPr lang="en-US"/>
        </a:p>
      </dgm:t>
    </dgm:pt>
    <dgm:pt modelId="{A1721077-56E5-004F-8CCD-318B396732B1}" type="sibTrans" cxnId="{34273889-8C21-684F-AE5B-94D926DC822D}">
      <dgm:prSet/>
      <dgm:spPr/>
      <dgm:t>
        <a:bodyPr/>
        <a:lstStyle/>
        <a:p>
          <a:endParaRPr lang="en-US"/>
        </a:p>
      </dgm:t>
    </dgm:pt>
    <dgm:pt modelId="{63748016-E909-7749-8D4F-CBEA0C8C8028}">
      <dgm:prSet/>
      <dgm:spPr/>
      <dgm:t>
        <a:bodyPr/>
        <a:lstStyle/>
        <a:p>
          <a:pPr rtl="0"/>
          <a:r>
            <a:rPr lang="en-US" b="1" dirty="0" smtClean="0"/>
            <a:t>those that need a host  program (parasitic code such as viruses)</a:t>
          </a:r>
          <a:endParaRPr lang="en-US" dirty="0"/>
        </a:p>
      </dgm:t>
    </dgm:pt>
    <dgm:pt modelId="{910E3748-395A-9747-9C25-4A58B8AD44C2}" type="parTrans" cxnId="{07CAA0DD-6259-AE47-945B-EBB7466AB621}">
      <dgm:prSet/>
      <dgm:spPr/>
      <dgm:t>
        <a:bodyPr/>
        <a:lstStyle/>
        <a:p>
          <a:endParaRPr lang="en-US" dirty="0"/>
        </a:p>
      </dgm:t>
    </dgm:pt>
    <dgm:pt modelId="{716CE549-8138-BC4B-8FB3-DF180464C301}" type="sibTrans" cxnId="{07CAA0DD-6259-AE47-945B-EBB7466AB621}">
      <dgm:prSet/>
      <dgm:spPr/>
      <dgm:t>
        <a:bodyPr/>
        <a:lstStyle/>
        <a:p>
          <a:endParaRPr lang="en-US" dirty="0"/>
        </a:p>
      </dgm:t>
    </dgm:pt>
    <dgm:pt modelId="{DF5FD426-5B69-3244-BC9A-7CE9E664D873}">
      <dgm:prSet/>
      <dgm:spPr/>
      <dgm:t>
        <a:bodyPr/>
        <a:lstStyle/>
        <a:p>
          <a:pPr rtl="0"/>
          <a:r>
            <a:rPr lang="en-US" b="1" dirty="0" smtClean="0"/>
            <a:t>those that are independent, self-contained programs (worms, trojans, and bots)</a:t>
          </a:r>
          <a:endParaRPr lang="en-US" dirty="0"/>
        </a:p>
      </dgm:t>
    </dgm:pt>
    <dgm:pt modelId="{2CC51F01-3233-5949-AC29-09ECE6FB99C9}" type="parTrans" cxnId="{30A6D4C6-9A69-2C4C-8E33-4E47FE18EE27}">
      <dgm:prSet/>
      <dgm:spPr/>
      <dgm:t>
        <a:bodyPr/>
        <a:lstStyle/>
        <a:p>
          <a:endParaRPr lang="en-US"/>
        </a:p>
      </dgm:t>
    </dgm:pt>
    <dgm:pt modelId="{4EB9040F-A42E-9448-9E5D-FB650183CF9F}" type="sibTrans" cxnId="{30A6D4C6-9A69-2C4C-8E33-4E47FE18EE27}">
      <dgm:prSet/>
      <dgm:spPr/>
      <dgm:t>
        <a:bodyPr/>
        <a:lstStyle/>
        <a:p>
          <a:endParaRPr lang="en-US" dirty="0"/>
        </a:p>
      </dgm:t>
    </dgm:pt>
    <dgm:pt modelId="{E100D654-871B-8944-8398-52EC1637F13F}">
      <dgm:prSet/>
      <dgm:spPr/>
      <dgm:t>
        <a:bodyPr/>
        <a:lstStyle/>
        <a:p>
          <a:pPr rtl="0"/>
          <a:r>
            <a:rPr lang="en-US" b="1" dirty="0" smtClean="0"/>
            <a:t>malware that does not replicate (trojans and spam e-mail)</a:t>
          </a:r>
          <a:endParaRPr lang="en-US" dirty="0"/>
        </a:p>
      </dgm:t>
    </dgm:pt>
    <dgm:pt modelId="{6AB7DFA6-98D9-C743-8150-ABFA4B9E6F14}" type="parTrans" cxnId="{5C2CF0FD-9DAA-3B4C-9E5E-3E6A3CBE7DEF}">
      <dgm:prSet/>
      <dgm:spPr/>
      <dgm:t>
        <a:bodyPr/>
        <a:lstStyle/>
        <a:p>
          <a:endParaRPr lang="en-US"/>
        </a:p>
      </dgm:t>
    </dgm:pt>
    <dgm:pt modelId="{F6E00E15-E6F3-F942-9B34-CAE643C995F6}" type="sibTrans" cxnId="{5C2CF0FD-9DAA-3B4C-9E5E-3E6A3CBE7DEF}">
      <dgm:prSet/>
      <dgm:spPr/>
      <dgm:t>
        <a:bodyPr/>
        <a:lstStyle/>
        <a:p>
          <a:endParaRPr lang="en-US" dirty="0"/>
        </a:p>
      </dgm:t>
    </dgm:pt>
    <dgm:pt modelId="{AD27E523-4198-8A43-9A92-601902BD84C7}">
      <dgm:prSet/>
      <dgm:spPr/>
      <dgm:t>
        <a:bodyPr/>
        <a:lstStyle/>
        <a:p>
          <a:pPr rtl="0"/>
          <a:r>
            <a:rPr lang="en-US" b="1" dirty="0" smtClean="0"/>
            <a:t>malware that does replicate (viruses and worms)</a:t>
          </a:r>
          <a:endParaRPr lang="en-US" b="1" dirty="0"/>
        </a:p>
      </dgm:t>
    </dgm:pt>
    <dgm:pt modelId="{DB266CC2-B7FC-D843-ADCD-363E270916EC}" type="parTrans" cxnId="{BED4BD69-A73A-AE44-A0C8-CE970CD0C68F}">
      <dgm:prSet/>
      <dgm:spPr/>
      <dgm:t>
        <a:bodyPr/>
        <a:lstStyle/>
        <a:p>
          <a:endParaRPr lang="en-US"/>
        </a:p>
      </dgm:t>
    </dgm:pt>
    <dgm:pt modelId="{AB1F3640-C14F-7249-B96B-3C87FB299A86}" type="sibTrans" cxnId="{BED4BD69-A73A-AE44-A0C8-CE970CD0C68F}">
      <dgm:prSet/>
      <dgm:spPr/>
      <dgm:t>
        <a:bodyPr/>
        <a:lstStyle/>
        <a:p>
          <a:endParaRPr lang="en-US"/>
        </a:p>
      </dgm:t>
    </dgm:pt>
    <dgm:pt modelId="{36780F4B-F7D5-6644-AB4C-279A84EBBC87}" type="pres">
      <dgm:prSet presAssocID="{822ADEB7-B7F2-F449-BAE8-94D6DEBD33A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205139-D25D-9141-8B65-B7533B220C63}" type="pres">
      <dgm:prSet presAssocID="{7489256D-A6B2-5342-B665-C46AD35BC275}" presName="vertFlow" presStyleCnt="0"/>
      <dgm:spPr/>
    </dgm:pt>
    <dgm:pt modelId="{D6683EB3-9145-414D-BA47-C91BB8F520AC}" type="pres">
      <dgm:prSet presAssocID="{7489256D-A6B2-5342-B665-C46AD35BC275}" presName="header" presStyleLbl="node1" presStyleIdx="0" presStyleCnt="2"/>
      <dgm:spPr/>
      <dgm:t>
        <a:bodyPr/>
        <a:lstStyle/>
        <a:p>
          <a:endParaRPr lang="en-US"/>
        </a:p>
      </dgm:t>
    </dgm:pt>
    <dgm:pt modelId="{EDB22133-E8C5-564E-9BDE-77A9A6AFF0D9}" type="pres">
      <dgm:prSet presAssocID="{F2093A2E-173F-ED4E-896A-34F2417B94C2}" presName="parTrans" presStyleLbl="sibTrans2D1" presStyleIdx="0" presStyleCnt="6"/>
      <dgm:spPr/>
      <dgm:t>
        <a:bodyPr/>
        <a:lstStyle/>
        <a:p>
          <a:endParaRPr lang="en-US"/>
        </a:p>
      </dgm:t>
    </dgm:pt>
    <dgm:pt modelId="{23949CA4-11FE-B44B-8096-7F92BA04476C}" type="pres">
      <dgm:prSet presAssocID="{1C6539FB-DF41-9847-8663-8590CEAA001E}" presName="child" presStyleLbl="alignAccFollow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73B6B3-49AA-5044-87E7-043168FDA1C2}" type="pres">
      <dgm:prSet presAssocID="{0DE61BF1-A6DC-B442-B61B-7BEABF3B2C66}" presName="sibTrans" presStyleLbl="sibTrans2D1" presStyleIdx="1" presStyleCnt="6"/>
      <dgm:spPr/>
      <dgm:t>
        <a:bodyPr/>
        <a:lstStyle/>
        <a:p>
          <a:endParaRPr lang="en-US"/>
        </a:p>
      </dgm:t>
    </dgm:pt>
    <dgm:pt modelId="{318E9CFC-7000-5948-92CC-E06FCC323ED3}" type="pres">
      <dgm:prSet presAssocID="{26F09AB1-5F42-E248-9349-B14C380F21B0}" presName="child" presStyleLbl="alignAccFollow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E1A360-9A1F-6E46-B239-C3268BB1419E}" type="pres">
      <dgm:prSet presAssocID="{7489256D-A6B2-5342-B665-C46AD35BC275}" presName="hSp" presStyleCnt="0"/>
      <dgm:spPr/>
    </dgm:pt>
    <dgm:pt modelId="{6D61C701-43FF-A740-983C-CD253190EEC7}" type="pres">
      <dgm:prSet presAssocID="{B99B28DC-1840-6342-8847-BD8052638864}" presName="vertFlow" presStyleCnt="0"/>
      <dgm:spPr/>
    </dgm:pt>
    <dgm:pt modelId="{CAF028A9-25B4-7042-8AC7-32B854073429}" type="pres">
      <dgm:prSet presAssocID="{B99B28DC-1840-6342-8847-BD8052638864}" presName="header" presStyleLbl="node1" presStyleIdx="1" presStyleCnt="2"/>
      <dgm:spPr/>
      <dgm:t>
        <a:bodyPr/>
        <a:lstStyle/>
        <a:p>
          <a:endParaRPr lang="en-US"/>
        </a:p>
      </dgm:t>
    </dgm:pt>
    <dgm:pt modelId="{3DDCB43C-A170-0943-B0D8-AF848C17E12A}" type="pres">
      <dgm:prSet presAssocID="{910E3748-395A-9747-9C25-4A58B8AD44C2}" presName="parTrans" presStyleLbl="sibTrans2D1" presStyleIdx="2" presStyleCnt="6"/>
      <dgm:spPr/>
      <dgm:t>
        <a:bodyPr/>
        <a:lstStyle/>
        <a:p>
          <a:endParaRPr lang="en-US"/>
        </a:p>
      </dgm:t>
    </dgm:pt>
    <dgm:pt modelId="{BD5206BD-938A-9E47-BA58-471B4BFB7074}" type="pres">
      <dgm:prSet presAssocID="{63748016-E909-7749-8D4F-CBEA0C8C8028}" presName="child" presStyleLbl="alignAccFollow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94E86B-9DC9-C242-BE4F-6917AE89A034}" type="pres">
      <dgm:prSet presAssocID="{716CE549-8138-BC4B-8FB3-DF180464C301}" presName="sibTrans" presStyleLbl="sibTrans2D1" presStyleIdx="3" presStyleCnt="6"/>
      <dgm:spPr/>
      <dgm:t>
        <a:bodyPr/>
        <a:lstStyle/>
        <a:p>
          <a:endParaRPr lang="en-US"/>
        </a:p>
      </dgm:t>
    </dgm:pt>
    <dgm:pt modelId="{96C0851B-4FB5-6248-AF53-A2A3E18CD2D5}" type="pres">
      <dgm:prSet presAssocID="{DF5FD426-5B69-3244-BC9A-7CE9E664D873}" presName="child" presStyleLbl="alignAccFollow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89221-705F-AA40-B4C6-05F80364904C}" type="pres">
      <dgm:prSet presAssocID="{4EB9040F-A42E-9448-9E5D-FB650183CF9F}" presName="sibTrans" presStyleLbl="sibTrans2D1" presStyleIdx="4" presStyleCnt="6"/>
      <dgm:spPr/>
      <dgm:t>
        <a:bodyPr/>
        <a:lstStyle/>
        <a:p>
          <a:endParaRPr lang="en-US"/>
        </a:p>
      </dgm:t>
    </dgm:pt>
    <dgm:pt modelId="{2CFCC1E6-6884-8F42-AAC4-8F51DCBE28BD}" type="pres">
      <dgm:prSet presAssocID="{E100D654-871B-8944-8398-52EC1637F13F}" presName="child" presStyleLbl="alignAccFollow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DDE64E-DD84-7746-BE01-849021843D34}" type="pres">
      <dgm:prSet presAssocID="{F6E00E15-E6F3-F942-9B34-CAE643C995F6}" presName="sibTrans" presStyleLbl="sibTrans2D1" presStyleIdx="5" presStyleCnt="6"/>
      <dgm:spPr/>
      <dgm:t>
        <a:bodyPr/>
        <a:lstStyle/>
        <a:p>
          <a:endParaRPr lang="en-US"/>
        </a:p>
      </dgm:t>
    </dgm:pt>
    <dgm:pt modelId="{BC9811A8-A431-9545-AB24-6FCE1425685B}" type="pres">
      <dgm:prSet presAssocID="{AD27E523-4198-8A43-9A92-601902BD84C7}" presName="child" presStyleLbl="alignAccFollow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D4BD69-A73A-AE44-A0C8-CE970CD0C68F}" srcId="{B99B28DC-1840-6342-8847-BD8052638864}" destId="{AD27E523-4198-8A43-9A92-601902BD84C7}" srcOrd="3" destOrd="0" parTransId="{DB266CC2-B7FC-D843-ADCD-363E270916EC}" sibTransId="{AB1F3640-C14F-7249-B96B-3C87FB299A86}"/>
    <dgm:cxn modelId="{F4DE6A75-1A9F-884C-93D0-8855DAA0A000}" srcId="{7489256D-A6B2-5342-B665-C46AD35BC275}" destId="{26F09AB1-5F42-E248-9349-B14C380F21B0}" srcOrd="1" destOrd="0" parTransId="{02DBF3FB-0940-5646-A681-13A1CC7E1DFC}" sibTransId="{75A38B05-D8E3-924F-A288-597F2E57C0DA}"/>
    <dgm:cxn modelId="{AAF21DC5-E9B2-9E43-A21A-C9B29D6EF87B}" type="presOf" srcId="{0DE61BF1-A6DC-B442-B61B-7BEABF3B2C66}" destId="{AB73B6B3-49AA-5044-87E7-043168FDA1C2}" srcOrd="0" destOrd="0" presId="urn:microsoft.com/office/officeart/2005/8/layout/lProcess1"/>
    <dgm:cxn modelId="{AF904413-93CD-BD49-BE28-8C554035F8FB}" type="presOf" srcId="{716CE549-8138-BC4B-8FB3-DF180464C301}" destId="{5294E86B-9DC9-C242-BE4F-6917AE89A034}" srcOrd="0" destOrd="0" presId="urn:microsoft.com/office/officeart/2005/8/layout/lProcess1"/>
    <dgm:cxn modelId="{689A1C96-85CF-F64C-8014-01A3C7856B79}" type="presOf" srcId="{63748016-E909-7749-8D4F-CBEA0C8C8028}" destId="{BD5206BD-938A-9E47-BA58-471B4BFB7074}" srcOrd="0" destOrd="0" presId="urn:microsoft.com/office/officeart/2005/8/layout/lProcess1"/>
    <dgm:cxn modelId="{07CAA0DD-6259-AE47-945B-EBB7466AB621}" srcId="{B99B28DC-1840-6342-8847-BD8052638864}" destId="{63748016-E909-7749-8D4F-CBEA0C8C8028}" srcOrd="0" destOrd="0" parTransId="{910E3748-395A-9747-9C25-4A58B8AD44C2}" sibTransId="{716CE549-8138-BC4B-8FB3-DF180464C301}"/>
    <dgm:cxn modelId="{AB9E2D13-14E9-4844-92F2-DE6F35A43D68}" type="presOf" srcId="{1C6539FB-DF41-9847-8663-8590CEAA001E}" destId="{23949CA4-11FE-B44B-8096-7F92BA04476C}" srcOrd="0" destOrd="0" presId="urn:microsoft.com/office/officeart/2005/8/layout/lProcess1"/>
    <dgm:cxn modelId="{8DC4E3A3-6F61-764F-8059-1C38035CF887}" type="presOf" srcId="{4EB9040F-A42E-9448-9E5D-FB650183CF9F}" destId="{72589221-705F-AA40-B4C6-05F80364904C}" srcOrd="0" destOrd="0" presId="urn:microsoft.com/office/officeart/2005/8/layout/lProcess1"/>
    <dgm:cxn modelId="{F9C0FB10-6630-8F4B-9945-92CE119D948A}" type="presOf" srcId="{F6E00E15-E6F3-F942-9B34-CAE643C995F6}" destId="{73DDE64E-DD84-7746-BE01-849021843D34}" srcOrd="0" destOrd="0" presId="urn:microsoft.com/office/officeart/2005/8/layout/lProcess1"/>
    <dgm:cxn modelId="{3D9ACDFA-7BC7-5C48-A2E0-3571387951BD}" srcId="{822ADEB7-B7F2-F449-BAE8-94D6DEBD33A7}" destId="{7489256D-A6B2-5342-B665-C46AD35BC275}" srcOrd="0" destOrd="0" parTransId="{55B57489-C24E-9D40-918A-38828F8E3B0B}" sibTransId="{BD592802-C4EC-CF4F-831A-2FF8AE359509}"/>
    <dgm:cxn modelId="{F8589E43-0DFA-6742-ADB4-4E269A0F80B7}" type="presOf" srcId="{AD27E523-4198-8A43-9A92-601902BD84C7}" destId="{BC9811A8-A431-9545-AB24-6FCE1425685B}" srcOrd="0" destOrd="0" presId="urn:microsoft.com/office/officeart/2005/8/layout/lProcess1"/>
    <dgm:cxn modelId="{30A6D4C6-9A69-2C4C-8E33-4E47FE18EE27}" srcId="{B99B28DC-1840-6342-8847-BD8052638864}" destId="{DF5FD426-5B69-3244-BC9A-7CE9E664D873}" srcOrd="1" destOrd="0" parTransId="{2CC51F01-3233-5949-AC29-09ECE6FB99C9}" sibTransId="{4EB9040F-A42E-9448-9E5D-FB650183CF9F}"/>
    <dgm:cxn modelId="{C9D681A3-1B7D-714B-B120-EE415C769FE0}" type="presOf" srcId="{DF5FD426-5B69-3244-BC9A-7CE9E664D873}" destId="{96C0851B-4FB5-6248-AF53-A2A3E18CD2D5}" srcOrd="0" destOrd="0" presId="urn:microsoft.com/office/officeart/2005/8/layout/lProcess1"/>
    <dgm:cxn modelId="{89CE0FBC-276C-4846-A229-401A1491F21D}" type="presOf" srcId="{910E3748-395A-9747-9C25-4A58B8AD44C2}" destId="{3DDCB43C-A170-0943-B0D8-AF848C17E12A}" srcOrd="0" destOrd="0" presId="urn:microsoft.com/office/officeart/2005/8/layout/lProcess1"/>
    <dgm:cxn modelId="{34273889-8C21-684F-AE5B-94D926DC822D}" srcId="{822ADEB7-B7F2-F449-BAE8-94D6DEBD33A7}" destId="{B99B28DC-1840-6342-8847-BD8052638864}" srcOrd="1" destOrd="0" parTransId="{AD9F882A-346E-644B-A264-A139B7A273E2}" sibTransId="{A1721077-56E5-004F-8CCD-318B396732B1}"/>
    <dgm:cxn modelId="{960933DA-2B9D-1346-9737-DEA174AA919A}" type="presOf" srcId="{7489256D-A6B2-5342-B665-C46AD35BC275}" destId="{D6683EB3-9145-414D-BA47-C91BB8F520AC}" srcOrd="0" destOrd="0" presId="urn:microsoft.com/office/officeart/2005/8/layout/lProcess1"/>
    <dgm:cxn modelId="{30984C2A-CB83-064F-91F9-494BEC9FD14A}" type="presOf" srcId="{26F09AB1-5F42-E248-9349-B14C380F21B0}" destId="{318E9CFC-7000-5948-92CC-E06FCC323ED3}" srcOrd="0" destOrd="0" presId="urn:microsoft.com/office/officeart/2005/8/layout/lProcess1"/>
    <dgm:cxn modelId="{5C2CF0FD-9DAA-3B4C-9E5E-3E6A3CBE7DEF}" srcId="{B99B28DC-1840-6342-8847-BD8052638864}" destId="{E100D654-871B-8944-8398-52EC1637F13F}" srcOrd="2" destOrd="0" parTransId="{6AB7DFA6-98D9-C743-8150-ABFA4B9E6F14}" sibTransId="{F6E00E15-E6F3-F942-9B34-CAE643C995F6}"/>
    <dgm:cxn modelId="{F3EFF485-959E-F146-9E08-229088C63408}" type="presOf" srcId="{B99B28DC-1840-6342-8847-BD8052638864}" destId="{CAF028A9-25B4-7042-8AC7-32B854073429}" srcOrd="0" destOrd="0" presId="urn:microsoft.com/office/officeart/2005/8/layout/lProcess1"/>
    <dgm:cxn modelId="{C439D37A-C924-584A-A55C-31EFE39AC5F1}" type="presOf" srcId="{822ADEB7-B7F2-F449-BAE8-94D6DEBD33A7}" destId="{36780F4B-F7D5-6644-AB4C-279A84EBBC87}" srcOrd="0" destOrd="0" presId="urn:microsoft.com/office/officeart/2005/8/layout/lProcess1"/>
    <dgm:cxn modelId="{BCA80FD4-1FFE-1047-87AB-CE4A87BF548E}" srcId="{7489256D-A6B2-5342-B665-C46AD35BC275}" destId="{1C6539FB-DF41-9847-8663-8590CEAA001E}" srcOrd="0" destOrd="0" parTransId="{F2093A2E-173F-ED4E-896A-34F2417B94C2}" sibTransId="{0DE61BF1-A6DC-B442-B61B-7BEABF3B2C66}"/>
    <dgm:cxn modelId="{78547F65-B1D1-9B45-ADAA-3CAB8C624576}" type="presOf" srcId="{E100D654-871B-8944-8398-52EC1637F13F}" destId="{2CFCC1E6-6884-8F42-AAC4-8F51DCBE28BD}" srcOrd="0" destOrd="0" presId="urn:microsoft.com/office/officeart/2005/8/layout/lProcess1"/>
    <dgm:cxn modelId="{24FDB8F4-4031-B741-A9A7-44D58A66E9B6}" type="presOf" srcId="{F2093A2E-173F-ED4E-896A-34F2417B94C2}" destId="{EDB22133-E8C5-564E-9BDE-77A9A6AFF0D9}" srcOrd="0" destOrd="0" presId="urn:microsoft.com/office/officeart/2005/8/layout/lProcess1"/>
    <dgm:cxn modelId="{EA39B73E-B609-6441-8007-EF8E63C945FD}" type="presParOf" srcId="{36780F4B-F7D5-6644-AB4C-279A84EBBC87}" destId="{C8205139-D25D-9141-8B65-B7533B220C63}" srcOrd="0" destOrd="0" presId="urn:microsoft.com/office/officeart/2005/8/layout/lProcess1"/>
    <dgm:cxn modelId="{B90D914E-C29E-6F42-A03A-22F99C230BA9}" type="presParOf" srcId="{C8205139-D25D-9141-8B65-B7533B220C63}" destId="{D6683EB3-9145-414D-BA47-C91BB8F520AC}" srcOrd="0" destOrd="0" presId="urn:microsoft.com/office/officeart/2005/8/layout/lProcess1"/>
    <dgm:cxn modelId="{078BC2B6-AB07-DE49-8F2D-B90579C76F9C}" type="presParOf" srcId="{C8205139-D25D-9141-8B65-B7533B220C63}" destId="{EDB22133-E8C5-564E-9BDE-77A9A6AFF0D9}" srcOrd="1" destOrd="0" presId="urn:microsoft.com/office/officeart/2005/8/layout/lProcess1"/>
    <dgm:cxn modelId="{5D429D91-15A1-6C49-BF97-E689BE96FFFF}" type="presParOf" srcId="{C8205139-D25D-9141-8B65-B7533B220C63}" destId="{23949CA4-11FE-B44B-8096-7F92BA04476C}" srcOrd="2" destOrd="0" presId="urn:microsoft.com/office/officeart/2005/8/layout/lProcess1"/>
    <dgm:cxn modelId="{7E688E08-FAD2-F44E-9516-17F40827D475}" type="presParOf" srcId="{C8205139-D25D-9141-8B65-B7533B220C63}" destId="{AB73B6B3-49AA-5044-87E7-043168FDA1C2}" srcOrd="3" destOrd="0" presId="urn:microsoft.com/office/officeart/2005/8/layout/lProcess1"/>
    <dgm:cxn modelId="{B8FBCF8D-0E02-204D-9A49-8F99D7E61CFD}" type="presParOf" srcId="{C8205139-D25D-9141-8B65-B7533B220C63}" destId="{318E9CFC-7000-5948-92CC-E06FCC323ED3}" srcOrd="4" destOrd="0" presId="urn:microsoft.com/office/officeart/2005/8/layout/lProcess1"/>
    <dgm:cxn modelId="{95C1039A-E490-A340-A98E-A67808FECB4B}" type="presParOf" srcId="{36780F4B-F7D5-6644-AB4C-279A84EBBC87}" destId="{D3E1A360-9A1F-6E46-B239-C3268BB1419E}" srcOrd="1" destOrd="0" presId="urn:microsoft.com/office/officeart/2005/8/layout/lProcess1"/>
    <dgm:cxn modelId="{E6D54D2F-3E8C-8848-9F60-AD5FB474FB59}" type="presParOf" srcId="{36780F4B-F7D5-6644-AB4C-279A84EBBC87}" destId="{6D61C701-43FF-A740-983C-CD253190EEC7}" srcOrd="2" destOrd="0" presId="urn:microsoft.com/office/officeart/2005/8/layout/lProcess1"/>
    <dgm:cxn modelId="{670B7B14-5262-8C4D-896B-8B9E77D198F7}" type="presParOf" srcId="{6D61C701-43FF-A740-983C-CD253190EEC7}" destId="{CAF028A9-25B4-7042-8AC7-32B854073429}" srcOrd="0" destOrd="0" presId="urn:microsoft.com/office/officeart/2005/8/layout/lProcess1"/>
    <dgm:cxn modelId="{7FBF40FF-2687-514E-8E52-12A5797279F2}" type="presParOf" srcId="{6D61C701-43FF-A740-983C-CD253190EEC7}" destId="{3DDCB43C-A170-0943-B0D8-AF848C17E12A}" srcOrd="1" destOrd="0" presId="urn:microsoft.com/office/officeart/2005/8/layout/lProcess1"/>
    <dgm:cxn modelId="{2F1DB751-07BC-E943-B847-756F7205783D}" type="presParOf" srcId="{6D61C701-43FF-A740-983C-CD253190EEC7}" destId="{BD5206BD-938A-9E47-BA58-471B4BFB7074}" srcOrd="2" destOrd="0" presId="urn:microsoft.com/office/officeart/2005/8/layout/lProcess1"/>
    <dgm:cxn modelId="{BD549C1D-85D1-6F49-AF89-A016868F9C6C}" type="presParOf" srcId="{6D61C701-43FF-A740-983C-CD253190EEC7}" destId="{5294E86B-9DC9-C242-BE4F-6917AE89A034}" srcOrd="3" destOrd="0" presId="urn:microsoft.com/office/officeart/2005/8/layout/lProcess1"/>
    <dgm:cxn modelId="{E4F6E733-C5FF-4647-BD40-D41E27EE9EB9}" type="presParOf" srcId="{6D61C701-43FF-A740-983C-CD253190EEC7}" destId="{96C0851B-4FB5-6248-AF53-A2A3E18CD2D5}" srcOrd="4" destOrd="0" presId="urn:microsoft.com/office/officeart/2005/8/layout/lProcess1"/>
    <dgm:cxn modelId="{D4CF3FD8-8258-0C42-B308-57126B626445}" type="presParOf" srcId="{6D61C701-43FF-A740-983C-CD253190EEC7}" destId="{72589221-705F-AA40-B4C6-05F80364904C}" srcOrd="5" destOrd="0" presId="urn:microsoft.com/office/officeart/2005/8/layout/lProcess1"/>
    <dgm:cxn modelId="{82AB7122-1790-B446-B8A3-A2725FB016EF}" type="presParOf" srcId="{6D61C701-43FF-A740-983C-CD253190EEC7}" destId="{2CFCC1E6-6884-8F42-AAC4-8F51DCBE28BD}" srcOrd="6" destOrd="0" presId="urn:microsoft.com/office/officeart/2005/8/layout/lProcess1"/>
    <dgm:cxn modelId="{65A7F1FC-7B74-E946-9002-5FCAC8644E1B}" type="presParOf" srcId="{6D61C701-43FF-A740-983C-CD253190EEC7}" destId="{73DDE64E-DD84-7746-BE01-849021843D34}" srcOrd="7" destOrd="0" presId="urn:microsoft.com/office/officeart/2005/8/layout/lProcess1"/>
    <dgm:cxn modelId="{500B921C-668C-6B46-ADD5-2992E7A7F074}" type="presParOf" srcId="{6D61C701-43FF-A740-983C-CD253190EEC7}" destId="{BC9811A8-A431-9545-AB24-6FCE1425685B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34C8CA6-6FBB-9543-B7CE-61E8B118F161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387B20-B672-7340-B5F6-86E17F6B3B71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</a:rPr>
            <a:t>first generation:  simple scanners</a:t>
          </a:r>
          <a:endParaRPr lang="en-US" sz="1800" dirty="0">
            <a:solidFill>
              <a:schemeClr val="bg1"/>
            </a:solidFill>
          </a:endParaRPr>
        </a:p>
      </dgm:t>
    </dgm:pt>
    <dgm:pt modelId="{A0FB0AFA-7044-F944-A68F-E4B57752DA85}" type="parTrans" cxnId="{1601031A-F7DA-CB4F-924C-7FB78F92F8D0}">
      <dgm:prSet/>
      <dgm:spPr/>
      <dgm:t>
        <a:bodyPr/>
        <a:lstStyle/>
        <a:p>
          <a:endParaRPr lang="en-US"/>
        </a:p>
      </dgm:t>
    </dgm:pt>
    <dgm:pt modelId="{849488E8-B7E6-C144-8049-60F5D218F3E2}" type="sibTrans" cxnId="{1601031A-F7DA-CB4F-924C-7FB78F92F8D0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A5796948-3AB1-F347-9BCD-7900063785F2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400" b="1" dirty="0" smtClean="0">
              <a:solidFill>
                <a:schemeClr val="tx1"/>
              </a:solidFill>
            </a:rPr>
            <a:t>requires a malware signature to identify the malware</a:t>
          </a:r>
          <a:endParaRPr lang="en-US" sz="1400" dirty="0">
            <a:solidFill>
              <a:schemeClr val="tx1"/>
            </a:solidFill>
          </a:endParaRPr>
        </a:p>
      </dgm:t>
    </dgm:pt>
    <dgm:pt modelId="{8ABDEA3F-342A-3E4D-831D-69C8F24027F2}" type="parTrans" cxnId="{E00F53A8-AFBC-8342-890B-912ED3421150}">
      <dgm:prSet/>
      <dgm:spPr/>
      <dgm:t>
        <a:bodyPr/>
        <a:lstStyle/>
        <a:p>
          <a:endParaRPr lang="en-US"/>
        </a:p>
      </dgm:t>
    </dgm:pt>
    <dgm:pt modelId="{B7FCF397-94DF-8346-9A6C-564C15E14D8D}" type="sibTrans" cxnId="{E00F53A8-AFBC-8342-890B-912ED3421150}">
      <dgm:prSet/>
      <dgm:spPr/>
      <dgm:t>
        <a:bodyPr/>
        <a:lstStyle/>
        <a:p>
          <a:endParaRPr lang="en-US"/>
        </a:p>
      </dgm:t>
    </dgm:pt>
    <dgm:pt modelId="{A1A8CB4B-B54D-E340-A2E4-F09B835C31E9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400" b="1" dirty="0" smtClean="0">
              <a:solidFill>
                <a:schemeClr val="tx1"/>
              </a:solidFill>
            </a:rPr>
            <a:t>limited to the detection of known malware</a:t>
          </a:r>
          <a:endParaRPr lang="en-US" sz="1400" dirty="0">
            <a:solidFill>
              <a:schemeClr val="tx1"/>
            </a:solidFill>
          </a:endParaRPr>
        </a:p>
      </dgm:t>
    </dgm:pt>
    <dgm:pt modelId="{C44E964B-029B-0A48-AAE4-1414F6C63E07}" type="parTrans" cxnId="{246A4C6F-7311-C140-95C7-60AA5E838251}">
      <dgm:prSet/>
      <dgm:spPr/>
      <dgm:t>
        <a:bodyPr/>
        <a:lstStyle/>
        <a:p>
          <a:endParaRPr lang="en-US"/>
        </a:p>
      </dgm:t>
    </dgm:pt>
    <dgm:pt modelId="{EA9F4899-8D8A-AD4D-915A-B15A305A28BB}" type="sibTrans" cxnId="{246A4C6F-7311-C140-95C7-60AA5E838251}">
      <dgm:prSet/>
      <dgm:spPr/>
      <dgm:t>
        <a:bodyPr/>
        <a:lstStyle/>
        <a:p>
          <a:endParaRPr lang="en-US"/>
        </a:p>
      </dgm:t>
    </dgm:pt>
    <dgm:pt modelId="{44A84398-7644-C24F-B9C2-C86C1A26AC36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</a:rPr>
            <a:t>second generation:  heuristic scanners</a:t>
          </a:r>
          <a:endParaRPr lang="en-US" sz="1800" b="1" dirty="0">
            <a:solidFill>
              <a:schemeClr val="bg1"/>
            </a:solidFill>
          </a:endParaRPr>
        </a:p>
      </dgm:t>
    </dgm:pt>
    <dgm:pt modelId="{786C87B5-FD21-2549-B4FF-604DB196A17D}" type="parTrans" cxnId="{E912463C-A38E-5A40-AB70-7E1983D94C01}">
      <dgm:prSet/>
      <dgm:spPr/>
      <dgm:t>
        <a:bodyPr/>
        <a:lstStyle/>
        <a:p>
          <a:endParaRPr lang="en-US"/>
        </a:p>
      </dgm:t>
    </dgm:pt>
    <dgm:pt modelId="{93B04E5D-953A-0441-8ACE-78909736AB34}" type="sibTrans" cxnId="{E912463C-A38E-5A40-AB70-7E1983D94C01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14118421-1D3D-AD46-92B8-A8BFA8461ADB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400" b="1" dirty="0" smtClean="0"/>
            <a:t>uses heuristic rules to search for probable malware instances</a:t>
          </a:r>
          <a:endParaRPr lang="en-US" sz="1400" dirty="0"/>
        </a:p>
      </dgm:t>
    </dgm:pt>
    <dgm:pt modelId="{1D205F1D-37B8-F047-A343-EDA71298926A}" type="parTrans" cxnId="{DE48BCDB-FC3A-0346-AD62-D064995ECEF6}">
      <dgm:prSet/>
      <dgm:spPr/>
      <dgm:t>
        <a:bodyPr/>
        <a:lstStyle/>
        <a:p>
          <a:endParaRPr lang="en-US"/>
        </a:p>
      </dgm:t>
    </dgm:pt>
    <dgm:pt modelId="{A8429D03-48B4-2C44-BA6D-1FCF7B433F3C}" type="sibTrans" cxnId="{DE48BCDB-FC3A-0346-AD62-D064995ECEF6}">
      <dgm:prSet/>
      <dgm:spPr/>
      <dgm:t>
        <a:bodyPr/>
        <a:lstStyle/>
        <a:p>
          <a:endParaRPr lang="en-US"/>
        </a:p>
      </dgm:t>
    </dgm:pt>
    <dgm:pt modelId="{DDDD0939-CE4B-F34C-9DBD-A7F165D6D474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400" b="1" dirty="0" smtClean="0"/>
            <a:t>another approach is integrity checking</a:t>
          </a:r>
          <a:endParaRPr lang="en-US" sz="1400" dirty="0"/>
        </a:p>
      </dgm:t>
    </dgm:pt>
    <dgm:pt modelId="{C629B42A-69EB-1E4A-B3EE-472BEC1A8507}" type="parTrans" cxnId="{3FD62E7D-44FB-C94A-BC04-0A54F7E66067}">
      <dgm:prSet/>
      <dgm:spPr/>
      <dgm:t>
        <a:bodyPr/>
        <a:lstStyle/>
        <a:p>
          <a:endParaRPr lang="en-US"/>
        </a:p>
      </dgm:t>
    </dgm:pt>
    <dgm:pt modelId="{510935BB-F9DE-184A-A13B-850A96CCE03E}" type="sibTrans" cxnId="{3FD62E7D-44FB-C94A-BC04-0A54F7E66067}">
      <dgm:prSet/>
      <dgm:spPr/>
      <dgm:t>
        <a:bodyPr/>
        <a:lstStyle/>
        <a:p>
          <a:endParaRPr lang="en-US"/>
        </a:p>
      </dgm:t>
    </dgm:pt>
    <dgm:pt modelId="{8BC51053-E83D-0C4A-AD93-FD61B50E4F39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</a:rPr>
            <a:t>third generation:  activity traps</a:t>
          </a:r>
          <a:endParaRPr lang="en-US" sz="1800" b="1" dirty="0">
            <a:solidFill>
              <a:schemeClr val="bg1"/>
            </a:solidFill>
          </a:endParaRPr>
        </a:p>
      </dgm:t>
    </dgm:pt>
    <dgm:pt modelId="{9C010144-3946-9A4D-8782-C56F15F9D59B}" type="parTrans" cxnId="{1B3C2C02-3A46-2C44-84BE-5E9E9E249A15}">
      <dgm:prSet/>
      <dgm:spPr/>
      <dgm:t>
        <a:bodyPr/>
        <a:lstStyle/>
        <a:p>
          <a:endParaRPr lang="en-US"/>
        </a:p>
      </dgm:t>
    </dgm:pt>
    <dgm:pt modelId="{F54950E8-7470-2F42-91D4-281FD4B5AE4B}" type="sibTrans" cxnId="{1B3C2C02-3A46-2C44-84BE-5E9E9E249A15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C3464D69-FAA5-2D41-A248-E2866BFC71B0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400" b="1" dirty="0" smtClean="0"/>
            <a:t>memory-resident programs that identify malware by its actions rather than its structure in an infected program</a:t>
          </a:r>
          <a:endParaRPr lang="en-US" sz="1400" dirty="0"/>
        </a:p>
      </dgm:t>
    </dgm:pt>
    <dgm:pt modelId="{664587F9-5C86-B440-B7D3-F0D448642E96}" type="parTrans" cxnId="{D8B3DEB2-406E-9549-9A94-57648CF30860}">
      <dgm:prSet/>
      <dgm:spPr/>
      <dgm:t>
        <a:bodyPr/>
        <a:lstStyle/>
        <a:p>
          <a:endParaRPr lang="en-US"/>
        </a:p>
      </dgm:t>
    </dgm:pt>
    <dgm:pt modelId="{E255B738-9193-6748-B057-B64FB2FCFDE8}" type="sibTrans" cxnId="{D8B3DEB2-406E-9549-9A94-57648CF30860}">
      <dgm:prSet/>
      <dgm:spPr/>
      <dgm:t>
        <a:bodyPr/>
        <a:lstStyle/>
        <a:p>
          <a:endParaRPr lang="en-US"/>
        </a:p>
      </dgm:t>
    </dgm:pt>
    <dgm:pt modelId="{9F20680C-5A0E-FC42-B945-A1979A0A769C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800" b="1" dirty="0" smtClean="0">
              <a:solidFill>
                <a:schemeClr val="bg1"/>
              </a:solidFill>
            </a:rPr>
            <a:t>fourth generation:  full-featured protection</a:t>
          </a:r>
          <a:endParaRPr lang="en-US" sz="1800" b="1" dirty="0">
            <a:solidFill>
              <a:schemeClr val="bg1"/>
            </a:solidFill>
          </a:endParaRPr>
        </a:p>
      </dgm:t>
    </dgm:pt>
    <dgm:pt modelId="{30838EF4-1E14-BC45-9251-1DB65C6C224F}" type="parTrans" cxnId="{D389312F-4DC4-BE45-83E9-D7C416C73DF9}">
      <dgm:prSet/>
      <dgm:spPr/>
      <dgm:t>
        <a:bodyPr/>
        <a:lstStyle/>
        <a:p>
          <a:endParaRPr lang="en-US"/>
        </a:p>
      </dgm:t>
    </dgm:pt>
    <dgm:pt modelId="{AF5D4AAF-3929-054F-BC76-04943D023AE7}" type="sibTrans" cxnId="{D389312F-4DC4-BE45-83E9-D7C416C73DF9}">
      <dgm:prSet/>
      <dgm:spPr/>
      <dgm:t>
        <a:bodyPr/>
        <a:lstStyle/>
        <a:p>
          <a:endParaRPr lang="en-US"/>
        </a:p>
      </dgm:t>
    </dgm:pt>
    <dgm:pt modelId="{FEF33A1F-9467-E946-9327-ACEF826BCA77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400" b="1" dirty="0" smtClean="0"/>
            <a:t>packages consisting of a variety of anti-virus techniques used in conjunction</a:t>
          </a:r>
          <a:endParaRPr lang="en-US" sz="1400" dirty="0"/>
        </a:p>
      </dgm:t>
    </dgm:pt>
    <dgm:pt modelId="{983420CE-2DB1-0546-98EF-B669BF2CFFAB}" type="parTrans" cxnId="{EF4559A8-70E2-F046-92D1-B6343F2A3D26}">
      <dgm:prSet/>
      <dgm:spPr/>
      <dgm:t>
        <a:bodyPr/>
        <a:lstStyle/>
        <a:p>
          <a:endParaRPr lang="en-US"/>
        </a:p>
      </dgm:t>
    </dgm:pt>
    <dgm:pt modelId="{AEF5ECFB-E8A9-0248-9B3C-9D3DC3B27179}" type="sibTrans" cxnId="{EF4559A8-70E2-F046-92D1-B6343F2A3D26}">
      <dgm:prSet/>
      <dgm:spPr/>
      <dgm:t>
        <a:bodyPr/>
        <a:lstStyle/>
        <a:p>
          <a:endParaRPr lang="en-US"/>
        </a:p>
      </dgm:t>
    </dgm:pt>
    <dgm:pt modelId="{5A66A6CD-C50B-A643-9F51-B915134C965A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400" b="1" dirty="0" smtClean="0"/>
            <a:t>include scanning and activity trap components and access control capability</a:t>
          </a:r>
          <a:endParaRPr lang="en-US" sz="1400" b="1" dirty="0"/>
        </a:p>
      </dgm:t>
    </dgm:pt>
    <dgm:pt modelId="{5B9F8891-F68C-9A47-AAEC-DDE3D0D04F0A}" type="parTrans" cxnId="{223C8C5B-CD90-8B4D-BFD0-08FC040CF2C7}">
      <dgm:prSet/>
      <dgm:spPr/>
      <dgm:t>
        <a:bodyPr/>
        <a:lstStyle/>
        <a:p>
          <a:endParaRPr lang="en-US"/>
        </a:p>
      </dgm:t>
    </dgm:pt>
    <dgm:pt modelId="{2BB31764-3E6D-D842-8FB0-731F0FB8EAC5}" type="sibTrans" cxnId="{223C8C5B-CD90-8B4D-BFD0-08FC040CF2C7}">
      <dgm:prSet/>
      <dgm:spPr/>
      <dgm:t>
        <a:bodyPr/>
        <a:lstStyle/>
        <a:p>
          <a:endParaRPr lang="en-US"/>
        </a:p>
      </dgm:t>
    </dgm:pt>
    <dgm:pt modelId="{673A5DDD-4EF7-F745-8BD9-3D506144519E}" type="pres">
      <dgm:prSet presAssocID="{934C8CA6-6FBB-9543-B7CE-61E8B118F16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0EE71-66AC-D845-B2FC-AD972C825022}" type="pres">
      <dgm:prSet presAssocID="{934C8CA6-6FBB-9543-B7CE-61E8B118F161}" presName="dummyMaxCanvas" presStyleCnt="0">
        <dgm:presLayoutVars/>
      </dgm:prSet>
      <dgm:spPr/>
    </dgm:pt>
    <dgm:pt modelId="{AB278546-B3AD-1D4A-A57A-27C45BE738AF}" type="pres">
      <dgm:prSet presAssocID="{934C8CA6-6FBB-9543-B7CE-61E8B118F161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D8FE7-6F22-4446-A769-855654CE6791}" type="pres">
      <dgm:prSet presAssocID="{934C8CA6-6FBB-9543-B7CE-61E8B118F161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2EFB6D-8EA1-E644-86A1-65580E90AFF3}" type="pres">
      <dgm:prSet presAssocID="{934C8CA6-6FBB-9543-B7CE-61E8B118F161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F1E58B-65A0-384C-87AB-DB53A019CB12}" type="pres">
      <dgm:prSet presAssocID="{934C8CA6-6FBB-9543-B7CE-61E8B118F161}" presName="FourNodes_4" presStyleLbl="node1" presStyleIdx="3" presStyleCnt="4" custScaleX="102713" custScaleY="1048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C3921-15A0-C549-9569-F89001426921}" type="pres">
      <dgm:prSet presAssocID="{934C8CA6-6FBB-9543-B7CE-61E8B118F161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B918A4-7D15-6C48-8FC2-A2F2A79D93C2}" type="pres">
      <dgm:prSet presAssocID="{934C8CA6-6FBB-9543-B7CE-61E8B118F161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F2E0D-887C-644F-B5C8-6BFDF633602B}" type="pres">
      <dgm:prSet presAssocID="{934C8CA6-6FBB-9543-B7CE-61E8B118F161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ED5B37-5D16-C94A-8836-EB8D8B08BE3B}" type="pres">
      <dgm:prSet presAssocID="{934C8CA6-6FBB-9543-B7CE-61E8B118F161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98FCC-0D4E-8B46-93F3-5F646AE410F4}" type="pres">
      <dgm:prSet presAssocID="{934C8CA6-6FBB-9543-B7CE-61E8B118F161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71861A-17A3-BE45-9DE8-E1950D7A7023}" type="pres">
      <dgm:prSet presAssocID="{934C8CA6-6FBB-9543-B7CE-61E8B118F161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FB06B-605C-174F-A620-6B0E16A43446}" type="pres">
      <dgm:prSet presAssocID="{934C8CA6-6FBB-9543-B7CE-61E8B118F161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E89A75-0DF7-4848-AFA4-37CF87A5A7CF}" type="presOf" srcId="{44A84398-7644-C24F-B9C2-C86C1A26AC36}" destId="{AE798FCC-0D4E-8B46-93F3-5F646AE410F4}" srcOrd="1" destOrd="0" presId="urn:microsoft.com/office/officeart/2005/8/layout/vProcess5"/>
    <dgm:cxn modelId="{AEF5AE54-94C6-5E40-8B66-4A359DE668CF}" type="presOf" srcId="{9F20680C-5A0E-FC42-B945-A1979A0A769C}" destId="{13F1E58B-65A0-384C-87AB-DB53A019CB12}" srcOrd="0" destOrd="0" presId="urn:microsoft.com/office/officeart/2005/8/layout/vProcess5"/>
    <dgm:cxn modelId="{B8E1B52C-D066-3D4B-8488-923EC3FC1A4F}" type="presOf" srcId="{9F20680C-5A0E-FC42-B945-A1979A0A769C}" destId="{9B2FB06B-605C-174F-A620-6B0E16A43446}" srcOrd="1" destOrd="0" presId="urn:microsoft.com/office/officeart/2005/8/layout/vProcess5"/>
    <dgm:cxn modelId="{A0AB61AA-E935-2E4F-A7C4-743DFA124F2D}" type="presOf" srcId="{A1A8CB4B-B54D-E340-A2E4-F09B835C31E9}" destId="{B8ED5B37-5D16-C94A-8836-EB8D8B08BE3B}" srcOrd="1" destOrd="2" presId="urn:microsoft.com/office/officeart/2005/8/layout/vProcess5"/>
    <dgm:cxn modelId="{8DE4F614-6BE9-EF43-8640-73360885999C}" type="presOf" srcId="{A9387B20-B672-7340-B5F6-86E17F6B3B71}" destId="{AB278546-B3AD-1D4A-A57A-27C45BE738AF}" srcOrd="0" destOrd="0" presId="urn:microsoft.com/office/officeart/2005/8/layout/vProcess5"/>
    <dgm:cxn modelId="{9984E5CB-2165-B947-A134-842FDA1BCF63}" type="presOf" srcId="{5A66A6CD-C50B-A643-9F51-B915134C965A}" destId="{9B2FB06B-605C-174F-A620-6B0E16A43446}" srcOrd="1" destOrd="2" presId="urn:microsoft.com/office/officeart/2005/8/layout/vProcess5"/>
    <dgm:cxn modelId="{3FD62E7D-44FB-C94A-BC04-0A54F7E66067}" srcId="{44A84398-7644-C24F-B9C2-C86C1A26AC36}" destId="{DDDD0939-CE4B-F34C-9DBD-A7F165D6D474}" srcOrd="1" destOrd="0" parTransId="{C629B42A-69EB-1E4A-B3EE-472BEC1A8507}" sibTransId="{510935BB-F9DE-184A-A13B-850A96CCE03E}"/>
    <dgm:cxn modelId="{00815BB7-4C44-2A41-B169-BCDB8BF252DE}" type="presOf" srcId="{14118421-1D3D-AD46-92B8-A8BFA8461ADB}" destId="{94FD8FE7-6F22-4446-A769-855654CE6791}" srcOrd="0" destOrd="1" presId="urn:microsoft.com/office/officeart/2005/8/layout/vProcess5"/>
    <dgm:cxn modelId="{6AA2EF46-1326-9744-9D7F-62C8196813B3}" type="presOf" srcId="{FEF33A1F-9467-E946-9327-ACEF826BCA77}" destId="{9B2FB06B-605C-174F-A620-6B0E16A43446}" srcOrd="1" destOrd="1" presId="urn:microsoft.com/office/officeart/2005/8/layout/vProcess5"/>
    <dgm:cxn modelId="{1601031A-F7DA-CB4F-924C-7FB78F92F8D0}" srcId="{934C8CA6-6FBB-9543-B7CE-61E8B118F161}" destId="{A9387B20-B672-7340-B5F6-86E17F6B3B71}" srcOrd="0" destOrd="0" parTransId="{A0FB0AFA-7044-F944-A68F-E4B57752DA85}" sibTransId="{849488E8-B7E6-C144-8049-60F5D218F3E2}"/>
    <dgm:cxn modelId="{E00F53A8-AFBC-8342-890B-912ED3421150}" srcId="{A9387B20-B672-7340-B5F6-86E17F6B3B71}" destId="{A5796948-3AB1-F347-9BCD-7900063785F2}" srcOrd="0" destOrd="0" parTransId="{8ABDEA3F-342A-3E4D-831D-69C8F24027F2}" sibTransId="{B7FCF397-94DF-8346-9A6C-564C15E14D8D}"/>
    <dgm:cxn modelId="{1B3C2C02-3A46-2C44-84BE-5E9E9E249A15}" srcId="{934C8CA6-6FBB-9543-B7CE-61E8B118F161}" destId="{8BC51053-E83D-0C4A-AD93-FD61B50E4F39}" srcOrd="2" destOrd="0" parTransId="{9C010144-3946-9A4D-8782-C56F15F9D59B}" sibTransId="{F54950E8-7470-2F42-91D4-281FD4B5AE4B}"/>
    <dgm:cxn modelId="{90C3ADBB-8C00-E74D-B245-D1124EFB590C}" type="presOf" srcId="{934C8CA6-6FBB-9543-B7CE-61E8B118F161}" destId="{673A5DDD-4EF7-F745-8BD9-3D506144519E}" srcOrd="0" destOrd="0" presId="urn:microsoft.com/office/officeart/2005/8/layout/vProcess5"/>
    <dgm:cxn modelId="{CC803436-5A36-CD46-8F75-3B1983B4A2AB}" type="presOf" srcId="{5A66A6CD-C50B-A643-9F51-B915134C965A}" destId="{13F1E58B-65A0-384C-87AB-DB53A019CB12}" srcOrd="0" destOrd="2" presId="urn:microsoft.com/office/officeart/2005/8/layout/vProcess5"/>
    <dgm:cxn modelId="{71CC8AC8-5A3C-7A4D-B8D5-CC5428D0320A}" type="presOf" srcId="{44A84398-7644-C24F-B9C2-C86C1A26AC36}" destId="{94FD8FE7-6F22-4446-A769-855654CE6791}" srcOrd="0" destOrd="0" presId="urn:microsoft.com/office/officeart/2005/8/layout/vProcess5"/>
    <dgm:cxn modelId="{E912463C-A38E-5A40-AB70-7E1983D94C01}" srcId="{934C8CA6-6FBB-9543-B7CE-61E8B118F161}" destId="{44A84398-7644-C24F-B9C2-C86C1A26AC36}" srcOrd="1" destOrd="0" parTransId="{786C87B5-FD21-2549-B4FF-604DB196A17D}" sibTransId="{93B04E5D-953A-0441-8ACE-78909736AB34}"/>
    <dgm:cxn modelId="{DE48BCDB-FC3A-0346-AD62-D064995ECEF6}" srcId="{44A84398-7644-C24F-B9C2-C86C1A26AC36}" destId="{14118421-1D3D-AD46-92B8-A8BFA8461ADB}" srcOrd="0" destOrd="0" parTransId="{1D205F1D-37B8-F047-A343-EDA71298926A}" sibTransId="{A8429D03-48B4-2C44-BA6D-1FCF7B433F3C}"/>
    <dgm:cxn modelId="{A413037F-21E8-AB4E-9CB7-65636982BE47}" type="presOf" srcId="{93B04E5D-953A-0441-8ACE-78909736AB34}" destId="{3CB918A4-7D15-6C48-8FC2-A2F2A79D93C2}" srcOrd="0" destOrd="0" presId="urn:microsoft.com/office/officeart/2005/8/layout/vProcess5"/>
    <dgm:cxn modelId="{223C8C5B-CD90-8B4D-BFD0-08FC040CF2C7}" srcId="{9F20680C-5A0E-FC42-B945-A1979A0A769C}" destId="{5A66A6CD-C50B-A643-9F51-B915134C965A}" srcOrd="1" destOrd="0" parTransId="{5B9F8891-F68C-9A47-AAEC-DDE3D0D04F0A}" sibTransId="{2BB31764-3E6D-D842-8FB0-731F0FB8EAC5}"/>
    <dgm:cxn modelId="{011E86E0-95FC-6945-9EEA-8F49F50697A8}" type="presOf" srcId="{F54950E8-7470-2F42-91D4-281FD4B5AE4B}" destId="{26AF2E0D-887C-644F-B5C8-6BFDF633602B}" srcOrd="0" destOrd="0" presId="urn:microsoft.com/office/officeart/2005/8/layout/vProcess5"/>
    <dgm:cxn modelId="{EF4559A8-70E2-F046-92D1-B6343F2A3D26}" srcId="{9F20680C-5A0E-FC42-B945-A1979A0A769C}" destId="{FEF33A1F-9467-E946-9327-ACEF826BCA77}" srcOrd="0" destOrd="0" parTransId="{983420CE-2DB1-0546-98EF-B669BF2CFFAB}" sibTransId="{AEF5ECFB-E8A9-0248-9B3C-9D3DC3B27179}"/>
    <dgm:cxn modelId="{09469893-E03C-9841-92FA-4FDED2B829B9}" type="presOf" srcId="{C3464D69-FAA5-2D41-A248-E2866BFC71B0}" destId="{C871861A-17A3-BE45-9DE8-E1950D7A7023}" srcOrd="1" destOrd="1" presId="urn:microsoft.com/office/officeart/2005/8/layout/vProcess5"/>
    <dgm:cxn modelId="{246A4C6F-7311-C140-95C7-60AA5E838251}" srcId="{A9387B20-B672-7340-B5F6-86E17F6B3B71}" destId="{A1A8CB4B-B54D-E340-A2E4-F09B835C31E9}" srcOrd="1" destOrd="0" parTransId="{C44E964B-029B-0A48-AAE4-1414F6C63E07}" sibTransId="{EA9F4899-8D8A-AD4D-915A-B15A305A28BB}"/>
    <dgm:cxn modelId="{D389312F-4DC4-BE45-83E9-D7C416C73DF9}" srcId="{934C8CA6-6FBB-9543-B7CE-61E8B118F161}" destId="{9F20680C-5A0E-FC42-B945-A1979A0A769C}" srcOrd="3" destOrd="0" parTransId="{30838EF4-1E14-BC45-9251-1DB65C6C224F}" sibTransId="{AF5D4AAF-3929-054F-BC76-04943D023AE7}"/>
    <dgm:cxn modelId="{A4DAF352-E045-754A-8912-7C2E061AE40A}" type="presOf" srcId="{14118421-1D3D-AD46-92B8-A8BFA8461ADB}" destId="{AE798FCC-0D4E-8B46-93F3-5F646AE410F4}" srcOrd="1" destOrd="1" presId="urn:microsoft.com/office/officeart/2005/8/layout/vProcess5"/>
    <dgm:cxn modelId="{686B0E2A-D323-064A-8AAF-DB7E2898A377}" type="presOf" srcId="{A5796948-3AB1-F347-9BCD-7900063785F2}" destId="{AB278546-B3AD-1D4A-A57A-27C45BE738AF}" srcOrd="0" destOrd="1" presId="urn:microsoft.com/office/officeart/2005/8/layout/vProcess5"/>
    <dgm:cxn modelId="{5C19F547-9CB0-6F4E-B46F-9FB363E7E8C1}" type="presOf" srcId="{A5796948-3AB1-F347-9BCD-7900063785F2}" destId="{B8ED5B37-5D16-C94A-8836-EB8D8B08BE3B}" srcOrd="1" destOrd="1" presId="urn:microsoft.com/office/officeart/2005/8/layout/vProcess5"/>
    <dgm:cxn modelId="{69E8759D-6FAE-CF4B-BB45-F09A25EAB174}" type="presOf" srcId="{C3464D69-FAA5-2D41-A248-E2866BFC71B0}" destId="{AC2EFB6D-8EA1-E644-86A1-65580E90AFF3}" srcOrd="0" destOrd="1" presId="urn:microsoft.com/office/officeart/2005/8/layout/vProcess5"/>
    <dgm:cxn modelId="{B52BF030-D194-E74C-B14E-11CA66C64522}" type="presOf" srcId="{DDDD0939-CE4B-F34C-9DBD-A7F165D6D474}" destId="{AE798FCC-0D4E-8B46-93F3-5F646AE410F4}" srcOrd="1" destOrd="2" presId="urn:microsoft.com/office/officeart/2005/8/layout/vProcess5"/>
    <dgm:cxn modelId="{5CF370B3-840B-3F4B-8A8A-488B2C2B09CE}" type="presOf" srcId="{A9387B20-B672-7340-B5F6-86E17F6B3B71}" destId="{B8ED5B37-5D16-C94A-8836-EB8D8B08BE3B}" srcOrd="1" destOrd="0" presId="urn:microsoft.com/office/officeart/2005/8/layout/vProcess5"/>
    <dgm:cxn modelId="{CE2DD149-8D75-034E-9476-1681421736C8}" type="presOf" srcId="{A1A8CB4B-B54D-E340-A2E4-F09B835C31E9}" destId="{AB278546-B3AD-1D4A-A57A-27C45BE738AF}" srcOrd="0" destOrd="2" presId="urn:microsoft.com/office/officeart/2005/8/layout/vProcess5"/>
    <dgm:cxn modelId="{2C4D7460-0B16-5141-963C-BC4A45986074}" type="presOf" srcId="{849488E8-B7E6-C144-8049-60F5D218F3E2}" destId="{A85C3921-15A0-C549-9569-F89001426921}" srcOrd="0" destOrd="0" presId="urn:microsoft.com/office/officeart/2005/8/layout/vProcess5"/>
    <dgm:cxn modelId="{6100C7DA-E1E7-5243-8FD1-DAC572586602}" type="presOf" srcId="{DDDD0939-CE4B-F34C-9DBD-A7F165D6D474}" destId="{94FD8FE7-6F22-4446-A769-855654CE6791}" srcOrd="0" destOrd="2" presId="urn:microsoft.com/office/officeart/2005/8/layout/vProcess5"/>
    <dgm:cxn modelId="{12289F56-D7F0-A84D-BD70-3D5E1AA0F3D7}" type="presOf" srcId="{8BC51053-E83D-0C4A-AD93-FD61B50E4F39}" destId="{AC2EFB6D-8EA1-E644-86A1-65580E90AFF3}" srcOrd="0" destOrd="0" presId="urn:microsoft.com/office/officeart/2005/8/layout/vProcess5"/>
    <dgm:cxn modelId="{525F19C7-1F01-0040-B821-C6F0A782FB9B}" type="presOf" srcId="{FEF33A1F-9467-E946-9327-ACEF826BCA77}" destId="{13F1E58B-65A0-384C-87AB-DB53A019CB12}" srcOrd="0" destOrd="1" presId="urn:microsoft.com/office/officeart/2005/8/layout/vProcess5"/>
    <dgm:cxn modelId="{0A811B8E-A7C5-9F4B-87EE-E842FBCA4C6F}" type="presOf" srcId="{8BC51053-E83D-0C4A-AD93-FD61B50E4F39}" destId="{C871861A-17A3-BE45-9DE8-E1950D7A7023}" srcOrd="1" destOrd="0" presId="urn:microsoft.com/office/officeart/2005/8/layout/vProcess5"/>
    <dgm:cxn modelId="{D8B3DEB2-406E-9549-9A94-57648CF30860}" srcId="{8BC51053-E83D-0C4A-AD93-FD61B50E4F39}" destId="{C3464D69-FAA5-2D41-A248-E2866BFC71B0}" srcOrd="0" destOrd="0" parTransId="{664587F9-5C86-B440-B7D3-F0D448642E96}" sibTransId="{E255B738-9193-6748-B057-B64FB2FCFDE8}"/>
    <dgm:cxn modelId="{AB9CD3A5-CD65-5A43-8EE6-0AEFE579F3AB}" type="presParOf" srcId="{673A5DDD-4EF7-F745-8BD9-3D506144519E}" destId="{3880EE71-66AC-D845-B2FC-AD972C825022}" srcOrd="0" destOrd="0" presId="urn:microsoft.com/office/officeart/2005/8/layout/vProcess5"/>
    <dgm:cxn modelId="{56D944F5-FCFA-4643-A3B4-9044A8460F07}" type="presParOf" srcId="{673A5DDD-4EF7-F745-8BD9-3D506144519E}" destId="{AB278546-B3AD-1D4A-A57A-27C45BE738AF}" srcOrd="1" destOrd="0" presId="urn:microsoft.com/office/officeart/2005/8/layout/vProcess5"/>
    <dgm:cxn modelId="{3D77C279-AA16-0147-B486-2403BD46D3A7}" type="presParOf" srcId="{673A5DDD-4EF7-F745-8BD9-3D506144519E}" destId="{94FD8FE7-6F22-4446-A769-855654CE6791}" srcOrd="2" destOrd="0" presId="urn:microsoft.com/office/officeart/2005/8/layout/vProcess5"/>
    <dgm:cxn modelId="{9F5E8B27-0B61-CA48-99EA-CDE1C57D5269}" type="presParOf" srcId="{673A5DDD-4EF7-F745-8BD9-3D506144519E}" destId="{AC2EFB6D-8EA1-E644-86A1-65580E90AFF3}" srcOrd="3" destOrd="0" presId="urn:microsoft.com/office/officeart/2005/8/layout/vProcess5"/>
    <dgm:cxn modelId="{DBC5E65A-A585-A946-8893-8D0AD84CBEDE}" type="presParOf" srcId="{673A5DDD-4EF7-F745-8BD9-3D506144519E}" destId="{13F1E58B-65A0-384C-87AB-DB53A019CB12}" srcOrd="4" destOrd="0" presId="urn:microsoft.com/office/officeart/2005/8/layout/vProcess5"/>
    <dgm:cxn modelId="{A668581E-C06F-3545-97FC-82A3F4D31C9B}" type="presParOf" srcId="{673A5DDD-4EF7-F745-8BD9-3D506144519E}" destId="{A85C3921-15A0-C549-9569-F89001426921}" srcOrd="5" destOrd="0" presId="urn:microsoft.com/office/officeart/2005/8/layout/vProcess5"/>
    <dgm:cxn modelId="{2BC53527-E148-7243-8461-D319C5908F37}" type="presParOf" srcId="{673A5DDD-4EF7-F745-8BD9-3D506144519E}" destId="{3CB918A4-7D15-6C48-8FC2-A2F2A79D93C2}" srcOrd="6" destOrd="0" presId="urn:microsoft.com/office/officeart/2005/8/layout/vProcess5"/>
    <dgm:cxn modelId="{27F912F4-621E-F949-9D31-6F0486D6F795}" type="presParOf" srcId="{673A5DDD-4EF7-F745-8BD9-3D506144519E}" destId="{26AF2E0D-887C-644F-B5C8-6BFDF633602B}" srcOrd="7" destOrd="0" presId="urn:microsoft.com/office/officeart/2005/8/layout/vProcess5"/>
    <dgm:cxn modelId="{EE47DCDD-216C-2344-B5BE-48C401BF91A2}" type="presParOf" srcId="{673A5DDD-4EF7-F745-8BD9-3D506144519E}" destId="{B8ED5B37-5D16-C94A-8836-EB8D8B08BE3B}" srcOrd="8" destOrd="0" presId="urn:microsoft.com/office/officeart/2005/8/layout/vProcess5"/>
    <dgm:cxn modelId="{323B458D-AC9A-5848-B88D-55CCF92A5A0F}" type="presParOf" srcId="{673A5DDD-4EF7-F745-8BD9-3D506144519E}" destId="{AE798FCC-0D4E-8B46-93F3-5F646AE410F4}" srcOrd="9" destOrd="0" presId="urn:microsoft.com/office/officeart/2005/8/layout/vProcess5"/>
    <dgm:cxn modelId="{CFF6596F-A00F-044B-A3DA-17EB4D2BC1AB}" type="presParOf" srcId="{673A5DDD-4EF7-F745-8BD9-3D506144519E}" destId="{C871861A-17A3-BE45-9DE8-E1950D7A7023}" srcOrd="10" destOrd="0" presId="urn:microsoft.com/office/officeart/2005/8/layout/vProcess5"/>
    <dgm:cxn modelId="{FB124E7C-99B0-4D41-A71F-235A751B37F1}" type="presParOf" srcId="{673A5DDD-4EF7-F745-8BD9-3D506144519E}" destId="{9B2FB06B-605C-174F-A620-6B0E16A4344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6970FE-BEA6-F248-BA16-6BBFE39827E6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DFE6E1-C82B-DA44-8558-141CD94721DD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effectLst/>
            </a:rPr>
            <a:t>propagation mechanisms include:</a:t>
          </a:r>
          <a:endParaRPr lang="en-US" dirty="0">
            <a:solidFill>
              <a:schemeClr val="bg1"/>
            </a:solidFill>
            <a:effectLst/>
          </a:endParaRPr>
        </a:p>
      </dgm:t>
    </dgm:pt>
    <dgm:pt modelId="{077E4F26-988C-BE43-91CC-2B922B07C1E8}" type="parTrans" cxnId="{2FAE10F0-8DE3-D64D-B524-542DBEC1E922}">
      <dgm:prSet/>
      <dgm:spPr/>
      <dgm:t>
        <a:bodyPr/>
        <a:lstStyle/>
        <a:p>
          <a:endParaRPr lang="en-US"/>
        </a:p>
      </dgm:t>
    </dgm:pt>
    <dgm:pt modelId="{432935C9-4A6C-0E41-8E7B-11E9E7A0D455}" type="sibTrans" cxnId="{2FAE10F0-8DE3-D64D-B524-542DBEC1E922}">
      <dgm:prSet/>
      <dgm:spPr/>
      <dgm:t>
        <a:bodyPr/>
        <a:lstStyle/>
        <a:p>
          <a:endParaRPr lang="en-US" dirty="0"/>
        </a:p>
      </dgm:t>
    </dgm:pt>
    <dgm:pt modelId="{A379D6C5-4FB4-E045-A0BF-413B3BA6A84B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effectLst/>
            </a:rPr>
            <a:t>infection of existing content by viruses that is subsequently spread to other systems</a:t>
          </a:r>
          <a:endParaRPr lang="en-US" dirty="0">
            <a:solidFill>
              <a:schemeClr val="bg1"/>
            </a:solidFill>
            <a:effectLst/>
          </a:endParaRPr>
        </a:p>
      </dgm:t>
    </dgm:pt>
    <dgm:pt modelId="{EEAEA82A-3E0A-B04A-97CE-923CB680A732}" type="parTrans" cxnId="{96C0B9A4-DC40-2145-BB81-659BF3CB032E}">
      <dgm:prSet/>
      <dgm:spPr/>
      <dgm:t>
        <a:bodyPr/>
        <a:lstStyle/>
        <a:p>
          <a:endParaRPr lang="en-US"/>
        </a:p>
      </dgm:t>
    </dgm:pt>
    <dgm:pt modelId="{0F7C3EB6-65E5-2F4D-9F39-85101018AEB8}" type="sibTrans" cxnId="{96C0B9A4-DC40-2145-BB81-659BF3CB032E}">
      <dgm:prSet/>
      <dgm:spPr/>
      <dgm:t>
        <a:bodyPr/>
        <a:lstStyle/>
        <a:p>
          <a:endParaRPr lang="en-US"/>
        </a:p>
      </dgm:t>
    </dgm:pt>
    <dgm:pt modelId="{62580E13-8082-9845-BBE4-64BC096116A8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effectLst/>
            </a:rPr>
            <a:t>exploit of software vulnerabilities by worms or drive-by-downloads to allow the malware to replicate</a:t>
          </a:r>
          <a:endParaRPr lang="en-US" dirty="0">
            <a:solidFill>
              <a:schemeClr val="bg1"/>
            </a:solidFill>
            <a:effectLst/>
          </a:endParaRPr>
        </a:p>
      </dgm:t>
    </dgm:pt>
    <dgm:pt modelId="{4DB41095-168E-6E42-9729-6103DF00EE7C}" type="parTrans" cxnId="{2AD88ED0-F963-9D44-9437-877096668BF0}">
      <dgm:prSet/>
      <dgm:spPr/>
      <dgm:t>
        <a:bodyPr/>
        <a:lstStyle/>
        <a:p>
          <a:endParaRPr lang="en-US"/>
        </a:p>
      </dgm:t>
    </dgm:pt>
    <dgm:pt modelId="{CAD9A498-D150-BC4B-97F6-8E2097A7D6BF}" type="sibTrans" cxnId="{2AD88ED0-F963-9D44-9437-877096668BF0}">
      <dgm:prSet/>
      <dgm:spPr/>
      <dgm:t>
        <a:bodyPr/>
        <a:lstStyle/>
        <a:p>
          <a:endParaRPr lang="en-US"/>
        </a:p>
      </dgm:t>
    </dgm:pt>
    <dgm:pt modelId="{D19A4C48-1958-C748-B5F6-E379E8FE43B0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effectLst/>
            </a:rPr>
            <a:t>social engineering attacks that convince users to bypass security mechanisms to install Trojans or to respond to phishing attacks</a:t>
          </a:r>
          <a:endParaRPr lang="en-US" dirty="0">
            <a:solidFill>
              <a:schemeClr val="bg1"/>
            </a:solidFill>
            <a:effectLst/>
          </a:endParaRPr>
        </a:p>
      </dgm:t>
    </dgm:pt>
    <dgm:pt modelId="{193F9AD7-7E61-4745-BD45-E1D801462CFA}" type="parTrans" cxnId="{124EB415-17C5-244E-8912-E3F6640C0283}">
      <dgm:prSet/>
      <dgm:spPr/>
      <dgm:t>
        <a:bodyPr/>
        <a:lstStyle/>
        <a:p>
          <a:endParaRPr lang="en-US"/>
        </a:p>
      </dgm:t>
    </dgm:pt>
    <dgm:pt modelId="{381542CA-3714-564E-84B5-034664C4A52E}" type="sibTrans" cxnId="{124EB415-17C5-244E-8912-E3F6640C0283}">
      <dgm:prSet/>
      <dgm:spPr/>
      <dgm:t>
        <a:bodyPr/>
        <a:lstStyle/>
        <a:p>
          <a:endParaRPr lang="en-US"/>
        </a:p>
      </dgm:t>
    </dgm:pt>
    <dgm:pt modelId="{61ED182A-5E66-274B-971F-81E8FD5AA91B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payload actions performed by malware once it reaches a target system can include:</a:t>
          </a:r>
          <a:endParaRPr lang="en-US" dirty="0">
            <a:solidFill>
              <a:srgbClr val="000000"/>
            </a:solidFill>
          </a:endParaRPr>
        </a:p>
      </dgm:t>
    </dgm:pt>
    <dgm:pt modelId="{37742A7C-F950-374D-A723-5537754B3A28}" type="parTrans" cxnId="{1AA66256-9115-C646-B2BE-4A3AD63F7AF9}">
      <dgm:prSet/>
      <dgm:spPr/>
      <dgm:t>
        <a:bodyPr/>
        <a:lstStyle/>
        <a:p>
          <a:endParaRPr lang="en-US"/>
        </a:p>
      </dgm:t>
    </dgm:pt>
    <dgm:pt modelId="{A0DDDB96-9854-6646-82B3-B221ACE3196E}" type="sibTrans" cxnId="{1AA66256-9115-C646-B2BE-4A3AD63F7AF9}">
      <dgm:prSet/>
      <dgm:spPr/>
      <dgm:t>
        <a:bodyPr/>
        <a:lstStyle/>
        <a:p>
          <a:endParaRPr lang="en-US"/>
        </a:p>
      </dgm:t>
    </dgm:pt>
    <dgm:pt modelId="{C2E171B6-4103-0E4D-AB52-97DBE2C72340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corruption of system or data files</a:t>
          </a:r>
          <a:endParaRPr lang="en-US" dirty="0">
            <a:solidFill>
              <a:srgbClr val="000000"/>
            </a:solidFill>
          </a:endParaRPr>
        </a:p>
      </dgm:t>
    </dgm:pt>
    <dgm:pt modelId="{D575A17A-7D62-914F-AD53-5A382A299105}" type="parTrans" cxnId="{D9045417-12B5-D24D-9220-C4400CB86966}">
      <dgm:prSet/>
      <dgm:spPr/>
      <dgm:t>
        <a:bodyPr/>
        <a:lstStyle/>
        <a:p>
          <a:endParaRPr lang="en-US"/>
        </a:p>
      </dgm:t>
    </dgm:pt>
    <dgm:pt modelId="{E5560B31-A47C-D845-B44F-5A2373E01543}" type="sibTrans" cxnId="{D9045417-12B5-D24D-9220-C4400CB86966}">
      <dgm:prSet/>
      <dgm:spPr/>
      <dgm:t>
        <a:bodyPr/>
        <a:lstStyle/>
        <a:p>
          <a:endParaRPr lang="en-US"/>
        </a:p>
      </dgm:t>
    </dgm:pt>
    <dgm:pt modelId="{E0D34040-2831-B841-8EF4-098CFD41F62B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theft of service/make the system a zombie agent of attack as part of a botnet</a:t>
          </a:r>
          <a:endParaRPr lang="en-US" b="1" dirty="0">
            <a:solidFill>
              <a:srgbClr val="000000"/>
            </a:solidFill>
          </a:endParaRPr>
        </a:p>
      </dgm:t>
    </dgm:pt>
    <dgm:pt modelId="{36F1641F-23C7-C744-826D-825D0F0AF724}" type="parTrans" cxnId="{F24A7C33-4474-EF4C-B5E8-20B734E59B32}">
      <dgm:prSet/>
      <dgm:spPr/>
      <dgm:t>
        <a:bodyPr/>
        <a:lstStyle/>
        <a:p>
          <a:endParaRPr lang="en-US"/>
        </a:p>
      </dgm:t>
    </dgm:pt>
    <dgm:pt modelId="{E1ACE018-B5EC-FB4E-9519-C17F71B4BA52}" type="sibTrans" cxnId="{F24A7C33-4474-EF4C-B5E8-20B734E59B32}">
      <dgm:prSet/>
      <dgm:spPr/>
      <dgm:t>
        <a:bodyPr/>
        <a:lstStyle/>
        <a:p>
          <a:endParaRPr lang="en-US"/>
        </a:p>
      </dgm:t>
    </dgm:pt>
    <dgm:pt modelId="{9DDCB9DE-A9A0-9645-A82A-E5029ECAE440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theft of information from the system/keylogging</a:t>
          </a:r>
          <a:endParaRPr lang="en-US" b="1" dirty="0">
            <a:solidFill>
              <a:srgbClr val="000000"/>
            </a:solidFill>
          </a:endParaRPr>
        </a:p>
      </dgm:t>
    </dgm:pt>
    <dgm:pt modelId="{5D9EA9D2-A37E-5846-9D40-3B01CCA60CBB}" type="parTrans" cxnId="{AB1D9165-FE8D-4343-9D41-8074F2314D3F}">
      <dgm:prSet/>
      <dgm:spPr/>
      <dgm:t>
        <a:bodyPr/>
        <a:lstStyle/>
        <a:p>
          <a:endParaRPr lang="en-US"/>
        </a:p>
      </dgm:t>
    </dgm:pt>
    <dgm:pt modelId="{294A1236-B1D9-8444-B74A-75AEEE2C100D}" type="sibTrans" cxnId="{AB1D9165-FE8D-4343-9D41-8074F2314D3F}">
      <dgm:prSet/>
      <dgm:spPr/>
      <dgm:t>
        <a:bodyPr/>
        <a:lstStyle/>
        <a:p>
          <a:endParaRPr lang="en-US"/>
        </a:p>
      </dgm:t>
    </dgm:pt>
    <dgm:pt modelId="{B878E496-25E1-4C4D-A8DB-898AC4514AEE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stealthing/hiding its presence on the system</a:t>
          </a:r>
          <a:endParaRPr lang="en-US" dirty="0">
            <a:solidFill>
              <a:srgbClr val="000000"/>
            </a:solidFill>
          </a:endParaRPr>
        </a:p>
      </dgm:t>
    </dgm:pt>
    <dgm:pt modelId="{2C62600F-D821-084F-9103-A1BE038C768C}" type="parTrans" cxnId="{B9868EF3-4453-B448-B3DB-B7E61AD8AB0F}">
      <dgm:prSet/>
      <dgm:spPr/>
      <dgm:t>
        <a:bodyPr/>
        <a:lstStyle/>
        <a:p>
          <a:endParaRPr lang="en-US"/>
        </a:p>
      </dgm:t>
    </dgm:pt>
    <dgm:pt modelId="{038FB402-4BF5-1A40-ABAA-B8CA9B371B1C}" type="sibTrans" cxnId="{B9868EF3-4453-B448-B3DB-B7E61AD8AB0F}">
      <dgm:prSet/>
      <dgm:spPr/>
      <dgm:t>
        <a:bodyPr/>
        <a:lstStyle/>
        <a:p>
          <a:endParaRPr lang="en-US"/>
        </a:p>
      </dgm:t>
    </dgm:pt>
    <dgm:pt modelId="{97E880B8-67E3-0346-AA07-200522926E8A}">
      <dgm:prSet/>
      <dgm:spPr/>
      <dgm:t>
        <a:bodyPr/>
        <a:lstStyle/>
        <a:p>
          <a:pPr rtl="0"/>
          <a:endParaRPr lang="en-US" b="1" dirty="0"/>
        </a:p>
      </dgm:t>
    </dgm:pt>
    <dgm:pt modelId="{5A3F3DD7-A63E-3944-BEB0-94906A7E3CA6}" type="parTrans" cxnId="{4C658F27-4BD8-5A47-92F8-80D1D5503842}">
      <dgm:prSet/>
      <dgm:spPr/>
      <dgm:t>
        <a:bodyPr/>
        <a:lstStyle/>
        <a:p>
          <a:endParaRPr lang="en-US"/>
        </a:p>
      </dgm:t>
    </dgm:pt>
    <dgm:pt modelId="{798D49E6-2630-D944-A4FA-F5871FF54CF9}" type="sibTrans" cxnId="{4C658F27-4BD8-5A47-92F8-80D1D5503842}">
      <dgm:prSet/>
      <dgm:spPr/>
      <dgm:t>
        <a:bodyPr/>
        <a:lstStyle/>
        <a:p>
          <a:endParaRPr lang="en-US"/>
        </a:p>
      </dgm:t>
    </dgm:pt>
    <dgm:pt modelId="{C8B8AFBD-627E-A44A-99BD-BBE9A4D09CFE}" type="pres">
      <dgm:prSet presAssocID="{066970FE-BEA6-F248-BA16-6BBFE39827E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47146B-704F-9642-9300-69D6D6CBD721}" type="pres">
      <dgm:prSet presAssocID="{066970FE-BEA6-F248-BA16-6BBFE39827E6}" presName="dummyMaxCanvas" presStyleCnt="0">
        <dgm:presLayoutVars/>
      </dgm:prSet>
      <dgm:spPr/>
    </dgm:pt>
    <dgm:pt modelId="{FC5FD0E3-FBE9-BB4E-B9F2-7CFB5CE96A87}" type="pres">
      <dgm:prSet presAssocID="{066970FE-BEA6-F248-BA16-6BBFE39827E6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ACCE1-EF07-354C-99D4-063260E87601}" type="pres">
      <dgm:prSet presAssocID="{066970FE-BEA6-F248-BA16-6BBFE39827E6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6DF15-D0CA-DF4B-8A6D-36DEA7155168}" type="pres">
      <dgm:prSet presAssocID="{066970FE-BEA6-F248-BA16-6BBFE39827E6}" presName="TwoConn_1-2" presStyleLbl="fgAccFollowNode1" presStyleIdx="0" presStyleCnt="1" custScaleX="19835" custScaleY="353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EA7B3F-A704-2548-8220-860DDE530FE5}" type="pres">
      <dgm:prSet presAssocID="{066970FE-BEA6-F248-BA16-6BBFE39827E6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7F809E-FA9A-C243-9443-B64EC18E4E96}" type="pres">
      <dgm:prSet presAssocID="{066970FE-BEA6-F248-BA16-6BBFE39827E6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220AC6-D7A0-8241-A418-DDD05CE8A7BD}" type="presOf" srcId="{B878E496-25E1-4C4D-A8DB-898AC4514AEE}" destId="{7E7F809E-FA9A-C243-9443-B64EC18E4E96}" srcOrd="1" destOrd="4" presId="urn:microsoft.com/office/officeart/2005/8/layout/vProcess5"/>
    <dgm:cxn modelId="{7C0740FD-AB1A-B94F-995A-11C57064B85E}" type="presOf" srcId="{C2E171B6-4103-0E4D-AB52-97DBE2C72340}" destId="{7E7F809E-FA9A-C243-9443-B64EC18E4E96}" srcOrd="1" destOrd="1" presId="urn:microsoft.com/office/officeart/2005/8/layout/vProcess5"/>
    <dgm:cxn modelId="{626179AE-2A7E-7545-94CA-CC1319940A12}" type="presOf" srcId="{A379D6C5-4FB4-E045-A0BF-413B3BA6A84B}" destId="{96EA7B3F-A704-2548-8220-860DDE530FE5}" srcOrd="1" destOrd="1" presId="urn:microsoft.com/office/officeart/2005/8/layout/vProcess5"/>
    <dgm:cxn modelId="{1AA66256-9115-C646-B2BE-4A3AD63F7AF9}" srcId="{066970FE-BEA6-F248-BA16-6BBFE39827E6}" destId="{61ED182A-5E66-274B-971F-81E8FD5AA91B}" srcOrd="1" destOrd="0" parTransId="{37742A7C-F950-374D-A723-5537754B3A28}" sibTransId="{A0DDDB96-9854-6646-82B3-B221ACE3196E}"/>
    <dgm:cxn modelId="{A8EB9E1D-A895-DF40-9915-410EE883C82A}" type="presOf" srcId="{066970FE-BEA6-F248-BA16-6BBFE39827E6}" destId="{C8B8AFBD-627E-A44A-99BD-BBE9A4D09CFE}" srcOrd="0" destOrd="0" presId="urn:microsoft.com/office/officeart/2005/8/layout/vProcess5"/>
    <dgm:cxn modelId="{FBA96727-D76A-AA49-97B0-54B1159681E4}" type="presOf" srcId="{97E880B8-67E3-0346-AA07-200522926E8A}" destId="{7E7F809E-FA9A-C243-9443-B64EC18E4E96}" srcOrd="1" destOrd="5" presId="urn:microsoft.com/office/officeart/2005/8/layout/vProcess5"/>
    <dgm:cxn modelId="{5BC8FE7B-FBAB-DB42-807A-7D9BAA6E209C}" type="presOf" srcId="{9DDCB9DE-A9A0-9645-A82A-E5029ECAE440}" destId="{3ECACCE1-EF07-354C-99D4-063260E87601}" srcOrd="0" destOrd="3" presId="urn:microsoft.com/office/officeart/2005/8/layout/vProcess5"/>
    <dgm:cxn modelId="{5965AE87-0FB4-EA44-B5CA-1AD1FC3CA533}" type="presOf" srcId="{E0D34040-2831-B841-8EF4-098CFD41F62B}" destId="{3ECACCE1-EF07-354C-99D4-063260E87601}" srcOrd="0" destOrd="2" presId="urn:microsoft.com/office/officeart/2005/8/layout/vProcess5"/>
    <dgm:cxn modelId="{2AD88ED0-F963-9D44-9437-877096668BF0}" srcId="{1EDFE6E1-C82B-DA44-8558-141CD94721DD}" destId="{62580E13-8082-9845-BBE4-64BC096116A8}" srcOrd="1" destOrd="0" parTransId="{4DB41095-168E-6E42-9729-6103DF00EE7C}" sibTransId="{CAD9A498-D150-BC4B-97F6-8E2097A7D6BF}"/>
    <dgm:cxn modelId="{2110D174-5622-2041-B056-7B3C71290130}" type="presOf" srcId="{61ED182A-5E66-274B-971F-81E8FD5AA91B}" destId="{3ECACCE1-EF07-354C-99D4-063260E87601}" srcOrd="0" destOrd="0" presId="urn:microsoft.com/office/officeart/2005/8/layout/vProcess5"/>
    <dgm:cxn modelId="{2FAE10F0-8DE3-D64D-B524-542DBEC1E922}" srcId="{066970FE-BEA6-F248-BA16-6BBFE39827E6}" destId="{1EDFE6E1-C82B-DA44-8558-141CD94721DD}" srcOrd="0" destOrd="0" parTransId="{077E4F26-988C-BE43-91CC-2B922B07C1E8}" sibTransId="{432935C9-4A6C-0E41-8E7B-11E9E7A0D455}"/>
    <dgm:cxn modelId="{65154C14-C1C3-934B-B2F8-917D7879B7BE}" type="presOf" srcId="{9DDCB9DE-A9A0-9645-A82A-E5029ECAE440}" destId="{7E7F809E-FA9A-C243-9443-B64EC18E4E96}" srcOrd="1" destOrd="3" presId="urn:microsoft.com/office/officeart/2005/8/layout/vProcess5"/>
    <dgm:cxn modelId="{F24A7C33-4474-EF4C-B5E8-20B734E59B32}" srcId="{61ED182A-5E66-274B-971F-81E8FD5AA91B}" destId="{E0D34040-2831-B841-8EF4-098CFD41F62B}" srcOrd="1" destOrd="0" parTransId="{36F1641F-23C7-C744-826D-825D0F0AF724}" sibTransId="{E1ACE018-B5EC-FB4E-9519-C17F71B4BA52}"/>
    <dgm:cxn modelId="{40C7B5E2-E133-A640-87CA-3B650228F9D7}" type="presOf" srcId="{62580E13-8082-9845-BBE4-64BC096116A8}" destId="{96EA7B3F-A704-2548-8220-860DDE530FE5}" srcOrd="1" destOrd="2" presId="urn:microsoft.com/office/officeart/2005/8/layout/vProcess5"/>
    <dgm:cxn modelId="{296BE4F0-8860-AD4D-9E34-C36FE15BA066}" type="presOf" srcId="{1EDFE6E1-C82B-DA44-8558-141CD94721DD}" destId="{FC5FD0E3-FBE9-BB4E-B9F2-7CFB5CE96A87}" srcOrd="0" destOrd="0" presId="urn:microsoft.com/office/officeart/2005/8/layout/vProcess5"/>
    <dgm:cxn modelId="{9F3DBCDB-0EE5-9F40-A3AA-EB2EF20AE738}" type="presOf" srcId="{1EDFE6E1-C82B-DA44-8558-141CD94721DD}" destId="{96EA7B3F-A704-2548-8220-860DDE530FE5}" srcOrd="1" destOrd="0" presId="urn:microsoft.com/office/officeart/2005/8/layout/vProcess5"/>
    <dgm:cxn modelId="{4C658F27-4BD8-5A47-92F8-80D1D5503842}" srcId="{61ED182A-5E66-274B-971F-81E8FD5AA91B}" destId="{97E880B8-67E3-0346-AA07-200522926E8A}" srcOrd="4" destOrd="0" parTransId="{5A3F3DD7-A63E-3944-BEB0-94906A7E3CA6}" sibTransId="{798D49E6-2630-D944-A4FA-F5871FF54CF9}"/>
    <dgm:cxn modelId="{124EB415-17C5-244E-8912-E3F6640C0283}" srcId="{1EDFE6E1-C82B-DA44-8558-141CD94721DD}" destId="{D19A4C48-1958-C748-B5F6-E379E8FE43B0}" srcOrd="2" destOrd="0" parTransId="{193F9AD7-7E61-4745-BD45-E1D801462CFA}" sibTransId="{381542CA-3714-564E-84B5-034664C4A52E}"/>
    <dgm:cxn modelId="{F06565E9-D6D9-CE48-86F0-001C0C19125F}" type="presOf" srcId="{97E880B8-67E3-0346-AA07-200522926E8A}" destId="{3ECACCE1-EF07-354C-99D4-063260E87601}" srcOrd="0" destOrd="5" presId="urn:microsoft.com/office/officeart/2005/8/layout/vProcess5"/>
    <dgm:cxn modelId="{DCDE7B08-6686-1946-BC3B-D1DE2CD5EEC7}" type="presOf" srcId="{61ED182A-5E66-274B-971F-81E8FD5AA91B}" destId="{7E7F809E-FA9A-C243-9443-B64EC18E4E96}" srcOrd="1" destOrd="0" presId="urn:microsoft.com/office/officeart/2005/8/layout/vProcess5"/>
    <dgm:cxn modelId="{C39CD192-9BA8-3746-81B4-488D7C8A80BB}" type="presOf" srcId="{D19A4C48-1958-C748-B5F6-E379E8FE43B0}" destId="{FC5FD0E3-FBE9-BB4E-B9F2-7CFB5CE96A87}" srcOrd="0" destOrd="3" presId="urn:microsoft.com/office/officeart/2005/8/layout/vProcess5"/>
    <dgm:cxn modelId="{D9045417-12B5-D24D-9220-C4400CB86966}" srcId="{61ED182A-5E66-274B-971F-81E8FD5AA91B}" destId="{C2E171B6-4103-0E4D-AB52-97DBE2C72340}" srcOrd="0" destOrd="0" parTransId="{D575A17A-7D62-914F-AD53-5A382A299105}" sibTransId="{E5560B31-A47C-D845-B44F-5A2373E01543}"/>
    <dgm:cxn modelId="{679019B7-AB10-AC49-9F70-C589CED0585E}" type="presOf" srcId="{432935C9-4A6C-0E41-8E7B-11E9E7A0D455}" destId="{4536DF15-D0CA-DF4B-8A6D-36DEA7155168}" srcOrd="0" destOrd="0" presId="urn:microsoft.com/office/officeart/2005/8/layout/vProcess5"/>
    <dgm:cxn modelId="{AB1D9165-FE8D-4343-9D41-8074F2314D3F}" srcId="{61ED182A-5E66-274B-971F-81E8FD5AA91B}" destId="{9DDCB9DE-A9A0-9645-A82A-E5029ECAE440}" srcOrd="2" destOrd="0" parTransId="{5D9EA9D2-A37E-5846-9D40-3B01CCA60CBB}" sibTransId="{294A1236-B1D9-8444-B74A-75AEEE2C100D}"/>
    <dgm:cxn modelId="{47A756F0-08EF-3847-BDCC-773A48053CC2}" type="presOf" srcId="{A379D6C5-4FB4-E045-A0BF-413B3BA6A84B}" destId="{FC5FD0E3-FBE9-BB4E-B9F2-7CFB5CE96A87}" srcOrd="0" destOrd="1" presId="urn:microsoft.com/office/officeart/2005/8/layout/vProcess5"/>
    <dgm:cxn modelId="{79757A2D-BAF6-514E-AAF6-C535E59A776F}" type="presOf" srcId="{B878E496-25E1-4C4D-A8DB-898AC4514AEE}" destId="{3ECACCE1-EF07-354C-99D4-063260E87601}" srcOrd="0" destOrd="4" presId="urn:microsoft.com/office/officeart/2005/8/layout/vProcess5"/>
    <dgm:cxn modelId="{B9868EF3-4453-B448-B3DB-B7E61AD8AB0F}" srcId="{61ED182A-5E66-274B-971F-81E8FD5AA91B}" destId="{B878E496-25E1-4C4D-A8DB-898AC4514AEE}" srcOrd="3" destOrd="0" parTransId="{2C62600F-D821-084F-9103-A1BE038C768C}" sibTransId="{038FB402-4BF5-1A40-ABAA-B8CA9B371B1C}"/>
    <dgm:cxn modelId="{1AE18E1B-58EF-C040-A8D3-8D6FB5F53CFF}" type="presOf" srcId="{E0D34040-2831-B841-8EF4-098CFD41F62B}" destId="{7E7F809E-FA9A-C243-9443-B64EC18E4E96}" srcOrd="1" destOrd="2" presId="urn:microsoft.com/office/officeart/2005/8/layout/vProcess5"/>
    <dgm:cxn modelId="{F8616244-64B5-854B-A8E7-3A19587E410D}" type="presOf" srcId="{C2E171B6-4103-0E4D-AB52-97DBE2C72340}" destId="{3ECACCE1-EF07-354C-99D4-063260E87601}" srcOrd="0" destOrd="1" presId="urn:microsoft.com/office/officeart/2005/8/layout/vProcess5"/>
    <dgm:cxn modelId="{8B551158-FDA8-DF4B-A203-DE7684C4832E}" type="presOf" srcId="{D19A4C48-1958-C748-B5F6-E379E8FE43B0}" destId="{96EA7B3F-A704-2548-8220-860DDE530FE5}" srcOrd="1" destOrd="3" presId="urn:microsoft.com/office/officeart/2005/8/layout/vProcess5"/>
    <dgm:cxn modelId="{6A028CF3-70A4-8B44-AE04-AD8B9750DF83}" type="presOf" srcId="{62580E13-8082-9845-BBE4-64BC096116A8}" destId="{FC5FD0E3-FBE9-BB4E-B9F2-7CFB5CE96A87}" srcOrd="0" destOrd="2" presId="urn:microsoft.com/office/officeart/2005/8/layout/vProcess5"/>
    <dgm:cxn modelId="{96C0B9A4-DC40-2145-BB81-659BF3CB032E}" srcId="{1EDFE6E1-C82B-DA44-8558-141CD94721DD}" destId="{A379D6C5-4FB4-E045-A0BF-413B3BA6A84B}" srcOrd="0" destOrd="0" parTransId="{EEAEA82A-3E0A-B04A-97CE-923CB680A732}" sibTransId="{0F7C3EB6-65E5-2F4D-9F39-85101018AEB8}"/>
    <dgm:cxn modelId="{AE4EA77B-26BA-A440-AC56-E1FEE844F828}" type="presParOf" srcId="{C8B8AFBD-627E-A44A-99BD-BBE9A4D09CFE}" destId="{0C47146B-704F-9642-9300-69D6D6CBD721}" srcOrd="0" destOrd="0" presId="urn:microsoft.com/office/officeart/2005/8/layout/vProcess5"/>
    <dgm:cxn modelId="{C54D5622-C185-9941-9167-7F35FF9FC6A2}" type="presParOf" srcId="{C8B8AFBD-627E-A44A-99BD-BBE9A4D09CFE}" destId="{FC5FD0E3-FBE9-BB4E-B9F2-7CFB5CE96A87}" srcOrd="1" destOrd="0" presId="urn:microsoft.com/office/officeart/2005/8/layout/vProcess5"/>
    <dgm:cxn modelId="{DA969CC7-6041-DF4E-8912-27399E10FCB4}" type="presParOf" srcId="{C8B8AFBD-627E-A44A-99BD-BBE9A4D09CFE}" destId="{3ECACCE1-EF07-354C-99D4-063260E87601}" srcOrd="2" destOrd="0" presId="urn:microsoft.com/office/officeart/2005/8/layout/vProcess5"/>
    <dgm:cxn modelId="{3D90427C-EEA1-0F4C-9AE8-36050F218436}" type="presParOf" srcId="{C8B8AFBD-627E-A44A-99BD-BBE9A4D09CFE}" destId="{4536DF15-D0CA-DF4B-8A6D-36DEA7155168}" srcOrd="3" destOrd="0" presId="urn:microsoft.com/office/officeart/2005/8/layout/vProcess5"/>
    <dgm:cxn modelId="{7967F6D5-6CD9-CD46-A631-8D424D396BC6}" type="presParOf" srcId="{C8B8AFBD-627E-A44A-99BD-BBE9A4D09CFE}" destId="{96EA7B3F-A704-2548-8220-860DDE530FE5}" srcOrd="4" destOrd="0" presId="urn:microsoft.com/office/officeart/2005/8/layout/vProcess5"/>
    <dgm:cxn modelId="{443779EF-5EC6-1D4B-941C-277A7ACDE4AD}" type="presParOf" srcId="{C8B8AFBD-627E-A44A-99BD-BBE9A4D09CFE}" destId="{7E7F809E-FA9A-C243-9443-B64EC18E4E96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0D7F2D-7192-1040-9292-645DAF10969E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084224-6D9E-F14F-A9E1-C1C39671EB3D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infection mechanism</a:t>
          </a:r>
          <a:endParaRPr lang="en-US" dirty="0"/>
        </a:p>
      </dgm:t>
    </dgm:pt>
    <dgm:pt modelId="{394BEE4F-AC8B-AE48-9FCD-86228F05F31A}" type="parTrans" cxnId="{69FB3D8B-2C0B-1C46-9F81-C465D528E487}">
      <dgm:prSet/>
      <dgm:spPr/>
      <dgm:t>
        <a:bodyPr/>
        <a:lstStyle/>
        <a:p>
          <a:endParaRPr lang="en-US"/>
        </a:p>
      </dgm:t>
    </dgm:pt>
    <dgm:pt modelId="{439E5EF6-1050-9C46-8F2F-E76B558F79AF}" type="sibTrans" cxnId="{69FB3D8B-2C0B-1C46-9F81-C465D528E487}">
      <dgm:prSet/>
      <dgm:spPr/>
      <dgm:t>
        <a:bodyPr/>
        <a:lstStyle/>
        <a:p>
          <a:endParaRPr lang="en-US"/>
        </a:p>
      </dgm:t>
    </dgm:pt>
    <dgm:pt modelId="{B3119A6A-5814-1C4E-A698-035CDEE1A28F}">
      <dgm:prSet/>
      <dgm:spPr/>
      <dgm:t>
        <a:bodyPr/>
        <a:lstStyle/>
        <a:p>
          <a:pPr rtl="0"/>
          <a:r>
            <a:rPr lang="en-US" b="1" dirty="0" smtClean="0"/>
            <a:t>means by which a virus spreads or propagates</a:t>
          </a:r>
          <a:endParaRPr lang="en-US" dirty="0"/>
        </a:p>
      </dgm:t>
    </dgm:pt>
    <dgm:pt modelId="{46DB0EBE-113B-0E40-81D4-5B7CD3F40828}" type="parTrans" cxnId="{D8EB282C-C797-F642-B789-183CAE592DE3}">
      <dgm:prSet/>
      <dgm:spPr/>
      <dgm:t>
        <a:bodyPr/>
        <a:lstStyle/>
        <a:p>
          <a:endParaRPr lang="en-US"/>
        </a:p>
      </dgm:t>
    </dgm:pt>
    <dgm:pt modelId="{7190031B-61C8-374D-B2D2-01DF58B4ED3E}" type="sibTrans" cxnId="{D8EB282C-C797-F642-B789-183CAE592DE3}">
      <dgm:prSet/>
      <dgm:spPr/>
      <dgm:t>
        <a:bodyPr/>
        <a:lstStyle/>
        <a:p>
          <a:endParaRPr lang="en-US"/>
        </a:p>
      </dgm:t>
    </dgm:pt>
    <dgm:pt modelId="{CA03970E-3F9E-424A-9761-274CF242F45B}">
      <dgm:prSet/>
      <dgm:spPr/>
      <dgm:t>
        <a:bodyPr/>
        <a:lstStyle/>
        <a:p>
          <a:pPr rtl="0"/>
          <a:r>
            <a:rPr lang="en-US" b="1" dirty="0" smtClean="0"/>
            <a:t>also referred to as the </a:t>
          </a:r>
          <a:r>
            <a:rPr lang="en-US" b="1" i="1" dirty="0" smtClean="0"/>
            <a:t>infection vector</a:t>
          </a:r>
          <a:endParaRPr lang="en-US" dirty="0"/>
        </a:p>
      </dgm:t>
    </dgm:pt>
    <dgm:pt modelId="{2C44D0C9-1E61-2342-B483-DF11CE93C670}" type="parTrans" cxnId="{B7363738-AA18-8548-B8F5-5B1B6BABED6D}">
      <dgm:prSet/>
      <dgm:spPr/>
      <dgm:t>
        <a:bodyPr/>
        <a:lstStyle/>
        <a:p>
          <a:endParaRPr lang="en-US"/>
        </a:p>
      </dgm:t>
    </dgm:pt>
    <dgm:pt modelId="{0F1DE087-ECE2-D047-AC01-F196285BA17B}" type="sibTrans" cxnId="{B7363738-AA18-8548-B8F5-5B1B6BABED6D}">
      <dgm:prSet/>
      <dgm:spPr/>
      <dgm:t>
        <a:bodyPr/>
        <a:lstStyle/>
        <a:p>
          <a:endParaRPr lang="en-US"/>
        </a:p>
      </dgm:t>
    </dgm:pt>
    <dgm:pt modelId="{677D9202-76CC-DE4C-9C12-226C07A80F36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trigger</a:t>
          </a:r>
          <a:endParaRPr lang="en-US" dirty="0"/>
        </a:p>
      </dgm:t>
    </dgm:pt>
    <dgm:pt modelId="{D8008F29-AF83-F946-AF4F-E94DBF812D7B}" type="parTrans" cxnId="{B1D8F0A8-14E0-174D-8FEA-648C667E790C}">
      <dgm:prSet/>
      <dgm:spPr/>
      <dgm:t>
        <a:bodyPr/>
        <a:lstStyle/>
        <a:p>
          <a:endParaRPr lang="en-US"/>
        </a:p>
      </dgm:t>
    </dgm:pt>
    <dgm:pt modelId="{417EA768-8AEE-5644-A4EB-4ED03BBF791A}" type="sibTrans" cxnId="{B1D8F0A8-14E0-174D-8FEA-648C667E790C}">
      <dgm:prSet/>
      <dgm:spPr/>
      <dgm:t>
        <a:bodyPr/>
        <a:lstStyle/>
        <a:p>
          <a:endParaRPr lang="en-US"/>
        </a:p>
      </dgm:t>
    </dgm:pt>
    <dgm:pt modelId="{9540D378-61A5-5546-97CC-C843036C47C9}">
      <dgm:prSet/>
      <dgm:spPr/>
      <dgm:t>
        <a:bodyPr/>
        <a:lstStyle/>
        <a:p>
          <a:pPr rtl="0"/>
          <a:r>
            <a:rPr lang="en-US" b="1" dirty="0" smtClean="0"/>
            <a:t>event or condition that determines when the payload is activated or delivered</a:t>
          </a:r>
          <a:endParaRPr lang="en-US" dirty="0"/>
        </a:p>
      </dgm:t>
    </dgm:pt>
    <dgm:pt modelId="{B9267774-BC48-C649-B15E-84A79A3F5C77}" type="parTrans" cxnId="{0709E052-A254-EC4F-A2F0-344854E6B315}">
      <dgm:prSet/>
      <dgm:spPr/>
      <dgm:t>
        <a:bodyPr/>
        <a:lstStyle/>
        <a:p>
          <a:endParaRPr lang="en-US"/>
        </a:p>
      </dgm:t>
    </dgm:pt>
    <dgm:pt modelId="{CC0705CB-DC79-364E-99FD-DA57DD62B18F}" type="sibTrans" cxnId="{0709E052-A254-EC4F-A2F0-344854E6B315}">
      <dgm:prSet/>
      <dgm:spPr/>
      <dgm:t>
        <a:bodyPr/>
        <a:lstStyle/>
        <a:p>
          <a:endParaRPr lang="en-US"/>
        </a:p>
      </dgm:t>
    </dgm:pt>
    <dgm:pt modelId="{363A7C33-1DE8-694A-8167-6217851D020B}">
      <dgm:prSet/>
      <dgm:spPr/>
      <dgm:t>
        <a:bodyPr/>
        <a:lstStyle/>
        <a:p>
          <a:pPr rtl="0"/>
          <a:r>
            <a:rPr lang="en-US" b="1" dirty="0" smtClean="0"/>
            <a:t>sometimes known as a </a:t>
          </a:r>
          <a:r>
            <a:rPr lang="en-US" b="1" i="1" dirty="0" smtClean="0"/>
            <a:t>logic bomb</a:t>
          </a:r>
          <a:endParaRPr lang="en-US" dirty="0"/>
        </a:p>
      </dgm:t>
    </dgm:pt>
    <dgm:pt modelId="{9E7012C6-2B8B-D549-8686-D5F720D17F3E}" type="parTrans" cxnId="{A247BC43-F829-7A48-8BB0-C57268F244BA}">
      <dgm:prSet/>
      <dgm:spPr/>
      <dgm:t>
        <a:bodyPr/>
        <a:lstStyle/>
        <a:p>
          <a:endParaRPr lang="en-US"/>
        </a:p>
      </dgm:t>
    </dgm:pt>
    <dgm:pt modelId="{3A77D079-A4E7-D943-A0CA-85E93C25D579}" type="sibTrans" cxnId="{A247BC43-F829-7A48-8BB0-C57268F244BA}">
      <dgm:prSet/>
      <dgm:spPr/>
      <dgm:t>
        <a:bodyPr/>
        <a:lstStyle/>
        <a:p>
          <a:endParaRPr lang="en-US"/>
        </a:p>
      </dgm:t>
    </dgm:pt>
    <dgm:pt modelId="{3AF02B48-6BE0-744A-8912-0D23041B3E95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payload</a:t>
          </a:r>
          <a:endParaRPr lang="en-US" dirty="0"/>
        </a:p>
      </dgm:t>
    </dgm:pt>
    <dgm:pt modelId="{133EBB49-D1FA-9B41-94BE-34A95FB412FE}" type="parTrans" cxnId="{91FC1A81-398C-6D4D-BEF9-A8340D8FBE72}">
      <dgm:prSet/>
      <dgm:spPr/>
      <dgm:t>
        <a:bodyPr/>
        <a:lstStyle/>
        <a:p>
          <a:endParaRPr lang="en-US"/>
        </a:p>
      </dgm:t>
    </dgm:pt>
    <dgm:pt modelId="{8CE264D8-A7D8-CF48-A928-389B07FA0AFD}" type="sibTrans" cxnId="{91FC1A81-398C-6D4D-BEF9-A8340D8FBE72}">
      <dgm:prSet/>
      <dgm:spPr/>
      <dgm:t>
        <a:bodyPr/>
        <a:lstStyle/>
        <a:p>
          <a:endParaRPr lang="en-US"/>
        </a:p>
      </dgm:t>
    </dgm:pt>
    <dgm:pt modelId="{E2EEC181-34B1-D547-AA67-42334FF5A244}">
      <dgm:prSet/>
      <dgm:spPr/>
      <dgm:t>
        <a:bodyPr/>
        <a:lstStyle/>
        <a:p>
          <a:pPr rtl="0"/>
          <a:r>
            <a:rPr lang="en-US" b="1" dirty="0" smtClean="0"/>
            <a:t>what the virus does (besides spreading)</a:t>
          </a:r>
          <a:endParaRPr lang="en-US" dirty="0"/>
        </a:p>
      </dgm:t>
    </dgm:pt>
    <dgm:pt modelId="{0A96EB1D-8E71-4F4C-BBD7-207DECDD32C9}" type="parTrans" cxnId="{AD7421D9-D3CD-6A40-9CBA-2A6C93F9D586}">
      <dgm:prSet/>
      <dgm:spPr/>
      <dgm:t>
        <a:bodyPr/>
        <a:lstStyle/>
        <a:p>
          <a:endParaRPr lang="en-US"/>
        </a:p>
      </dgm:t>
    </dgm:pt>
    <dgm:pt modelId="{1D2CD666-30E6-9045-B131-65042DDA00F1}" type="sibTrans" cxnId="{AD7421D9-D3CD-6A40-9CBA-2A6C93F9D586}">
      <dgm:prSet/>
      <dgm:spPr/>
      <dgm:t>
        <a:bodyPr/>
        <a:lstStyle/>
        <a:p>
          <a:endParaRPr lang="en-US"/>
        </a:p>
      </dgm:t>
    </dgm:pt>
    <dgm:pt modelId="{3C738FB1-14E0-FD4F-894A-8376F365D294}">
      <dgm:prSet/>
      <dgm:spPr/>
      <dgm:t>
        <a:bodyPr/>
        <a:lstStyle/>
        <a:p>
          <a:pPr rtl="0"/>
          <a:r>
            <a:rPr lang="en-US" b="1" dirty="0" smtClean="0"/>
            <a:t>may involve damage or benign but noticeable activity</a:t>
          </a:r>
          <a:endParaRPr lang="en-US" b="1" dirty="0"/>
        </a:p>
      </dgm:t>
    </dgm:pt>
    <dgm:pt modelId="{0B8C5C2B-D42D-0D47-A4DC-6463CD9C7A70}" type="parTrans" cxnId="{8EE36FE4-D5A8-594B-B49C-D65849A10A02}">
      <dgm:prSet/>
      <dgm:spPr/>
      <dgm:t>
        <a:bodyPr/>
        <a:lstStyle/>
        <a:p>
          <a:endParaRPr lang="en-US"/>
        </a:p>
      </dgm:t>
    </dgm:pt>
    <dgm:pt modelId="{ED03ADAD-C698-7341-A07F-B961AEB41EC3}" type="sibTrans" cxnId="{8EE36FE4-D5A8-594B-B49C-D65849A10A02}">
      <dgm:prSet/>
      <dgm:spPr/>
      <dgm:t>
        <a:bodyPr/>
        <a:lstStyle/>
        <a:p>
          <a:endParaRPr lang="en-US"/>
        </a:p>
      </dgm:t>
    </dgm:pt>
    <dgm:pt modelId="{155B6F35-FE93-D345-9D00-045722B2CD53}" type="pres">
      <dgm:prSet presAssocID="{E20D7F2D-7192-1040-9292-645DAF10969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556D2B-4A61-E043-B41A-6628DE7F7193}" type="pres">
      <dgm:prSet presAssocID="{C3084224-6D9E-F14F-A9E1-C1C39671EB3D}" presName="parentLin" presStyleCnt="0"/>
      <dgm:spPr/>
    </dgm:pt>
    <dgm:pt modelId="{88A1667D-4CEC-F145-85B2-C014FBDCFDE8}" type="pres">
      <dgm:prSet presAssocID="{C3084224-6D9E-F14F-A9E1-C1C39671EB3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DFE6835-A92A-E641-8AE9-B9BFDC4ECD51}" type="pres">
      <dgm:prSet presAssocID="{C3084224-6D9E-F14F-A9E1-C1C39671EB3D}" presName="parentText" presStyleLbl="node1" presStyleIdx="0" presStyleCnt="3" custScaleX="4593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45E3D1-0D1C-C94B-AB59-FA47FB94BA1C}" type="pres">
      <dgm:prSet presAssocID="{C3084224-6D9E-F14F-A9E1-C1C39671EB3D}" presName="negativeSpace" presStyleCnt="0"/>
      <dgm:spPr/>
    </dgm:pt>
    <dgm:pt modelId="{9A8E9D20-4DD8-6549-B50E-80E51156195A}" type="pres">
      <dgm:prSet presAssocID="{C3084224-6D9E-F14F-A9E1-C1C39671EB3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F1E0E0-D820-9047-B16E-E877D1AD554F}" type="pres">
      <dgm:prSet presAssocID="{439E5EF6-1050-9C46-8F2F-E76B558F79AF}" presName="spaceBetweenRectangles" presStyleCnt="0"/>
      <dgm:spPr/>
    </dgm:pt>
    <dgm:pt modelId="{A1776ECD-EB34-C346-A24E-52827956072E}" type="pres">
      <dgm:prSet presAssocID="{677D9202-76CC-DE4C-9C12-226C07A80F36}" presName="parentLin" presStyleCnt="0"/>
      <dgm:spPr/>
    </dgm:pt>
    <dgm:pt modelId="{4E62E4FB-A7D4-2240-B0DC-00AC603FD9D4}" type="pres">
      <dgm:prSet presAssocID="{677D9202-76CC-DE4C-9C12-226C07A80F3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63E1105-C149-C843-9202-23F8D48B3E4F}" type="pres">
      <dgm:prSet presAssocID="{677D9202-76CC-DE4C-9C12-226C07A80F36}" presName="parentText" presStyleLbl="node1" presStyleIdx="1" presStyleCnt="3" custScaleX="2609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79BC0-6DED-BF49-B97F-39C747123648}" type="pres">
      <dgm:prSet presAssocID="{677D9202-76CC-DE4C-9C12-226C07A80F36}" presName="negativeSpace" presStyleCnt="0"/>
      <dgm:spPr/>
    </dgm:pt>
    <dgm:pt modelId="{9E230290-2EEC-964C-9BCE-9B69243D95B7}" type="pres">
      <dgm:prSet presAssocID="{677D9202-76CC-DE4C-9C12-226C07A80F3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BB93D5-3DD8-AE4D-A7CC-E477CE476A15}" type="pres">
      <dgm:prSet presAssocID="{417EA768-8AEE-5644-A4EB-4ED03BBF791A}" presName="spaceBetweenRectangles" presStyleCnt="0"/>
      <dgm:spPr/>
    </dgm:pt>
    <dgm:pt modelId="{5AC25E97-1C70-7243-ABE3-4BF5932A6750}" type="pres">
      <dgm:prSet presAssocID="{3AF02B48-6BE0-744A-8912-0D23041B3E95}" presName="parentLin" presStyleCnt="0"/>
      <dgm:spPr/>
    </dgm:pt>
    <dgm:pt modelId="{4644D822-0A1D-4A4B-9C64-BBD957F607D0}" type="pres">
      <dgm:prSet presAssocID="{3AF02B48-6BE0-744A-8912-0D23041B3E9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B6D38147-8E60-A045-B583-E6B0C56553C0}" type="pres">
      <dgm:prSet presAssocID="{3AF02B48-6BE0-744A-8912-0D23041B3E95}" presName="parentText" presStyleLbl="node1" presStyleIdx="2" presStyleCnt="3" custScaleX="231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23E9E-C0B9-E34A-A346-7102169DE30A}" type="pres">
      <dgm:prSet presAssocID="{3AF02B48-6BE0-744A-8912-0D23041B3E95}" presName="negativeSpace" presStyleCnt="0"/>
      <dgm:spPr/>
    </dgm:pt>
    <dgm:pt modelId="{5CDD4299-543B-524A-AAF3-360201B13E61}" type="pres">
      <dgm:prSet presAssocID="{3AF02B48-6BE0-744A-8912-0D23041B3E9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09E052-A254-EC4F-A2F0-344854E6B315}" srcId="{677D9202-76CC-DE4C-9C12-226C07A80F36}" destId="{9540D378-61A5-5546-97CC-C843036C47C9}" srcOrd="0" destOrd="0" parTransId="{B9267774-BC48-C649-B15E-84A79A3F5C77}" sibTransId="{CC0705CB-DC79-364E-99FD-DA57DD62B18F}"/>
    <dgm:cxn modelId="{F62303CC-B75E-1A4C-B774-BB2DBA1ABBE6}" type="presOf" srcId="{C3084224-6D9E-F14F-A9E1-C1C39671EB3D}" destId="{88A1667D-4CEC-F145-85B2-C014FBDCFDE8}" srcOrd="0" destOrd="0" presId="urn:microsoft.com/office/officeart/2005/8/layout/list1"/>
    <dgm:cxn modelId="{32DB11FA-3C70-8A43-86E3-6133B30A3E9B}" type="presOf" srcId="{E2EEC181-34B1-D547-AA67-42334FF5A244}" destId="{5CDD4299-543B-524A-AAF3-360201B13E61}" srcOrd="0" destOrd="0" presId="urn:microsoft.com/office/officeart/2005/8/layout/list1"/>
    <dgm:cxn modelId="{AD7421D9-D3CD-6A40-9CBA-2A6C93F9D586}" srcId="{3AF02B48-6BE0-744A-8912-0D23041B3E95}" destId="{E2EEC181-34B1-D547-AA67-42334FF5A244}" srcOrd="0" destOrd="0" parTransId="{0A96EB1D-8E71-4F4C-BBD7-207DECDD32C9}" sibTransId="{1D2CD666-30E6-9045-B131-65042DDA00F1}"/>
    <dgm:cxn modelId="{63FBD42D-64CF-0940-AD64-3401FB162EF8}" type="presOf" srcId="{677D9202-76CC-DE4C-9C12-226C07A80F36}" destId="{C63E1105-C149-C843-9202-23F8D48B3E4F}" srcOrd="1" destOrd="0" presId="urn:microsoft.com/office/officeart/2005/8/layout/list1"/>
    <dgm:cxn modelId="{69FB3D8B-2C0B-1C46-9F81-C465D528E487}" srcId="{E20D7F2D-7192-1040-9292-645DAF10969E}" destId="{C3084224-6D9E-F14F-A9E1-C1C39671EB3D}" srcOrd="0" destOrd="0" parTransId="{394BEE4F-AC8B-AE48-9FCD-86228F05F31A}" sibTransId="{439E5EF6-1050-9C46-8F2F-E76B558F79AF}"/>
    <dgm:cxn modelId="{91FC1A81-398C-6D4D-BEF9-A8340D8FBE72}" srcId="{E20D7F2D-7192-1040-9292-645DAF10969E}" destId="{3AF02B48-6BE0-744A-8912-0D23041B3E95}" srcOrd="2" destOrd="0" parTransId="{133EBB49-D1FA-9B41-94BE-34A95FB412FE}" sibTransId="{8CE264D8-A7D8-CF48-A928-389B07FA0AFD}"/>
    <dgm:cxn modelId="{07B5CB32-FAE0-A84E-8E88-6D811A7B1D29}" type="presOf" srcId="{3C738FB1-14E0-FD4F-894A-8376F365D294}" destId="{5CDD4299-543B-524A-AAF3-360201B13E61}" srcOrd="0" destOrd="1" presId="urn:microsoft.com/office/officeart/2005/8/layout/list1"/>
    <dgm:cxn modelId="{A247BC43-F829-7A48-8BB0-C57268F244BA}" srcId="{677D9202-76CC-DE4C-9C12-226C07A80F36}" destId="{363A7C33-1DE8-694A-8167-6217851D020B}" srcOrd="1" destOrd="0" parTransId="{9E7012C6-2B8B-D549-8686-D5F720D17F3E}" sibTransId="{3A77D079-A4E7-D943-A0CA-85E93C25D579}"/>
    <dgm:cxn modelId="{0884F5D4-57AF-EF4E-9BBC-92516ECF9D9A}" type="presOf" srcId="{CA03970E-3F9E-424A-9761-274CF242F45B}" destId="{9A8E9D20-4DD8-6549-B50E-80E51156195A}" srcOrd="0" destOrd="1" presId="urn:microsoft.com/office/officeart/2005/8/layout/list1"/>
    <dgm:cxn modelId="{12F77633-FE65-C24D-A5CF-F6D36DF3503C}" type="presOf" srcId="{3AF02B48-6BE0-744A-8912-0D23041B3E95}" destId="{B6D38147-8E60-A045-B583-E6B0C56553C0}" srcOrd="1" destOrd="0" presId="urn:microsoft.com/office/officeart/2005/8/layout/list1"/>
    <dgm:cxn modelId="{07919284-4B78-F04D-9371-713B1FC059E4}" type="presOf" srcId="{363A7C33-1DE8-694A-8167-6217851D020B}" destId="{9E230290-2EEC-964C-9BCE-9B69243D95B7}" srcOrd="0" destOrd="1" presId="urn:microsoft.com/office/officeart/2005/8/layout/list1"/>
    <dgm:cxn modelId="{285CFA2B-B69B-CF46-B265-B9C13F6B8A19}" type="presOf" srcId="{677D9202-76CC-DE4C-9C12-226C07A80F36}" destId="{4E62E4FB-A7D4-2240-B0DC-00AC603FD9D4}" srcOrd="0" destOrd="0" presId="urn:microsoft.com/office/officeart/2005/8/layout/list1"/>
    <dgm:cxn modelId="{ABD1E00E-0996-6B42-A94A-1DF854811CBB}" type="presOf" srcId="{B3119A6A-5814-1C4E-A698-035CDEE1A28F}" destId="{9A8E9D20-4DD8-6549-B50E-80E51156195A}" srcOrd="0" destOrd="0" presId="urn:microsoft.com/office/officeart/2005/8/layout/list1"/>
    <dgm:cxn modelId="{2FF4C098-023F-1B4C-8199-E134F557C904}" type="presOf" srcId="{E20D7F2D-7192-1040-9292-645DAF10969E}" destId="{155B6F35-FE93-D345-9D00-045722B2CD53}" srcOrd="0" destOrd="0" presId="urn:microsoft.com/office/officeart/2005/8/layout/list1"/>
    <dgm:cxn modelId="{36F27A79-1968-E547-B9F1-46C61310A821}" type="presOf" srcId="{C3084224-6D9E-F14F-A9E1-C1C39671EB3D}" destId="{FDFE6835-A92A-E641-8AE9-B9BFDC4ECD51}" srcOrd="1" destOrd="0" presId="urn:microsoft.com/office/officeart/2005/8/layout/list1"/>
    <dgm:cxn modelId="{9177F7AF-6FAB-484B-92C5-ED261B093A5E}" type="presOf" srcId="{9540D378-61A5-5546-97CC-C843036C47C9}" destId="{9E230290-2EEC-964C-9BCE-9B69243D95B7}" srcOrd="0" destOrd="0" presId="urn:microsoft.com/office/officeart/2005/8/layout/list1"/>
    <dgm:cxn modelId="{B7363738-AA18-8548-B8F5-5B1B6BABED6D}" srcId="{C3084224-6D9E-F14F-A9E1-C1C39671EB3D}" destId="{CA03970E-3F9E-424A-9761-274CF242F45B}" srcOrd="1" destOrd="0" parTransId="{2C44D0C9-1E61-2342-B483-DF11CE93C670}" sibTransId="{0F1DE087-ECE2-D047-AC01-F196285BA17B}"/>
    <dgm:cxn modelId="{D8EB282C-C797-F642-B789-183CAE592DE3}" srcId="{C3084224-6D9E-F14F-A9E1-C1C39671EB3D}" destId="{B3119A6A-5814-1C4E-A698-035CDEE1A28F}" srcOrd="0" destOrd="0" parTransId="{46DB0EBE-113B-0E40-81D4-5B7CD3F40828}" sibTransId="{7190031B-61C8-374D-B2D2-01DF58B4ED3E}"/>
    <dgm:cxn modelId="{8EE36FE4-D5A8-594B-B49C-D65849A10A02}" srcId="{3AF02B48-6BE0-744A-8912-0D23041B3E95}" destId="{3C738FB1-14E0-FD4F-894A-8376F365D294}" srcOrd="1" destOrd="0" parTransId="{0B8C5C2B-D42D-0D47-A4DC-6463CD9C7A70}" sibTransId="{ED03ADAD-C698-7341-A07F-B961AEB41EC3}"/>
    <dgm:cxn modelId="{22C4002A-03C2-5C46-9CF2-3FBDD859E128}" type="presOf" srcId="{3AF02B48-6BE0-744A-8912-0D23041B3E95}" destId="{4644D822-0A1D-4A4B-9C64-BBD957F607D0}" srcOrd="0" destOrd="0" presId="urn:microsoft.com/office/officeart/2005/8/layout/list1"/>
    <dgm:cxn modelId="{B1D8F0A8-14E0-174D-8FEA-648C667E790C}" srcId="{E20D7F2D-7192-1040-9292-645DAF10969E}" destId="{677D9202-76CC-DE4C-9C12-226C07A80F36}" srcOrd="1" destOrd="0" parTransId="{D8008F29-AF83-F946-AF4F-E94DBF812D7B}" sibTransId="{417EA768-8AEE-5644-A4EB-4ED03BBF791A}"/>
    <dgm:cxn modelId="{F5B5A180-D958-664A-BEF1-949ACD92DB80}" type="presParOf" srcId="{155B6F35-FE93-D345-9D00-045722B2CD53}" destId="{71556D2B-4A61-E043-B41A-6628DE7F7193}" srcOrd="0" destOrd="0" presId="urn:microsoft.com/office/officeart/2005/8/layout/list1"/>
    <dgm:cxn modelId="{B6779AF1-08C7-7045-9096-CAAD3300ED93}" type="presParOf" srcId="{71556D2B-4A61-E043-B41A-6628DE7F7193}" destId="{88A1667D-4CEC-F145-85B2-C014FBDCFDE8}" srcOrd="0" destOrd="0" presId="urn:microsoft.com/office/officeart/2005/8/layout/list1"/>
    <dgm:cxn modelId="{6B253CE4-0AE8-A041-9AD9-FFDE4B170241}" type="presParOf" srcId="{71556D2B-4A61-E043-B41A-6628DE7F7193}" destId="{FDFE6835-A92A-E641-8AE9-B9BFDC4ECD51}" srcOrd="1" destOrd="0" presId="urn:microsoft.com/office/officeart/2005/8/layout/list1"/>
    <dgm:cxn modelId="{AD5597DE-A72F-0845-BA11-8E6FA56C596E}" type="presParOf" srcId="{155B6F35-FE93-D345-9D00-045722B2CD53}" destId="{9C45E3D1-0D1C-C94B-AB59-FA47FB94BA1C}" srcOrd="1" destOrd="0" presId="urn:microsoft.com/office/officeart/2005/8/layout/list1"/>
    <dgm:cxn modelId="{0F3515B0-D55A-CF43-9B9C-F92CAED7C20C}" type="presParOf" srcId="{155B6F35-FE93-D345-9D00-045722B2CD53}" destId="{9A8E9D20-4DD8-6549-B50E-80E51156195A}" srcOrd="2" destOrd="0" presId="urn:microsoft.com/office/officeart/2005/8/layout/list1"/>
    <dgm:cxn modelId="{1C9C58B1-707C-7345-AF38-C42A7C6B8A6C}" type="presParOf" srcId="{155B6F35-FE93-D345-9D00-045722B2CD53}" destId="{91F1E0E0-D820-9047-B16E-E877D1AD554F}" srcOrd="3" destOrd="0" presId="urn:microsoft.com/office/officeart/2005/8/layout/list1"/>
    <dgm:cxn modelId="{598DD6CD-FBBF-1D48-9909-BEBCEEDDAE9D}" type="presParOf" srcId="{155B6F35-FE93-D345-9D00-045722B2CD53}" destId="{A1776ECD-EB34-C346-A24E-52827956072E}" srcOrd="4" destOrd="0" presId="urn:microsoft.com/office/officeart/2005/8/layout/list1"/>
    <dgm:cxn modelId="{2B979CAD-AA4D-D941-904D-BE1CEAB26828}" type="presParOf" srcId="{A1776ECD-EB34-C346-A24E-52827956072E}" destId="{4E62E4FB-A7D4-2240-B0DC-00AC603FD9D4}" srcOrd="0" destOrd="0" presId="urn:microsoft.com/office/officeart/2005/8/layout/list1"/>
    <dgm:cxn modelId="{E9B73AFA-7350-5649-ACA1-2CAF97C126F0}" type="presParOf" srcId="{A1776ECD-EB34-C346-A24E-52827956072E}" destId="{C63E1105-C149-C843-9202-23F8D48B3E4F}" srcOrd="1" destOrd="0" presId="urn:microsoft.com/office/officeart/2005/8/layout/list1"/>
    <dgm:cxn modelId="{604FD993-AF61-0F42-A739-1C1C41EAC4A2}" type="presParOf" srcId="{155B6F35-FE93-D345-9D00-045722B2CD53}" destId="{97B79BC0-6DED-BF49-B97F-39C747123648}" srcOrd="5" destOrd="0" presId="urn:microsoft.com/office/officeart/2005/8/layout/list1"/>
    <dgm:cxn modelId="{CD33A45C-CB60-BC4E-8BF9-E2085F257E18}" type="presParOf" srcId="{155B6F35-FE93-D345-9D00-045722B2CD53}" destId="{9E230290-2EEC-964C-9BCE-9B69243D95B7}" srcOrd="6" destOrd="0" presId="urn:microsoft.com/office/officeart/2005/8/layout/list1"/>
    <dgm:cxn modelId="{B455DA0D-89CD-9949-9FC5-FEF24D44A910}" type="presParOf" srcId="{155B6F35-FE93-D345-9D00-045722B2CD53}" destId="{AEBB93D5-3DD8-AE4D-A7CC-E477CE476A15}" srcOrd="7" destOrd="0" presId="urn:microsoft.com/office/officeart/2005/8/layout/list1"/>
    <dgm:cxn modelId="{05B6488F-B0C1-8744-9200-E72D562DF8EA}" type="presParOf" srcId="{155B6F35-FE93-D345-9D00-045722B2CD53}" destId="{5AC25E97-1C70-7243-ABE3-4BF5932A6750}" srcOrd="8" destOrd="0" presId="urn:microsoft.com/office/officeart/2005/8/layout/list1"/>
    <dgm:cxn modelId="{F9CDCC0E-D47D-5D4D-AD66-76E4382CDDBD}" type="presParOf" srcId="{5AC25E97-1C70-7243-ABE3-4BF5932A6750}" destId="{4644D822-0A1D-4A4B-9C64-BBD957F607D0}" srcOrd="0" destOrd="0" presId="urn:microsoft.com/office/officeart/2005/8/layout/list1"/>
    <dgm:cxn modelId="{6B21FAF4-7D2A-AB43-985F-9102E0443D09}" type="presParOf" srcId="{5AC25E97-1C70-7243-ABE3-4BF5932A6750}" destId="{B6D38147-8E60-A045-B583-E6B0C56553C0}" srcOrd="1" destOrd="0" presId="urn:microsoft.com/office/officeart/2005/8/layout/list1"/>
    <dgm:cxn modelId="{1B6B09CE-3F39-FD42-B20D-576AC5B479E0}" type="presParOf" srcId="{155B6F35-FE93-D345-9D00-045722B2CD53}" destId="{72E23E9E-C0B9-E34A-A346-7102169DE30A}" srcOrd="9" destOrd="0" presId="urn:microsoft.com/office/officeart/2005/8/layout/list1"/>
    <dgm:cxn modelId="{FDE4F81E-25DF-C243-96E7-EF778AA4CD7F}" type="presParOf" srcId="{155B6F35-FE93-D345-9D00-045722B2CD53}" destId="{5CDD4299-543B-524A-AAF3-360201B13E6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713C65-5D2F-C043-920C-ECD2D6F82B0E}" type="doc">
      <dgm:prSet loTypeId="urn:microsoft.com/office/officeart/2005/8/layout/matrix2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35BF66-8DF1-EB4B-9BA6-6D70F8A71F3F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b="1" dirty="0" smtClean="0">
              <a:ea typeface="+mn-ea"/>
              <a:cs typeface="+mn-cs"/>
            </a:rPr>
            <a:t>dormant phase</a:t>
          </a:r>
          <a:endParaRPr lang="en-US" sz="1600" b="1" dirty="0"/>
        </a:p>
      </dgm:t>
    </dgm:pt>
    <dgm:pt modelId="{5A5A365C-9857-4C4F-A946-B9404E28A7AD}" type="parTrans" cxnId="{53EACF96-1FC7-4A45-A6F1-68A9D946185A}">
      <dgm:prSet/>
      <dgm:spPr/>
      <dgm:t>
        <a:bodyPr/>
        <a:lstStyle/>
        <a:p>
          <a:endParaRPr lang="en-US"/>
        </a:p>
      </dgm:t>
    </dgm:pt>
    <dgm:pt modelId="{6937D29C-FD7E-F346-8F03-68FA9FB8AA79}" type="sibTrans" cxnId="{53EACF96-1FC7-4A45-A6F1-68A9D946185A}">
      <dgm:prSet/>
      <dgm:spPr/>
      <dgm:t>
        <a:bodyPr/>
        <a:lstStyle/>
        <a:p>
          <a:endParaRPr lang="en-US"/>
        </a:p>
      </dgm:t>
    </dgm:pt>
    <dgm:pt modelId="{24062503-A010-C443-9A7E-FA0F3A86585E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b="1" dirty="0" smtClean="0">
              <a:ea typeface="+mn-ea"/>
              <a:cs typeface="+mn-cs"/>
            </a:rPr>
            <a:t>triggering phase</a:t>
          </a:r>
          <a:endParaRPr lang="en-US" sz="1600" b="1" dirty="0"/>
        </a:p>
      </dgm:t>
    </dgm:pt>
    <dgm:pt modelId="{91A4F307-B7ED-4141-84BF-35D70AE8DBED}" type="parTrans" cxnId="{3C0B6902-4B21-1541-A265-5F23FA92A97C}">
      <dgm:prSet/>
      <dgm:spPr/>
      <dgm:t>
        <a:bodyPr/>
        <a:lstStyle/>
        <a:p>
          <a:endParaRPr lang="en-US"/>
        </a:p>
      </dgm:t>
    </dgm:pt>
    <dgm:pt modelId="{8DC663BD-CCB7-8947-8768-F656197576EF}" type="sibTrans" cxnId="{3C0B6902-4B21-1541-A265-5F23FA92A97C}">
      <dgm:prSet/>
      <dgm:spPr/>
      <dgm:t>
        <a:bodyPr/>
        <a:lstStyle/>
        <a:p>
          <a:endParaRPr lang="en-US"/>
        </a:p>
      </dgm:t>
    </dgm:pt>
    <dgm:pt modelId="{B9D20F49-CE2C-1542-BF6E-80CE502FB600}">
      <dgm:prSet custT="1"/>
      <dgm:spPr>
        <a:solidFill>
          <a:schemeClr val="accent2"/>
        </a:solidFill>
      </dgm:spPr>
      <dgm:t>
        <a:bodyPr/>
        <a:lstStyle/>
        <a:p>
          <a:r>
            <a:rPr lang="en-US" sz="1400" b="1" dirty="0" smtClean="0">
              <a:ea typeface="+mn-ea"/>
              <a:cs typeface="+mn-cs"/>
            </a:rPr>
            <a:t>propagation phase</a:t>
          </a:r>
          <a:endParaRPr lang="en-US" sz="1400" b="1" dirty="0"/>
        </a:p>
      </dgm:t>
    </dgm:pt>
    <dgm:pt modelId="{545FCEB5-4431-2A47-B4CE-3DA5C2E63EBF}" type="parTrans" cxnId="{3F96B256-9F34-484E-B515-E39E684D07B2}">
      <dgm:prSet/>
      <dgm:spPr/>
      <dgm:t>
        <a:bodyPr/>
        <a:lstStyle/>
        <a:p>
          <a:endParaRPr lang="en-US"/>
        </a:p>
      </dgm:t>
    </dgm:pt>
    <dgm:pt modelId="{A3F1A055-AEA4-984A-93BA-411AEDF3D974}" type="sibTrans" cxnId="{3F96B256-9F34-484E-B515-E39E684D07B2}">
      <dgm:prSet/>
      <dgm:spPr/>
      <dgm:t>
        <a:bodyPr/>
        <a:lstStyle/>
        <a:p>
          <a:endParaRPr lang="en-US"/>
        </a:p>
      </dgm:t>
    </dgm:pt>
    <dgm:pt modelId="{5C8B9CAB-C992-EB4C-A6B0-3B766464D189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600" b="1" smtClean="0"/>
            <a:t>execution phase</a:t>
          </a:r>
          <a:endParaRPr lang="en-US" sz="1600"/>
        </a:p>
      </dgm:t>
    </dgm:pt>
    <dgm:pt modelId="{3ABA7F11-D20A-3944-86D5-F4DC76283198}" type="parTrans" cxnId="{6946BB3B-5D5E-C840-A82F-82BF02352E1C}">
      <dgm:prSet/>
      <dgm:spPr/>
      <dgm:t>
        <a:bodyPr/>
        <a:lstStyle/>
        <a:p>
          <a:endParaRPr lang="en-US"/>
        </a:p>
      </dgm:t>
    </dgm:pt>
    <dgm:pt modelId="{72D9285E-B19A-3B4B-9C4B-897218B14284}" type="sibTrans" cxnId="{6946BB3B-5D5E-C840-A82F-82BF02352E1C}">
      <dgm:prSet/>
      <dgm:spPr/>
      <dgm:t>
        <a:bodyPr/>
        <a:lstStyle/>
        <a:p>
          <a:endParaRPr lang="en-US"/>
        </a:p>
      </dgm:t>
    </dgm:pt>
    <dgm:pt modelId="{31391D8B-CB3C-3841-AA7E-2851F1573A82}">
      <dgm:prSet custT="1"/>
      <dgm:spPr>
        <a:solidFill>
          <a:schemeClr val="accent2"/>
        </a:solidFill>
      </dgm:spPr>
      <dgm:t>
        <a:bodyPr/>
        <a:lstStyle/>
        <a:p>
          <a:r>
            <a:rPr lang="en-US" sz="1600" b="1" dirty="0" smtClean="0">
              <a:ea typeface="+mn-ea"/>
            </a:rPr>
            <a:t>virus is idle</a:t>
          </a:r>
        </a:p>
      </dgm:t>
    </dgm:pt>
    <dgm:pt modelId="{4D91664C-BDAD-C64C-B200-EEC59693D652}" type="parTrans" cxnId="{59584286-E7DF-1D4B-A0BB-1167A9767173}">
      <dgm:prSet/>
      <dgm:spPr/>
      <dgm:t>
        <a:bodyPr/>
        <a:lstStyle/>
        <a:p>
          <a:endParaRPr lang="en-US"/>
        </a:p>
      </dgm:t>
    </dgm:pt>
    <dgm:pt modelId="{B2AA4679-4CC5-0644-8426-F03E6E79B501}" type="sibTrans" cxnId="{59584286-E7DF-1D4B-A0BB-1167A9767173}">
      <dgm:prSet/>
      <dgm:spPr/>
      <dgm:t>
        <a:bodyPr/>
        <a:lstStyle/>
        <a:p>
          <a:endParaRPr lang="en-US"/>
        </a:p>
      </dgm:t>
    </dgm:pt>
    <dgm:pt modelId="{02F06C06-82C9-694F-A2ED-CB7C7B371164}">
      <dgm:prSet custT="1"/>
      <dgm:spPr>
        <a:solidFill>
          <a:schemeClr val="accent2"/>
        </a:solidFill>
      </dgm:spPr>
      <dgm:t>
        <a:bodyPr/>
        <a:lstStyle/>
        <a:p>
          <a:r>
            <a:rPr lang="en-US" sz="1600" b="1" dirty="0" smtClean="0">
              <a:ea typeface="+mn-ea"/>
            </a:rPr>
            <a:t>will eventually be activated by some event</a:t>
          </a:r>
        </a:p>
      </dgm:t>
    </dgm:pt>
    <dgm:pt modelId="{70CEDF61-E2B0-7E43-B0F4-54EAE2CBE2B5}" type="parTrans" cxnId="{891C1FC3-C27E-5A40-801B-F0F538E763A7}">
      <dgm:prSet/>
      <dgm:spPr/>
      <dgm:t>
        <a:bodyPr/>
        <a:lstStyle/>
        <a:p>
          <a:endParaRPr lang="en-US"/>
        </a:p>
      </dgm:t>
    </dgm:pt>
    <dgm:pt modelId="{F1C45B70-2BBF-8049-9402-10B747ABAAE1}" type="sibTrans" cxnId="{891C1FC3-C27E-5A40-801B-F0F538E763A7}">
      <dgm:prSet/>
      <dgm:spPr/>
      <dgm:t>
        <a:bodyPr/>
        <a:lstStyle/>
        <a:p>
          <a:endParaRPr lang="en-US"/>
        </a:p>
      </dgm:t>
    </dgm:pt>
    <dgm:pt modelId="{0F70DF3B-0273-6F48-AA35-A7CB11F30F3F}">
      <dgm:prSet custT="1"/>
      <dgm:spPr>
        <a:solidFill>
          <a:schemeClr val="accent2"/>
        </a:solidFill>
      </dgm:spPr>
      <dgm:t>
        <a:bodyPr/>
        <a:lstStyle/>
        <a:p>
          <a:r>
            <a:rPr lang="en-US" sz="1600" b="1" dirty="0" smtClean="0">
              <a:ea typeface="+mn-ea"/>
            </a:rPr>
            <a:t>not all viruses have this stage</a:t>
          </a:r>
        </a:p>
      </dgm:t>
    </dgm:pt>
    <dgm:pt modelId="{12A87295-2C61-EE48-A453-19ABDE4DDF18}" type="parTrans" cxnId="{D6D42391-2DA3-314B-AA5F-638590479628}">
      <dgm:prSet/>
      <dgm:spPr/>
      <dgm:t>
        <a:bodyPr/>
        <a:lstStyle/>
        <a:p>
          <a:endParaRPr lang="en-US"/>
        </a:p>
      </dgm:t>
    </dgm:pt>
    <dgm:pt modelId="{755A26CB-C28A-6341-9851-4B7193DBA947}" type="sibTrans" cxnId="{D6D42391-2DA3-314B-AA5F-638590479628}">
      <dgm:prSet/>
      <dgm:spPr/>
      <dgm:t>
        <a:bodyPr/>
        <a:lstStyle/>
        <a:p>
          <a:endParaRPr lang="en-US"/>
        </a:p>
      </dgm:t>
    </dgm:pt>
    <dgm:pt modelId="{200E8F95-B852-674C-ACC9-3CE78077CB2D}">
      <dgm:prSet custT="1"/>
      <dgm:spPr>
        <a:solidFill>
          <a:schemeClr val="accent2"/>
        </a:solidFill>
      </dgm:spPr>
      <dgm:t>
        <a:bodyPr/>
        <a:lstStyle/>
        <a:p>
          <a:r>
            <a:rPr lang="en-US" sz="1600" b="1" dirty="0" smtClean="0">
              <a:ea typeface="+mn-ea"/>
            </a:rPr>
            <a:t>virus is activated to perform the function for which it was intended</a:t>
          </a:r>
        </a:p>
      </dgm:t>
    </dgm:pt>
    <dgm:pt modelId="{9CF3B919-9ACA-2B4E-B5EA-4B85213064C2}" type="parTrans" cxnId="{83252F17-0C35-2A47-ACF4-319BD944738E}">
      <dgm:prSet/>
      <dgm:spPr/>
      <dgm:t>
        <a:bodyPr/>
        <a:lstStyle/>
        <a:p>
          <a:endParaRPr lang="en-US"/>
        </a:p>
      </dgm:t>
    </dgm:pt>
    <dgm:pt modelId="{DE927E33-9F3D-3B4B-98E7-0D339BBEF0E2}" type="sibTrans" cxnId="{83252F17-0C35-2A47-ACF4-319BD944738E}">
      <dgm:prSet/>
      <dgm:spPr/>
      <dgm:t>
        <a:bodyPr/>
        <a:lstStyle/>
        <a:p>
          <a:endParaRPr lang="en-US"/>
        </a:p>
      </dgm:t>
    </dgm:pt>
    <dgm:pt modelId="{3C0A1EEB-14D5-1941-B05E-88D122E509D3}">
      <dgm:prSet custT="1"/>
      <dgm:spPr>
        <a:solidFill>
          <a:schemeClr val="accent2"/>
        </a:solidFill>
      </dgm:spPr>
      <dgm:t>
        <a:bodyPr/>
        <a:lstStyle/>
        <a:p>
          <a:r>
            <a:rPr lang="en-US" sz="1600" b="1" dirty="0" smtClean="0">
              <a:ea typeface="+mn-ea"/>
            </a:rPr>
            <a:t>can be caused by a variety of system events</a:t>
          </a:r>
        </a:p>
      </dgm:t>
    </dgm:pt>
    <dgm:pt modelId="{D6ED3468-F3C5-2B44-A964-368192C66D14}" type="parTrans" cxnId="{FC3936AA-6D35-D64F-9B2A-E7B3D0329F4A}">
      <dgm:prSet/>
      <dgm:spPr/>
      <dgm:t>
        <a:bodyPr/>
        <a:lstStyle/>
        <a:p>
          <a:endParaRPr lang="en-US"/>
        </a:p>
      </dgm:t>
    </dgm:pt>
    <dgm:pt modelId="{EB5F377C-DF7E-8848-BD44-F23DEB552D64}" type="sibTrans" cxnId="{FC3936AA-6D35-D64F-9B2A-E7B3D0329F4A}">
      <dgm:prSet/>
      <dgm:spPr/>
      <dgm:t>
        <a:bodyPr/>
        <a:lstStyle/>
        <a:p>
          <a:endParaRPr lang="en-US"/>
        </a:p>
      </dgm:t>
    </dgm:pt>
    <dgm:pt modelId="{80B30D77-CC14-6E41-90E6-1023601A9C95}">
      <dgm:prSet custT="1"/>
      <dgm:spPr>
        <a:solidFill>
          <a:schemeClr val="accent2"/>
        </a:solidFill>
      </dgm:spPr>
      <dgm:t>
        <a:bodyPr/>
        <a:lstStyle/>
        <a:p>
          <a:r>
            <a:rPr lang="en-US" sz="1400" b="1" dirty="0" smtClean="0">
              <a:ea typeface="+mn-ea"/>
            </a:rPr>
            <a:t>virus places a copy of itself into other programs or into certain system areas on the disk</a:t>
          </a:r>
        </a:p>
      </dgm:t>
    </dgm:pt>
    <dgm:pt modelId="{50CB8164-3903-5046-9331-0B67F46C9A5A}" type="parTrans" cxnId="{B371E265-3425-9A42-AB2D-7294D595B7F2}">
      <dgm:prSet/>
      <dgm:spPr/>
      <dgm:t>
        <a:bodyPr/>
        <a:lstStyle/>
        <a:p>
          <a:endParaRPr lang="en-US"/>
        </a:p>
      </dgm:t>
    </dgm:pt>
    <dgm:pt modelId="{1D8776E0-EB16-C544-B34B-C32B9E6D668F}" type="sibTrans" cxnId="{B371E265-3425-9A42-AB2D-7294D595B7F2}">
      <dgm:prSet/>
      <dgm:spPr/>
      <dgm:t>
        <a:bodyPr/>
        <a:lstStyle/>
        <a:p>
          <a:endParaRPr lang="en-US"/>
        </a:p>
      </dgm:t>
    </dgm:pt>
    <dgm:pt modelId="{48BC0E81-32FC-9045-9AF0-DD729F9A1A61}">
      <dgm:prSet custT="1"/>
      <dgm:spPr>
        <a:solidFill>
          <a:schemeClr val="accent2"/>
        </a:solidFill>
      </dgm:spPr>
      <dgm:t>
        <a:bodyPr/>
        <a:lstStyle/>
        <a:p>
          <a:r>
            <a:rPr lang="en-US" sz="1400" b="1" dirty="0" smtClean="0">
              <a:ea typeface="+mn-ea"/>
            </a:rPr>
            <a:t>may not be identical to the propagating version</a:t>
          </a:r>
        </a:p>
      </dgm:t>
    </dgm:pt>
    <dgm:pt modelId="{09649FF3-2946-F240-9138-A0AAA3584F95}" type="parTrans" cxnId="{0DE7B6F4-696F-0B4D-9035-75E6734EA262}">
      <dgm:prSet/>
      <dgm:spPr/>
      <dgm:t>
        <a:bodyPr/>
        <a:lstStyle/>
        <a:p>
          <a:endParaRPr lang="en-US"/>
        </a:p>
      </dgm:t>
    </dgm:pt>
    <dgm:pt modelId="{FAE9FF40-A23B-0344-BA50-70CB721819CD}" type="sibTrans" cxnId="{0DE7B6F4-696F-0B4D-9035-75E6734EA262}">
      <dgm:prSet/>
      <dgm:spPr/>
      <dgm:t>
        <a:bodyPr/>
        <a:lstStyle/>
        <a:p>
          <a:endParaRPr lang="en-US"/>
        </a:p>
      </dgm:t>
    </dgm:pt>
    <dgm:pt modelId="{51DB3F44-008F-9B4E-8C0E-2B7B2A7D0041}">
      <dgm:prSet custT="1"/>
      <dgm:spPr>
        <a:solidFill>
          <a:schemeClr val="accent2"/>
        </a:solidFill>
      </dgm:spPr>
      <dgm:t>
        <a:bodyPr/>
        <a:lstStyle/>
        <a:p>
          <a:r>
            <a:rPr lang="en-US" sz="1400" b="1" dirty="0" smtClean="0">
              <a:ea typeface="+mn-ea"/>
            </a:rPr>
            <a:t>each infected program will now contain a clone of the virus which will itself enter a propagation phase</a:t>
          </a:r>
        </a:p>
      </dgm:t>
    </dgm:pt>
    <dgm:pt modelId="{AD76FC7C-018C-0044-BEE8-F97067001711}" type="parTrans" cxnId="{0C6B687E-0169-5944-B47C-073E4E300DC6}">
      <dgm:prSet/>
      <dgm:spPr/>
      <dgm:t>
        <a:bodyPr/>
        <a:lstStyle/>
        <a:p>
          <a:endParaRPr lang="en-US"/>
        </a:p>
      </dgm:t>
    </dgm:pt>
    <dgm:pt modelId="{2F994438-5F50-6D4B-ACD7-25E96E5024CF}" type="sibTrans" cxnId="{0C6B687E-0169-5944-B47C-073E4E300DC6}">
      <dgm:prSet/>
      <dgm:spPr/>
      <dgm:t>
        <a:bodyPr/>
        <a:lstStyle/>
        <a:p>
          <a:endParaRPr lang="en-US"/>
        </a:p>
      </dgm:t>
    </dgm:pt>
    <dgm:pt modelId="{1570DBEB-2124-2B47-90C7-2290BC4D56E1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600" b="1" dirty="0" smtClean="0"/>
            <a:t>function is performed</a:t>
          </a:r>
          <a:endParaRPr lang="en-US" sz="1600" dirty="0"/>
        </a:p>
      </dgm:t>
    </dgm:pt>
    <dgm:pt modelId="{C9F0A284-414A-644D-9ABA-CD2E28A0A487}" type="parTrans" cxnId="{75552C8E-BC41-E943-9AA5-1BC879D429FC}">
      <dgm:prSet/>
      <dgm:spPr/>
      <dgm:t>
        <a:bodyPr/>
        <a:lstStyle/>
        <a:p>
          <a:endParaRPr lang="en-US"/>
        </a:p>
      </dgm:t>
    </dgm:pt>
    <dgm:pt modelId="{EECD4D58-2D0A-7F4F-8C78-42F2CB320786}" type="sibTrans" cxnId="{75552C8E-BC41-E943-9AA5-1BC879D429FC}">
      <dgm:prSet/>
      <dgm:spPr/>
      <dgm:t>
        <a:bodyPr/>
        <a:lstStyle/>
        <a:p>
          <a:endParaRPr lang="en-US"/>
        </a:p>
      </dgm:t>
    </dgm:pt>
    <dgm:pt modelId="{6891198A-DB3D-9348-BCE3-99D1F7B80291}">
      <dgm:prSet custT="1"/>
      <dgm:spPr>
        <a:solidFill>
          <a:schemeClr val="accent2"/>
        </a:solidFill>
      </dgm:spPr>
      <dgm:t>
        <a:bodyPr/>
        <a:lstStyle/>
        <a:p>
          <a:pPr rtl="0"/>
          <a:r>
            <a:rPr lang="en-US" sz="1600" b="1" dirty="0" smtClean="0"/>
            <a:t>may be harmless or damaging</a:t>
          </a:r>
          <a:endParaRPr lang="en-US" sz="1600" dirty="0"/>
        </a:p>
      </dgm:t>
    </dgm:pt>
    <dgm:pt modelId="{CB98CB0E-DC34-2240-8E53-F965C2A0820D}" type="parTrans" cxnId="{604F7E55-9A69-C64A-BE84-F3D9F958A616}">
      <dgm:prSet/>
      <dgm:spPr/>
      <dgm:t>
        <a:bodyPr/>
        <a:lstStyle/>
        <a:p>
          <a:endParaRPr lang="en-US"/>
        </a:p>
      </dgm:t>
    </dgm:pt>
    <dgm:pt modelId="{60E0FBF1-6407-704B-BCD2-E88FF28896BA}" type="sibTrans" cxnId="{604F7E55-9A69-C64A-BE84-F3D9F958A616}">
      <dgm:prSet/>
      <dgm:spPr/>
      <dgm:t>
        <a:bodyPr/>
        <a:lstStyle/>
        <a:p>
          <a:endParaRPr lang="en-US"/>
        </a:p>
      </dgm:t>
    </dgm:pt>
    <dgm:pt modelId="{918C5264-26D9-BC45-A8AE-30CE3CAFAC27}" type="pres">
      <dgm:prSet presAssocID="{0B713C65-5D2F-C043-920C-ECD2D6F82B0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CB5825-8DA5-BF4E-BE14-E029890B7FF4}" type="pres">
      <dgm:prSet presAssocID="{0B713C65-5D2F-C043-920C-ECD2D6F82B0E}" presName="axisShape" presStyleLbl="bgShp" presStyleIdx="0" presStyleCnt="1"/>
      <dgm:spPr>
        <a:solidFill>
          <a:schemeClr val="accent1"/>
        </a:solidFill>
      </dgm:spPr>
    </dgm:pt>
    <dgm:pt modelId="{25CCA181-6A1A-D442-8638-34385A82E2C6}" type="pres">
      <dgm:prSet presAssocID="{0B713C65-5D2F-C043-920C-ECD2D6F82B0E}" presName="rect1" presStyleLbl="node1" presStyleIdx="0" presStyleCnt="4" custScaleX="105090" custScaleY="101251" custLinFactNeighborX="-1758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32B568-8CDD-0048-A076-F18BB6D6C844}" type="pres">
      <dgm:prSet presAssocID="{0B713C65-5D2F-C043-920C-ECD2D6F82B0E}" presName="rect2" presStyleLbl="node1" presStyleIdx="1" presStyleCnt="4" custScaleX="111360" custScaleY="108144" custLinFactNeighborX="4512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1AE20A-B701-8A42-B044-AE6F610F31B7}" type="pres">
      <dgm:prSet presAssocID="{0B713C65-5D2F-C043-920C-ECD2D6F82B0E}" presName="rect3" presStyleLbl="node1" presStyleIdx="2" presStyleCnt="4" custScaleX="171107" custScaleY="105884" custLinFactNeighborX="-34237" custLinFactNeighborY="200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C35BB9-2967-9B43-98C0-D51177DAF69C}" type="pres">
      <dgm:prSet presAssocID="{0B713C65-5D2F-C043-920C-ECD2D6F82B0E}" presName="rect4" presStyleLbl="node1" presStyleIdx="3" presStyleCnt="4" custScaleX="104467" custScaleY="91142" custLinFactNeighborX="1065" custLinFactNeighborY="-19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D42391-2DA3-314B-AA5F-638590479628}" srcId="{3035BF66-8DF1-EB4B-9BA6-6D70F8A71F3F}" destId="{0F70DF3B-0273-6F48-AA35-A7CB11F30F3F}" srcOrd="2" destOrd="0" parTransId="{12A87295-2C61-EE48-A453-19ABDE4DDF18}" sibTransId="{755A26CB-C28A-6341-9851-4B7193DBA947}"/>
    <dgm:cxn modelId="{FB0D3DB1-5B7F-F74E-8EBD-20B8DA157A9B}" type="presOf" srcId="{200E8F95-B852-674C-ACC9-3CE78077CB2D}" destId="{9F32B568-8CDD-0048-A076-F18BB6D6C844}" srcOrd="0" destOrd="1" presId="urn:microsoft.com/office/officeart/2005/8/layout/matrix2"/>
    <dgm:cxn modelId="{0DE7B6F4-696F-0B4D-9035-75E6734EA262}" srcId="{B9D20F49-CE2C-1542-BF6E-80CE502FB600}" destId="{48BC0E81-32FC-9045-9AF0-DD729F9A1A61}" srcOrd="1" destOrd="0" parTransId="{09649FF3-2946-F240-9138-A0AAA3584F95}" sibTransId="{FAE9FF40-A23B-0344-BA50-70CB721819CD}"/>
    <dgm:cxn modelId="{F3793E3F-2945-764E-B3AA-5213242C1763}" type="presOf" srcId="{3C0A1EEB-14D5-1941-B05E-88D122E509D3}" destId="{9F32B568-8CDD-0048-A076-F18BB6D6C844}" srcOrd="0" destOrd="2" presId="urn:microsoft.com/office/officeart/2005/8/layout/matrix2"/>
    <dgm:cxn modelId="{0DFA01E9-099A-9D4F-B940-05658F62C304}" type="presOf" srcId="{1570DBEB-2124-2B47-90C7-2290BC4D56E1}" destId="{4CC35BB9-2967-9B43-98C0-D51177DAF69C}" srcOrd="0" destOrd="1" presId="urn:microsoft.com/office/officeart/2005/8/layout/matrix2"/>
    <dgm:cxn modelId="{0C6B687E-0169-5944-B47C-073E4E300DC6}" srcId="{B9D20F49-CE2C-1542-BF6E-80CE502FB600}" destId="{51DB3F44-008F-9B4E-8C0E-2B7B2A7D0041}" srcOrd="2" destOrd="0" parTransId="{AD76FC7C-018C-0044-BEE8-F97067001711}" sibTransId="{2F994438-5F50-6D4B-ACD7-25E96E5024CF}"/>
    <dgm:cxn modelId="{3C0B6902-4B21-1541-A265-5F23FA92A97C}" srcId="{0B713C65-5D2F-C043-920C-ECD2D6F82B0E}" destId="{24062503-A010-C443-9A7E-FA0F3A86585E}" srcOrd="1" destOrd="0" parTransId="{91A4F307-B7ED-4141-84BF-35D70AE8DBED}" sibTransId="{8DC663BD-CCB7-8947-8768-F656197576EF}"/>
    <dgm:cxn modelId="{E4F10604-F2CD-7C40-BE03-F381DD82416B}" type="presOf" srcId="{02F06C06-82C9-694F-A2ED-CB7C7B371164}" destId="{25CCA181-6A1A-D442-8638-34385A82E2C6}" srcOrd="0" destOrd="2" presId="urn:microsoft.com/office/officeart/2005/8/layout/matrix2"/>
    <dgm:cxn modelId="{53EACF96-1FC7-4A45-A6F1-68A9D946185A}" srcId="{0B713C65-5D2F-C043-920C-ECD2D6F82B0E}" destId="{3035BF66-8DF1-EB4B-9BA6-6D70F8A71F3F}" srcOrd="0" destOrd="0" parTransId="{5A5A365C-9857-4C4F-A946-B9404E28A7AD}" sibTransId="{6937D29C-FD7E-F346-8F03-68FA9FB8AA79}"/>
    <dgm:cxn modelId="{ADFC1140-4EA1-3149-8A16-CB252373C6F2}" type="presOf" srcId="{0B713C65-5D2F-C043-920C-ECD2D6F82B0E}" destId="{918C5264-26D9-BC45-A8AE-30CE3CAFAC27}" srcOrd="0" destOrd="0" presId="urn:microsoft.com/office/officeart/2005/8/layout/matrix2"/>
    <dgm:cxn modelId="{14409A87-E30E-AE44-884D-BB93B85BA881}" type="presOf" srcId="{0F70DF3B-0273-6F48-AA35-A7CB11F30F3F}" destId="{25CCA181-6A1A-D442-8638-34385A82E2C6}" srcOrd="0" destOrd="3" presId="urn:microsoft.com/office/officeart/2005/8/layout/matrix2"/>
    <dgm:cxn modelId="{604F7E55-9A69-C64A-BE84-F3D9F958A616}" srcId="{5C8B9CAB-C992-EB4C-A6B0-3B766464D189}" destId="{6891198A-DB3D-9348-BCE3-99D1F7B80291}" srcOrd="1" destOrd="0" parTransId="{CB98CB0E-DC34-2240-8E53-F965C2A0820D}" sibTransId="{60E0FBF1-6407-704B-BCD2-E88FF28896BA}"/>
    <dgm:cxn modelId="{59584286-E7DF-1D4B-A0BB-1167A9767173}" srcId="{3035BF66-8DF1-EB4B-9BA6-6D70F8A71F3F}" destId="{31391D8B-CB3C-3841-AA7E-2851F1573A82}" srcOrd="0" destOrd="0" parTransId="{4D91664C-BDAD-C64C-B200-EEC59693D652}" sibTransId="{B2AA4679-4CC5-0644-8426-F03E6E79B501}"/>
    <dgm:cxn modelId="{B371E265-3425-9A42-AB2D-7294D595B7F2}" srcId="{B9D20F49-CE2C-1542-BF6E-80CE502FB600}" destId="{80B30D77-CC14-6E41-90E6-1023601A9C95}" srcOrd="0" destOrd="0" parTransId="{50CB8164-3903-5046-9331-0B67F46C9A5A}" sibTransId="{1D8776E0-EB16-C544-B34B-C32B9E6D668F}"/>
    <dgm:cxn modelId="{0BA17D85-FC1F-B743-8D7C-ABFFAFEFA758}" type="presOf" srcId="{48BC0E81-32FC-9045-9AF0-DD729F9A1A61}" destId="{7D1AE20A-B701-8A42-B044-AE6F610F31B7}" srcOrd="0" destOrd="2" presId="urn:microsoft.com/office/officeart/2005/8/layout/matrix2"/>
    <dgm:cxn modelId="{FC3936AA-6D35-D64F-9B2A-E7B3D0329F4A}" srcId="{24062503-A010-C443-9A7E-FA0F3A86585E}" destId="{3C0A1EEB-14D5-1941-B05E-88D122E509D3}" srcOrd="1" destOrd="0" parTransId="{D6ED3468-F3C5-2B44-A964-368192C66D14}" sibTransId="{EB5F377C-DF7E-8848-BD44-F23DEB552D64}"/>
    <dgm:cxn modelId="{83252F17-0C35-2A47-ACF4-319BD944738E}" srcId="{24062503-A010-C443-9A7E-FA0F3A86585E}" destId="{200E8F95-B852-674C-ACC9-3CE78077CB2D}" srcOrd="0" destOrd="0" parTransId="{9CF3B919-9ACA-2B4E-B5EA-4B85213064C2}" sibTransId="{DE927E33-9F3D-3B4B-98E7-0D339BBEF0E2}"/>
    <dgm:cxn modelId="{7C73EF6C-FE86-5F4D-9E9E-3C7CB77DD699}" type="presOf" srcId="{80B30D77-CC14-6E41-90E6-1023601A9C95}" destId="{7D1AE20A-B701-8A42-B044-AE6F610F31B7}" srcOrd="0" destOrd="1" presId="urn:microsoft.com/office/officeart/2005/8/layout/matrix2"/>
    <dgm:cxn modelId="{1ADEC645-DD0B-0745-B5C9-BA7F6485BB0A}" type="presOf" srcId="{51DB3F44-008F-9B4E-8C0E-2B7B2A7D0041}" destId="{7D1AE20A-B701-8A42-B044-AE6F610F31B7}" srcOrd="0" destOrd="3" presId="urn:microsoft.com/office/officeart/2005/8/layout/matrix2"/>
    <dgm:cxn modelId="{A15989A6-1361-474D-815A-D510837FEA89}" type="presOf" srcId="{5C8B9CAB-C992-EB4C-A6B0-3B766464D189}" destId="{4CC35BB9-2967-9B43-98C0-D51177DAF69C}" srcOrd="0" destOrd="0" presId="urn:microsoft.com/office/officeart/2005/8/layout/matrix2"/>
    <dgm:cxn modelId="{891C1FC3-C27E-5A40-801B-F0F538E763A7}" srcId="{3035BF66-8DF1-EB4B-9BA6-6D70F8A71F3F}" destId="{02F06C06-82C9-694F-A2ED-CB7C7B371164}" srcOrd="1" destOrd="0" parTransId="{70CEDF61-E2B0-7E43-B0F4-54EAE2CBE2B5}" sibTransId="{F1C45B70-2BBF-8049-9402-10B747ABAAE1}"/>
    <dgm:cxn modelId="{10C1740B-3230-A54C-946B-0A5C047818F9}" type="presOf" srcId="{6891198A-DB3D-9348-BCE3-99D1F7B80291}" destId="{4CC35BB9-2967-9B43-98C0-D51177DAF69C}" srcOrd="0" destOrd="2" presId="urn:microsoft.com/office/officeart/2005/8/layout/matrix2"/>
    <dgm:cxn modelId="{75552C8E-BC41-E943-9AA5-1BC879D429FC}" srcId="{5C8B9CAB-C992-EB4C-A6B0-3B766464D189}" destId="{1570DBEB-2124-2B47-90C7-2290BC4D56E1}" srcOrd="0" destOrd="0" parTransId="{C9F0A284-414A-644D-9ABA-CD2E28A0A487}" sibTransId="{EECD4D58-2D0A-7F4F-8C78-42F2CB320786}"/>
    <dgm:cxn modelId="{3F96B256-9F34-484E-B515-E39E684D07B2}" srcId="{0B713C65-5D2F-C043-920C-ECD2D6F82B0E}" destId="{B9D20F49-CE2C-1542-BF6E-80CE502FB600}" srcOrd="2" destOrd="0" parTransId="{545FCEB5-4431-2A47-B4CE-3DA5C2E63EBF}" sibTransId="{A3F1A055-AEA4-984A-93BA-411AEDF3D974}"/>
    <dgm:cxn modelId="{6946BB3B-5D5E-C840-A82F-82BF02352E1C}" srcId="{0B713C65-5D2F-C043-920C-ECD2D6F82B0E}" destId="{5C8B9CAB-C992-EB4C-A6B0-3B766464D189}" srcOrd="3" destOrd="0" parTransId="{3ABA7F11-D20A-3944-86D5-F4DC76283198}" sibTransId="{72D9285E-B19A-3B4B-9C4B-897218B14284}"/>
    <dgm:cxn modelId="{2BABEF3C-7625-BA42-90F7-1773B29A80B5}" type="presOf" srcId="{B9D20F49-CE2C-1542-BF6E-80CE502FB600}" destId="{7D1AE20A-B701-8A42-B044-AE6F610F31B7}" srcOrd="0" destOrd="0" presId="urn:microsoft.com/office/officeart/2005/8/layout/matrix2"/>
    <dgm:cxn modelId="{099FC9DF-84DC-CD48-8B64-65DBE868774C}" type="presOf" srcId="{31391D8B-CB3C-3841-AA7E-2851F1573A82}" destId="{25CCA181-6A1A-D442-8638-34385A82E2C6}" srcOrd="0" destOrd="1" presId="urn:microsoft.com/office/officeart/2005/8/layout/matrix2"/>
    <dgm:cxn modelId="{661040E2-16DD-1043-B67C-4634CF1B8BB3}" type="presOf" srcId="{3035BF66-8DF1-EB4B-9BA6-6D70F8A71F3F}" destId="{25CCA181-6A1A-D442-8638-34385A82E2C6}" srcOrd="0" destOrd="0" presId="urn:microsoft.com/office/officeart/2005/8/layout/matrix2"/>
    <dgm:cxn modelId="{A115B4B6-C625-FE4D-A552-0CBCD60CF498}" type="presOf" srcId="{24062503-A010-C443-9A7E-FA0F3A86585E}" destId="{9F32B568-8CDD-0048-A076-F18BB6D6C844}" srcOrd="0" destOrd="0" presId="urn:microsoft.com/office/officeart/2005/8/layout/matrix2"/>
    <dgm:cxn modelId="{69303EA1-2F40-E941-BD5A-62828E0E538B}" type="presParOf" srcId="{918C5264-26D9-BC45-A8AE-30CE3CAFAC27}" destId="{19CB5825-8DA5-BF4E-BE14-E029890B7FF4}" srcOrd="0" destOrd="0" presId="urn:microsoft.com/office/officeart/2005/8/layout/matrix2"/>
    <dgm:cxn modelId="{DE51752F-C90E-EE43-9275-AADC25ED2E29}" type="presParOf" srcId="{918C5264-26D9-BC45-A8AE-30CE3CAFAC27}" destId="{25CCA181-6A1A-D442-8638-34385A82E2C6}" srcOrd="1" destOrd="0" presId="urn:microsoft.com/office/officeart/2005/8/layout/matrix2"/>
    <dgm:cxn modelId="{41B0768C-B713-B446-BD92-B3F5863EB3E9}" type="presParOf" srcId="{918C5264-26D9-BC45-A8AE-30CE3CAFAC27}" destId="{9F32B568-8CDD-0048-A076-F18BB6D6C844}" srcOrd="2" destOrd="0" presId="urn:microsoft.com/office/officeart/2005/8/layout/matrix2"/>
    <dgm:cxn modelId="{DCA7CF88-F026-FC4F-8EFF-4E9AE957F814}" type="presParOf" srcId="{918C5264-26D9-BC45-A8AE-30CE3CAFAC27}" destId="{7D1AE20A-B701-8A42-B044-AE6F610F31B7}" srcOrd="3" destOrd="0" presId="urn:microsoft.com/office/officeart/2005/8/layout/matrix2"/>
    <dgm:cxn modelId="{5A709461-C7FE-B642-AC04-02F154BED643}" type="presParOf" srcId="{918C5264-26D9-BC45-A8AE-30CE3CAFAC27}" destId="{4CC35BB9-2967-9B43-98C0-D51177DAF69C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1CC08E-6906-F04F-AA1D-24F8D142CD37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9713D8-29EE-EA44-A8A1-19FCD176683E}">
      <dgm:prSet/>
      <dgm:spPr/>
      <dgm:t>
        <a:bodyPr/>
        <a:lstStyle/>
        <a:p>
          <a:pPr rtl="0"/>
          <a:r>
            <a:rPr lang="en-US" b="1" dirty="0" smtClean="0">
              <a:solidFill>
                <a:srgbClr val="5A2802"/>
              </a:solidFill>
            </a:rPr>
            <a:t>electronic mail or instant messenger facility</a:t>
          </a:r>
          <a:endParaRPr lang="en-US" dirty="0">
            <a:solidFill>
              <a:srgbClr val="5A2802"/>
            </a:solidFill>
          </a:endParaRPr>
        </a:p>
      </dgm:t>
    </dgm:pt>
    <dgm:pt modelId="{661804BC-2252-4F4B-BF7F-446E16E813B6}" type="parTrans" cxnId="{2872FB75-569A-6F44-AB3C-DDBDBC276263}">
      <dgm:prSet/>
      <dgm:spPr/>
      <dgm:t>
        <a:bodyPr/>
        <a:lstStyle/>
        <a:p>
          <a:endParaRPr lang="en-US"/>
        </a:p>
      </dgm:t>
    </dgm:pt>
    <dgm:pt modelId="{29165784-ECA5-B446-88F4-4A42EF56A6BB}" type="sibTrans" cxnId="{2872FB75-569A-6F44-AB3C-DDBDBC276263}">
      <dgm:prSet/>
      <dgm:spPr/>
      <dgm:t>
        <a:bodyPr/>
        <a:lstStyle/>
        <a:p>
          <a:endParaRPr lang="en-US"/>
        </a:p>
      </dgm:t>
    </dgm:pt>
    <dgm:pt modelId="{EA82C179-6CD6-DF4C-9775-B576BB1B1279}">
      <dgm:prSet/>
      <dgm:spPr/>
      <dgm:t>
        <a:bodyPr/>
        <a:lstStyle/>
        <a:p>
          <a:pPr rtl="0"/>
          <a:r>
            <a:rPr lang="en-US" b="1" dirty="0" smtClean="0"/>
            <a:t>worm e-mails a copy of itself to other systems</a:t>
          </a:r>
          <a:endParaRPr lang="en-US" dirty="0"/>
        </a:p>
      </dgm:t>
    </dgm:pt>
    <dgm:pt modelId="{49597E77-063A-EC41-A9DA-E5525E677EC5}" type="parTrans" cxnId="{834BC056-4E30-1448-B6D3-A2B5892063D1}">
      <dgm:prSet/>
      <dgm:spPr/>
      <dgm:t>
        <a:bodyPr/>
        <a:lstStyle/>
        <a:p>
          <a:endParaRPr lang="en-US"/>
        </a:p>
      </dgm:t>
    </dgm:pt>
    <dgm:pt modelId="{B37FF192-4395-8849-B3C7-2DBB861A012D}" type="sibTrans" cxnId="{834BC056-4E30-1448-B6D3-A2B5892063D1}">
      <dgm:prSet/>
      <dgm:spPr/>
      <dgm:t>
        <a:bodyPr/>
        <a:lstStyle/>
        <a:p>
          <a:endParaRPr lang="en-US"/>
        </a:p>
      </dgm:t>
    </dgm:pt>
    <dgm:pt modelId="{307F5F63-B4E8-1C4E-96E5-9C9A1945C20B}">
      <dgm:prSet/>
      <dgm:spPr/>
      <dgm:t>
        <a:bodyPr/>
        <a:lstStyle/>
        <a:p>
          <a:pPr rtl="0"/>
          <a:r>
            <a:rPr lang="en-US" b="1" dirty="0" smtClean="0"/>
            <a:t>sends itself as an attachment via an instant message service</a:t>
          </a:r>
          <a:endParaRPr lang="en-US" dirty="0"/>
        </a:p>
      </dgm:t>
    </dgm:pt>
    <dgm:pt modelId="{DDA9EFE2-0130-5E45-A8C4-75F46E8F19ED}" type="parTrans" cxnId="{0AD2CE7B-3C93-7D44-8032-C9A43DD64E0A}">
      <dgm:prSet/>
      <dgm:spPr/>
      <dgm:t>
        <a:bodyPr/>
        <a:lstStyle/>
        <a:p>
          <a:endParaRPr lang="en-US"/>
        </a:p>
      </dgm:t>
    </dgm:pt>
    <dgm:pt modelId="{BE403B6D-6F8E-EA4A-A125-8BA210581358}" type="sibTrans" cxnId="{0AD2CE7B-3C93-7D44-8032-C9A43DD64E0A}">
      <dgm:prSet/>
      <dgm:spPr/>
      <dgm:t>
        <a:bodyPr/>
        <a:lstStyle/>
        <a:p>
          <a:endParaRPr lang="en-US"/>
        </a:p>
      </dgm:t>
    </dgm:pt>
    <dgm:pt modelId="{AA9D2254-12C4-E64B-9A8F-9C7D772879C9}">
      <dgm:prSet/>
      <dgm:spPr/>
      <dgm:t>
        <a:bodyPr/>
        <a:lstStyle/>
        <a:p>
          <a:pPr rtl="0"/>
          <a:r>
            <a:rPr lang="en-US" b="1" dirty="0" smtClean="0">
              <a:solidFill>
                <a:srgbClr val="5A2802"/>
              </a:solidFill>
            </a:rPr>
            <a:t>file sharing</a:t>
          </a:r>
          <a:endParaRPr lang="en-US" b="1" dirty="0">
            <a:solidFill>
              <a:srgbClr val="5A2802"/>
            </a:solidFill>
          </a:endParaRPr>
        </a:p>
      </dgm:t>
    </dgm:pt>
    <dgm:pt modelId="{B171DB04-D66B-6F47-AED8-A7838F550642}" type="parTrans" cxnId="{C2C12C3F-7484-2142-BD46-4476766CB7B8}">
      <dgm:prSet/>
      <dgm:spPr/>
      <dgm:t>
        <a:bodyPr/>
        <a:lstStyle/>
        <a:p>
          <a:endParaRPr lang="en-US"/>
        </a:p>
      </dgm:t>
    </dgm:pt>
    <dgm:pt modelId="{A96BF268-3580-F243-90ED-0CCA5ACC3ED7}" type="sibTrans" cxnId="{C2C12C3F-7484-2142-BD46-4476766CB7B8}">
      <dgm:prSet/>
      <dgm:spPr/>
      <dgm:t>
        <a:bodyPr/>
        <a:lstStyle/>
        <a:p>
          <a:endParaRPr lang="en-US"/>
        </a:p>
      </dgm:t>
    </dgm:pt>
    <dgm:pt modelId="{9581EE21-956D-9848-81DE-D38356A52A2C}">
      <dgm:prSet/>
      <dgm:spPr/>
      <dgm:t>
        <a:bodyPr/>
        <a:lstStyle/>
        <a:p>
          <a:pPr rtl="0"/>
          <a:r>
            <a:rPr lang="en-US" b="1" dirty="0" smtClean="0"/>
            <a:t>creates a copy of itself or infects a file as a virus on removable media</a:t>
          </a:r>
          <a:endParaRPr lang="en-US" dirty="0"/>
        </a:p>
      </dgm:t>
    </dgm:pt>
    <dgm:pt modelId="{EDE70E62-581F-ED4D-8A5B-52E1E14A19D2}" type="parTrans" cxnId="{53DD798F-188D-EE42-908C-8D71D37B8ECA}">
      <dgm:prSet/>
      <dgm:spPr/>
      <dgm:t>
        <a:bodyPr/>
        <a:lstStyle/>
        <a:p>
          <a:endParaRPr lang="en-US"/>
        </a:p>
      </dgm:t>
    </dgm:pt>
    <dgm:pt modelId="{9E9E583E-A013-DA41-B28B-99BCB8711C75}" type="sibTrans" cxnId="{53DD798F-188D-EE42-908C-8D71D37B8ECA}">
      <dgm:prSet/>
      <dgm:spPr/>
      <dgm:t>
        <a:bodyPr/>
        <a:lstStyle/>
        <a:p>
          <a:endParaRPr lang="en-US"/>
        </a:p>
      </dgm:t>
    </dgm:pt>
    <dgm:pt modelId="{EDE8EA06-1C38-564B-B1C9-2264B4F44BC2}">
      <dgm:prSet/>
      <dgm:spPr/>
      <dgm:t>
        <a:bodyPr/>
        <a:lstStyle/>
        <a:p>
          <a:pPr rtl="0"/>
          <a:r>
            <a:rPr lang="en-US" b="1" dirty="0" smtClean="0">
              <a:solidFill>
                <a:srgbClr val="5A2802"/>
              </a:solidFill>
            </a:rPr>
            <a:t>remote execution capability</a:t>
          </a:r>
          <a:endParaRPr lang="en-US" b="1" dirty="0">
            <a:solidFill>
              <a:srgbClr val="5A2802"/>
            </a:solidFill>
          </a:endParaRPr>
        </a:p>
      </dgm:t>
    </dgm:pt>
    <dgm:pt modelId="{A7483F20-60EF-AB41-B889-D5116BA127F6}" type="parTrans" cxnId="{CCBDC9F7-F1F0-8D4A-94FA-97696C8AF37E}">
      <dgm:prSet/>
      <dgm:spPr/>
      <dgm:t>
        <a:bodyPr/>
        <a:lstStyle/>
        <a:p>
          <a:endParaRPr lang="en-US"/>
        </a:p>
      </dgm:t>
    </dgm:pt>
    <dgm:pt modelId="{C772D4E5-B72E-5840-AE55-8C43CCBF5877}" type="sibTrans" cxnId="{CCBDC9F7-F1F0-8D4A-94FA-97696C8AF37E}">
      <dgm:prSet/>
      <dgm:spPr/>
      <dgm:t>
        <a:bodyPr/>
        <a:lstStyle/>
        <a:p>
          <a:endParaRPr lang="en-US"/>
        </a:p>
      </dgm:t>
    </dgm:pt>
    <dgm:pt modelId="{2D59E4BE-BC2A-6D42-A0CA-EB35F9962A95}">
      <dgm:prSet/>
      <dgm:spPr/>
      <dgm:t>
        <a:bodyPr/>
        <a:lstStyle/>
        <a:p>
          <a:pPr rtl="0"/>
          <a:r>
            <a:rPr lang="en-US" b="1" dirty="0" smtClean="0"/>
            <a:t>worm executes a copy of itself on another system</a:t>
          </a:r>
          <a:endParaRPr lang="en-US" dirty="0"/>
        </a:p>
      </dgm:t>
    </dgm:pt>
    <dgm:pt modelId="{3340C372-84F1-B94A-B534-B9991C46EF8A}" type="parTrans" cxnId="{3E810C85-9CDF-484C-BD32-D08C501F85C4}">
      <dgm:prSet/>
      <dgm:spPr/>
      <dgm:t>
        <a:bodyPr/>
        <a:lstStyle/>
        <a:p>
          <a:endParaRPr lang="en-US"/>
        </a:p>
      </dgm:t>
    </dgm:pt>
    <dgm:pt modelId="{3297917D-E07A-FD49-BBCB-1AC7E257EAB1}" type="sibTrans" cxnId="{3E810C85-9CDF-484C-BD32-D08C501F85C4}">
      <dgm:prSet/>
      <dgm:spPr/>
      <dgm:t>
        <a:bodyPr/>
        <a:lstStyle/>
        <a:p>
          <a:endParaRPr lang="en-US"/>
        </a:p>
      </dgm:t>
    </dgm:pt>
    <dgm:pt modelId="{FCAA0E17-EBD1-7E49-939C-57128952A9AF}">
      <dgm:prSet/>
      <dgm:spPr/>
      <dgm:t>
        <a:bodyPr/>
        <a:lstStyle/>
        <a:p>
          <a:pPr rtl="0"/>
          <a:r>
            <a:rPr lang="en-US" b="1" dirty="0" smtClean="0">
              <a:solidFill>
                <a:srgbClr val="5A2802"/>
              </a:solidFill>
            </a:rPr>
            <a:t>remote file access or transfer capability</a:t>
          </a:r>
          <a:endParaRPr lang="en-US" b="1" dirty="0">
            <a:solidFill>
              <a:srgbClr val="5A2802"/>
            </a:solidFill>
          </a:endParaRPr>
        </a:p>
      </dgm:t>
    </dgm:pt>
    <dgm:pt modelId="{AB3C6213-56CE-374D-BDF6-B8DB761B18D7}" type="parTrans" cxnId="{16F69619-9DE5-DB4A-BD5C-24B893845576}">
      <dgm:prSet/>
      <dgm:spPr/>
      <dgm:t>
        <a:bodyPr/>
        <a:lstStyle/>
        <a:p>
          <a:endParaRPr lang="en-US"/>
        </a:p>
      </dgm:t>
    </dgm:pt>
    <dgm:pt modelId="{C2125D76-B333-0947-8B38-078DB901193C}" type="sibTrans" cxnId="{16F69619-9DE5-DB4A-BD5C-24B893845576}">
      <dgm:prSet/>
      <dgm:spPr/>
      <dgm:t>
        <a:bodyPr/>
        <a:lstStyle/>
        <a:p>
          <a:endParaRPr lang="en-US"/>
        </a:p>
      </dgm:t>
    </dgm:pt>
    <dgm:pt modelId="{3777E620-C955-3E4B-B5FF-DF53E3D76AB6}">
      <dgm:prSet/>
      <dgm:spPr/>
      <dgm:t>
        <a:bodyPr/>
        <a:lstStyle/>
        <a:p>
          <a:pPr rtl="0"/>
          <a:r>
            <a:rPr lang="en-US" b="1" dirty="0" smtClean="0"/>
            <a:t>worm uses a remote file access or transfer service to copy itself from one system to the other</a:t>
          </a:r>
          <a:endParaRPr lang="en-US" dirty="0"/>
        </a:p>
      </dgm:t>
    </dgm:pt>
    <dgm:pt modelId="{CBB4F215-E494-4841-B865-3F020F84F5F5}" type="parTrans" cxnId="{0A1C3AE5-6226-7641-89D9-2B462BB3F318}">
      <dgm:prSet/>
      <dgm:spPr/>
      <dgm:t>
        <a:bodyPr/>
        <a:lstStyle/>
        <a:p>
          <a:endParaRPr lang="en-US"/>
        </a:p>
      </dgm:t>
    </dgm:pt>
    <dgm:pt modelId="{D9E5CAA6-4D84-5446-A69A-6A884ABCDE7B}" type="sibTrans" cxnId="{0A1C3AE5-6226-7641-89D9-2B462BB3F318}">
      <dgm:prSet/>
      <dgm:spPr/>
      <dgm:t>
        <a:bodyPr/>
        <a:lstStyle/>
        <a:p>
          <a:endParaRPr lang="en-US"/>
        </a:p>
      </dgm:t>
    </dgm:pt>
    <dgm:pt modelId="{847B1FB8-52B7-774A-82B7-A4AE44215322}">
      <dgm:prSet/>
      <dgm:spPr/>
      <dgm:t>
        <a:bodyPr/>
        <a:lstStyle/>
        <a:p>
          <a:pPr rtl="0"/>
          <a:r>
            <a:rPr lang="en-US" b="1" dirty="0" smtClean="0">
              <a:solidFill>
                <a:srgbClr val="5A2802"/>
              </a:solidFill>
            </a:rPr>
            <a:t>remote login capability</a:t>
          </a:r>
          <a:endParaRPr lang="en-US" b="1" dirty="0">
            <a:solidFill>
              <a:srgbClr val="5A2802"/>
            </a:solidFill>
          </a:endParaRPr>
        </a:p>
      </dgm:t>
    </dgm:pt>
    <dgm:pt modelId="{268587F9-9424-204D-8DFD-BB10622FDF09}" type="parTrans" cxnId="{E6938C4F-CF56-C14A-99BB-3DCB38261C5E}">
      <dgm:prSet/>
      <dgm:spPr/>
      <dgm:t>
        <a:bodyPr/>
        <a:lstStyle/>
        <a:p>
          <a:endParaRPr lang="en-US"/>
        </a:p>
      </dgm:t>
    </dgm:pt>
    <dgm:pt modelId="{4E25DBAC-D8D0-854D-901C-DA80AD636C96}" type="sibTrans" cxnId="{E6938C4F-CF56-C14A-99BB-3DCB38261C5E}">
      <dgm:prSet/>
      <dgm:spPr/>
      <dgm:t>
        <a:bodyPr/>
        <a:lstStyle/>
        <a:p>
          <a:endParaRPr lang="en-US"/>
        </a:p>
      </dgm:t>
    </dgm:pt>
    <dgm:pt modelId="{DD25D6CF-B048-C345-ADA8-70947047FD6A}">
      <dgm:prSet/>
      <dgm:spPr/>
      <dgm:t>
        <a:bodyPr/>
        <a:lstStyle/>
        <a:p>
          <a:pPr rtl="0"/>
          <a:r>
            <a:rPr lang="en-US" b="1" dirty="0" smtClean="0"/>
            <a:t>worm logs onto a remote system as a user and then uses commands to copy itself from one system to the other</a:t>
          </a:r>
          <a:endParaRPr lang="en-US" b="1" dirty="0"/>
        </a:p>
      </dgm:t>
    </dgm:pt>
    <dgm:pt modelId="{51B03FA5-724F-2346-9ABC-93A0ABFD4651}" type="parTrans" cxnId="{BF1EB1D1-5A7A-A748-A6CA-1A41B67DD0FD}">
      <dgm:prSet/>
      <dgm:spPr/>
      <dgm:t>
        <a:bodyPr/>
        <a:lstStyle/>
        <a:p>
          <a:endParaRPr lang="en-US"/>
        </a:p>
      </dgm:t>
    </dgm:pt>
    <dgm:pt modelId="{92D4CA32-4545-9F42-BFAC-F50AB3F4187D}" type="sibTrans" cxnId="{BF1EB1D1-5A7A-A748-A6CA-1A41B67DD0FD}">
      <dgm:prSet/>
      <dgm:spPr/>
      <dgm:t>
        <a:bodyPr/>
        <a:lstStyle/>
        <a:p>
          <a:endParaRPr lang="en-US"/>
        </a:p>
      </dgm:t>
    </dgm:pt>
    <dgm:pt modelId="{40A171E3-7A15-A14F-908E-1B245CED8AF2}" type="pres">
      <dgm:prSet presAssocID="{4C1CC08E-6906-F04F-AA1D-24F8D142CD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674257-3BF1-F643-951F-13DEC6E433CB}" type="pres">
      <dgm:prSet presAssocID="{FE9713D8-29EE-EA44-A8A1-19FCD176683E}" presName="linNode" presStyleCnt="0"/>
      <dgm:spPr/>
    </dgm:pt>
    <dgm:pt modelId="{E1E0970F-0907-F244-BFE7-FA3A665AC84A}" type="pres">
      <dgm:prSet presAssocID="{FE9713D8-29EE-EA44-A8A1-19FCD176683E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E7295-D7EB-CD46-9D6D-375BC99FA006}" type="pres">
      <dgm:prSet presAssocID="{FE9713D8-29EE-EA44-A8A1-19FCD176683E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625A5-5E13-BA49-B316-3A87292B7AB7}" type="pres">
      <dgm:prSet presAssocID="{29165784-ECA5-B446-88F4-4A42EF56A6BB}" presName="sp" presStyleCnt="0"/>
      <dgm:spPr/>
    </dgm:pt>
    <dgm:pt modelId="{AC90A092-D25B-6847-97DF-60AFC1E9E9AE}" type="pres">
      <dgm:prSet presAssocID="{AA9D2254-12C4-E64B-9A8F-9C7D772879C9}" presName="linNode" presStyleCnt="0"/>
      <dgm:spPr/>
    </dgm:pt>
    <dgm:pt modelId="{AA46F3A1-973A-D541-8C10-D6332E49AB54}" type="pres">
      <dgm:prSet presAssocID="{AA9D2254-12C4-E64B-9A8F-9C7D772879C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F1EE6F-A680-5D47-BE2C-5D9099BCAD7E}" type="pres">
      <dgm:prSet presAssocID="{AA9D2254-12C4-E64B-9A8F-9C7D772879C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0C908-8D47-1340-80E2-243B1F44A1C7}" type="pres">
      <dgm:prSet presAssocID="{A96BF268-3580-F243-90ED-0CCA5ACC3ED7}" presName="sp" presStyleCnt="0"/>
      <dgm:spPr/>
    </dgm:pt>
    <dgm:pt modelId="{E768EAE1-D6C3-184C-A113-D969016ABA42}" type="pres">
      <dgm:prSet presAssocID="{EDE8EA06-1C38-564B-B1C9-2264B4F44BC2}" presName="linNode" presStyleCnt="0"/>
      <dgm:spPr/>
    </dgm:pt>
    <dgm:pt modelId="{3643834B-A836-AE40-8CCA-98EC9257C527}" type="pres">
      <dgm:prSet presAssocID="{EDE8EA06-1C38-564B-B1C9-2264B4F44BC2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E3CD11-86DC-D148-B0A4-B97E022278AC}" type="pres">
      <dgm:prSet presAssocID="{EDE8EA06-1C38-564B-B1C9-2264B4F44BC2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CFCC7-2806-B247-A671-D9BC41F2406E}" type="pres">
      <dgm:prSet presAssocID="{C772D4E5-B72E-5840-AE55-8C43CCBF5877}" presName="sp" presStyleCnt="0"/>
      <dgm:spPr/>
    </dgm:pt>
    <dgm:pt modelId="{6EE993D3-FC72-1448-8B46-1726050E2E22}" type="pres">
      <dgm:prSet presAssocID="{FCAA0E17-EBD1-7E49-939C-57128952A9AF}" presName="linNode" presStyleCnt="0"/>
      <dgm:spPr/>
    </dgm:pt>
    <dgm:pt modelId="{32A7F985-A05D-9A45-A255-9E65F500E120}" type="pres">
      <dgm:prSet presAssocID="{FCAA0E17-EBD1-7E49-939C-57128952A9AF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802D0-FB31-4B41-8EB4-26CD25007ABC}" type="pres">
      <dgm:prSet presAssocID="{FCAA0E17-EBD1-7E49-939C-57128952A9AF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AB093A-B855-BB4E-B0C6-89BD7264A54A}" type="pres">
      <dgm:prSet presAssocID="{C2125D76-B333-0947-8B38-078DB901193C}" presName="sp" presStyleCnt="0"/>
      <dgm:spPr/>
    </dgm:pt>
    <dgm:pt modelId="{2DDF0DD6-8644-464C-B731-5985B21F12B7}" type="pres">
      <dgm:prSet presAssocID="{847B1FB8-52B7-774A-82B7-A4AE44215322}" presName="linNode" presStyleCnt="0"/>
      <dgm:spPr/>
    </dgm:pt>
    <dgm:pt modelId="{4E9E9A9B-C119-9141-8246-9E5820C59B44}" type="pres">
      <dgm:prSet presAssocID="{847B1FB8-52B7-774A-82B7-A4AE44215322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8D0B3-D601-2640-9C5D-22FE0D733D27}" type="pres">
      <dgm:prSet presAssocID="{847B1FB8-52B7-774A-82B7-A4AE44215322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1C3AE5-6226-7641-89D9-2B462BB3F318}" srcId="{FCAA0E17-EBD1-7E49-939C-57128952A9AF}" destId="{3777E620-C955-3E4B-B5FF-DF53E3D76AB6}" srcOrd="0" destOrd="0" parTransId="{CBB4F215-E494-4841-B865-3F020F84F5F5}" sibTransId="{D9E5CAA6-4D84-5446-A69A-6A884ABCDE7B}"/>
    <dgm:cxn modelId="{3E810C85-9CDF-484C-BD32-D08C501F85C4}" srcId="{EDE8EA06-1C38-564B-B1C9-2264B4F44BC2}" destId="{2D59E4BE-BC2A-6D42-A0CA-EB35F9962A95}" srcOrd="0" destOrd="0" parTransId="{3340C372-84F1-B94A-B534-B9991C46EF8A}" sibTransId="{3297917D-E07A-FD49-BBCB-1AC7E257EAB1}"/>
    <dgm:cxn modelId="{53DD798F-188D-EE42-908C-8D71D37B8ECA}" srcId="{AA9D2254-12C4-E64B-9A8F-9C7D772879C9}" destId="{9581EE21-956D-9848-81DE-D38356A52A2C}" srcOrd="0" destOrd="0" parTransId="{EDE70E62-581F-ED4D-8A5B-52E1E14A19D2}" sibTransId="{9E9E583E-A013-DA41-B28B-99BCB8711C75}"/>
    <dgm:cxn modelId="{51372E59-330B-2F40-B3FD-D06E674932FF}" type="presOf" srcId="{DD25D6CF-B048-C345-ADA8-70947047FD6A}" destId="{F548D0B3-D601-2640-9C5D-22FE0D733D27}" srcOrd="0" destOrd="0" presId="urn:microsoft.com/office/officeart/2005/8/layout/vList5"/>
    <dgm:cxn modelId="{7C3BD567-1840-1D45-9E23-1E6567244794}" type="presOf" srcId="{847B1FB8-52B7-774A-82B7-A4AE44215322}" destId="{4E9E9A9B-C119-9141-8246-9E5820C59B44}" srcOrd="0" destOrd="0" presId="urn:microsoft.com/office/officeart/2005/8/layout/vList5"/>
    <dgm:cxn modelId="{6F329847-0529-ED4D-BAE1-8D0D3077FB40}" type="presOf" srcId="{4C1CC08E-6906-F04F-AA1D-24F8D142CD37}" destId="{40A171E3-7A15-A14F-908E-1B245CED8AF2}" srcOrd="0" destOrd="0" presId="urn:microsoft.com/office/officeart/2005/8/layout/vList5"/>
    <dgm:cxn modelId="{22C8A097-5015-E546-ABB1-E694BE9C2F61}" type="presOf" srcId="{307F5F63-B4E8-1C4E-96E5-9C9A1945C20B}" destId="{F78E7295-D7EB-CD46-9D6D-375BC99FA006}" srcOrd="0" destOrd="1" presId="urn:microsoft.com/office/officeart/2005/8/layout/vList5"/>
    <dgm:cxn modelId="{0C00E520-51B5-C644-A901-F49445C665CA}" type="presOf" srcId="{EDE8EA06-1C38-564B-B1C9-2264B4F44BC2}" destId="{3643834B-A836-AE40-8CCA-98EC9257C527}" srcOrd="0" destOrd="0" presId="urn:microsoft.com/office/officeart/2005/8/layout/vList5"/>
    <dgm:cxn modelId="{2F7F6693-08D0-124C-82B0-561992704CAB}" type="presOf" srcId="{EA82C179-6CD6-DF4C-9775-B576BB1B1279}" destId="{F78E7295-D7EB-CD46-9D6D-375BC99FA006}" srcOrd="0" destOrd="0" presId="urn:microsoft.com/office/officeart/2005/8/layout/vList5"/>
    <dgm:cxn modelId="{BF1EB1D1-5A7A-A748-A6CA-1A41B67DD0FD}" srcId="{847B1FB8-52B7-774A-82B7-A4AE44215322}" destId="{DD25D6CF-B048-C345-ADA8-70947047FD6A}" srcOrd="0" destOrd="0" parTransId="{51B03FA5-724F-2346-9ABC-93A0ABFD4651}" sibTransId="{92D4CA32-4545-9F42-BFAC-F50AB3F4187D}"/>
    <dgm:cxn modelId="{6A2D1AC5-5678-6742-B960-E644A0A1087E}" type="presOf" srcId="{FE9713D8-29EE-EA44-A8A1-19FCD176683E}" destId="{E1E0970F-0907-F244-BFE7-FA3A665AC84A}" srcOrd="0" destOrd="0" presId="urn:microsoft.com/office/officeart/2005/8/layout/vList5"/>
    <dgm:cxn modelId="{16F69619-9DE5-DB4A-BD5C-24B893845576}" srcId="{4C1CC08E-6906-F04F-AA1D-24F8D142CD37}" destId="{FCAA0E17-EBD1-7E49-939C-57128952A9AF}" srcOrd="3" destOrd="0" parTransId="{AB3C6213-56CE-374D-BDF6-B8DB761B18D7}" sibTransId="{C2125D76-B333-0947-8B38-078DB901193C}"/>
    <dgm:cxn modelId="{E6938C4F-CF56-C14A-99BB-3DCB38261C5E}" srcId="{4C1CC08E-6906-F04F-AA1D-24F8D142CD37}" destId="{847B1FB8-52B7-774A-82B7-A4AE44215322}" srcOrd="4" destOrd="0" parTransId="{268587F9-9424-204D-8DFD-BB10622FDF09}" sibTransId="{4E25DBAC-D8D0-854D-901C-DA80AD636C96}"/>
    <dgm:cxn modelId="{2872FB75-569A-6F44-AB3C-DDBDBC276263}" srcId="{4C1CC08E-6906-F04F-AA1D-24F8D142CD37}" destId="{FE9713D8-29EE-EA44-A8A1-19FCD176683E}" srcOrd="0" destOrd="0" parTransId="{661804BC-2252-4F4B-BF7F-446E16E813B6}" sibTransId="{29165784-ECA5-B446-88F4-4A42EF56A6BB}"/>
    <dgm:cxn modelId="{BBEA0A10-A636-4440-B4B0-C0A86A171BA2}" type="presOf" srcId="{9581EE21-956D-9848-81DE-D38356A52A2C}" destId="{00F1EE6F-A680-5D47-BE2C-5D9099BCAD7E}" srcOrd="0" destOrd="0" presId="urn:microsoft.com/office/officeart/2005/8/layout/vList5"/>
    <dgm:cxn modelId="{834BC056-4E30-1448-B6D3-A2B5892063D1}" srcId="{FE9713D8-29EE-EA44-A8A1-19FCD176683E}" destId="{EA82C179-6CD6-DF4C-9775-B576BB1B1279}" srcOrd="0" destOrd="0" parTransId="{49597E77-063A-EC41-A9DA-E5525E677EC5}" sibTransId="{B37FF192-4395-8849-B3C7-2DBB861A012D}"/>
    <dgm:cxn modelId="{5A044ED7-768A-AC4F-9CB5-E01CE40F8A80}" type="presOf" srcId="{2D59E4BE-BC2A-6D42-A0CA-EB35F9962A95}" destId="{EAE3CD11-86DC-D148-B0A4-B97E022278AC}" srcOrd="0" destOrd="0" presId="urn:microsoft.com/office/officeart/2005/8/layout/vList5"/>
    <dgm:cxn modelId="{AF7D922C-D9D2-C14F-A951-CB929C2CDA24}" type="presOf" srcId="{3777E620-C955-3E4B-B5FF-DF53E3D76AB6}" destId="{177802D0-FB31-4B41-8EB4-26CD25007ABC}" srcOrd="0" destOrd="0" presId="urn:microsoft.com/office/officeart/2005/8/layout/vList5"/>
    <dgm:cxn modelId="{B08CE160-8C63-A041-B41C-8D6D83CBFD04}" type="presOf" srcId="{FCAA0E17-EBD1-7E49-939C-57128952A9AF}" destId="{32A7F985-A05D-9A45-A255-9E65F500E120}" srcOrd="0" destOrd="0" presId="urn:microsoft.com/office/officeart/2005/8/layout/vList5"/>
    <dgm:cxn modelId="{C2C12C3F-7484-2142-BD46-4476766CB7B8}" srcId="{4C1CC08E-6906-F04F-AA1D-24F8D142CD37}" destId="{AA9D2254-12C4-E64B-9A8F-9C7D772879C9}" srcOrd="1" destOrd="0" parTransId="{B171DB04-D66B-6F47-AED8-A7838F550642}" sibTransId="{A96BF268-3580-F243-90ED-0CCA5ACC3ED7}"/>
    <dgm:cxn modelId="{0AD2CE7B-3C93-7D44-8032-C9A43DD64E0A}" srcId="{FE9713D8-29EE-EA44-A8A1-19FCD176683E}" destId="{307F5F63-B4E8-1C4E-96E5-9C9A1945C20B}" srcOrd="1" destOrd="0" parTransId="{DDA9EFE2-0130-5E45-A8C4-75F46E8F19ED}" sibTransId="{BE403B6D-6F8E-EA4A-A125-8BA210581358}"/>
    <dgm:cxn modelId="{884169DC-E20F-6F45-B6D4-FCA01AB7AB48}" type="presOf" srcId="{AA9D2254-12C4-E64B-9A8F-9C7D772879C9}" destId="{AA46F3A1-973A-D541-8C10-D6332E49AB54}" srcOrd="0" destOrd="0" presId="urn:microsoft.com/office/officeart/2005/8/layout/vList5"/>
    <dgm:cxn modelId="{CCBDC9F7-F1F0-8D4A-94FA-97696C8AF37E}" srcId="{4C1CC08E-6906-F04F-AA1D-24F8D142CD37}" destId="{EDE8EA06-1C38-564B-B1C9-2264B4F44BC2}" srcOrd="2" destOrd="0" parTransId="{A7483F20-60EF-AB41-B889-D5116BA127F6}" sibTransId="{C772D4E5-B72E-5840-AE55-8C43CCBF5877}"/>
    <dgm:cxn modelId="{A7911F2D-E6B4-864F-BE0A-63E0383C76D0}" type="presParOf" srcId="{40A171E3-7A15-A14F-908E-1B245CED8AF2}" destId="{A2674257-3BF1-F643-951F-13DEC6E433CB}" srcOrd="0" destOrd="0" presId="urn:microsoft.com/office/officeart/2005/8/layout/vList5"/>
    <dgm:cxn modelId="{58412ACB-F42F-A448-965E-E10B27E037C9}" type="presParOf" srcId="{A2674257-3BF1-F643-951F-13DEC6E433CB}" destId="{E1E0970F-0907-F244-BFE7-FA3A665AC84A}" srcOrd="0" destOrd="0" presId="urn:microsoft.com/office/officeart/2005/8/layout/vList5"/>
    <dgm:cxn modelId="{A0591A63-F851-4144-97A7-977A0C6A73D6}" type="presParOf" srcId="{A2674257-3BF1-F643-951F-13DEC6E433CB}" destId="{F78E7295-D7EB-CD46-9D6D-375BC99FA006}" srcOrd="1" destOrd="0" presId="urn:microsoft.com/office/officeart/2005/8/layout/vList5"/>
    <dgm:cxn modelId="{49BED8B9-F405-AA41-B11B-3A3FAD6314D8}" type="presParOf" srcId="{40A171E3-7A15-A14F-908E-1B245CED8AF2}" destId="{D58625A5-5E13-BA49-B316-3A87292B7AB7}" srcOrd="1" destOrd="0" presId="urn:microsoft.com/office/officeart/2005/8/layout/vList5"/>
    <dgm:cxn modelId="{B483091F-5B4A-3B42-AB27-299D25A0E144}" type="presParOf" srcId="{40A171E3-7A15-A14F-908E-1B245CED8AF2}" destId="{AC90A092-D25B-6847-97DF-60AFC1E9E9AE}" srcOrd="2" destOrd="0" presId="urn:microsoft.com/office/officeart/2005/8/layout/vList5"/>
    <dgm:cxn modelId="{02AA4C13-5EC3-3F4D-8C67-32FCC7A48A9E}" type="presParOf" srcId="{AC90A092-D25B-6847-97DF-60AFC1E9E9AE}" destId="{AA46F3A1-973A-D541-8C10-D6332E49AB54}" srcOrd="0" destOrd="0" presId="urn:microsoft.com/office/officeart/2005/8/layout/vList5"/>
    <dgm:cxn modelId="{677042D9-39C6-DE4A-BE43-09F9E7DD7E1D}" type="presParOf" srcId="{AC90A092-D25B-6847-97DF-60AFC1E9E9AE}" destId="{00F1EE6F-A680-5D47-BE2C-5D9099BCAD7E}" srcOrd="1" destOrd="0" presId="urn:microsoft.com/office/officeart/2005/8/layout/vList5"/>
    <dgm:cxn modelId="{0ADD06D5-6996-DF4A-86C4-010CA2D7DE1B}" type="presParOf" srcId="{40A171E3-7A15-A14F-908E-1B245CED8AF2}" destId="{3990C908-8D47-1340-80E2-243B1F44A1C7}" srcOrd="3" destOrd="0" presId="urn:microsoft.com/office/officeart/2005/8/layout/vList5"/>
    <dgm:cxn modelId="{C2F3074B-22F5-5448-BD0E-69AB1F51CA5B}" type="presParOf" srcId="{40A171E3-7A15-A14F-908E-1B245CED8AF2}" destId="{E768EAE1-D6C3-184C-A113-D969016ABA42}" srcOrd="4" destOrd="0" presId="urn:microsoft.com/office/officeart/2005/8/layout/vList5"/>
    <dgm:cxn modelId="{8B3BFE08-1E9B-2E47-9814-574A61BEE2A3}" type="presParOf" srcId="{E768EAE1-D6C3-184C-A113-D969016ABA42}" destId="{3643834B-A836-AE40-8CCA-98EC9257C527}" srcOrd="0" destOrd="0" presId="urn:microsoft.com/office/officeart/2005/8/layout/vList5"/>
    <dgm:cxn modelId="{7C6CB97F-9012-CD4B-82D2-A7A12A508C3B}" type="presParOf" srcId="{E768EAE1-D6C3-184C-A113-D969016ABA42}" destId="{EAE3CD11-86DC-D148-B0A4-B97E022278AC}" srcOrd="1" destOrd="0" presId="urn:microsoft.com/office/officeart/2005/8/layout/vList5"/>
    <dgm:cxn modelId="{F8C1428C-F4EE-404D-AF0B-AD611B236ADE}" type="presParOf" srcId="{40A171E3-7A15-A14F-908E-1B245CED8AF2}" destId="{E26CFCC7-2806-B247-A671-D9BC41F2406E}" srcOrd="5" destOrd="0" presId="urn:microsoft.com/office/officeart/2005/8/layout/vList5"/>
    <dgm:cxn modelId="{04AA88AB-5A7B-5143-87D9-695DF69B9FDC}" type="presParOf" srcId="{40A171E3-7A15-A14F-908E-1B245CED8AF2}" destId="{6EE993D3-FC72-1448-8B46-1726050E2E22}" srcOrd="6" destOrd="0" presId="urn:microsoft.com/office/officeart/2005/8/layout/vList5"/>
    <dgm:cxn modelId="{CED4A5B0-1A4F-9E40-BF0B-B996C29A92EE}" type="presParOf" srcId="{6EE993D3-FC72-1448-8B46-1726050E2E22}" destId="{32A7F985-A05D-9A45-A255-9E65F500E120}" srcOrd="0" destOrd="0" presId="urn:microsoft.com/office/officeart/2005/8/layout/vList5"/>
    <dgm:cxn modelId="{2A6E5965-0F48-574D-97F5-967C454E732F}" type="presParOf" srcId="{6EE993D3-FC72-1448-8B46-1726050E2E22}" destId="{177802D0-FB31-4B41-8EB4-26CD25007ABC}" srcOrd="1" destOrd="0" presId="urn:microsoft.com/office/officeart/2005/8/layout/vList5"/>
    <dgm:cxn modelId="{B371E855-ECF6-3348-BE7E-9FCFB9258CD1}" type="presParOf" srcId="{40A171E3-7A15-A14F-908E-1B245CED8AF2}" destId="{B8AB093A-B855-BB4E-B0C6-89BD7264A54A}" srcOrd="7" destOrd="0" presId="urn:microsoft.com/office/officeart/2005/8/layout/vList5"/>
    <dgm:cxn modelId="{9D4ABA54-C0A8-D84D-94C8-B394ACBBAA9D}" type="presParOf" srcId="{40A171E3-7A15-A14F-908E-1B245CED8AF2}" destId="{2DDF0DD6-8644-464C-B731-5985B21F12B7}" srcOrd="8" destOrd="0" presId="urn:microsoft.com/office/officeart/2005/8/layout/vList5"/>
    <dgm:cxn modelId="{C0D280A7-E6F2-CB4C-946E-7F2E4594B2F5}" type="presParOf" srcId="{2DDF0DD6-8644-464C-B731-5985B21F12B7}" destId="{4E9E9A9B-C119-9141-8246-9E5820C59B44}" srcOrd="0" destOrd="0" presId="urn:microsoft.com/office/officeart/2005/8/layout/vList5"/>
    <dgm:cxn modelId="{0C8234F2-D19A-384D-BF03-6C9EBB693CB8}" type="presParOf" srcId="{2DDF0DD6-8644-464C-B731-5985B21F12B7}" destId="{F548D0B3-D601-2640-9C5D-22FE0D733D2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8A6779-534F-9A46-BA4E-7A267BBC0215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2473DD-4E52-814D-8769-7ECC00C674CA}">
      <dgm:prSet phldrT="[Text]"/>
      <dgm:spPr/>
      <dgm:t>
        <a:bodyPr/>
        <a:lstStyle/>
        <a:p>
          <a:r>
            <a:rPr lang="en-US" dirty="0" smtClean="0"/>
            <a:t>spam</a:t>
          </a:r>
          <a:endParaRPr lang="en-US" dirty="0"/>
        </a:p>
      </dgm:t>
    </dgm:pt>
    <dgm:pt modelId="{71043E8D-9992-F844-96E4-A1D44D62ED71}" type="parTrans" cxnId="{7BA3F8D2-B311-E94B-98BA-B3DB4D64BCBE}">
      <dgm:prSet/>
      <dgm:spPr/>
      <dgm:t>
        <a:bodyPr/>
        <a:lstStyle/>
        <a:p>
          <a:endParaRPr lang="en-US"/>
        </a:p>
      </dgm:t>
    </dgm:pt>
    <dgm:pt modelId="{F439CC1B-69EF-C04E-811A-9540EE6B6B1E}" type="sibTrans" cxnId="{7BA3F8D2-B311-E94B-98BA-B3DB4D64BCBE}">
      <dgm:prSet/>
      <dgm:spPr/>
      <dgm:t>
        <a:bodyPr/>
        <a:lstStyle/>
        <a:p>
          <a:endParaRPr lang="en-US"/>
        </a:p>
      </dgm:t>
    </dgm:pt>
    <dgm:pt modelId="{3807DCA8-1DDE-2C49-B1A3-E32883AA2051}">
      <dgm:prSet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unsolicited bulk</a:t>
          </a:r>
        </a:p>
        <a:p>
          <a:r>
            <a:rPr lang="en-US" b="1" dirty="0" smtClean="0">
              <a:solidFill>
                <a:schemeClr val="bg1"/>
              </a:solidFill>
            </a:rPr>
            <a:t> e-mail</a:t>
          </a:r>
        </a:p>
      </dgm:t>
    </dgm:pt>
    <dgm:pt modelId="{D73B1C9E-6505-CE45-A9CC-3E576B5F059E}" type="parTrans" cxnId="{C551DD88-FE64-D74C-80F9-42112AD038BD}">
      <dgm:prSet/>
      <dgm:spPr/>
      <dgm:t>
        <a:bodyPr/>
        <a:lstStyle/>
        <a:p>
          <a:endParaRPr lang="en-US"/>
        </a:p>
      </dgm:t>
    </dgm:pt>
    <dgm:pt modelId="{A7C2CB36-9BC9-7E4E-B68D-F1CF3D812083}" type="sibTrans" cxnId="{C551DD88-FE64-D74C-80F9-42112AD038BD}">
      <dgm:prSet/>
      <dgm:spPr/>
      <dgm:t>
        <a:bodyPr/>
        <a:lstStyle/>
        <a:p>
          <a:endParaRPr lang="en-US"/>
        </a:p>
      </dgm:t>
    </dgm:pt>
    <dgm:pt modelId="{7046B813-EFD8-874A-A332-FAB2925F24A2}">
      <dgm:prSet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significant carrier of malware</a:t>
          </a:r>
        </a:p>
      </dgm:t>
    </dgm:pt>
    <dgm:pt modelId="{C711C0D5-CED8-C14E-B089-7739942BBE44}" type="parTrans" cxnId="{EBB02584-133B-4943-AB29-E98A4DDCB8BC}">
      <dgm:prSet/>
      <dgm:spPr/>
      <dgm:t>
        <a:bodyPr/>
        <a:lstStyle/>
        <a:p>
          <a:endParaRPr lang="en-US"/>
        </a:p>
      </dgm:t>
    </dgm:pt>
    <dgm:pt modelId="{179E9D8A-F808-A34E-9CF1-31CBC6197E97}" type="sibTrans" cxnId="{EBB02584-133B-4943-AB29-E98A4DDCB8BC}">
      <dgm:prSet/>
      <dgm:spPr/>
      <dgm:t>
        <a:bodyPr/>
        <a:lstStyle/>
        <a:p>
          <a:endParaRPr lang="en-US"/>
        </a:p>
      </dgm:t>
    </dgm:pt>
    <dgm:pt modelId="{95CAEB11-D744-E142-9FC4-4A5B2B97B48D}">
      <dgm:prSet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used for phishing attacks</a:t>
          </a:r>
        </a:p>
      </dgm:t>
    </dgm:pt>
    <dgm:pt modelId="{28A22B2A-CD3F-044C-8F14-2808507F4684}" type="parTrans" cxnId="{04D25601-1B0A-2C4A-BEDA-EB3D1CA9BC79}">
      <dgm:prSet/>
      <dgm:spPr/>
      <dgm:t>
        <a:bodyPr/>
        <a:lstStyle/>
        <a:p>
          <a:endParaRPr lang="en-US"/>
        </a:p>
      </dgm:t>
    </dgm:pt>
    <dgm:pt modelId="{DA8A204B-D384-8645-9BD5-688FAD0FD8D7}" type="sibTrans" cxnId="{04D25601-1B0A-2C4A-BEDA-EB3D1CA9BC79}">
      <dgm:prSet/>
      <dgm:spPr/>
      <dgm:t>
        <a:bodyPr/>
        <a:lstStyle/>
        <a:p>
          <a:endParaRPr lang="en-US"/>
        </a:p>
      </dgm:t>
    </dgm:pt>
    <dgm:pt modelId="{14F1597F-0168-B14F-9683-CA195C94D828}">
      <dgm:prSet/>
      <dgm:spPr/>
      <dgm:t>
        <a:bodyPr/>
        <a:lstStyle/>
        <a:p>
          <a:r>
            <a:rPr lang="en-US" smtClean="0"/>
            <a:t>Trojan horse</a:t>
          </a:r>
          <a:endParaRPr lang="en-US" dirty="0" smtClean="0"/>
        </a:p>
      </dgm:t>
    </dgm:pt>
    <dgm:pt modelId="{90E5C60D-7E6B-2D4C-AFCE-49C7A6017EA5}" type="parTrans" cxnId="{1472C037-E0DB-1645-9C9D-E00A5378F440}">
      <dgm:prSet/>
      <dgm:spPr/>
      <dgm:t>
        <a:bodyPr/>
        <a:lstStyle/>
        <a:p>
          <a:endParaRPr lang="en-US"/>
        </a:p>
      </dgm:t>
    </dgm:pt>
    <dgm:pt modelId="{1304D34C-00FD-7245-A311-00FBD911CC15}" type="sibTrans" cxnId="{1472C037-E0DB-1645-9C9D-E00A5378F440}">
      <dgm:prSet/>
      <dgm:spPr/>
      <dgm:t>
        <a:bodyPr/>
        <a:lstStyle/>
        <a:p>
          <a:endParaRPr lang="en-US"/>
        </a:p>
      </dgm:t>
    </dgm:pt>
    <dgm:pt modelId="{36B1AC52-F78F-364E-898D-A03C27D3447B}">
      <dgm:prSet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program or utility containing harmful hidden code</a:t>
          </a:r>
        </a:p>
      </dgm:t>
    </dgm:pt>
    <dgm:pt modelId="{98ED77B4-C0C1-9344-A91B-0D3DB9A6CC5F}" type="parTrans" cxnId="{EF4A1E36-193C-3647-957A-3B0160D84791}">
      <dgm:prSet/>
      <dgm:spPr/>
      <dgm:t>
        <a:bodyPr/>
        <a:lstStyle/>
        <a:p>
          <a:endParaRPr lang="en-US"/>
        </a:p>
      </dgm:t>
    </dgm:pt>
    <dgm:pt modelId="{81D1671B-8EB0-3245-BD4E-2CA3036996BB}" type="sibTrans" cxnId="{EF4A1E36-193C-3647-957A-3B0160D84791}">
      <dgm:prSet/>
      <dgm:spPr/>
      <dgm:t>
        <a:bodyPr/>
        <a:lstStyle/>
        <a:p>
          <a:endParaRPr lang="en-US"/>
        </a:p>
      </dgm:t>
    </dgm:pt>
    <dgm:pt modelId="{0D375E54-645D-614D-AF9A-41A1A1B85744}">
      <dgm:prSet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used to accomplish functions that the attacker could not accomplish directly</a:t>
          </a:r>
        </a:p>
      </dgm:t>
    </dgm:pt>
    <dgm:pt modelId="{9F53D059-B573-5F49-AB5B-8263B818746E}" type="parTrans" cxnId="{F53BB41A-8306-ED4A-A2E0-A5F5D37DABEC}">
      <dgm:prSet/>
      <dgm:spPr/>
      <dgm:t>
        <a:bodyPr/>
        <a:lstStyle/>
        <a:p>
          <a:endParaRPr lang="en-US"/>
        </a:p>
      </dgm:t>
    </dgm:pt>
    <dgm:pt modelId="{1135EBFC-D008-6B4A-B206-0BC2437F011B}" type="sibTrans" cxnId="{F53BB41A-8306-ED4A-A2E0-A5F5D37DABEC}">
      <dgm:prSet/>
      <dgm:spPr/>
      <dgm:t>
        <a:bodyPr/>
        <a:lstStyle/>
        <a:p>
          <a:endParaRPr lang="en-US"/>
        </a:p>
      </dgm:t>
    </dgm:pt>
    <dgm:pt modelId="{760F102A-4090-F046-BE2A-6BF6AA847370}">
      <dgm:prSet/>
      <dgm:spPr/>
      <dgm:t>
        <a:bodyPr/>
        <a:lstStyle/>
        <a:p>
          <a:r>
            <a:rPr lang="en-US" smtClean="0"/>
            <a:t>mobile phone trojans</a:t>
          </a:r>
          <a:endParaRPr lang="en-US" dirty="0" smtClean="0"/>
        </a:p>
      </dgm:t>
    </dgm:pt>
    <dgm:pt modelId="{713F917B-1B96-8047-B7FA-694D8461F226}" type="parTrans" cxnId="{D13B0EDE-D00D-3845-85EB-21A34B35A0B1}">
      <dgm:prSet/>
      <dgm:spPr/>
      <dgm:t>
        <a:bodyPr/>
        <a:lstStyle/>
        <a:p>
          <a:endParaRPr lang="en-US"/>
        </a:p>
      </dgm:t>
    </dgm:pt>
    <dgm:pt modelId="{2F6DF5BB-1A96-4142-9CB5-994992189E5F}" type="sibTrans" cxnId="{D13B0EDE-D00D-3845-85EB-21A34B35A0B1}">
      <dgm:prSet/>
      <dgm:spPr/>
      <dgm:t>
        <a:bodyPr/>
        <a:lstStyle/>
        <a:p>
          <a:endParaRPr lang="en-US"/>
        </a:p>
      </dgm:t>
    </dgm:pt>
    <dgm:pt modelId="{9A434528-7C2D-2A4D-8F03-5FE9C5FDAC5B}">
      <dgm:prSet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first appeared in 2004 (</a:t>
          </a:r>
          <a:r>
            <a:rPr lang="en-US" b="1" dirty="0" err="1" smtClean="0">
              <a:solidFill>
                <a:schemeClr val="bg1"/>
              </a:solidFill>
            </a:rPr>
            <a:t>Skuller</a:t>
          </a:r>
          <a:r>
            <a:rPr lang="en-US" b="1" dirty="0" smtClean="0">
              <a:solidFill>
                <a:schemeClr val="bg1"/>
              </a:solidFill>
            </a:rPr>
            <a:t>)</a:t>
          </a:r>
        </a:p>
      </dgm:t>
    </dgm:pt>
    <dgm:pt modelId="{F367BF03-407B-C64A-B015-283ABB5AEA79}" type="parTrans" cxnId="{7619CC4A-47DA-C044-9703-95AB163AFBCD}">
      <dgm:prSet/>
      <dgm:spPr/>
      <dgm:t>
        <a:bodyPr/>
        <a:lstStyle/>
        <a:p>
          <a:endParaRPr lang="en-US"/>
        </a:p>
      </dgm:t>
    </dgm:pt>
    <dgm:pt modelId="{95DEECD2-87C5-E845-9A3F-CF45268BE8BB}" type="sibTrans" cxnId="{7619CC4A-47DA-C044-9703-95AB163AFBCD}">
      <dgm:prSet/>
      <dgm:spPr/>
      <dgm:t>
        <a:bodyPr/>
        <a:lstStyle/>
        <a:p>
          <a:endParaRPr lang="en-US"/>
        </a:p>
      </dgm:t>
    </dgm:pt>
    <dgm:pt modelId="{0EE67DFF-B2EB-4E4F-9A32-81D3D44183E4}">
      <dgm:prSet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target is the </a:t>
          </a:r>
          <a:r>
            <a:rPr lang="en-US" b="1" dirty="0" err="1" smtClean="0">
              <a:solidFill>
                <a:schemeClr val="bg1"/>
              </a:solidFill>
            </a:rPr>
            <a:t>smartphone</a:t>
          </a:r>
          <a:endParaRPr lang="en-US" b="1" dirty="0" smtClean="0">
            <a:solidFill>
              <a:schemeClr val="bg1"/>
            </a:solidFill>
          </a:endParaRPr>
        </a:p>
      </dgm:t>
    </dgm:pt>
    <dgm:pt modelId="{CD6F503F-AF9B-A84E-8E04-88E5C112505D}" type="parTrans" cxnId="{18B61F1C-C998-F643-8ABE-A6A1DED674E4}">
      <dgm:prSet/>
      <dgm:spPr/>
      <dgm:t>
        <a:bodyPr/>
        <a:lstStyle/>
        <a:p>
          <a:endParaRPr lang="en-US"/>
        </a:p>
      </dgm:t>
    </dgm:pt>
    <dgm:pt modelId="{D1C149AE-A48D-5242-87AD-7585EAA079DF}" type="sibTrans" cxnId="{18B61F1C-C998-F643-8ABE-A6A1DED674E4}">
      <dgm:prSet/>
      <dgm:spPr/>
      <dgm:t>
        <a:bodyPr/>
        <a:lstStyle/>
        <a:p>
          <a:endParaRPr lang="en-US"/>
        </a:p>
      </dgm:t>
    </dgm:pt>
    <dgm:pt modelId="{2F1BED99-168B-524B-AF11-904D26FAEE9F}" type="pres">
      <dgm:prSet presAssocID="{7B8A6779-534F-9A46-BA4E-7A267BBC021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E3B4EF-E5AA-2340-8407-E35206C154F5}" type="pres">
      <dgm:prSet presAssocID="{282473DD-4E52-814D-8769-7ECC00C674CA}" presName="compNode" presStyleCnt="0"/>
      <dgm:spPr/>
    </dgm:pt>
    <dgm:pt modelId="{33A783DF-A826-E844-BB4F-7DB286566F73}" type="pres">
      <dgm:prSet presAssocID="{282473DD-4E52-814D-8769-7ECC00C674CA}" presName="aNode" presStyleLbl="bgShp" presStyleIdx="0" presStyleCnt="3"/>
      <dgm:spPr/>
      <dgm:t>
        <a:bodyPr/>
        <a:lstStyle/>
        <a:p>
          <a:endParaRPr lang="en-US"/>
        </a:p>
      </dgm:t>
    </dgm:pt>
    <dgm:pt modelId="{B842D724-9656-E246-9591-8C8FB960405F}" type="pres">
      <dgm:prSet presAssocID="{282473DD-4E52-814D-8769-7ECC00C674CA}" presName="textNode" presStyleLbl="bgShp" presStyleIdx="0" presStyleCnt="3"/>
      <dgm:spPr/>
      <dgm:t>
        <a:bodyPr/>
        <a:lstStyle/>
        <a:p>
          <a:endParaRPr lang="en-US"/>
        </a:p>
      </dgm:t>
    </dgm:pt>
    <dgm:pt modelId="{30786497-71A9-FE44-8B5A-CC2006A7786D}" type="pres">
      <dgm:prSet presAssocID="{282473DD-4E52-814D-8769-7ECC00C674CA}" presName="compChildNode" presStyleCnt="0"/>
      <dgm:spPr/>
    </dgm:pt>
    <dgm:pt modelId="{A1A53AD8-0F3D-8C41-B810-E6270C4B9197}" type="pres">
      <dgm:prSet presAssocID="{282473DD-4E52-814D-8769-7ECC00C674CA}" presName="theInnerList" presStyleCnt="0"/>
      <dgm:spPr/>
    </dgm:pt>
    <dgm:pt modelId="{3FF2CAA5-6E7F-EF4C-9B02-6A90DD359AF1}" type="pres">
      <dgm:prSet presAssocID="{3807DCA8-1DDE-2C49-B1A3-E32883AA2051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FD747B-4481-1046-BC6A-E6F12697872F}" type="pres">
      <dgm:prSet presAssocID="{3807DCA8-1DDE-2C49-B1A3-E32883AA2051}" presName="aSpace2" presStyleCnt="0"/>
      <dgm:spPr/>
    </dgm:pt>
    <dgm:pt modelId="{6FE50D95-AA55-4744-8640-B2B3540673C3}" type="pres">
      <dgm:prSet presAssocID="{7046B813-EFD8-874A-A332-FAB2925F24A2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0AD8A-8AC6-6E4E-8E60-F528F363F184}" type="pres">
      <dgm:prSet presAssocID="{7046B813-EFD8-874A-A332-FAB2925F24A2}" presName="aSpace2" presStyleCnt="0"/>
      <dgm:spPr/>
    </dgm:pt>
    <dgm:pt modelId="{46CCBB17-C841-654B-B78D-27845626891C}" type="pres">
      <dgm:prSet presAssocID="{95CAEB11-D744-E142-9FC4-4A5B2B97B48D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46557-3DF9-B348-841B-D4F618C5EDAF}" type="pres">
      <dgm:prSet presAssocID="{282473DD-4E52-814D-8769-7ECC00C674CA}" presName="aSpace" presStyleCnt="0"/>
      <dgm:spPr/>
    </dgm:pt>
    <dgm:pt modelId="{1F1F28D9-576C-D34E-9416-5AE87AB2CC12}" type="pres">
      <dgm:prSet presAssocID="{14F1597F-0168-B14F-9683-CA195C94D828}" presName="compNode" presStyleCnt="0"/>
      <dgm:spPr/>
    </dgm:pt>
    <dgm:pt modelId="{0FB8B290-EEEC-0C47-9F93-05681CD27AC2}" type="pres">
      <dgm:prSet presAssocID="{14F1597F-0168-B14F-9683-CA195C94D828}" presName="aNode" presStyleLbl="bgShp" presStyleIdx="1" presStyleCnt="3"/>
      <dgm:spPr/>
      <dgm:t>
        <a:bodyPr/>
        <a:lstStyle/>
        <a:p>
          <a:endParaRPr lang="en-US"/>
        </a:p>
      </dgm:t>
    </dgm:pt>
    <dgm:pt modelId="{6E887711-FD0B-5345-A764-5A0F2538A410}" type="pres">
      <dgm:prSet presAssocID="{14F1597F-0168-B14F-9683-CA195C94D828}" presName="textNode" presStyleLbl="bgShp" presStyleIdx="1" presStyleCnt="3"/>
      <dgm:spPr/>
      <dgm:t>
        <a:bodyPr/>
        <a:lstStyle/>
        <a:p>
          <a:endParaRPr lang="en-US"/>
        </a:p>
      </dgm:t>
    </dgm:pt>
    <dgm:pt modelId="{5E91D623-4386-F547-A71F-249966FCEF30}" type="pres">
      <dgm:prSet presAssocID="{14F1597F-0168-B14F-9683-CA195C94D828}" presName="compChildNode" presStyleCnt="0"/>
      <dgm:spPr/>
    </dgm:pt>
    <dgm:pt modelId="{70B2DCBE-89A2-9744-BF14-C30B2EF64019}" type="pres">
      <dgm:prSet presAssocID="{14F1597F-0168-B14F-9683-CA195C94D828}" presName="theInnerList" presStyleCnt="0"/>
      <dgm:spPr/>
    </dgm:pt>
    <dgm:pt modelId="{8D1AB2C6-C8C2-264A-AB94-906857099761}" type="pres">
      <dgm:prSet presAssocID="{36B1AC52-F78F-364E-898D-A03C27D3447B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FF7A05-B452-BE4A-9A95-8B3C5905A221}" type="pres">
      <dgm:prSet presAssocID="{36B1AC52-F78F-364E-898D-A03C27D3447B}" presName="aSpace2" presStyleCnt="0"/>
      <dgm:spPr/>
    </dgm:pt>
    <dgm:pt modelId="{CA0D8F73-6837-6D4C-846D-34586ACB84FE}" type="pres">
      <dgm:prSet presAssocID="{0D375E54-645D-614D-AF9A-41A1A1B85744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3E54DF-BD22-1841-8539-2C5E3407B571}" type="pres">
      <dgm:prSet presAssocID="{14F1597F-0168-B14F-9683-CA195C94D828}" presName="aSpace" presStyleCnt="0"/>
      <dgm:spPr/>
    </dgm:pt>
    <dgm:pt modelId="{531489F8-45A4-9D41-A865-85D462168229}" type="pres">
      <dgm:prSet presAssocID="{760F102A-4090-F046-BE2A-6BF6AA847370}" presName="compNode" presStyleCnt="0"/>
      <dgm:spPr/>
    </dgm:pt>
    <dgm:pt modelId="{E3CD1909-82DC-5245-8C0A-079E52A0B644}" type="pres">
      <dgm:prSet presAssocID="{760F102A-4090-F046-BE2A-6BF6AA847370}" presName="aNode" presStyleLbl="bgShp" presStyleIdx="2" presStyleCnt="3"/>
      <dgm:spPr/>
      <dgm:t>
        <a:bodyPr/>
        <a:lstStyle/>
        <a:p>
          <a:endParaRPr lang="en-US"/>
        </a:p>
      </dgm:t>
    </dgm:pt>
    <dgm:pt modelId="{9F880B6E-199A-B744-A1D4-4A1EC6E226A3}" type="pres">
      <dgm:prSet presAssocID="{760F102A-4090-F046-BE2A-6BF6AA847370}" presName="textNode" presStyleLbl="bgShp" presStyleIdx="2" presStyleCnt="3"/>
      <dgm:spPr/>
      <dgm:t>
        <a:bodyPr/>
        <a:lstStyle/>
        <a:p>
          <a:endParaRPr lang="en-US"/>
        </a:p>
      </dgm:t>
    </dgm:pt>
    <dgm:pt modelId="{7E6DECE1-D6A6-5D4D-A078-A335445B66E4}" type="pres">
      <dgm:prSet presAssocID="{760F102A-4090-F046-BE2A-6BF6AA847370}" presName="compChildNode" presStyleCnt="0"/>
      <dgm:spPr/>
    </dgm:pt>
    <dgm:pt modelId="{DBE981F0-CF9E-D04D-8782-2679CEAFE878}" type="pres">
      <dgm:prSet presAssocID="{760F102A-4090-F046-BE2A-6BF6AA847370}" presName="theInnerList" presStyleCnt="0"/>
      <dgm:spPr/>
    </dgm:pt>
    <dgm:pt modelId="{C8375C9C-C22E-4441-BF7D-39B9C69C123B}" type="pres">
      <dgm:prSet presAssocID="{9A434528-7C2D-2A4D-8F03-5FE9C5FDAC5B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487FA-4B78-3143-AB57-C253994AA440}" type="pres">
      <dgm:prSet presAssocID="{9A434528-7C2D-2A4D-8F03-5FE9C5FDAC5B}" presName="aSpace2" presStyleCnt="0"/>
      <dgm:spPr/>
    </dgm:pt>
    <dgm:pt modelId="{4453455A-2854-964D-B616-448291BE042A}" type="pres">
      <dgm:prSet presAssocID="{0EE67DFF-B2EB-4E4F-9A32-81D3D44183E4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3BB41A-8306-ED4A-A2E0-A5F5D37DABEC}" srcId="{14F1597F-0168-B14F-9683-CA195C94D828}" destId="{0D375E54-645D-614D-AF9A-41A1A1B85744}" srcOrd="1" destOrd="0" parTransId="{9F53D059-B573-5F49-AB5B-8263B818746E}" sibTransId="{1135EBFC-D008-6B4A-B206-0BC2437F011B}"/>
    <dgm:cxn modelId="{7619CC4A-47DA-C044-9703-95AB163AFBCD}" srcId="{760F102A-4090-F046-BE2A-6BF6AA847370}" destId="{9A434528-7C2D-2A4D-8F03-5FE9C5FDAC5B}" srcOrd="0" destOrd="0" parTransId="{F367BF03-407B-C64A-B015-283ABB5AEA79}" sibTransId="{95DEECD2-87C5-E845-9A3F-CF45268BE8BB}"/>
    <dgm:cxn modelId="{C551DD88-FE64-D74C-80F9-42112AD038BD}" srcId="{282473DD-4E52-814D-8769-7ECC00C674CA}" destId="{3807DCA8-1DDE-2C49-B1A3-E32883AA2051}" srcOrd="0" destOrd="0" parTransId="{D73B1C9E-6505-CE45-A9CC-3E576B5F059E}" sibTransId="{A7C2CB36-9BC9-7E4E-B68D-F1CF3D812083}"/>
    <dgm:cxn modelId="{3898603C-291D-674E-8111-0FC44CF6775C}" type="presOf" srcId="{3807DCA8-1DDE-2C49-B1A3-E32883AA2051}" destId="{3FF2CAA5-6E7F-EF4C-9B02-6A90DD359AF1}" srcOrd="0" destOrd="0" presId="urn:microsoft.com/office/officeart/2005/8/layout/lProcess2"/>
    <dgm:cxn modelId="{A4D29A07-FDF2-DF4A-AB6B-C19A3370F310}" type="presOf" srcId="{14F1597F-0168-B14F-9683-CA195C94D828}" destId="{6E887711-FD0B-5345-A764-5A0F2538A410}" srcOrd="1" destOrd="0" presId="urn:microsoft.com/office/officeart/2005/8/layout/lProcess2"/>
    <dgm:cxn modelId="{1472C037-E0DB-1645-9C9D-E00A5378F440}" srcId="{7B8A6779-534F-9A46-BA4E-7A267BBC0215}" destId="{14F1597F-0168-B14F-9683-CA195C94D828}" srcOrd="1" destOrd="0" parTransId="{90E5C60D-7E6B-2D4C-AFCE-49C7A6017EA5}" sibTransId="{1304D34C-00FD-7245-A311-00FBD911CC15}"/>
    <dgm:cxn modelId="{04D25601-1B0A-2C4A-BEDA-EB3D1CA9BC79}" srcId="{282473DD-4E52-814D-8769-7ECC00C674CA}" destId="{95CAEB11-D744-E142-9FC4-4A5B2B97B48D}" srcOrd="2" destOrd="0" parTransId="{28A22B2A-CD3F-044C-8F14-2808507F4684}" sibTransId="{DA8A204B-D384-8645-9BD5-688FAD0FD8D7}"/>
    <dgm:cxn modelId="{EF4A1E36-193C-3647-957A-3B0160D84791}" srcId="{14F1597F-0168-B14F-9683-CA195C94D828}" destId="{36B1AC52-F78F-364E-898D-A03C27D3447B}" srcOrd="0" destOrd="0" parTransId="{98ED77B4-C0C1-9344-A91B-0D3DB9A6CC5F}" sibTransId="{81D1671B-8EB0-3245-BD4E-2CA3036996BB}"/>
    <dgm:cxn modelId="{8FF3CFCB-CFB2-A140-B929-84E98FE2D327}" type="presOf" srcId="{9A434528-7C2D-2A4D-8F03-5FE9C5FDAC5B}" destId="{C8375C9C-C22E-4441-BF7D-39B9C69C123B}" srcOrd="0" destOrd="0" presId="urn:microsoft.com/office/officeart/2005/8/layout/lProcess2"/>
    <dgm:cxn modelId="{3451F73C-64C3-B144-9C30-FD83DB1442A0}" type="presOf" srcId="{95CAEB11-D744-E142-9FC4-4A5B2B97B48D}" destId="{46CCBB17-C841-654B-B78D-27845626891C}" srcOrd="0" destOrd="0" presId="urn:microsoft.com/office/officeart/2005/8/layout/lProcess2"/>
    <dgm:cxn modelId="{1A443A53-52A3-414E-B1C0-68FE2D392684}" type="presOf" srcId="{7046B813-EFD8-874A-A332-FAB2925F24A2}" destId="{6FE50D95-AA55-4744-8640-B2B3540673C3}" srcOrd="0" destOrd="0" presId="urn:microsoft.com/office/officeart/2005/8/layout/lProcess2"/>
    <dgm:cxn modelId="{6C4A1DFC-562C-EA43-B4F0-5E0037AAEB29}" type="presOf" srcId="{282473DD-4E52-814D-8769-7ECC00C674CA}" destId="{B842D724-9656-E246-9591-8C8FB960405F}" srcOrd="1" destOrd="0" presId="urn:microsoft.com/office/officeart/2005/8/layout/lProcess2"/>
    <dgm:cxn modelId="{18B61F1C-C998-F643-8ABE-A6A1DED674E4}" srcId="{760F102A-4090-F046-BE2A-6BF6AA847370}" destId="{0EE67DFF-B2EB-4E4F-9A32-81D3D44183E4}" srcOrd="1" destOrd="0" parTransId="{CD6F503F-AF9B-A84E-8E04-88E5C112505D}" sibTransId="{D1C149AE-A48D-5242-87AD-7585EAA079DF}"/>
    <dgm:cxn modelId="{F9289EBF-0C6F-CC4C-B8A1-166F56E05F3A}" type="presOf" srcId="{14F1597F-0168-B14F-9683-CA195C94D828}" destId="{0FB8B290-EEEC-0C47-9F93-05681CD27AC2}" srcOrd="0" destOrd="0" presId="urn:microsoft.com/office/officeart/2005/8/layout/lProcess2"/>
    <dgm:cxn modelId="{CE112593-A8E1-9A43-860A-61D3F9089CA4}" type="presOf" srcId="{7B8A6779-534F-9A46-BA4E-7A267BBC0215}" destId="{2F1BED99-168B-524B-AF11-904D26FAEE9F}" srcOrd="0" destOrd="0" presId="urn:microsoft.com/office/officeart/2005/8/layout/lProcess2"/>
    <dgm:cxn modelId="{4F1BFB81-9C1D-1A4D-9CB1-41FFB52B8EDB}" type="presOf" srcId="{760F102A-4090-F046-BE2A-6BF6AA847370}" destId="{E3CD1909-82DC-5245-8C0A-079E52A0B644}" srcOrd="0" destOrd="0" presId="urn:microsoft.com/office/officeart/2005/8/layout/lProcess2"/>
    <dgm:cxn modelId="{7BA3F8D2-B311-E94B-98BA-B3DB4D64BCBE}" srcId="{7B8A6779-534F-9A46-BA4E-7A267BBC0215}" destId="{282473DD-4E52-814D-8769-7ECC00C674CA}" srcOrd="0" destOrd="0" parTransId="{71043E8D-9992-F844-96E4-A1D44D62ED71}" sibTransId="{F439CC1B-69EF-C04E-811A-9540EE6B6B1E}"/>
    <dgm:cxn modelId="{1BD02C91-B665-724E-876E-A5E7D427175A}" type="presOf" srcId="{36B1AC52-F78F-364E-898D-A03C27D3447B}" destId="{8D1AB2C6-C8C2-264A-AB94-906857099761}" srcOrd="0" destOrd="0" presId="urn:microsoft.com/office/officeart/2005/8/layout/lProcess2"/>
    <dgm:cxn modelId="{CA12A6A2-B1FB-0D49-8FBD-2337016BFA60}" type="presOf" srcId="{0D375E54-645D-614D-AF9A-41A1A1B85744}" destId="{CA0D8F73-6837-6D4C-846D-34586ACB84FE}" srcOrd="0" destOrd="0" presId="urn:microsoft.com/office/officeart/2005/8/layout/lProcess2"/>
    <dgm:cxn modelId="{EBB02584-133B-4943-AB29-E98A4DDCB8BC}" srcId="{282473DD-4E52-814D-8769-7ECC00C674CA}" destId="{7046B813-EFD8-874A-A332-FAB2925F24A2}" srcOrd="1" destOrd="0" parTransId="{C711C0D5-CED8-C14E-B089-7739942BBE44}" sibTransId="{179E9D8A-F808-A34E-9CF1-31CBC6197E97}"/>
    <dgm:cxn modelId="{309B907C-F18A-B849-919F-ED9ED454457D}" type="presOf" srcId="{760F102A-4090-F046-BE2A-6BF6AA847370}" destId="{9F880B6E-199A-B744-A1D4-4A1EC6E226A3}" srcOrd="1" destOrd="0" presId="urn:microsoft.com/office/officeart/2005/8/layout/lProcess2"/>
    <dgm:cxn modelId="{152F4B57-BD4E-2246-BA0B-F156C2483097}" type="presOf" srcId="{282473DD-4E52-814D-8769-7ECC00C674CA}" destId="{33A783DF-A826-E844-BB4F-7DB286566F73}" srcOrd="0" destOrd="0" presId="urn:microsoft.com/office/officeart/2005/8/layout/lProcess2"/>
    <dgm:cxn modelId="{D13B0EDE-D00D-3845-85EB-21A34B35A0B1}" srcId="{7B8A6779-534F-9A46-BA4E-7A267BBC0215}" destId="{760F102A-4090-F046-BE2A-6BF6AA847370}" srcOrd="2" destOrd="0" parTransId="{713F917B-1B96-8047-B7FA-694D8461F226}" sibTransId="{2F6DF5BB-1A96-4142-9CB5-994992189E5F}"/>
    <dgm:cxn modelId="{410E6A8B-34D9-AE4F-8E0D-E9F7B1C1E36B}" type="presOf" srcId="{0EE67DFF-B2EB-4E4F-9A32-81D3D44183E4}" destId="{4453455A-2854-964D-B616-448291BE042A}" srcOrd="0" destOrd="0" presId="urn:microsoft.com/office/officeart/2005/8/layout/lProcess2"/>
    <dgm:cxn modelId="{00D65339-3BFD-9F44-8274-9BEC17F90703}" type="presParOf" srcId="{2F1BED99-168B-524B-AF11-904D26FAEE9F}" destId="{A7E3B4EF-E5AA-2340-8407-E35206C154F5}" srcOrd="0" destOrd="0" presId="urn:microsoft.com/office/officeart/2005/8/layout/lProcess2"/>
    <dgm:cxn modelId="{C519C5E5-0667-4343-8684-49880E4AD2F8}" type="presParOf" srcId="{A7E3B4EF-E5AA-2340-8407-E35206C154F5}" destId="{33A783DF-A826-E844-BB4F-7DB286566F73}" srcOrd="0" destOrd="0" presId="urn:microsoft.com/office/officeart/2005/8/layout/lProcess2"/>
    <dgm:cxn modelId="{B6478F00-8101-2049-98CF-31E650037AA3}" type="presParOf" srcId="{A7E3B4EF-E5AA-2340-8407-E35206C154F5}" destId="{B842D724-9656-E246-9591-8C8FB960405F}" srcOrd="1" destOrd="0" presId="urn:microsoft.com/office/officeart/2005/8/layout/lProcess2"/>
    <dgm:cxn modelId="{F9C5BE42-DE6E-D24E-A3EB-DA5DFED8C7FE}" type="presParOf" srcId="{A7E3B4EF-E5AA-2340-8407-E35206C154F5}" destId="{30786497-71A9-FE44-8B5A-CC2006A7786D}" srcOrd="2" destOrd="0" presId="urn:microsoft.com/office/officeart/2005/8/layout/lProcess2"/>
    <dgm:cxn modelId="{A3CCAA65-C27A-2A41-AF96-1225F0CB31CB}" type="presParOf" srcId="{30786497-71A9-FE44-8B5A-CC2006A7786D}" destId="{A1A53AD8-0F3D-8C41-B810-E6270C4B9197}" srcOrd="0" destOrd="0" presId="urn:microsoft.com/office/officeart/2005/8/layout/lProcess2"/>
    <dgm:cxn modelId="{F0C597E6-3958-2D40-BF68-30FAA60EA736}" type="presParOf" srcId="{A1A53AD8-0F3D-8C41-B810-E6270C4B9197}" destId="{3FF2CAA5-6E7F-EF4C-9B02-6A90DD359AF1}" srcOrd="0" destOrd="0" presId="urn:microsoft.com/office/officeart/2005/8/layout/lProcess2"/>
    <dgm:cxn modelId="{DCB098BA-67EA-2646-A72D-30982D070193}" type="presParOf" srcId="{A1A53AD8-0F3D-8C41-B810-E6270C4B9197}" destId="{09FD747B-4481-1046-BC6A-E6F12697872F}" srcOrd="1" destOrd="0" presId="urn:microsoft.com/office/officeart/2005/8/layout/lProcess2"/>
    <dgm:cxn modelId="{EEBB82B4-D9CB-0A4F-8240-BCF9473BAD20}" type="presParOf" srcId="{A1A53AD8-0F3D-8C41-B810-E6270C4B9197}" destId="{6FE50D95-AA55-4744-8640-B2B3540673C3}" srcOrd="2" destOrd="0" presId="urn:microsoft.com/office/officeart/2005/8/layout/lProcess2"/>
    <dgm:cxn modelId="{891189E1-9D49-AC43-AEDE-18F9BAE5B6DB}" type="presParOf" srcId="{A1A53AD8-0F3D-8C41-B810-E6270C4B9197}" destId="{C460AD8A-8AC6-6E4E-8E60-F528F363F184}" srcOrd="3" destOrd="0" presId="urn:microsoft.com/office/officeart/2005/8/layout/lProcess2"/>
    <dgm:cxn modelId="{DA7ABA63-A94C-774F-A136-607CCE69AA7B}" type="presParOf" srcId="{A1A53AD8-0F3D-8C41-B810-E6270C4B9197}" destId="{46CCBB17-C841-654B-B78D-27845626891C}" srcOrd="4" destOrd="0" presId="urn:microsoft.com/office/officeart/2005/8/layout/lProcess2"/>
    <dgm:cxn modelId="{48AE3FE1-63E8-8B43-96FB-02E7EB68FB41}" type="presParOf" srcId="{2F1BED99-168B-524B-AF11-904D26FAEE9F}" destId="{C9846557-3DF9-B348-841B-D4F618C5EDAF}" srcOrd="1" destOrd="0" presId="urn:microsoft.com/office/officeart/2005/8/layout/lProcess2"/>
    <dgm:cxn modelId="{4DAEA0F2-CA65-7C45-859A-69A2A7262AA7}" type="presParOf" srcId="{2F1BED99-168B-524B-AF11-904D26FAEE9F}" destId="{1F1F28D9-576C-D34E-9416-5AE87AB2CC12}" srcOrd="2" destOrd="0" presId="urn:microsoft.com/office/officeart/2005/8/layout/lProcess2"/>
    <dgm:cxn modelId="{17937F83-6265-5D43-A670-4DF8562E7A95}" type="presParOf" srcId="{1F1F28D9-576C-D34E-9416-5AE87AB2CC12}" destId="{0FB8B290-EEEC-0C47-9F93-05681CD27AC2}" srcOrd="0" destOrd="0" presId="urn:microsoft.com/office/officeart/2005/8/layout/lProcess2"/>
    <dgm:cxn modelId="{8856BC59-8298-184F-9F27-B022679AFA3E}" type="presParOf" srcId="{1F1F28D9-576C-D34E-9416-5AE87AB2CC12}" destId="{6E887711-FD0B-5345-A764-5A0F2538A410}" srcOrd="1" destOrd="0" presId="urn:microsoft.com/office/officeart/2005/8/layout/lProcess2"/>
    <dgm:cxn modelId="{CED8B0D1-E91D-0447-8E6F-9188DCB94E38}" type="presParOf" srcId="{1F1F28D9-576C-D34E-9416-5AE87AB2CC12}" destId="{5E91D623-4386-F547-A71F-249966FCEF30}" srcOrd="2" destOrd="0" presId="urn:microsoft.com/office/officeart/2005/8/layout/lProcess2"/>
    <dgm:cxn modelId="{88704417-26DA-7D47-8385-A4A9785DAE81}" type="presParOf" srcId="{5E91D623-4386-F547-A71F-249966FCEF30}" destId="{70B2DCBE-89A2-9744-BF14-C30B2EF64019}" srcOrd="0" destOrd="0" presId="urn:microsoft.com/office/officeart/2005/8/layout/lProcess2"/>
    <dgm:cxn modelId="{8D204147-6BFC-584D-9608-5E9691AD4F7E}" type="presParOf" srcId="{70B2DCBE-89A2-9744-BF14-C30B2EF64019}" destId="{8D1AB2C6-C8C2-264A-AB94-906857099761}" srcOrd="0" destOrd="0" presId="urn:microsoft.com/office/officeart/2005/8/layout/lProcess2"/>
    <dgm:cxn modelId="{0FA3E1F6-B1C9-F24E-8895-283BB1FE5499}" type="presParOf" srcId="{70B2DCBE-89A2-9744-BF14-C30B2EF64019}" destId="{DCFF7A05-B452-BE4A-9A95-8B3C5905A221}" srcOrd="1" destOrd="0" presId="urn:microsoft.com/office/officeart/2005/8/layout/lProcess2"/>
    <dgm:cxn modelId="{DBDF6FB6-9F01-064D-9C35-152AAE6B3A1F}" type="presParOf" srcId="{70B2DCBE-89A2-9744-BF14-C30B2EF64019}" destId="{CA0D8F73-6837-6D4C-846D-34586ACB84FE}" srcOrd="2" destOrd="0" presId="urn:microsoft.com/office/officeart/2005/8/layout/lProcess2"/>
    <dgm:cxn modelId="{C29A034B-EDBD-C940-B950-0022A0DA0751}" type="presParOf" srcId="{2F1BED99-168B-524B-AF11-904D26FAEE9F}" destId="{E83E54DF-BD22-1841-8539-2C5E3407B571}" srcOrd="3" destOrd="0" presId="urn:microsoft.com/office/officeart/2005/8/layout/lProcess2"/>
    <dgm:cxn modelId="{94E7607E-8FFE-0C47-8B99-F595B0895EA2}" type="presParOf" srcId="{2F1BED99-168B-524B-AF11-904D26FAEE9F}" destId="{531489F8-45A4-9D41-A865-85D462168229}" srcOrd="4" destOrd="0" presId="urn:microsoft.com/office/officeart/2005/8/layout/lProcess2"/>
    <dgm:cxn modelId="{B9FFA5E3-A5EB-804E-BC97-B5497589E808}" type="presParOf" srcId="{531489F8-45A4-9D41-A865-85D462168229}" destId="{E3CD1909-82DC-5245-8C0A-079E52A0B644}" srcOrd="0" destOrd="0" presId="urn:microsoft.com/office/officeart/2005/8/layout/lProcess2"/>
    <dgm:cxn modelId="{0C03379D-F232-8C41-AB19-EBE6E24A01B6}" type="presParOf" srcId="{531489F8-45A4-9D41-A865-85D462168229}" destId="{9F880B6E-199A-B744-A1D4-4A1EC6E226A3}" srcOrd="1" destOrd="0" presId="urn:microsoft.com/office/officeart/2005/8/layout/lProcess2"/>
    <dgm:cxn modelId="{B56DE921-A22A-B945-8655-14361B868C26}" type="presParOf" srcId="{531489F8-45A4-9D41-A865-85D462168229}" destId="{7E6DECE1-D6A6-5D4D-A078-A335445B66E4}" srcOrd="2" destOrd="0" presId="urn:microsoft.com/office/officeart/2005/8/layout/lProcess2"/>
    <dgm:cxn modelId="{B204BA8B-3A00-9544-982D-7C7A0A6B27DB}" type="presParOf" srcId="{7E6DECE1-D6A6-5D4D-A078-A335445B66E4}" destId="{DBE981F0-CF9E-D04D-8782-2679CEAFE878}" srcOrd="0" destOrd="0" presId="urn:microsoft.com/office/officeart/2005/8/layout/lProcess2"/>
    <dgm:cxn modelId="{076548A2-DB2D-B848-8E61-980394DEF767}" type="presParOf" srcId="{DBE981F0-CF9E-D04D-8782-2679CEAFE878}" destId="{C8375C9C-C22E-4441-BF7D-39B9C69C123B}" srcOrd="0" destOrd="0" presId="urn:microsoft.com/office/officeart/2005/8/layout/lProcess2"/>
    <dgm:cxn modelId="{A413BD6A-1F66-FA4A-ADF6-78C8436EF3C8}" type="presParOf" srcId="{DBE981F0-CF9E-D04D-8782-2679CEAFE878}" destId="{F51487FA-4B78-3143-AB57-C253994AA440}" srcOrd="1" destOrd="0" presId="urn:microsoft.com/office/officeart/2005/8/layout/lProcess2"/>
    <dgm:cxn modelId="{EF2A4E99-E1F4-E841-9286-875E6995E69C}" type="presParOf" srcId="{DBE981F0-CF9E-D04D-8782-2679CEAFE878}" destId="{4453455A-2854-964D-B616-448291BE042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CD5FDD-3E23-D14D-867E-A660F7B4AF9D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4F0689-7322-8A4F-B311-1131BDF95662}">
      <dgm:prSet/>
      <dgm:spPr/>
      <dgm:t>
        <a:bodyPr/>
        <a:lstStyle/>
        <a:p>
          <a:pPr algn="ctr" rtl="0"/>
          <a:r>
            <a:rPr lang="en-US" b="1" dirty="0" err="1" smtClean="0">
              <a:solidFill>
                <a:schemeClr val="bg1"/>
              </a:solidFill>
            </a:rPr>
            <a:t>keylogger</a:t>
          </a:r>
          <a:endParaRPr lang="en-US" dirty="0">
            <a:solidFill>
              <a:schemeClr val="bg1"/>
            </a:solidFill>
          </a:endParaRPr>
        </a:p>
      </dgm:t>
    </dgm:pt>
    <dgm:pt modelId="{8FF18536-BA39-4347-A1C2-43E9A140035D}" type="parTrans" cxnId="{55F5ABAD-E016-8C46-9673-A4AB4C71EBEC}">
      <dgm:prSet/>
      <dgm:spPr/>
      <dgm:t>
        <a:bodyPr/>
        <a:lstStyle/>
        <a:p>
          <a:endParaRPr lang="en-US"/>
        </a:p>
      </dgm:t>
    </dgm:pt>
    <dgm:pt modelId="{6BCE686B-D11E-194D-8484-D843F4E56EFE}" type="sibTrans" cxnId="{55F5ABAD-E016-8C46-9673-A4AB4C71EBEC}">
      <dgm:prSet/>
      <dgm:spPr/>
      <dgm:t>
        <a:bodyPr/>
        <a:lstStyle/>
        <a:p>
          <a:endParaRPr lang="en-US"/>
        </a:p>
      </dgm:t>
    </dgm:pt>
    <dgm:pt modelId="{7B947D24-2725-6E4B-B697-3855ABC42F0A}">
      <dgm:prSet/>
      <dgm:spPr/>
      <dgm:t>
        <a:bodyPr/>
        <a:lstStyle/>
        <a:p>
          <a:pPr rtl="0"/>
          <a:r>
            <a:rPr lang="en-US" b="1" dirty="0" smtClean="0"/>
            <a:t>captures keystrokes to allow attacker to monitor sensitive information</a:t>
          </a:r>
          <a:endParaRPr lang="en-US" dirty="0"/>
        </a:p>
      </dgm:t>
    </dgm:pt>
    <dgm:pt modelId="{017FF03C-1900-6C41-8661-1DBC726BBCB8}" type="parTrans" cxnId="{A1C1D605-E172-F34F-B55D-F0D23D516089}">
      <dgm:prSet/>
      <dgm:spPr/>
      <dgm:t>
        <a:bodyPr/>
        <a:lstStyle/>
        <a:p>
          <a:endParaRPr lang="en-US"/>
        </a:p>
      </dgm:t>
    </dgm:pt>
    <dgm:pt modelId="{75ABAF23-CCE7-F549-B029-6A3433A82024}" type="sibTrans" cxnId="{A1C1D605-E172-F34F-B55D-F0D23D516089}">
      <dgm:prSet/>
      <dgm:spPr/>
      <dgm:t>
        <a:bodyPr/>
        <a:lstStyle/>
        <a:p>
          <a:endParaRPr lang="en-US"/>
        </a:p>
      </dgm:t>
    </dgm:pt>
    <dgm:pt modelId="{6F40F308-E3E5-1942-A4AD-41ABD146AEC9}">
      <dgm:prSet/>
      <dgm:spPr/>
      <dgm:t>
        <a:bodyPr/>
        <a:lstStyle/>
        <a:p>
          <a:pPr rtl="0"/>
          <a:r>
            <a:rPr lang="en-US" b="1" dirty="0" smtClean="0"/>
            <a:t>typically uses some form of filtering mechanism that only returns information close to keywords (“login”, “password”)</a:t>
          </a:r>
          <a:endParaRPr lang="en-US" dirty="0"/>
        </a:p>
      </dgm:t>
    </dgm:pt>
    <dgm:pt modelId="{5F8623D1-C869-1743-8F96-A61316B7F2A9}" type="parTrans" cxnId="{7B0CE60A-134A-4540-8A63-7CB445448D39}">
      <dgm:prSet/>
      <dgm:spPr/>
      <dgm:t>
        <a:bodyPr/>
        <a:lstStyle/>
        <a:p>
          <a:endParaRPr lang="en-US"/>
        </a:p>
      </dgm:t>
    </dgm:pt>
    <dgm:pt modelId="{4989028D-19DD-B540-8DEC-C6AFDB32A41F}" type="sibTrans" cxnId="{7B0CE60A-134A-4540-8A63-7CB445448D39}">
      <dgm:prSet/>
      <dgm:spPr/>
      <dgm:t>
        <a:bodyPr/>
        <a:lstStyle/>
        <a:p>
          <a:endParaRPr lang="en-US"/>
        </a:p>
      </dgm:t>
    </dgm:pt>
    <dgm:pt modelId="{0B2449B9-842E-B448-A67B-515097385F15}">
      <dgm:prSet/>
      <dgm:spPr/>
      <dgm:t>
        <a:bodyPr/>
        <a:lstStyle/>
        <a:p>
          <a:pPr algn="ctr" rtl="0"/>
          <a:r>
            <a:rPr lang="en-US" b="1" dirty="0" smtClean="0">
              <a:solidFill>
                <a:schemeClr val="bg1"/>
              </a:solidFill>
            </a:rPr>
            <a:t>spyware</a:t>
          </a:r>
          <a:endParaRPr lang="en-US" dirty="0">
            <a:solidFill>
              <a:schemeClr val="bg1"/>
            </a:solidFill>
          </a:endParaRPr>
        </a:p>
      </dgm:t>
    </dgm:pt>
    <dgm:pt modelId="{142732F0-78F2-B645-8810-BDA197ADC979}" type="parTrans" cxnId="{B2432071-DEC3-EF49-A2EE-83EC764D776A}">
      <dgm:prSet/>
      <dgm:spPr/>
      <dgm:t>
        <a:bodyPr/>
        <a:lstStyle/>
        <a:p>
          <a:endParaRPr lang="en-US"/>
        </a:p>
      </dgm:t>
    </dgm:pt>
    <dgm:pt modelId="{79E8A411-5538-4A45-87E1-2958ADC5B184}" type="sibTrans" cxnId="{B2432071-DEC3-EF49-A2EE-83EC764D776A}">
      <dgm:prSet/>
      <dgm:spPr/>
      <dgm:t>
        <a:bodyPr/>
        <a:lstStyle/>
        <a:p>
          <a:endParaRPr lang="en-US"/>
        </a:p>
      </dgm:t>
    </dgm:pt>
    <dgm:pt modelId="{06C297C7-4C0B-9046-AAB5-53B50F53620B}">
      <dgm:prSet/>
      <dgm:spPr/>
      <dgm:t>
        <a:bodyPr/>
        <a:lstStyle/>
        <a:p>
          <a:pPr rtl="0"/>
          <a:r>
            <a:rPr lang="en-US" b="1" dirty="0" smtClean="0"/>
            <a:t>subverts the compromised machine to allow monitoring of a wide range of activity on the system</a:t>
          </a:r>
          <a:endParaRPr lang="en-US" dirty="0"/>
        </a:p>
      </dgm:t>
    </dgm:pt>
    <dgm:pt modelId="{324FACB8-D098-4A43-9568-FD0BE653D941}" type="parTrans" cxnId="{28E5FBB8-80FC-034E-BC75-CDE8C19838DB}">
      <dgm:prSet/>
      <dgm:spPr/>
      <dgm:t>
        <a:bodyPr/>
        <a:lstStyle/>
        <a:p>
          <a:endParaRPr lang="en-US"/>
        </a:p>
      </dgm:t>
    </dgm:pt>
    <dgm:pt modelId="{A96D1B4B-D8A9-4F4B-A487-83D5B4808E76}" type="sibTrans" cxnId="{28E5FBB8-80FC-034E-BC75-CDE8C19838DB}">
      <dgm:prSet/>
      <dgm:spPr/>
      <dgm:t>
        <a:bodyPr/>
        <a:lstStyle/>
        <a:p>
          <a:endParaRPr lang="en-US"/>
        </a:p>
      </dgm:t>
    </dgm:pt>
    <dgm:pt modelId="{E0D1BE0A-BA57-AE41-B45E-E6DFD0823B88}">
      <dgm:prSet/>
      <dgm:spPr/>
      <dgm:t>
        <a:bodyPr/>
        <a:lstStyle/>
        <a:p>
          <a:pPr rtl="0"/>
          <a:r>
            <a:rPr lang="en-US" b="1" dirty="0" smtClean="0"/>
            <a:t>monitoring history and content of browsing activity</a:t>
          </a:r>
          <a:endParaRPr lang="en-US" dirty="0"/>
        </a:p>
      </dgm:t>
    </dgm:pt>
    <dgm:pt modelId="{93128017-3521-724E-864C-82D26A77565E}" type="parTrans" cxnId="{5840BDF8-D25A-D047-8029-5A28BFB04415}">
      <dgm:prSet/>
      <dgm:spPr/>
      <dgm:t>
        <a:bodyPr/>
        <a:lstStyle/>
        <a:p>
          <a:endParaRPr lang="en-US"/>
        </a:p>
      </dgm:t>
    </dgm:pt>
    <dgm:pt modelId="{D8EC4CF6-D8B6-CD4E-86A1-38623CC37EA2}" type="sibTrans" cxnId="{5840BDF8-D25A-D047-8029-5A28BFB04415}">
      <dgm:prSet/>
      <dgm:spPr/>
      <dgm:t>
        <a:bodyPr/>
        <a:lstStyle/>
        <a:p>
          <a:endParaRPr lang="en-US"/>
        </a:p>
      </dgm:t>
    </dgm:pt>
    <dgm:pt modelId="{FDE605C1-02A6-514E-A99F-A53EC8CC25BF}">
      <dgm:prSet/>
      <dgm:spPr/>
      <dgm:t>
        <a:bodyPr/>
        <a:lstStyle/>
        <a:p>
          <a:pPr rtl="0"/>
          <a:r>
            <a:rPr lang="en-US" b="1" dirty="0" smtClean="0"/>
            <a:t>redirecting certain Web page requests to fake sites</a:t>
          </a:r>
          <a:endParaRPr lang="en-US" dirty="0"/>
        </a:p>
      </dgm:t>
    </dgm:pt>
    <dgm:pt modelId="{C4C2C0B7-93B7-E34C-A1AE-2E26AE4C9047}" type="parTrans" cxnId="{9917BF2F-7A7B-484C-9D30-77FB8539A03C}">
      <dgm:prSet/>
      <dgm:spPr/>
      <dgm:t>
        <a:bodyPr/>
        <a:lstStyle/>
        <a:p>
          <a:endParaRPr lang="en-US"/>
        </a:p>
      </dgm:t>
    </dgm:pt>
    <dgm:pt modelId="{35DC5F0C-7646-4342-93EB-1CAC5E2EF766}" type="sibTrans" cxnId="{9917BF2F-7A7B-484C-9D30-77FB8539A03C}">
      <dgm:prSet/>
      <dgm:spPr/>
      <dgm:t>
        <a:bodyPr/>
        <a:lstStyle/>
        <a:p>
          <a:endParaRPr lang="en-US"/>
        </a:p>
      </dgm:t>
    </dgm:pt>
    <dgm:pt modelId="{FCFB8E09-2A7D-114B-A7B0-44C686154FFC}">
      <dgm:prSet/>
      <dgm:spPr/>
      <dgm:t>
        <a:bodyPr/>
        <a:lstStyle/>
        <a:p>
          <a:pPr rtl="0"/>
          <a:r>
            <a:rPr lang="en-US" b="1" dirty="0" smtClean="0"/>
            <a:t>dynamically modifying data exchanged between the browser and certain Web sites of interest</a:t>
          </a:r>
          <a:endParaRPr lang="en-US" dirty="0"/>
        </a:p>
      </dgm:t>
    </dgm:pt>
    <dgm:pt modelId="{45FD0452-7681-FD4C-8298-76FCA5582124}" type="parTrans" cxnId="{FD0B63A7-C4AC-6A4D-8C7B-6CA9384DDCBD}">
      <dgm:prSet/>
      <dgm:spPr/>
      <dgm:t>
        <a:bodyPr/>
        <a:lstStyle/>
        <a:p>
          <a:endParaRPr lang="en-US"/>
        </a:p>
      </dgm:t>
    </dgm:pt>
    <dgm:pt modelId="{79AC107C-F345-3843-8F8E-C195B63B8DA2}" type="sibTrans" cxnId="{FD0B63A7-C4AC-6A4D-8C7B-6CA9384DDCBD}">
      <dgm:prSet/>
      <dgm:spPr/>
      <dgm:t>
        <a:bodyPr/>
        <a:lstStyle/>
        <a:p>
          <a:endParaRPr lang="en-US"/>
        </a:p>
      </dgm:t>
    </dgm:pt>
    <dgm:pt modelId="{58583719-3BE6-C040-A8E4-E7004102C6A2}" type="pres">
      <dgm:prSet presAssocID="{84CD5FDD-3E23-D14D-867E-A660F7B4AF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D16D23-CB7C-7146-804D-02F7F2F0993C}" type="pres">
      <dgm:prSet presAssocID="{B94F0689-7322-8A4F-B311-1131BDF95662}" presName="parentText" presStyleLbl="node1" presStyleIdx="0" presStyleCnt="2" custScaleX="20834" custLinFactNeighborX="-35590" custLinFactNeighborY="-3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0B32E-D560-6E48-80D9-7FDA089E9536}" type="pres">
      <dgm:prSet presAssocID="{B94F0689-7322-8A4F-B311-1131BDF9566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2D52DF-67B0-7044-9065-75ABFAA2374F}" type="pres">
      <dgm:prSet presAssocID="{0B2449B9-842E-B448-A67B-515097385F15}" presName="parentText" presStyleLbl="node1" presStyleIdx="1" presStyleCnt="2" custScaleX="24306" custLinFactNeighborX="-24306" custLinFactNeighborY="-181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E35FC-5EFA-7D41-B5C5-12A734B7553B}" type="pres">
      <dgm:prSet presAssocID="{0B2449B9-842E-B448-A67B-515097385F1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0A6C7C-CA23-2346-BAAE-65ED1FA719B7}" type="presOf" srcId="{FCFB8E09-2A7D-114B-A7B0-44C686154FFC}" destId="{3B3E35FC-5EFA-7D41-B5C5-12A734B7553B}" srcOrd="0" destOrd="3" presId="urn:microsoft.com/office/officeart/2005/8/layout/vList2"/>
    <dgm:cxn modelId="{55F5ABAD-E016-8C46-9673-A4AB4C71EBEC}" srcId="{84CD5FDD-3E23-D14D-867E-A660F7B4AF9D}" destId="{B94F0689-7322-8A4F-B311-1131BDF95662}" srcOrd="0" destOrd="0" parTransId="{8FF18536-BA39-4347-A1C2-43E9A140035D}" sibTransId="{6BCE686B-D11E-194D-8484-D843F4E56EFE}"/>
    <dgm:cxn modelId="{A1C1D605-E172-F34F-B55D-F0D23D516089}" srcId="{B94F0689-7322-8A4F-B311-1131BDF95662}" destId="{7B947D24-2725-6E4B-B697-3855ABC42F0A}" srcOrd="0" destOrd="0" parTransId="{017FF03C-1900-6C41-8661-1DBC726BBCB8}" sibTransId="{75ABAF23-CCE7-F549-B029-6A3433A82024}"/>
    <dgm:cxn modelId="{59888995-3D0D-0B4A-B578-CE5C640192A0}" type="presOf" srcId="{0B2449B9-842E-B448-A67B-515097385F15}" destId="{442D52DF-67B0-7044-9065-75ABFAA2374F}" srcOrd="0" destOrd="0" presId="urn:microsoft.com/office/officeart/2005/8/layout/vList2"/>
    <dgm:cxn modelId="{FD0B63A7-C4AC-6A4D-8C7B-6CA9384DDCBD}" srcId="{06C297C7-4C0B-9046-AAB5-53B50F53620B}" destId="{FCFB8E09-2A7D-114B-A7B0-44C686154FFC}" srcOrd="2" destOrd="0" parTransId="{45FD0452-7681-FD4C-8298-76FCA5582124}" sibTransId="{79AC107C-F345-3843-8F8E-C195B63B8DA2}"/>
    <dgm:cxn modelId="{B2432071-DEC3-EF49-A2EE-83EC764D776A}" srcId="{84CD5FDD-3E23-D14D-867E-A660F7B4AF9D}" destId="{0B2449B9-842E-B448-A67B-515097385F15}" srcOrd="1" destOrd="0" parTransId="{142732F0-78F2-B645-8810-BDA197ADC979}" sibTransId="{79E8A411-5538-4A45-87E1-2958ADC5B184}"/>
    <dgm:cxn modelId="{77C4D3B0-AB9D-5248-BC91-0838E90CEF98}" type="presOf" srcId="{7B947D24-2725-6E4B-B697-3855ABC42F0A}" destId="{6EC0B32E-D560-6E48-80D9-7FDA089E9536}" srcOrd="0" destOrd="0" presId="urn:microsoft.com/office/officeart/2005/8/layout/vList2"/>
    <dgm:cxn modelId="{28E5FBB8-80FC-034E-BC75-CDE8C19838DB}" srcId="{0B2449B9-842E-B448-A67B-515097385F15}" destId="{06C297C7-4C0B-9046-AAB5-53B50F53620B}" srcOrd="0" destOrd="0" parTransId="{324FACB8-D098-4A43-9568-FD0BE653D941}" sibTransId="{A96D1B4B-D8A9-4F4B-A487-83D5B4808E76}"/>
    <dgm:cxn modelId="{78081400-C9A6-D548-8E72-614D2E95256D}" type="presOf" srcId="{B94F0689-7322-8A4F-B311-1131BDF95662}" destId="{6ED16D23-CB7C-7146-804D-02F7F2F0993C}" srcOrd="0" destOrd="0" presId="urn:microsoft.com/office/officeart/2005/8/layout/vList2"/>
    <dgm:cxn modelId="{89562C2C-A934-844E-B4BD-3A6A8D313E52}" type="presOf" srcId="{06C297C7-4C0B-9046-AAB5-53B50F53620B}" destId="{3B3E35FC-5EFA-7D41-B5C5-12A734B7553B}" srcOrd="0" destOrd="0" presId="urn:microsoft.com/office/officeart/2005/8/layout/vList2"/>
    <dgm:cxn modelId="{D8AB5F35-8596-3340-9734-DB08E7AB3553}" type="presOf" srcId="{84CD5FDD-3E23-D14D-867E-A660F7B4AF9D}" destId="{58583719-3BE6-C040-A8E4-E7004102C6A2}" srcOrd="0" destOrd="0" presId="urn:microsoft.com/office/officeart/2005/8/layout/vList2"/>
    <dgm:cxn modelId="{5840BDF8-D25A-D047-8029-5A28BFB04415}" srcId="{06C297C7-4C0B-9046-AAB5-53B50F53620B}" destId="{E0D1BE0A-BA57-AE41-B45E-E6DFD0823B88}" srcOrd="0" destOrd="0" parTransId="{93128017-3521-724E-864C-82D26A77565E}" sibTransId="{D8EC4CF6-D8B6-CD4E-86A1-38623CC37EA2}"/>
    <dgm:cxn modelId="{4567200F-C6DC-F74E-AEBA-751181D443D1}" type="presOf" srcId="{E0D1BE0A-BA57-AE41-B45E-E6DFD0823B88}" destId="{3B3E35FC-5EFA-7D41-B5C5-12A734B7553B}" srcOrd="0" destOrd="1" presId="urn:microsoft.com/office/officeart/2005/8/layout/vList2"/>
    <dgm:cxn modelId="{DD8B77E9-E315-A44F-872D-45F01865F0DD}" type="presOf" srcId="{6F40F308-E3E5-1942-A4AD-41ABD146AEC9}" destId="{6EC0B32E-D560-6E48-80D9-7FDA089E9536}" srcOrd="0" destOrd="1" presId="urn:microsoft.com/office/officeart/2005/8/layout/vList2"/>
    <dgm:cxn modelId="{7B0CE60A-134A-4540-8A63-7CB445448D39}" srcId="{B94F0689-7322-8A4F-B311-1131BDF95662}" destId="{6F40F308-E3E5-1942-A4AD-41ABD146AEC9}" srcOrd="1" destOrd="0" parTransId="{5F8623D1-C869-1743-8F96-A61316B7F2A9}" sibTransId="{4989028D-19DD-B540-8DEC-C6AFDB32A41F}"/>
    <dgm:cxn modelId="{9917BF2F-7A7B-484C-9D30-77FB8539A03C}" srcId="{06C297C7-4C0B-9046-AAB5-53B50F53620B}" destId="{FDE605C1-02A6-514E-A99F-A53EC8CC25BF}" srcOrd="1" destOrd="0" parTransId="{C4C2C0B7-93B7-E34C-A1AE-2E26AE4C9047}" sibTransId="{35DC5F0C-7646-4342-93EB-1CAC5E2EF766}"/>
    <dgm:cxn modelId="{5F6F3522-B5F5-2C4E-A84B-18460DEE8992}" type="presOf" srcId="{FDE605C1-02A6-514E-A99F-A53EC8CC25BF}" destId="{3B3E35FC-5EFA-7D41-B5C5-12A734B7553B}" srcOrd="0" destOrd="2" presId="urn:microsoft.com/office/officeart/2005/8/layout/vList2"/>
    <dgm:cxn modelId="{D5237AC6-F03D-4E4D-8E29-6DA538295CC4}" type="presParOf" srcId="{58583719-3BE6-C040-A8E4-E7004102C6A2}" destId="{6ED16D23-CB7C-7146-804D-02F7F2F0993C}" srcOrd="0" destOrd="0" presId="urn:microsoft.com/office/officeart/2005/8/layout/vList2"/>
    <dgm:cxn modelId="{39A96E4C-FCD1-9147-A7DD-3BC58962B9AC}" type="presParOf" srcId="{58583719-3BE6-C040-A8E4-E7004102C6A2}" destId="{6EC0B32E-D560-6E48-80D9-7FDA089E9536}" srcOrd="1" destOrd="0" presId="urn:microsoft.com/office/officeart/2005/8/layout/vList2"/>
    <dgm:cxn modelId="{827EFFAE-28C1-314C-BC29-C197889815A5}" type="presParOf" srcId="{58583719-3BE6-C040-A8E4-E7004102C6A2}" destId="{442D52DF-67B0-7044-9065-75ABFAA2374F}" srcOrd="2" destOrd="0" presId="urn:microsoft.com/office/officeart/2005/8/layout/vList2"/>
    <dgm:cxn modelId="{63E15B59-61B3-C349-AE9A-49125F9C57CF}" type="presParOf" srcId="{58583719-3BE6-C040-A8E4-E7004102C6A2}" destId="{3B3E35FC-5EFA-7D41-B5C5-12A734B7553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C09018F-96CC-F343-91E8-888C19E657B3}" type="doc">
      <dgm:prSet loTypeId="urn:microsoft.com/office/officeart/2005/8/layout/default#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45994E-9F8B-004A-899B-63399F05D0A5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persistent</a:t>
          </a:r>
          <a:endParaRPr lang="en-US" dirty="0"/>
        </a:p>
      </dgm:t>
    </dgm:pt>
    <dgm:pt modelId="{C50D4767-247F-A540-B32D-C9A6677400D8}" type="parTrans" cxnId="{42D5E922-503F-B849-81AB-8AF608BDD2C2}">
      <dgm:prSet/>
      <dgm:spPr/>
      <dgm:t>
        <a:bodyPr/>
        <a:lstStyle/>
        <a:p>
          <a:endParaRPr lang="en-US"/>
        </a:p>
      </dgm:t>
    </dgm:pt>
    <dgm:pt modelId="{9B7B5C93-2B8A-8543-BC8B-144E34FB4E00}" type="sibTrans" cxnId="{42D5E922-503F-B849-81AB-8AF608BDD2C2}">
      <dgm:prSet/>
      <dgm:spPr/>
      <dgm:t>
        <a:bodyPr/>
        <a:lstStyle/>
        <a:p>
          <a:endParaRPr lang="en-US"/>
        </a:p>
      </dgm:t>
    </dgm:pt>
    <dgm:pt modelId="{9510BF75-C479-6847-8233-5D43425B6CE7}">
      <dgm:prSet/>
      <dgm:spPr/>
      <dgm:t>
        <a:bodyPr/>
        <a:lstStyle/>
        <a:p>
          <a:pPr rtl="0"/>
          <a:r>
            <a:rPr lang="en-US" b="1" dirty="0" smtClean="0">
              <a:solidFill>
                <a:srgbClr val="5A2802"/>
              </a:solidFill>
            </a:rPr>
            <a:t>memory based</a:t>
          </a:r>
          <a:endParaRPr lang="en-US" dirty="0">
            <a:solidFill>
              <a:srgbClr val="5A2802"/>
            </a:solidFill>
          </a:endParaRPr>
        </a:p>
      </dgm:t>
    </dgm:pt>
    <dgm:pt modelId="{E30DA538-D5B8-5146-BA87-404B234079B3}" type="parTrans" cxnId="{D281DF10-3850-484D-9620-A7B1B6934DEB}">
      <dgm:prSet/>
      <dgm:spPr/>
      <dgm:t>
        <a:bodyPr/>
        <a:lstStyle/>
        <a:p>
          <a:endParaRPr lang="en-US"/>
        </a:p>
      </dgm:t>
    </dgm:pt>
    <dgm:pt modelId="{2C49B8A4-C190-084B-B090-C65215125991}" type="sibTrans" cxnId="{D281DF10-3850-484D-9620-A7B1B6934DEB}">
      <dgm:prSet/>
      <dgm:spPr/>
      <dgm:t>
        <a:bodyPr/>
        <a:lstStyle/>
        <a:p>
          <a:endParaRPr lang="en-US"/>
        </a:p>
      </dgm:t>
    </dgm:pt>
    <dgm:pt modelId="{4A97A6B8-9EDD-2E4B-BDC5-F191BD827914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user mode</a:t>
          </a:r>
          <a:endParaRPr lang="en-US" dirty="0"/>
        </a:p>
      </dgm:t>
    </dgm:pt>
    <dgm:pt modelId="{D03EE256-346A-3E4E-95E0-9F89FD79017C}" type="parTrans" cxnId="{CAA4D9A5-246F-934C-B43D-1CD28B422E91}">
      <dgm:prSet/>
      <dgm:spPr/>
      <dgm:t>
        <a:bodyPr/>
        <a:lstStyle/>
        <a:p>
          <a:endParaRPr lang="en-US"/>
        </a:p>
      </dgm:t>
    </dgm:pt>
    <dgm:pt modelId="{DCF2517E-9171-0341-9383-7F971B8DA491}" type="sibTrans" cxnId="{CAA4D9A5-246F-934C-B43D-1CD28B422E91}">
      <dgm:prSet/>
      <dgm:spPr/>
      <dgm:t>
        <a:bodyPr/>
        <a:lstStyle/>
        <a:p>
          <a:endParaRPr lang="en-US"/>
        </a:p>
      </dgm:t>
    </dgm:pt>
    <dgm:pt modelId="{6372CB02-1596-0141-8895-DFA8F45003DA}">
      <dgm:prSet/>
      <dgm:spPr/>
      <dgm:t>
        <a:bodyPr/>
        <a:lstStyle/>
        <a:p>
          <a:pPr rtl="0"/>
          <a:r>
            <a:rPr lang="en-US" b="1" dirty="0" smtClean="0">
              <a:solidFill>
                <a:srgbClr val="5A2802"/>
              </a:solidFill>
            </a:rPr>
            <a:t>kernel mode</a:t>
          </a:r>
          <a:endParaRPr lang="en-US" b="1" dirty="0">
            <a:solidFill>
              <a:srgbClr val="5A2802"/>
            </a:solidFill>
          </a:endParaRPr>
        </a:p>
      </dgm:t>
    </dgm:pt>
    <dgm:pt modelId="{E0DC38B3-E708-CC49-B3A0-971E51B689F0}" type="parTrans" cxnId="{B00846C4-29BA-A14E-93D8-5884BA77B763}">
      <dgm:prSet/>
      <dgm:spPr/>
      <dgm:t>
        <a:bodyPr/>
        <a:lstStyle/>
        <a:p>
          <a:endParaRPr lang="en-US"/>
        </a:p>
      </dgm:t>
    </dgm:pt>
    <dgm:pt modelId="{2A2C1681-334A-E149-8781-5F2E063F9ECC}" type="sibTrans" cxnId="{B00846C4-29BA-A14E-93D8-5884BA77B763}">
      <dgm:prSet/>
      <dgm:spPr/>
      <dgm:t>
        <a:bodyPr/>
        <a:lstStyle/>
        <a:p>
          <a:endParaRPr lang="en-US"/>
        </a:p>
      </dgm:t>
    </dgm:pt>
    <dgm:pt modelId="{5DAE60C4-6E90-C94A-8857-6EAC72A2EC6C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b="1" dirty="0" smtClean="0"/>
            <a:t>virtual machine based</a:t>
          </a:r>
          <a:endParaRPr lang="en-US" dirty="0"/>
        </a:p>
      </dgm:t>
    </dgm:pt>
    <dgm:pt modelId="{257BB762-77F5-3B47-A422-F9BA3DB186A0}" type="parTrans" cxnId="{3B8874FF-FF0F-314C-B249-FF7E79EC522E}">
      <dgm:prSet/>
      <dgm:spPr/>
      <dgm:t>
        <a:bodyPr/>
        <a:lstStyle/>
        <a:p>
          <a:endParaRPr lang="en-US"/>
        </a:p>
      </dgm:t>
    </dgm:pt>
    <dgm:pt modelId="{6434B346-4C97-E64C-9110-C3120D3FE0CA}" type="sibTrans" cxnId="{3B8874FF-FF0F-314C-B249-FF7E79EC522E}">
      <dgm:prSet/>
      <dgm:spPr/>
      <dgm:t>
        <a:bodyPr/>
        <a:lstStyle/>
        <a:p>
          <a:endParaRPr lang="en-US"/>
        </a:p>
      </dgm:t>
    </dgm:pt>
    <dgm:pt modelId="{0D5901AB-6A59-4541-82C2-5526BDBF6B0E}">
      <dgm:prSet/>
      <dgm:spPr/>
      <dgm:t>
        <a:bodyPr/>
        <a:lstStyle/>
        <a:p>
          <a:pPr rtl="0"/>
          <a:r>
            <a:rPr lang="en-US" b="1" dirty="0" smtClean="0">
              <a:solidFill>
                <a:srgbClr val="5A2802"/>
              </a:solidFill>
            </a:rPr>
            <a:t>external mode</a:t>
          </a:r>
          <a:endParaRPr lang="en-US" b="1" dirty="0">
            <a:solidFill>
              <a:srgbClr val="5A2802"/>
            </a:solidFill>
          </a:endParaRPr>
        </a:p>
      </dgm:t>
    </dgm:pt>
    <dgm:pt modelId="{C068509A-8EB9-E14E-B57D-FFF87C5253D9}" type="parTrans" cxnId="{23F92D49-0F5B-5348-B406-195436BFA7B8}">
      <dgm:prSet/>
      <dgm:spPr/>
      <dgm:t>
        <a:bodyPr/>
        <a:lstStyle/>
        <a:p>
          <a:endParaRPr lang="en-US"/>
        </a:p>
      </dgm:t>
    </dgm:pt>
    <dgm:pt modelId="{B79CB585-FDB7-BC4B-91FE-E6DF7463B199}" type="sibTrans" cxnId="{23F92D49-0F5B-5348-B406-195436BFA7B8}">
      <dgm:prSet/>
      <dgm:spPr/>
      <dgm:t>
        <a:bodyPr/>
        <a:lstStyle/>
        <a:p>
          <a:endParaRPr lang="en-US"/>
        </a:p>
      </dgm:t>
    </dgm:pt>
    <dgm:pt modelId="{F4B28C59-5773-264B-A804-53529FE3DEAB}" type="pres">
      <dgm:prSet presAssocID="{2C09018F-96CC-F343-91E8-888C19E657B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4C8787-EF38-C84D-9B63-EE5A5591B063}" type="pres">
      <dgm:prSet presAssocID="{7945994E-9F8B-004A-899B-63399F05D0A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806043-3A1D-474D-9134-34D9E44EBF41}" type="pres">
      <dgm:prSet presAssocID="{9B7B5C93-2B8A-8543-BC8B-144E34FB4E00}" presName="sibTrans" presStyleCnt="0"/>
      <dgm:spPr/>
    </dgm:pt>
    <dgm:pt modelId="{6072D17B-F6A5-5047-8836-727A094DE50A}" type="pres">
      <dgm:prSet presAssocID="{9510BF75-C479-6847-8233-5D43425B6CE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1C1AB-D9EC-5F4D-84EC-81DA6C621C99}" type="pres">
      <dgm:prSet presAssocID="{2C49B8A4-C190-084B-B090-C65215125991}" presName="sibTrans" presStyleCnt="0"/>
      <dgm:spPr/>
    </dgm:pt>
    <dgm:pt modelId="{C7A1B8EF-C024-DD42-B327-0C43B33F32C7}" type="pres">
      <dgm:prSet presAssocID="{4A97A6B8-9EDD-2E4B-BDC5-F191BD82791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458AEB-8ADC-EC43-BCBB-33BEBD6FCB20}" type="pres">
      <dgm:prSet presAssocID="{DCF2517E-9171-0341-9383-7F971B8DA491}" presName="sibTrans" presStyleCnt="0"/>
      <dgm:spPr/>
    </dgm:pt>
    <dgm:pt modelId="{8B48159E-09EA-364F-A510-D8162959C1D3}" type="pres">
      <dgm:prSet presAssocID="{6372CB02-1596-0141-8895-DFA8F45003D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A93FE1-283A-5B4B-9F4A-6B5DD73001A4}" type="pres">
      <dgm:prSet presAssocID="{2A2C1681-334A-E149-8781-5F2E063F9ECC}" presName="sibTrans" presStyleCnt="0"/>
      <dgm:spPr/>
    </dgm:pt>
    <dgm:pt modelId="{F87C3173-1EE5-6A4C-872A-CD220AD18035}" type="pres">
      <dgm:prSet presAssocID="{5DAE60C4-6E90-C94A-8857-6EAC72A2EC6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C31CD0-FAD5-6048-A606-D8BA95C8188B}" type="pres">
      <dgm:prSet presAssocID="{6434B346-4C97-E64C-9110-C3120D3FE0CA}" presName="sibTrans" presStyleCnt="0"/>
      <dgm:spPr/>
    </dgm:pt>
    <dgm:pt modelId="{E0353279-FF85-2046-A116-4276350C938F}" type="pres">
      <dgm:prSet presAssocID="{0D5901AB-6A59-4541-82C2-5526BDBF6B0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81DF10-3850-484D-9620-A7B1B6934DEB}" srcId="{2C09018F-96CC-F343-91E8-888C19E657B3}" destId="{9510BF75-C479-6847-8233-5D43425B6CE7}" srcOrd="1" destOrd="0" parTransId="{E30DA538-D5B8-5146-BA87-404B234079B3}" sibTransId="{2C49B8A4-C190-084B-B090-C65215125991}"/>
    <dgm:cxn modelId="{4CD36719-BB1E-B748-9F87-01C62D09F6E3}" type="presOf" srcId="{6372CB02-1596-0141-8895-DFA8F45003DA}" destId="{8B48159E-09EA-364F-A510-D8162959C1D3}" srcOrd="0" destOrd="0" presId="urn:microsoft.com/office/officeart/2005/8/layout/default#6"/>
    <dgm:cxn modelId="{C87FAB9F-F091-B041-8BCA-31BA85ACE6D7}" type="presOf" srcId="{2C09018F-96CC-F343-91E8-888C19E657B3}" destId="{F4B28C59-5773-264B-A804-53529FE3DEAB}" srcOrd="0" destOrd="0" presId="urn:microsoft.com/office/officeart/2005/8/layout/default#6"/>
    <dgm:cxn modelId="{B00846C4-29BA-A14E-93D8-5884BA77B763}" srcId="{2C09018F-96CC-F343-91E8-888C19E657B3}" destId="{6372CB02-1596-0141-8895-DFA8F45003DA}" srcOrd="3" destOrd="0" parTransId="{E0DC38B3-E708-CC49-B3A0-971E51B689F0}" sibTransId="{2A2C1681-334A-E149-8781-5F2E063F9ECC}"/>
    <dgm:cxn modelId="{8CC2D51F-396E-4C4A-BD7A-047F8801C8FE}" type="presOf" srcId="{4A97A6B8-9EDD-2E4B-BDC5-F191BD827914}" destId="{C7A1B8EF-C024-DD42-B327-0C43B33F32C7}" srcOrd="0" destOrd="0" presId="urn:microsoft.com/office/officeart/2005/8/layout/default#6"/>
    <dgm:cxn modelId="{5DBEDBE1-0CA8-304B-A908-7ED0718E0C6A}" type="presOf" srcId="{7945994E-9F8B-004A-899B-63399F05D0A5}" destId="{E44C8787-EF38-C84D-9B63-EE5A5591B063}" srcOrd="0" destOrd="0" presId="urn:microsoft.com/office/officeart/2005/8/layout/default#6"/>
    <dgm:cxn modelId="{2305D7F0-56C6-3E4E-AF7C-816B1459A332}" type="presOf" srcId="{5DAE60C4-6E90-C94A-8857-6EAC72A2EC6C}" destId="{F87C3173-1EE5-6A4C-872A-CD220AD18035}" srcOrd="0" destOrd="0" presId="urn:microsoft.com/office/officeart/2005/8/layout/default#6"/>
    <dgm:cxn modelId="{14484F62-97D8-A34F-9F86-BBDC33240205}" type="presOf" srcId="{0D5901AB-6A59-4541-82C2-5526BDBF6B0E}" destId="{E0353279-FF85-2046-A116-4276350C938F}" srcOrd="0" destOrd="0" presId="urn:microsoft.com/office/officeart/2005/8/layout/default#6"/>
    <dgm:cxn modelId="{3B8874FF-FF0F-314C-B249-FF7E79EC522E}" srcId="{2C09018F-96CC-F343-91E8-888C19E657B3}" destId="{5DAE60C4-6E90-C94A-8857-6EAC72A2EC6C}" srcOrd="4" destOrd="0" parTransId="{257BB762-77F5-3B47-A422-F9BA3DB186A0}" sibTransId="{6434B346-4C97-E64C-9110-C3120D3FE0CA}"/>
    <dgm:cxn modelId="{CAA4D9A5-246F-934C-B43D-1CD28B422E91}" srcId="{2C09018F-96CC-F343-91E8-888C19E657B3}" destId="{4A97A6B8-9EDD-2E4B-BDC5-F191BD827914}" srcOrd="2" destOrd="0" parTransId="{D03EE256-346A-3E4E-95E0-9F89FD79017C}" sibTransId="{DCF2517E-9171-0341-9383-7F971B8DA491}"/>
    <dgm:cxn modelId="{B866A201-B325-304B-BFC7-05096E040E91}" type="presOf" srcId="{9510BF75-C479-6847-8233-5D43425B6CE7}" destId="{6072D17B-F6A5-5047-8836-727A094DE50A}" srcOrd="0" destOrd="0" presId="urn:microsoft.com/office/officeart/2005/8/layout/default#6"/>
    <dgm:cxn modelId="{42D5E922-503F-B849-81AB-8AF608BDD2C2}" srcId="{2C09018F-96CC-F343-91E8-888C19E657B3}" destId="{7945994E-9F8B-004A-899B-63399F05D0A5}" srcOrd="0" destOrd="0" parTransId="{C50D4767-247F-A540-B32D-C9A6677400D8}" sibTransId="{9B7B5C93-2B8A-8543-BC8B-144E34FB4E00}"/>
    <dgm:cxn modelId="{23F92D49-0F5B-5348-B406-195436BFA7B8}" srcId="{2C09018F-96CC-F343-91E8-888C19E657B3}" destId="{0D5901AB-6A59-4541-82C2-5526BDBF6B0E}" srcOrd="5" destOrd="0" parTransId="{C068509A-8EB9-E14E-B57D-FFF87C5253D9}" sibTransId="{B79CB585-FDB7-BC4B-91FE-E6DF7463B199}"/>
    <dgm:cxn modelId="{43FE5BDB-8795-AF46-9A94-438C2BFFF7AB}" type="presParOf" srcId="{F4B28C59-5773-264B-A804-53529FE3DEAB}" destId="{E44C8787-EF38-C84D-9B63-EE5A5591B063}" srcOrd="0" destOrd="0" presId="urn:microsoft.com/office/officeart/2005/8/layout/default#6"/>
    <dgm:cxn modelId="{ABA10C9B-E625-134F-A2B4-F1ABC4284B38}" type="presParOf" srcId="{F4B28C59-5773-264B-A804-53529FE3DEAB}" destId="{42806043-3A1D-474D-9134-34D9E44EBF41}" srcOrd="1" destOrd="0" presId="urn:microsoft.com/office/officeart/2005/8/layout/default#6"/>
    <dgm:cxn modelId="{F80CF799-D358-8741-AA00-010446045AA0}" type="presParOf" srcId="{F4B28C59-5773-264B-A804-53529FE3DEAB}" destId="{6072D17B-F6A5-5047-8836-727A094DE50A}" srcOrd="2" destOrd="0" presId="urn:microsoft.com/office/officeart/2005/8/layout/default#6"/>
    <dgm:cxn modelId="{472F3026-1F25-3C4C-B933-C2E336005628}" type="presParOf" srcId="{F4B28C59-5773-264B-A804-53529FE3DEAB}" destId="{2861C1AB-D9EC-5F4D-84EC-81DA6C621C99}" srcOrd="3" destOrd="0" presId="urn:microsoft.com/office/officeart/2005/8/layout/default#6"/>
    <dgm:cxn modelId="{11362635-9CC8-1049-81FC-4F3AE10A59A9}" type="presParOf" srcId="{F4B28C59-5773-264B-A804-53529FE3DEAB}" destId="{C7A1B8EF-C024-DD42-B327-0C43B33F32C7}" srcOrd="4" destOrd="0" presId="urn:microsoft.com/office/officeart/2005/8/layout/default#6"/>
    <dgm:cxn modelId="{C3AE3110-2C0D-8D4C-A7D3-2B64354AA962}" type="presParOf" srcId="{F4B28C59-5773-264B-A804-53529FE3DEAB}" destId="{65458AEB-8ADC-EC43-BCBB-33BEBD6FCB20}" srcOrd="5" destOrd="0" presId="urn:microsoft.com/office/officeart/2005/8/layout/default#6"/>
    <dgm:cxn modelId="{09385047-F4A0-C241-B1FD-BEAAD245808D}" type="presParOf" srcId="{F4B28C59-5773-264B-A804-53529FE3DEAB}" destId="{8B48159E-09EA-364F-A510-D8162959C1D3}" srcOrd="6" destOrd="0" presId="urn:microsoft.com/office/officeart/2005/8/layout/default#6"/>
    <dgm:cxn modelId="{EEC94EB5-4960-DA4D-A173-A80CD774A692}" type="presParOf" srcId="{F4B28C59-5773-264B-A804-53529FE3DEAB}" destId="{2EA93FE1-283A-5B4B-9F4A-6B5DD73001A4}" srcOrd="7" destOrd="0" presId="urn:microsoft.com/office/officeart/2005/8/layout/default#6"/>
    <dgm:cxn modelId="{BC5C7F4A-AB33-C049-A275-799D6EE9145B}" type="presParOf" srcId="{F4B28C59-5773-264B-A804-53529FE3DEAB}" destId="{F87C3173-1EE5-6A4C-872A-CD220AD18035}" srcOrd="8" destOrd="0" presId="urn:microsoft.com/office/officeart/2005/8/layout/default#6"/>
    <dgm:cxn modelId="{1BC9EE3D-F6AE-634B-ACB3-FD207141ACED}" type="presParOf" srcId="{F4B28C59-5773-264B-A804-53529FE3DEAB}" destId="{76C31CD0-FAD5-6048-A606-D8BA95C8188B}" srcOrd="9" destOrd="0" presId="urn:microsoft.com/office/officeart/2005/8/layout/default#6"/>
    <dgm:cxn modelId="{49F2FD09-CE86-314F-94F2-D23F814F1231}" type="presParOf" srcId="{F4B28C59-5773-264B-A804-53529FE3DEAB}" destId="{E0353279-FF85-2046-A116-4276350C938F}" srcOrd="10" destOrd="0" presId="urn:microsoft.com/office/officeart/2005/8/layout/default#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597C373-B344-4647-9666-45221E1A5803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F49F7D-DC29-234E-8131-187DE0ECA205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four main elements of prevention:</a:t>
          </a:r>
          <a:endParaRPr lang="en-US" b="1" dirty="0">
            <a:solidFill>
              <a:schemeClr val="bg1"/>
            </a:solidFill>
          </a:endParaRPr>
        </a:p>
      </dgm:t>
    </dgm:pt>
    <dgm:pt modelId="{407ACF3F-BDBE-A348-80BA-DFA5485D56AD}" type="parTrans" cxnId="{947BD9AE-F2FE-E349-9C6D-BBC8D627F16A}">
      <dgm:prSet/>
      <dgm:spPr/>
      <dgm:t>
        <a:bodyPr/>
        <a:lstStyle/>
        <a:p>
          <a:endParaRPr lang="en-US"/>
        </a:p>
      </dgm:t>
    </dgm:pt>
    <dgm:pt modelId="{CC2B33C9-2022-A841-A120-F57B5A3BD772}" type="sibTrans" cxnId="{947BD9AE-F2FE-E349-9C6D-BBC8D627F16A}">
      <dgm:prSet/>
      <dgm:spPr/>
      <dgm:t>
        <a:bodyPr/>
        <a:lstStyle/>
        <a:p>
          <a:endParaRPr lang="en-US"/>
        </a:p>
      </dgm:t>
    </dgm:pt>
    <dgm:pt modelId="{A85B7817-CDD7-C049-A073-D8CFFC417918}">
      <dgm:prSet/>
      <dgm:spPr/>
      <dgm:t>
        <a:bodyPr/>
        <a:lstStyle/>
        <a:p>
          <a:r>
            <a:rPr lang="en-US" smtClean="0"/>
            <a:t>policy</a:t>
          </a:r>
          <a:endParaRPr lang="en-US" dirty="0" smtClean="0"/>
        </a:p>
      </dgm:t>
    </dgm:pt>
    <dgm:pt modelId="{3DC4848E-004B-1A4C-A744-3C816C74AA8E}" type="parTrans" cxnId="{E9798DC8-6B8A-4E49-9C73-9B5112E6C969}">
      <dgm:prSet/>
      <dgm:spPr/>
      <dgm:t>
        <a:bodyPr/>
        <a:lstStyle/>
        <a:p>
          <a:endParaRPr lang="en-US"/>
        </a:p>
      </dgm:t>
    </dgm:pt>
    <dgm:pt modelId="{34B90911-2D46-694F-B675-A32B2099E060}" type="sibTrans" cxnId="{E9798DC8-6B8A-4E49-9C73-9B5112E6C969}">
      <dgm:prSet/>
      <dgm:spPr/>
      <dgm:t>
        <a:bodyPr/>
        <a:lstStyle/>
        <a:p>
          <a:endParaRPr lang="en-US"/>
        </a:p>
      </dgm:t>
    </dgm:pt>
    <dgm:pt modelId="{5633FEA8-F733-7744-9130-BBE890A6AB21}">
      <dgm:prSet/>
      <dgm:spPr/>
      <dgm:t>
        <a:bodyPr/>
        <a:lstStyle/>
        <a:p>
          <a:r>
            <a:rPr lang="en-US" smtClean="0"/>
            <a:t>awareness</a:t>
          </a:r>
          <a:endParaRPr lang="en-US" dirty="0" smtClean="0"/>
        </a:p>
      </dgm:t>
    </dgm:pt>
    <dgm:pt modelId="{14835D0F-8544-6043-BDAB-70AAD06D0B05}" type="parTrans" cxnId="{C8B246A7-146B-D44C-A0B6-D62B3B46D552}">
      <dgm:prSet/>
      <dgm:spPr/>
      <dgm:t>
        <a:bodyPr/>
        <a:lstStyle/>
        <a:p>
          <a:endParaRPr lang="en-US"/>
        </a:p>
      </dgm:t>
    </dgm:pt>
    <dgm:pt modelId="{40ECE71D-49B5-AB4A-8E18-60582BBB76FE}" type="sibTrans" cxnId="{C8B246A7-146B-D44C-A0B6-D62B3B46D552}">
      <dgm:prSet/>
      <dgm:spPr/>
      <dgm:t>
        <a:bodyPr/>
        <a:lstStyle/>
        <a:p>
          <a:endParaRPr lang="en-US"/>
        </a:p>
      </dgm:t>
    </dgm:pt>
    <dgm:pt modelId="{C10341DE-4D1C-5644-A899-2A5BBD88FFE5}">
      <dgm:prSet/>
      <dgm:spPr/>
      <dgm:t>
        <a:bodyPr/>
        <a:lstStyle/>
        <a:p>
          <a:r>
            <a:rPr lang="en-US" smtClean="0"/>
            <a:t>vulnerability mitigation</a:t>
          </a:r>
          <a:endParaRPr lang="en-US" dirty="0" smtClean="0"/>
        </a:p>
      </dgm:t>
    </dgm:pt>
    <dgm:pt modelId="{0A306DCB-897E-9942-A224-C2F30E6CD166}" type="parTrans" cxnId="{CD0E990E-AD1A-B14D-BCC8-6115E392DE23}">
      <dgm:prSet/>
      <dgm:spPr/>
      <dgm:t>
        <a:bodyPr/>
        <a:lstStyle/>
        <a:p>
          <a:endParaRPr lang="en-US"/>
        </a:p>
      </dgm:t>
    </dgm:pt>
    <dgm:pt modelId="{2C5C60B3-1CB3-3D43-A1B6-2100A0FBC3E9}" type="sibTrans" cxnId="{CD0E990E-AD1A-B14D-BCC8-6115E392DE23}">
      <dgm:prSet/>
      <dgm:spPr/>
      <dgm:t>
        <a:bodyPr/>
        <a:lstStyle/>
        <a:p>
          <a:endParaRPr lang="en-US"/>
        </a:p>
      </dgm:t>
    </dgm:pt>
    <dgm:pt modelId="{19933629-1549-9244-A2EB-710BFBB3F3C0}">
      <dgm:prSet/>
      <dgm:spPr/>
      <dgm:t>
        <a:bodyPr/>
        <a:lstStyle/>
        <a:p>
          <a:r>
            <a:rPr lang="en-US" smtClean="0"/>
            <a:t>threat mitigation</a:t>
          </a:r>
          <a:endParaRPr lang="en-US" dirty="0" smtClean="0"/>
        </a:p>
      </dgm:t>
    </dgm:pt>
    <dgm:pt modelId="{A4128A9A-6B83-7440-B38E-DCF55E94D982}" type="parTrans" cxnId="{9EFE0D47-8602-F147-B259-32678CD072D1}">
      <dgm:prSet/>
      <dgm:spPr/>
      <dgm:t>
        <a:bodyPr/>
        <a:lstStyle/>
        <a:p>
          <a:endParaRPr lang="en-US"/>
        </a:p>
      </dgm:t>
    </dgm:pt>
    <dgm:pt modelId="{1C91BF96-12DA-8C4A-BFA7-91C385C85FB8}" type="sibTrans" cxnId="{9EFE0D47-8602-F147-B259-32678CD072D1}">
      <dgm:prSet/>
      <dgm:spPr/>
      <dgm:t>
        <a:bodyPr/>
        <a:lstStyle/>
        <a:p>
          <a:endParaRPr lang="en-US"/>
        </a:p>
      </dgm:t>
    </dgm:pt>
    <dgm:pt modelId="{38921C6F-F36A-4841-BAD8-C903163E6987}" type="pres">
      <dgm:prSet presAssocID="{E597C373-B344-4647-9666-45221E1A580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75C928-7EBF-194E-8D6D-A82F986CD0C6}" type="pres">
      <dgm:prSet presAssocID="{A2F49F7D-DC29-234E-8131-187DE0ECA205}" presName="parentLin" presStyleCnt="0"/>
      <dgm:spPr/>
    </dgm:pt>
    <dgm:pt modelId="{952E37D5-2D17-2248-94E4-2E967F62D580}" type="pres">
      <dgm:prSet presAssocID="{A2F49F7D-DC29-234E-8131-187DE0ECA205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9F27D6DC-1F2B-7744-AB44-F95CB3588EA2}" type="pres">
      <dgm:prSet presAssocID="{A2F49F7D-DC29-234E-8131-187DE0ECA20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F102FA-668D-A04B-8834-D142FA6C52EC}" type="pres">
      <dgm:prSet presAssocID="{A2F49F7D-DC29-234E-8131-187DE0ECA205}" presName="negativeSpace" presStyleCnt="0"/>
      <dgm:spPr/>
    </dgm:pt>
    <dgm:pt modelId="{AA82D9DB-A488-6D46-8B85-3412B019F831}" type="pres">
      <dgm:prSet presAssocID="{A2F49F7D-DC29-234E-8131-187DE0ECA205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798DC8-6B8A-4E49-9C73-9B5112E6C969}" srcId="{A2F49F7D-DC29-234E-8131-187DE0ECA205}" destId="{A85B7817-CDD7-C049-A073-D8CFFC417918}" srcOrd="0" destOrd="0" parTransId="{3DC4848E-004B-1A4C-A744-3C816C74AA8E}" sibTransId="{34B90911-2D46-694F-B675-A32B2099E060}"/>
    <dgm:cxn modelId="{17234A70-C927-0D4D-875C-3CA219B139BC}" type="presOf" srcId="{A85B7817-CDD7-C049-A073-D8CFFC417918}" destId="{AA82D9DB-A488-6D46-8B85-3412B019F831}" srcOrd="0" destOrd="0" presId="urn:microsoft.com/office/officeart/2005/8/layout/list1"/>
    <dgm:cxn modelId="{E9330A34-A6DF-1C40-9680-7C311615E0F6}" type="presOf" srcId="{E597C373-B344-4647-9666-45221E1A5803}" destId="{38921C6F-F36A-4841-BAD8-C903163E6987}" srcOrd="0" destOrd="0" presId="urn:microsoft.com/office/officeart/2005/8/layout/list1"/>
    <dgm:cxn modelId="{43987F15-A4C3-1346-9EBA-584B627F7276}" type="presOf" srcId="{A2F49F7D-DC29-234E-8131-187DE0ECA205}" destId="{9F27D6DC-1F2B-7744-AB44-F95CB3588EA2}" srcOrd="1" destOrd="0" presId="urn:microsoft.com/office/officeart/2005/8/layout/list1"/>
    <dgm:cxn modelId="{9EFE0D47-8602-F147-B259-32678CD072D1}" srcId="{A2F49F7D-DC29-234E-8131-187DE0ECA205}" destId="{19933629-1549-9244-A2EB-710BFBB3F3C0}" srcOrd="3" destOrd="0" parTransId="{A4128A9A-6B83-7440-B38E-DCF55E94D982}" sibTransId="{1C91BF96-12DA-8C4A-BFA7-91C385C85FB8}"/>
    <dgm:cxn modelId="{CD0E990E-AD1A-B14D-BCC8-6115E392DE23}" srcId="{A2F49F7D-DC29-234E-8131-187DE0ECA205}" destId="{C10341DE-4D1C-5644-A899-2A5BBD88FFE5}" srcOrd="2" destOrd="0" parTransId="{0A306DCB-897E-9942-A224-C2F30E6CD166}" sibTransId="{2C5C60B3-1CB3-3D43-A1B6-2100A0FBC3E9}"/>
    <dgm:cxn modelId="{A3513AD7-0DC4-9645-B854-4B1723DC57B4}" type="presOf" srcId="{5633FEA8-F733-7744-9130-BBE890A6AB21}" destId="{AA82D9DB-A488-6D46-8B85-3412B019F831}" srcOrd="0" destOrd="1" presId="urn:microsoft.com/office/officeart/2005/8/layout/list1"/>
    <dgm:cxn modelId="{99BDBF3A-8DFD-984C-8EEB-0047233345C3}" type="presOf" srcId="{C10341DE-4D1C-5644-A899-2A5BBD88FFE5}" destId="{AA82D9DB-A488-6D46-8B85-3412B019F831}" srcOrd="0" destOrd="2" presId="urn:microsoft.com/office/officeart/2005/8/layout/list1"/>
    <dgm:cxn modelId="{3930B535-7F68-3D49-91F7-082DCFE52FD8}" type="presOf" srcId="{19933629-1549-9244-A2EB-710BFBB3F3C0}" destId="{AA82D9DB-A488-6D46-8B85-3412B019F831}" srcOrd="0" destOrd="3" presId="urn:microsoft.com/office/officeart/2005/8/layout/list1"/>
    <dgm:cxn modelId="{947BD9AE-F2FE-E349-9C6D-BBC8D627F16A}" srcId="{E597C373-B344-4647-9666-45221E1A5803}" destId="{A2F49F7D-DC29-234E-8131-187DE0ECA205}" srcOrd="0" destOrd="0" parTransId="{407ACF3F-BDBE-A348-80BA-DFA5485D56AD}" sibTransId="{CC2B33C9-2022-A841-A120-F57B5A3BD772}"/>
    <dgm:cxn modelId="{C8B246A7-146B-D44C-A0B6-D62B3B46D552}" srcId="{A2F49F7D-DC29-234E-8131-187DE0ECA205}" destId="{5633FEA8-F733-7744-9130-BBE890A6AB21}" srcOrd="1" destOrd="0" parTransId="{14835D0F-8544-6043-BDAB-70AAD06D0B05}" sibTransId="{40ECE71D-49B5-AB4A-8E18-60582BBB76FE}"/>
    <dgm:cxn modelId="{95BB7CAF-88D5-DC4D-9F0C-C26F1BDE0EEB}" type="presOf" srcId="{A2F49F7D-DC29-234E-8131-187DE0ECA205}" destId="{952E37D5-2D17-2248-94E4-2E967F62D580}" srcOrd="0" destOrd="0" presId="urn:microsoft.com/office/officeart/2005/8/layout/list1"/>
    <dgm:cxn modelId="{983CAEC9-5139-4847-8656-EA0EC86D5721}" type="presParOf" srcId="{38921C6F-F36A-4841-BAD8-C903163E6987}" destId="{CA75C928-7EBF-194E-8D6D-A82F986CD0C6}" srcOrd="0" destOrd="0" presId="urn:microsoft.com/office/officeart/2005/8/layout/list1"/>
    <dgm:cxn modelId="{503EFAA2-F142-6346-91F9-CEA865E9E737}" type="presParOf" srcId="{CA75C928-7EBF-194E-8D6D-A82F986CD0C6}" destId="{952E37D5-2D17-2248-94E4-2E967F62D580}" srcOrd="0" destOrd="0" presId="urn:microsoft.com/office/officeart/2005/8/layout/list1"/>
    <dgm:cxn modelId="{489BEECD-ED80-4D47-AC67-CBA9BB3C0920}" type="presParOf" srcId="{CA75C928-7EBF-194E-8D6D-A82F986CD0C6}" destId="{9F27D6DC-1F2B-7744-AB44-F95CB3588EA2}" srcOrd="1" destOrd="0" presId="urn:microsoft.com/office/officeart/2005/8/layout/list1"/>
    <dgm:cxn modelId="{8E0FF3DB-1F48-154D-AE21-3F79EA6F7EDE}" type="presParOf" srcId="{38921C6F-F36A-4841-BAD8-C903163E6987}" destId="{1FF102FA-668D-A04B-8834-D142FA6C52EC}" srcOrd="1" destOrd="0" presId="urn:microsoft.com/office/officeart/2005/8/layout/list1"/>
    <dgm:cxn modelId="{EADD1087-8378-6243-AE9E-96456EE57ECE}" type="presParOf" srcId="{38921C6F-F36A-4841-BAD8-C903163E6987}" destId="{AA82D9DB-A488-6D46-8B85-3412B019F83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83EB3-9145-414D-BA47-C91BB8F520AC}">
      <dsp:nvSpPr>
        <dsp:cNvPr id="0" name=""/>
        <dsp:cNvSpPr/>
      </dsp:nvSpPr>
      <dsp:spPr>
        <a:xfrm>
          <a:off x="1018698" y="0"/>
          <a:ext cx="3000374" cy="750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rgbClr val="0E0A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classified into two broad categories:</a:t>
          </a:r>
          <a:endParaRPr lang="en-US" sz="2300" b="1" kern="1200" dirty="0">
            <a:solidFill>
              <a:srgbClr val="0E0A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40667" y="21969"/>
        <a:ext cx="2956436" cy="706155"/>
      </dsp:txXfrm>
    </dsp:sp>
    <dsp:sp modelId="{EDB22133-E8C5-564E-9BDE-77A9A6AFF0D9}">
      <dsp:nvSpPr>
        <dsp:cNvPr id="0" name=""/>
        <dsp:cNvSpPr/>
      </dsp:nvSpPr>
      <dsp:spPr>
        <a:xfrm rot="5400000">
          <a:off x="2453253" y="815726"/>
          <a:ext cx="131266" cy="13126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949CA4-11FE-B44B-8096-7F92BA04476C}">
      <dsp:nvSpPr>
        <dsp:cNvPr id="0" name=""/>
        <dsp:cNvSpPr/>
      </dsp:nvSpPr>
      <dsp:spPr>
        <a:xfrm>
          <a:off x="1018698" y="1012626"/>
          <a:ext cx="3000374" cy="75009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based first on how it spreads or propagates to reach the desired targets</a:t>
          </a:r>
          <a:endParaRPr lang="en-US" sz="1600" kern="1200" dirty="0"/>
        </a:p>
      </dsp:txBody>
      <dsp:txXfrm>
        <a:off x="1040667" y="1034595"/>
        <a:ext cx="2956436" cy="706155"/>
      </dsp:txXfrm>
    </dsp:sp>
    <dsp:sp modelId="{AB73B6B3-49AA-5044-87E7-043168FDA1C2}">
      <dsp:nvSpPr>
        <dsp:cNvPr id="0" name=""/>
        <dsp:cNvSpPr/>
      </dsp:nvSpPr>
      <dsp:spPr>
        <a:xfrm rot="5400000">
          <a:off x="2453253" y="1828353"/>
          <a:ext cx="131266" cy="13126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8E9CFC-7000-5948-92CC-E06FCC323ED3}">
      <dsp:nvSpPr>
        <dsp:cNvPr id="0" name=""/>
        <dsp:cNvSpPr/>
      </dsp:nvSpPr>
      <dsp:spPr>
        <a:xfrm>
          <a:off x="1018698" y="2025253"/>
          <a:ext cx="3000374" cy="75009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then on the actions or payloads it performs once a target is reached</a:t>
          </a:r>
          <a:endParaRPr lang="en-US" sz="1600" kern="1200" dirty="0"/>
        </a:p>
      </dsp:txBody>
      <dsp:txXfrm>
        <a:off x="1040667" y="2047222"/>
        <a:ext cx="2956436" cy="706155"/>
      </dsp:txXfrm>
    </dsp:sp>
    <dsp:sp modelId="{CAF028A9-25B4-7042-8AC7-32B854073429}">
      <dsp:nvSpPr>
        <dsp:cNvPr id="0" name=""/>
        <dsp:cNvSpPr/>
      </dsp:nvSpPr>
      <dsp:spPr>
        <a:xfrm>
          <a:off x="4439126" y="0"/>
          <a:ext cx="3000374" cy="7500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rgbClr val="0E0A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also classified by: </a:t>
          </a:r>
          <a:endParaRPr lang="en-US" sz="2300" kern="1200" dirty="0">
            <a:solidFill>
              <a:srgbClr val="0E0A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61095" y="21969"/>
        <a:ext cx="2956436" cy="706155"/>
      </dsp:txXfrm>
    </dsp:sp>
    <dsp:sp modelId="{3DDCB43C-A170-0943-B0D8-AF848C17E12A}">
      <dsp:nvSpPr>
        <dsp:cNvPr id="0" name=""/>
        <dsp:cNvSpPr/>
      </dsp:nvSpPr>
      <dsp:spPr>
        <a:xfrm rot="5400000">
          <a:off x="5873680" y="815726"/>
          <a:ext cx="131266" cy="13126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5206BD-938A-9E47-BA58-471B4BFB7074}">
      <dsp:nvSpPr>
        <dsp:cNvPr id="0" name=""/>
        <dsp:cNvSpPr/>
      </dsp:nvSpPr>
      <dsp:spPr>
        <a:xfrm>
          <a:off x="4439126" y="1012626"/>
          <a:ext cx="3000374" cy="75009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those that need a host  program (parasitic code such as viruses)</a:t>
          </a:r>
          <a:endParaRPr lang="en-US" sz="1600" kern="1200" dirty="0"/>
        </a:p>
      </dsp:txBody>
      <dsp:txXfrm>
        <a:off x="4461095" y="1034595"/>
        <a:ext cx="2956436" cy="706155"/>
      </dsp:txXfrm>
    </dsp:sp>
    <dsp:sp modelId="{5294E86B-9DC9-C242-BE4F-6917AE89A034}">
      <dsp:nvSpPr>
        <dsp:cNvPr id="0" name=""/>
        <dsp:cNvSpPr/>
      </dsp:nvSpPr>
      <dsp:spPr>
        <a:xfrm rot="5400000">
          <a:off x="5873680" y="1828353"/>
          <a:ext cx="131266" cy="13126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C0851B-4FB5-6248-AF53-A2A3E18CD2D5}">
      <dsp:nvSpPr>
        <dsp:cNvPr id="0" name=""/>
        <dsp:cNvSpPr/>
      </dsp:nvSpPr>
      <dsp:spPr>
        <a:xfrm>
          <a:off x="4439126" y="2025253"/>
          <a:ext cx="3000374" cy="75009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those that are independent, self-contained programs (worms, trojans, and bots)</a:t>
          </a:r>
          <a:endParaRPr lang="en-US" sz="1600" kern="1200" dirty="0"/>
        </a:p>
      </dsp:txBody>
      <dsp:txXfrm>
        <a:off x="4461095" y="2047222"/>
        <a:ext cx="2956436" cy="706155"/>
      </dsp:txXfrm>
    </dsp:sp>
    <dsp:sp modelId="{72589221-705F-AA40-B4C6-05F80364904C}">
      <dsp:nvSpPr>
        <dsp:cNvPr id="0" name=""/>
        <dsp:cNvSpPr/>
      </dsp:nvSpPr>
      <dsp:spPr>
        <a:xfrm rot="5400000">
          <a:off x="5873680" y="2840980"/>
          <a:ext cx="131266" cy="13126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FCC1E6-6884-8F42-AAC4-8F51DCBE28BD}">
      <dsp:nvSpPr>
        <dsp:cNvPr id="0" name=""/>
        <dsp:cNvSpPr/>
      </dsp:nvSpPr>
      <dsp:spPr>
        <a:xfrm>
          <a:off x="4439126" y="3037879"/>
          <a:ext cx="3000374" cy="75009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malware that does not replicate (trojans and spam e-mail)</a:t>
          </a:r>
          <a:endParaRPr lang="en-US" sz="1600" kern="1200" dirty="0"/>
        </a:p>
      </dsp:txBody>
      <dsp:txXfrm>
        <a:off x="4461095" y="3059848"/>
        <a:ext cx="2956436" cy="706155"/>
      </dsp:txXfrm>
    </dsp:sp>
    <dsp:sp modelId="{73DDE64E-DD84-7746-BE01-849021843D34}">
      <dsp:nvSpPr>
        <dsp:cNvPr id="0" name=""/>
        <dsp:cNvSpPr/>
      </dsp:nvSpPr>
      <dsp:spPr>
        <a:xfrm rot="5400000">
          <a:off x="5873680" y="3853606"/>
          <a:ext cx="131266" cy="13126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9811A8-A431-9545-AB24-6FCE1425685B}">
      <dsp:nvSpPr>
        <dsp:cNvPr id="0" name=""/>
        <dsp:cNvSpPr/>
      </dsp:nvSpPr>
      <dsp:spPr>
        <a:xfrm>
          <a:off x="4439126" y="4050506"/>
          <a:ext cx="3000374" cy="75009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malware that does replicate (viruses and worms)</a:t>
          </a:r>
          <a:endParaRPr lang="en-US" sz="1600" b="1" kern="1200" dirty="0"/>
        </a:p>
      </dsp:txBody>
      <dsp:txXfrm>
        <a:off x="4461095" y="4072475"/>
        <a:ext cx="2956436" cy="70615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78546-B3AD-1D4A-A57A-27C45BE738AF}">
      <dsp:nvSpPr>
        <dsp:cNvPr id="0" name=""/>
        <dsp:cNvSpPr/>
      </dsp:nvSpPr>
      <dsp:spPr>
        <a:xfrm>
          <a:off x="-47134" y="-14336"/>
          <a:ext cx="6949440" cy="1178721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first generation:  simple scanners</a:t>
          </a:r>
          <a:endParaRPr lang="en-US" sz="1800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requires a malware signature to identify the malware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chemeClr val="tx1"/>
              </a:solidFill>
            </a:rPr>
            <a:t>limited to the detection of known malware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-12610" y="20188"/>
        <a:ext cx="5577904" cy="1109673"/>
      </dsp:txXfrm>
    </dsp:sp>
    <dsp:sp modelId="{94FD8FE7-6F22-4446-A769-855654CE6791}">
      <dsp:nvSpPr>
        <dsp:cNvPr id="0" name=""/>
        <dsp:cNvSpPr/>
      </dsp:nvSpPr>
      <dsp:spPr>
        <a:xfrm>
          <a:off x="534881" y="1378698"/>
          <a:ext cx="6949440" cy="1178721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second generation:  heuristic scanners</a:t>
          </a:r>
          <a:endParaRPr lang="en-US" sz="1800" b="1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uses heuristic rules to search for probable malware instances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another approach is integrity checking</a:t>
          </a:r>
          <a:endParaRPr lang="en-US" sz="1400" kern="1200" dirty="0"/>
        </a:p>
      </dsp:txBody>
      <dsp:txXfrm>
        <a:off x="569405" y="1413222"/>
        <a:ext cx="5532207" cy="1109673"/>
      </dsp:txXfrm>
    </dsp:sp>
    <dsp:sp modelId="{AC2EFB6D-8EA1-E644-86A1-65580E90AFF3}">
      <dsp:nvSpPr>
        <dsp:cNvPr id="0" name=""/>
        <dsp:cNvSpPr/>
      </dsp:nvSpPr>
      <dsp:spPr>
        <a:xfrm>
          <a:off x="1108209" y="2771733"/>
          <a:ext cx="6949440" cy="1178721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third generation:  activity traps</a:t>
          </a:r>
          <a:endParaRPr lang="en-US" sz="1800" b="1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memory-resident programs that identify malware by its actions rather than its structure in an infected program</a:t>
          </a:r>
          <a:endParaRPr lang="en-US" sz="1400" kern="1200" dirty="0"/>
        </a:p>
      </dsp:txBody>
      <dsp:txXfrm>
        <a:off x="1142733" y="2806257"/>
        <a:ext cx="5540894" cy="1109673"/>
      </dsp:txXfrm>
    </dsp:sp>
    <dsp:sp modelId="{13F1E58B-65A0-384C-87AB-DB53A019CB12}">
      <dsp:nvSpPr>
        <dsp:cNvPr id="0" name=""/>
        <dsp:cNvSpPr/>
      </dsp:nvSpPr>
      <dsp:spPr>
        <a:xfrm>
          <a:off x="1595956" y="4136095"/>
          <a:ext cx="7137978" cy="1236066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</a:rPr>
            <a:t>fourth generation:  full-featured protection</a:t>
          </a:r>
          <a:endParaRPr lang="en-US" sz="1800" b="1" kern="1200" dirty="0">
            <a:solidFill>
              <a:schemeClr val="bg1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packages consisting of a variety of anti-virus techniques used in conjunction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include scanning and activity trap components and access control capability</a:t>
          </a:r>
          <a:endParaRPr lang="en-US" sz="1400" b="1" kern="1200" dirty="0"/>
        </a:p>
      </dsp:txBody>
      <dsp:txXfrm>
        <a:off x="1632159" y="4172298"/>
        <a:ext cx="5680811" cy="1163660"/>
      </dsp:txXfrm>
    </dsp:sp>
    <dsp:sp modelId="{A85C3921-15A0-C549-9569-F89001426921}">
      <dsp:nvSpPr>
        <dsp:cNvPr id="0" name=""/>
        <dsp:cNvSpPr/>
      </dsp:nvSpPr>
      <dsp:spPr>
        <a:xfrm>
          <a:off x="6136136" y="888457"/>
          <a:ext cx="766169" cy="766169"/>
        </a:xfrm>
        <a:prstGeom prst="downArrow">
          <a:avLst>
            <a:gd name="adj1" fmla="val 55000"/>
            <a:gd name="adj2" fmla="val 45000"/>
          </a:avLst>
        </a:prstGeom>
        <a:solidFill>
          <a:schemeClr val="tx1"/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6308524" y="888457"/>
        <a:ext cx="421393" cy="576542"/>
      </dsp:txXfrm>
    </dsp:sp>
    <dsp:sp modelId="{3CB918A4-7D15-6C48-8FC2-A2F2A79D93C2}">
      <dsp:nvSpPr>
        <dsp:cNvPr id="0" name=""/>
        <dsp:cNvSpPr/>
      </dsp:nvSpPr>
      <dsp:spPr>
        <a:xfrm>
          <a:off x="6718151" y="2281492"/>
          <a:ext cx="766169" cy="766169"/>
        </a:xfrm>
        <a:prstGeom prst="downArrow">
          <a:avLst>
            <a:gd name="adj1" fmla="val 55000"/>
            <a:gd name="adj2" fmla="val 45000"/>
          </a:avLst>
        </a:prstGeom>
        <a:solidFill>
          <a:schemeClr val="tx1"/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6890539" y="2281492"/>
        <a:ext cx="421393" cy="576542"/>
      </dsp:txXfrm>
    </dsp:sp>
    <dsp:sp modelId="{26AF2E0D-887C-644F-B5C8-6BFDF633602B}">
      <dsp:nvSpPr>
        <dsp:cNvPr id="0" name=""/>
        <dsp:cNvSpPr/>
      </dsp:nvSpPr>
      <dsp:spPr>
        <a:xfrm>
          <a:off x="7291480" y="3674526"/>
          <a:ext cx="766169" cy="766169"/>
        </a:xfrm>
        <a:prstGeom prst="downArrow">
          <a:avLst>
            <a:gd name="adj1" fmla="val 55000"/>
            <a:gd name="adj2" fmla="val 45000"/>
          </a:avLst>
        </a:prstGeom>
        <a:solidFill>
          <a:schemeClr val="tx1"/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7463868" y="3674526"/>
        <a:ext cx="421393" cy="576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D0E3-FBE9-BB4E-B9F2-7CFB5CE96A87}">
      <dsp:nvSpPr>
        <dsp:cNvPr id="0" name=""/>
        <dsp:cNvSpPr/>
      </dsp:nvSpPr>
      <dsp:spPr>
        <a:xfrm>
          <a:off x="0" y="0"/>
          <a:ext cx="6995160" cy="1988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  <a:effectLst/>
            </a:rPr>
            <a:t>propagation mechanisms include:</a:t>
          </a:r>
          <a:endParaRPr lang="en-US" sz="1600" kern="1200" dirty="0">
            <a:solidFill>
              <a:schemeClr val="bg1"/>
            </a:solidFill>
            <a:effectLst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chemeClr val="bg1"/>
              </a:solidFill>
              <a:effectLst/>
            </a:rPr>
            <a:t>infection of existing content by viruses that is subsequently spread to other systems</a:t>
          </a:r>
          <a:endParaRPr lang="en-US" sz="1200" kern="1200" dirty="0">
            <a:solidFill>
              <a:schemeClr val="bg1"/>
            </a:solidFill>
            <a:effectLst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chemeClr val="bg1"/>
              </a:solidFill>
              <a:effectLst/>
            </a:rPr>
            <a:t>exploit of software vulnerabilities by worms or drive-by-downloads to allow the malware to replicate</a:t>
          </a:r>
          <a:endParaRPr lang="en-US" sz="1200" kern="1200" dirty="0">
            <a:solidFill>
              <a:schemeClr val="bg1"/>
            </a:solidFill>
            <a:effectLst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chemeClr val="bg1"/>
              </a:solidFill>
              <a:effectLst/>
            </a:rPr>
            <a:t>social engineering attacks that convince users to bypass security mechanisms to install Trojans or to respond to phishing attacks</a:t>
          </a:r>
          <a:endParaRPr lang="en-US" sz="1200" kern="1200" dirty="0">
            <a:solidFill>
              <a:schemeClr val="bg1"/>
            </a:solidFill>
            <a:effectLst/>
          </a:endParaRPr>
        </a:p>
      </dsp:txBody>
      <dsp:txXfrm>
        <a:off x="58251" y="58251"/>
        <a:ext cx="4939558" cy="1872317"/>
      </dsp:txXfrm>
    </dsp:sp>
    <dsp:sp modelId="{3ECACCE1-EF07-354C-99D4-063260E87601}">
      <dsp:nvSpPr>
        <dsp:cNvPr id="0" name=""/>
        <dsp:cNvSpPr/>
      </dsp:nvSpPr>
      <dsp:spPr>
        <a:xfrm>
          <a:off x="1234439" y="2430779"/>
          <a:ext cx="6995160" cy="1988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00"/>
              </a:solidFill>
            </a:rPr>
            <a:t>payload actions performed by malware once it reaches a target system can include:</a:t>
          </a:r>
          <a:endParaRPr lang="en-US" sz="1600" kern="1200" dirty="0">
            <a:solidFill>
              <a:srgbClr val="000000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000000"/>
              </a:solidFill>
            </a:rPr>
            <a:t>corruption of system or data files</a:t>
          </a:r>
          <a:endParaRPr lang="en-US" sz="1200" kern="1200" dirty="0">
            <a:solidFill>
              <a:srgbClr val="000000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000000"/>
              </a:solidFill>
            </a:rPr>
            <a:t>theft of service/make the system a zombie agent of attack as part of a botnet</a:t>
          </a:r>
          <a:endParaRPr lang="en-US" sz="1200" b="1" kern="1200" dirty="0">
            <a:solidFill>
              <a:srgbClr val="000000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000000"/>
              </a:solidFill>
            </a:rPr>
            <a:t>theft of information from the system/keylogging</a:t>
          </a:r>
          <a:endParaRPr lang="en-US" sz="1200" b="1" kern="1200" dirty="0">
            <a:solidFill>
              <a:srgbClr val="000000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000000"/>
              </a:solidFill>
            </a:rPr>
            <a:t>stealthing/hiding its presence on the system</a:t>
          </a:r>
          <a:endParaRPr lang="en-US" sz="1200" kern="1200" dirty="0">
            <a:solidFill>
              <a:srgbClr val="000000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b="1" kern="1200" dirty="0"/>
        </a:p>
      </dsp:txBody>
      <dsp:txXfrm>
        <a:off x="1292690" y="2489030"/>
        <a:ext cx="4351485" cy="1872317"/>
      </dsp:txXfrm>
    </dsp:sp>
    <dsp:sp modelId="{4536DF15-D0CA-DF4B-8A6D-36DEA7155168}">
      <dsp:nvSpPr>
        <dsp:cNvPr id="0" name=""/>
        <dsp:cNvSpPr/>
      </dsp:nvSpPr>
      <dsp:spPr>
        <a:xfrm>
          <a:off x="6220586" y="1981199"/>
          <a:ext cx="256413" cy="4572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6278279" y="1981199"/>
        <a:ext cx="141027" cy="3937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E9D20-4DD8-6549-B50E-80E51156195A}">
      <dsp:nvSpPr>
        <dsp:cNvPr id="0" name=""/>
        <dsp:cNvSpPr/>
      </dsp:nvSpPr>
      <dsp:spPr>
        <a:xfrm>
          <a:off x="0" y="361980"/>
          <a:ext cx="8229600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means by which a virus spreads or propagates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also referred to as the </a:t>
          </a:r>
          <a:r>
            <a:rPr lang="en-US" sz="1800" b="1" i="1" kern="1200" dirty="0" smtClean="0"/>
            <a:t>infection vector</a:t>
          </a:r>
          <a:endParaRPr lang="en-US" sz="1800" kern="1200" dirty="0"/>
        </a:p>
      </dsp:txBody>
      <dsp:txXfrm>
        <a:off x="0" y="361980"/>
        <a:ext cx="8229600" cy="1107225"/>
      </dsp:txXfrm>
    </dsp:sp>
    <dsp:sp modelId="{FDFE6835-A92A-E641-8AE9-B9BFDC4ECD51}">
      <dsp:nvSpPr>
        <dsp:cNvPr id="0" name=""/>
        <dsp:cNvSpPr/>
      </dsp:nvSpPr>
      <dsp:spPr>
        <a:xfrm>
          <a:off x="411480" y="81540"/>
          <a:ext cx="2646071" cy="560880"/>
        </a:xfrm>
        <a:prstGeom prst="roundRect">
          <a:avLst/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infection mechanism</a:t>
          </a:r>
          <a:endParaRPr lang="en-US" sz="1800" kern="1200" dirty="0"/>
        </a:p>
      </dsp:txBody>
      <dsp:txXfrm>
        <a:off x="438860" y="108920"/>
        <a:ext cx="2591311" cy="506120"/>
      </dsp:txXfrm>
    </dsp:sp>
    <dsp:sp modelId="{9E230290-2EEC-964C-9BCE-9B69243D95B7}">
      <dsp:nvSpPr>
        <dsp:cNvPr id="0" name=""/>
        <dsp:cNvSpPr/>
      </dsp:nvSpPr>
      <dsp:spPr>
        <a:xfrm>
          <a:off x="0" y="1852245"/>
          <a:ext cx="8229600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event or condition that determines when the payload is activated or delivered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sometimes known as a </a:t>
          </a:r>
          <a:r>
            <a:rPr lang="en-US" sz="1800" b="1" i="1" kern="1200" dirty="0" smtClean="0"/>
            <a:t>logic bomb</a:t>
          </a:r>
          <a:endParaRPr lang="en-US" sz="1800" kern="1200" dirty="0"/>
        </a:p>
      </dsp:txBody>
      <dsp:txXfrm>
        <a:off x="0" y="1852245"/>
        <a:ext cx="8229600" cy="1376550"/>
      </dsp:txXfrm>
    </dsp:sp>
    <dsp:sp modelId="{C63E1105-C149-C843-9202-23F8D48B3E4F}">
      <dsp:nvSpPr>
        <dsp:cNvPr id="0" name=""/>
        <dsp:cNvSpPr/>
      </dsp:nvSpPr>
      <dsp:spPr>
        <a:xfrm>
          <a:off x="411480" y="1571805"/>
          <a:ext cx="1503029" cy="560880"/>
        </a:xfrm>
        <a:prstGeom prst="roundRect">
          <a:avLst/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trigger</a:t>
          </a:r>
          <a:endParaRPr lang="en-US" sz="1800" kern="1200" dirty="0"/>
        </a:p>
      </dsp:txBody>
      <dsp:txXfrm>
        <a:off x="438860" y="1599185"/>
        <a:ext cx="1448269" cy="506120"/>
      </dsp:txXfrm>
    </dsp:sp>
    <dsp:sp modelId="{5CDD4299-543B-524A-AAF3-360201B13E61}">
      <dsp:nvSpPr>
        <dsp:cNvPr id="0" name=""/>
        <dsp:cNvSpPr/>
      </dsp:nvSpPr>
      <dsp:spPr>
        <a:xfrm>
          <a:off x="0" y="3611835"/>
          <a:ext cx="8229600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74904" rIns="638708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what the virus does (besides spreading)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may involve damage or benign but noticeable activity</a:t>
          </a:r>
          <a:endParaRPr lang="en-US" sz="1800" b="1" kern="1200" dirty="0"/>
        </a:p>
      </dsp:txBody>
      <dsp:txXfrm>
        <a:off x="0" y="3611835"/>
        <a:ext cx="8229600" cy="1107225"/>
      </dsp:txXfrm>
    </dsp:sp>
    <dsp:sp modelId="{B6D38147-8E60-A045-B583-E6B0C56553C0}">
      <dsp:nvSpPr>
        <dsp:cNvPr id="0" name=""/>
        <dsp:cNvSpPr/>
      </dsp:nvSpPr>
      <dsp:spPr>
        <a:xfrm>
          <a:off x="411480" y="3331395"/>
          <a:ext cx="1331590" cy="560880"/>
        </a:xfrm>
        <a:prstGeom prst="roundRect">
          <a:avLst/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payload</a:t>
          </a:r>
          <a:endParaRPr lang="en-US" sz="1800" kern="1200" dirty="0"/>
        </a:p>
      </dsp:txBody>
      <dsp:txXfrm>
        <a:off x="438860" y="3358775"/>
        <a:ext cx="1276830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B5825-8DA5-BF4E-BE14-E029890B7FF4}">
      <dsp:nvSpPr>
        <dsp:cNvPr id="0" name=""/>
        <dsp:cNvSpPr/>
      </dsp:nvSpPr>
      <dsp:spPr>
        <a:xfrm>
          <a:off x="2181246" y="0"/>
          <a:ext cx="5181600" cy="51816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CCA181-6A1A-D442-8638-34385A82E2C6}">
      <dsp:nvSpPr>
        <dsp:cNvPr id="0" name=""/>
        <dsp:cNvSpPr/>
      </dsp:nvSpPr>
      <dsp:spPr>
        <a:xfrm>
          <a:off x="2428864" y="323839"/>
          <a:ext cx="2178137" cy="2098568"/>
        </a:xfrm>
        <a:prstGeom prst="roundRect">
          <a:avLst/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a typeface="+mn-ea"/>
              <a:cs typeface="+mn-cs"/>
            </a:rPr>
            <a:t>dormant phase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ea typeface="+mn-ea"/>
            </a:rPr>
            <a:t>virus is idle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ea typeface="+mn-ea"/>
            </a:rPr>
            <a:t>will eventually be activated by some event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ea typeface="+mn-ea"/>
            </a:rPr>
            <a:t>not all viruses have this stage</a:t>
          </a:r>
        </a:p>
      </dsp:txBody>
      <dsp:txXfrm>
        <a:off x="2531308" y="426283"/>
        <a:ext cx="1973249" cy="1893680"/>
      </dsp:txXfrm>
    </dsp:sp>
    <dsp:sp modelId="{9F32B568-8CDD-0048-A076-F18BB6D6C844}">
      <dsp:nvSpPr>
        <dsp:cNvPr id="0" name=""/>
        <dsp:cNvSpPr/>
      </dsp:nvSpPr>
      <dsp:spPr>
        <a:xfrm>
          <a:off x="4929193" y="252406"/>
          <a:ext cx="2308091" cy="2241435"/>
        </a:xfrm>
        <a:prstGeom prst="roundRect">
          <a:avLst/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a typeface="+mn-ea"/>
              <a:cs typeface="+mn-cs"/>
            </a:rPr>
            <a:t>triggering phase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ea typeface="+mn-ea"/>
            </a:rPr>
            <a:t>virus is activated to perform the function for which it was intended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ea typeface="+mn-ea"/>
            </a:rPr>
            <a:t>can be caused by a variety of system events</a:t>
          </a:r>
        </a:p>
      </dsp:txBody>
      <dsp:txXfrm>
        <a:off x="5038611" y="361824"/>
        <a:ext cx="2089255" cy="2022599"/>
      </dsp:txXfrm>
    </dsp:sp>
    <dsp:sp modelId="{7D1AE20A-B701-8A42-B044-AE6F610F31B7}">
      <dsp:nvSpPr>
        <dsp:cNvPr id="0" name=""/>
        <dsp:cNvSpPr/>
      </dsp:nvSpPr>
      <dsp:spPr>
        <a:xfrm>
          <a:off x="1071544" y="2752735"/>
          <a:ext cx="3546432" cy="2194594"/>
        </a:xfrm>
        <a:prstGeom prst="roundRect">
          <a:avLst/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a typeface="+mn-ea"/>
              <a:cs typeface="+mn-cs"/>
            </a:rPr>
            <a:t>propagation phase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ea typeface="+mn-ea"/>
            </a:rPr>
            <a:t>virus places a copy of itself into other programs or into certain system areas on the disk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ea typeface="+mn-ea"/>
            </a:rPr>
            <a:t>may not be identical to the propagating version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ea typeface="+mn-ea"/>
            </a:rPr>
            <a:t>each infected program will now contain a clone of the virus which will itself enter a propagation phase</a:t>
          </a:r>
        </a:p>
      </dsp:txBody>
      <dsp:txXfrm>
        <a:off x="1178675" y="2859866"/>
        <a:ext cx="3332170" cy="1980332"/>
      </dsp:txXfrm>
    </dsp:sp>
    <dsp:sp modelId="{4CC35BB9-2967-9B43-98C0-D51177DAF69C}">
      <dsp:nvSpPr>
        <dsp:cNvPr id="0" name=""/>
        <dsp:cNvSpPr/>
      </dsp:nvSpPr>
      <dsp:spPr>
        <a:xfrm>
          <a:off x="4929183" y="2824179"/>
          <a:ext cx="2165224" cy="1889045"/>
        </a:xfrm>
        <a:prstGeom prst="roundRect">
          <a:avLst/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execution phase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function is performed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may be harmless or damaging</a:t>
          </a:r>
          <a:endParaRPr lang="en-US" sz="1600" kern="1200" dirty="0"/>
        </a:p>
      </dsp:txBody>
      <dsp:txXfrm>
        <a:off x="5021399" y="2916395"/>
        <a:ext cx="1980792" cy="17046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E7295-D7EB-CD46-9D6D-375BC99FA006}">
      <dsp:nvSpPr>
        <dsp:cNvPr id="0" name=""/>
        <dsp:cNvSpPr/>
      </dsp:nvSpPr>
      <dsp:spPr>
        <a:xfrm rot="5400000">
          <a:off x="5313238" y="-2196877"/>
          <a:ext cx="773043" cy="53644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worm e-mails a copy of itself to other systems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sends itself as an attachment via an instant message service</a:t>
          </a:r>
          <a:endParaRPr lang="en-US" sz="1500" kern="1200" dirty="0"/>
        </a:p>
      </dsp:txBody>
      <dsp:txXfrm rot="-5400000">
        <a:off x="3017520" y="136578"/>
        <a:ext cx="5326743" cy="697569"/>
      </dsp:txXfrm>
    </dsp:sp>
    <dsp:sp modelId="{E1E0970F-0907-F244-BFE7-FA3A665AC84A}">
      <dsp:nvSpPr>
        <dsp:cNvPr id="0" name=""/>
        <dsp:cNvSpPr/>
      </dsp:nvSpPr>
      <dsp:spPr>
        <a:xfrm>
          <a:off x="0" y="2210"/>
          <a:ext cx="3017520" cy="9663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5A2802"/>
              </a:solidFill>
            </a:rPr>
            <a:t>electronic mail or instant messenger facility</a:t>
          </a:r>
          <a:endParaRPr lang="en-US" sz="2000" kern="1200" dirty="0">
            <a:solidFill>
              <a:srgbClr val="5A2802"/>
            </a:solidFill>
          </a:endParaRPr>
        </a:p>
      </dsp:txBody>
      <dsp:txXfrm>
        <a:off x="47171" y="49381"/>
        <a:ext cx="2923178" cy="871961"/>
      </dsp:txXfrm>
    </dsp:sp>
    <dsp:sp modelId="{00F1EE6F-A680-5D47-BE2C-5D9099BCAD7E}">
      <dsp:nvSpPr>
        <dsp:cNvPr id="0" name=""/>
        <dsp:cNvSpPr/>
      </dsp:nvSpPr>
      <dsp:spPr>
        <a:xfrm rot="5400000">
          <a:off x="5313238" y="-1182258"/>
          <a:ext cx="773043" cy="53644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creates a copy of itself or infects a file as a virus on removable media</a:t>
          </a:r>
          <a:endParaRPr lang="en-US" sz="1500" kern="1200" dirty="0"/>
        </a:p>
      </dsp:txBody>
      <dsp:txXfrm rot="-5400000">
        <a:off x="3017520" y="1151197"/>
        <a:ext cx="5326743" cy="697569"/>
      </dsp:txXfrm>
    </dsp:sp>
    <dsp:sp modelId="{AA46F3A1-973A-D541-8C10-D6332E49AB54}">
      <dsp:nvSpPr>
        <dsp:cNvPr id="0" name=""/>
        <dsp:cNvSpPr/>
      </dsp:nvSpPr>
      <dsp:spPr>
        <a:xfrm>
          <a:off x="0" y="1016829"/>
          <a:ext cx="3017520" cy="9663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5A2802"/>
              </a:solidFill>
            </a:rPr>
            <a:t>file sharing</a:t>
          </a:r>
          <a:endParaRPr lang="en-US" sz="2000" b="1" kern="1200" dirty="0">
            <a:solidFill>
              <a:srgbClr val="5A2802"/>
            </a:solidFill>
          </a:endParaRPr>
        </a:p>
      </dsp:txBody>
      <dsp:txXfrm>
        <a:off x="47171" y="1064000"/>
        <a:ext cx="2923178" cy="871961"/>
      </dsp:txXfrm>
    </dsp:sp>
    <dsp:sp modelId="{EAE3CD11-86DC-D148-B0A4-B97E022278AC}">
      <dsp:nvSpPr>
        <dsp:cNvPr id="0" name=""/>
        <dsp:cNvSpPr/>
      </dsp:nvSpPr>
      <dsp:spPr>
        <a:xfrm rot="5400000">
          <a:off x="5313238" y="-167640"/>
          <a:ext cx="773043" cy="53644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worm executes a copy of itself on another system</a:t>
          </a:r>
          <a:endParaRPr lang="en-US" sz="1500" kern="1200" dirty="0"/>
        </a:p>
      </dsp:txBody>
      <dsp:txXfrm rot="-5400000">
        <a:off x="3017520" y="2165815"/>
        <a:ext cx="5326743" cy="697569"/>
      </dsp:txXfrm>
    </dsp:sp>
    <dsp:sp modelId="{3643834B-A836-AE40-8CCA-98EC9257C527}">
      <dsp:nvSpPr>
        <dsp:cNvPr id="0" name=""/>
        <dsp:cNvSpPr/>
      </dsp:nvSpPr>
      <dsp:spPr>
        <a:xfrm>
          <a:off x="0" y="2031448"/>
          <a:ext cx="3017520" cy="9663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5A2802"/>
              </a:solidFill>
            </a:rPr>
            <a:t>remote execution capability</a:t>
          </a:r>
          <a:endParaRPr lang="en-US" sz="2000" b="1" kern="1200" dirty="0">
            <a:solidFill>
              <a:srgbClr val="5A2802"/>
            </a:solidFill>
          </a:endParaRPr>
        </a:p>
      </dsp:txBody>
      <dsp:txXfrm>
        <a:off x="47171" y="2078619"/>
        <a:ext cx="2923178" cy="871961"/>
      </dsp:txXfrm>
    </dsp:sp>
    <dsp:sp modelId="{177802D0-FB31-4B41-8EB4-26CD25007ABC}">
      <dsp:nvSpPr>
        <dsp:cNvPr id="0" name=""/>
        <dsp:cNvSpPr/>
      </dsp:nvSpPr>
      <dsp:spPr>
        <a:xfrm rot="5400000">
          <a:off x="5313238" y="846978"/>
          <a:ext cx="773043" cy="53644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worm uses a remote file access or transfer service to copy itself from one system to the other</a:t>
          </a:r>
          <a:endParaRPr lang="en-US" sz="1500" kern="1200" dirty="0"/>
        </a:p>
      </dsp:txBody>
      <dsp:txXfrm rot="-5400000">
        <a:off x="3017520" y="3180434"/>
        <a:ext cx="5326743" cy="697569"/>
      </dsp:txXfrm>
    </dsp:sp>
    <dsp:sp modelId="{32A7F985-A05D-9A45-A255-9E65F500E120}">
      <dsp:nvSpPr>
        <dsp:cNvPr id="0" name=""/>
        <dsp:cNvSpPr/>
      </dsp:nvSpPr>
      <dsp:spPr>
        <a:xfrm>
          <a:off x="0" y="3046067"/>
          <a:ext cx="3017520" cy="9663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5A2802"/>
              </a:solidFill>
            </a:rPr>
            <a:t>remote file access or transfer capability</a:t>
          </a:r>
          <a:endParaRPr lang="en-US" sz="2000" b="1" kern="1200" dirty="0">
            <a:solidFill>
              <a:srgbClr val="5A2802"/>
            </a:solidFill>
          </a:endParaRPr>
        </a:p>
      </dsp:txBody>
      <dsp:txXfrm>
        <a:off x="47171" y="3093238"/>
        <a:ext cx="2923178" cy="871961"/>
      </dsp:txXfrm>
    </dsp:sp>
    <dsp:sp modelId="{F548D0B3-D601-2640-9C5D-22FE0D733D27}">
      <dsp:nvSpPr>
        <dsp:cNvPr id="0" name=""/>
        <dsp:cNvSpPr/>
      </dsp:nvSpPr>
      <dsp:spPr>
        <a:xfrm rot="5400000">
          <a:off x="5313238" y="1861597"/>
          <a:ext cx="773043" cy="53644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worm logs onto a remote system as a user and then uses commands to copy itself from one system to the other</a:t>
          </a:r>
          <a:endParaRPr lang="en-US" sz="1500" b="1" kern="1200" dirty="0"/>
        </a:p>
      </dsp:txBody>
      <dsp:txXfrm rot="-5400000">
        <a:off x="3017520" y="4195053"/>
        <a:ext cx="5326743" cy="697569"/>
      </dsp:txXfrm>
    </dsp:sp>
    <dsp:sp modelId="{4E9E9A9B-C119-9141-8246-9E5820C59B44}">
      <dsp:nvSpPr>
        <dsp:cNvPr id="0" name=""/>
        <dsp:cNvSpPr/>
      </dsp:nvSpPr>
      <dsp:spPr>
        <a:xfrm>
          <a:off x="0" y="4060686"/>
          <a:ext cx="3017520" cy="9663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5A2802"/>
              </a:solidFill>
            </a:rPr>
            <a:t>remote login capability</a:t>
          </a:r>
          <a:endParaRPr lang="en-US" sz="2000" b="1" kern="1200" dirty="0">
            <a:solidFill>
              <a:srgbClr val="5A2802"/>
            </a:solidFill>
          </a:endParaRPr>
        </a:p>
      </dsp:txBody>
      <dsp:txXfrm>
        <a:off x="47171" y="4107857"/>
        <a:ext cx="2923178" cy="8719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783DF-A826-E844-BB4F-7DB286566F73}">
      <dsp:nvSpPr>
        <dsp:cNvPr id="0" name=""/>
        <dsp:cNvSpPr/>
      </dsp:nvSpPr>
      <dsp:spPr>
        <a:xfrm>
          <a:off x="948" y="0"/>
          <a:ext cx="2466826" cy="383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spam</a:t>
          </a:r>
          <a:endParaRPr lang="en-US" sz="3100" kern="1200" dirty="0"/>
        </a:p>
      </dsp:txBody>
      <dsp:txXfrm>
        <a:off x="948" y="0"/>
        <a:ext cx="2466826" cy="1150620"/>
      </dsp:txXfrm>
    </dsp:sp>
    <dsp:sp modelId="{3FF2CAA5-6E7F-EF4C-9B02-6A90DD359AF1}">
      <dsp:nvSpPr>
        <dsp:cNvPr id="0" name=""/>
        <dsp:cNvSpPr/>
      </dsp:nvSpPr>
      <dsp:spPr>
        <a:xfrm>
          <a:off x="247631" y="1150947"/>
          <a:ext cx="1973460" cy="75350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bg1"/>
              </a:solidFill>
            </a:rPr>
            <a:t>unsolicited bulk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bg1"/>
              </a:solidFill>
            </a:rPr>
            <a:t> e-mail</a:t>
          </a:r>
        </a:p>
      </dsp:txBody>
      <dsp:txXfrm>
        <a:off x="269700" y="1173016"/>
        <a:ext cx="1929322" cy="709364"/>
      </dsp:txXfrm>
    </dsp:sp>
    <dsp:sp modelId="{6FE50D95-AA55-4744-8640-B2B3540673C3}">
      <dsp:nvSpPr>
        <dsp:cNvPr id="0" name=""/>
        <dsp:cNvSpPr/>
      </dsp:nvSpPr>
      <dsp:spPr>
        <a:xfrm>
          <a:off x="247631" y="2020373"/>
          <a:ext cx="1973460" cy="75350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bg1"/>
              </a:solidFill>
            </a:rPr>
            <a:t>significant carrier of malware</a:t>
          </a:r>
        </a:p>
      </dsp:txBody>
      <dsp:txXfrm>
        <a:off x="269700" y="2042442"/>
        <a:ext cx="1929322" cy="709364"/>
      </dsp:txXfrm>
    </dsp:sp>
    <dsp:sp modelId="{46CCBB17-C841-654B-B78D-27845626891C}">
      <dsp:nvSpPr>
        <dsp:cNvPr id="0" name=""/>
        <dsp:cNvSpPr/>
      </dsp:nvSpPr>
      <dsp:spPr>
        <a:xfrm>
          <a:off x="247631" y="2889799"/>
          <a:ext cx="1973460" cy="75350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bg1"/>
              </a:solidFill>
            </a:rPr>
            <a:t>used for phishing attacks</a:t>
          </a:r>
        </a:p>
      </dsp:txBody>
      <dsp:txXfrm>
        <a:off x="269700" y="2911868"/>
        <a:ext cx="1929322" cy="709364"/>
      </dsp:txXfrm>
    </dsp:sp>
    <dsp:sp modelId="{0FB8B290-EEEC-0C47-9F93-05681CD27AC2}">
      <dsp:nvSpPr>
        <dsp:cNvPr id="0" name=""/>
        <dsp:cNvSpPr/>
      </dsp:nvSpPr>
      <dsp:spPr>
        <a:xfrm>
          <a:off x="2652786" y="0"/>
          <a:ext cx="2466826" cy="383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Trojan horse</a:t>
          </a:r>
          <a:endParaRPr lang="en-US" sz="3100" kern="1200" dirty="0" smtClean="0"/>
        </a:p>
      </dsp:txBody>
      <dsp:txXfrm>
        <a:off x="2652786" y="0"/>
        <a:ext cx="2466826" cy="1150620"/>
      </dsp:txXfrm>
    </dsp:sp>
    <dsp:sp modelId="{8D1AB2C6-C8C2-264A-AB94-906857099761}">
      <dsp:nvSpPr>
        <dsp:cNvPr id="0" name=""/>
        <dsp:cNvSpPr/>
      </dsp:nvSpPr>
      <dsp:spPr>
        <a:xfrm>
          <a:off x="2899469" y="1151743"/>
          <a:ext cx="1973460" cy="1156425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bg1"/>
              </a:solidFill>
            </a:rPr>
            <a:t>program or utility containing harmful hidden code</a:t>
          </a:r>
        </a:p>
      </dsp:txBody>
      <dsp:txXfrm>
        <a:off x="2933340" y="1185614"/>
        <a:ext cx="1905718" cy="1088683"/>
      </dsp:txXfrm>
    </dsp:sp>
    <dsp:sp modelId="{CA0D8F73-6837-6D4C-846D-34586ACB84FE}">
      <dsp:nvSpPr>
        <dsp:cNvPr id="0" name=""/>
        <dsp:cNvSpPr/>
      </dsp:nvSpPr>
      <dsp:spPr>
        <a:xfrm>
          <a:off x="2899469" y="2486080"/>
          <a:ext cx="1973460" cy="1156425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bg1"/>
              </a:solidFill>
            </a:rPr>
            <a:t>used to accomplish functions that the attacker could not accomplish directly</a:t>
          </a:r>
        </a:p>
      </dsp:txBody>
      <dsp:txXfrm>
        <a:off x="2933340" y="2519951"/>
        <a:ext cx="1905718" cy="1088683"/>
      </dsp:txXfrm>
    </dsp:sp>
    <dsp:sp modelId="{E3CD1909-82DC-5245-8C0A-079E52A0B644}">
      <dsp:nvSpPr>
        <dsp:cNvPr id="0" name=""/>
        <dsp:cNvSpPr/>
      </dsp:nvSpPr>
      <dsp:spPr>
        <a:xfrm>
          <a:off x="5304625" y="0"/>
          <a:ext cx="2466826" cy="383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mobile phone trojans</a:t>
          </a:r>
          <a:endParaRPr lang="en-US" sz="3100" kern="1200" dirty="0" smtClean="0"/>
        </a:p>
      </dsp:txBody>
      <dsp:txXfrm>
        <a:off x="5304625" y="0"/>
        <a:ext cx="2466826" cy="1150620"/>
      </dsp:txXfrm>
    </dsp:sp>
    <dsp:sp modelId="{C8375C9C-C22E-4441-BF7D-39B9C69C123B}">
      <dsp:nvSpPr>
        <dsp:cNvPr id="0" name=""/>
        <dsp:cNvSpPr/>
      </dsp:nvSpPr>
      <dsp:spPr>
        <a:xfrm>
          <a:off x="5551307" y="1151743"/>
          <a:ext cx="1973460" cy="1156425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bg1"/>
              </a:solidFill>
            </a:rPr>
            <a:t>first appeared in 2004 (</a:t>
          </a:r>
          <a:r>
            <a:rPr lang="en-US" sz="1700" b="1" kern="1200" dirty="0" err="1" smtClean="0">
              <a:solidFill>
                <a:schemeClr val="bg1"/>
              </a:solidFill>
            </a:rPr>
            <a:t>Skuller</a:t>
          </a:r>
          <a:r>
            <a:rPr lang="en-US" sz="1700" b="1" kern="1200" dirty="0" smtClean="0">
              <a:solidFill>
                <a:schemeClr val="bg1"/>
              </a:solidFill>
            </a:rPr>
            <a:t>)</a:t>
          </a:r>
        </a:p>
      </dsp:txBody>
      <dsp:txXfrm>
        <a:off x="5585178" y="1185614"/>
        <a:ext cx="1905718" cy="1088683"/>
      </dsp:txXfrm>
    </dsp:sp>
    <dsp:sp modelId="{4453455A-2854-964D-B616-448291BE042A}">
      <dsp:nvSpPr>
        <dsp:cNvPr id="0" name=""/>
        <dsp:cNvSpPr/>
      </dsp:nvSpPr>
      <dsp:spPr>
        <a:xfrm>
          <a:off x="5551307" y="2486080"/>
          <a:ext cx="1973460" cy="1156425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bg1"/>
              </a:solidFill>
            </a:rPr>
            <a:t>target is the </a:t>
          </a:r>
          <a:r>
            <a:rPr lang="en-US" sz="1700" b="1" kern="1200" dirty="0" err="1" smtClean="0">
              <a:solidFill>
                <a:schemeClr val="bg1"/>
              </a:solidFill>
            </a:rPr>
            <a:t>smartphone</a:t>
          </a:r>
          <a:endParaRPr lang="en-US" sz="1700" b="1" kern="1200" dirty="0" smtClean="0">
            <a:solidFill>
              <a:schemeClr val="bg1"/>
            </a:solidFill>
          </a:endParaRPr>
        </a:p>
      </dsp:txBody>
      <dsp:txXfrm>
        <a:off x="5585178" y="2519951"/>
        <a:ext cx="1905718" cy="10886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16D23-CB7C-7146-804D-02F7F2F0993C}">
      <dsp:nvSpPr>
        <dsp:cNvPr id="0" name=""/>
        <dsp:cNvSpPr/>
      </dsp:nvSpPr>
      <dsp:spPr>
        <a:xfrm>
          <a:off x="328607" y="9508"/>
          <a:ext cx="1714554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err="1" smtClean="0">
              <a:solidFill>
                <a:schemeClr val="bg1"/>
              </a:solidFill>
            </a:rPr>
            <a:t>keylogger</a:t>
          </a:r>
          <a:endParaRPr lang="en-US" sz="2600" kern="1200" dirty="0">
            <a:solidFill>
              <a:schemeClr val="bg1"/>
            </a:solidFill>
          </a:endParaRPr>
        </a:p>
      </dsp:txBody>
      <dsp:txXfrm>
        <a:off x="360220" y="41121"/>
        <a:ext cx="1651328" cy="584369"/>
      </dsp:txXfrm>
    </dsp:sp>
    <dsp:sp modelId="{6EC0B32E-D560-6E48-80D9-7FDA089E9536}">
      <dsp:nvSpPr>
        <dsp:cNvPr id="0" name=""/>
        <dsp:cNvSpPr/>
      </dsp:nvSpPr>
      <dsp:spPr>
        <a:xfrm>
          <a:off x="0" y="661372"/>
          <a:ext cx="8229600" cy="1313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dirty="0" smtClean="0"/>
            <a:t>captures keystrokes to allow attacker to monitor sensitive information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dirty="0" smtClean="0"/>
            <a:t>typically uses some form of filtering mechanism that only returns information close to keywords (“login”, “password”)</a:t>
          </a:r>
          <a:endParaRPr lang="en-US" sz="2000" kern="1200" dirty="0"/>
        </a:p>
      </dsp:txBody>
      <dsp:txXfrm>
        <a:off x="0" y="661372"/>
        <a:ext cx="8229600" cy="1313414"/>
      </dsp:txXfrm>
    </dsp:sp>
    <dsp:sp modelId="{442D52DF-67B0-7044-9065-75ABFAA2374F}">
      <dsp:nvSpPr>
        <dsp:cNvPr id="0" name=""/>
        <dsp:cNvSpPr/>
      </dsp:nvSpPr>
      <dsp:spPr>
        <a:xfrm>
          <a:off x="1114370" y="1938349"/>
          <a:ext cx="2000286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solidFill>
                <a:schemeClr val="bg1"/>
              </a:solidFill>
            </a:rPr>
            <a:t>spyware</a:t>
          </a:r>
          <a:endParaRPr lang="en-US" sz="2600" kern="1200" dirty="0">
            <a:solidFill>
              <a:schemeClr val="bg1"/>
            </a:solidFill>
          </a:endParaRPr>
        </a:p>
      </dsp:txBody>
      <dsp:txXfrm>
        <a:off x="1145983" y="1969962"/>
        <a:ext cx="1937060" cy="584369"/>
      </dsp:txXfrm>
    </dsp:sp>
    <dsp:sp modelId="{3B3E35FC-5EFA-7D41-B5C5-12A734B7553B}">
      <dsp:nvSpPr>
        <dsp:cNvPr id="0" name=""/>
        <dsp:cNvSpPr/>
      </dsp:nvSpPr>
      <dsp:spPr>
        <a:xfrm>
          <a:off x="0" y="2622382"/>
          <a:ext cx="8229600" cy="2012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dirty="0" smtClean="0"/>
            <a:t>subverts the compromised machine to allow monitoring of a wide range of activity on the system</a:t>
          </a:r>
          <a:endParaRPr lang="en-US" sz="2000" kern="1200" dirty="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dirty="0" smtClean="0"/>
            <a:t>monitoring history and content of browsing activity</a:t>
          </a:r>
          <a:endParaRPr lang="en-US" sz="2000" kern="1200" dirty="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dirty="0" smtClean="0"/>
            <a:t>redirecting certain Web page requests to fake sites</a:t>
          </a:r>
          <a:endParaRPr lang="en-US" sz="2000" kern="1200" dirty="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1" kern="1200" dirty="0" smtClean="0"/>
            <a:t>dynamically modifying data exchanged between the browser and certain Web sites of interest</a:t>
          </a:r>
          <a:endParaRPr lang="en-US" sz="2000" kern="1200" dirty="0"/>
        </a:p>
      </dsp:txBody>
      <dsp:txXfrm>
        <a:off x="0" y="2622382"/>
        <a:ext cx="8229600" cy="20120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C8787-EF38-C84D-9B63-EE5A5591B063}">
      <dsp:nvSpPr>
        <dsp:cNvPr id="0" name=""/>
        <dsp:cNvSpPr/>
      </dsp:nvSpPr>
      <dsp:spPr>
        <a:xfrm>
          <a:off x="0" y="538162"/>
          <a:ext cx="2571749" cy="1543050"/>
        </a:xfrm>
        <a:prstGeom prst="rect">
          <a:avLst/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/>
            <a:t>persistent</a:t>
          </a:r>
          <a:endParaRPr lang="en-US" sz="3100" kern="1200" dirty="0"/>
        </a:p>
      </dsp:txBody>
      <dsp:txXfrm>
        <a:off x="0" y="538162"/>
        <a:ext cx="2571749" cy="1543050"/>
      </dsp:txXfrm>
    </dsp:sp>
    <dsp:sp modelId="{6072D17B-F6A5-5047-8836-727A094DE50A}">
      <dsp:nvSpPr>
        <dsp:cNvPr id="0" name=""/>
        <dsp:cNvSpPr/>
      </dsp:nvSpPr>
      <dsp:spPr>
        <a:xfrm>
          <a:off x="2828925" y="538162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rgbClr val="5A2802"/>
              </a:solidFill>
            </a:rPr>
            <a:t>memory based</a:t>
          </a:r>
          <a:endParaRPr lang="en-US" sz="3100" kern="1200" dirty="0">
            <a:solidFill>
              <a:srgbClr val="5A2802"/>
            </a:solidFill>
          </a:endParaRPr>
        </a:p>
      </dsp:txBody>
      <dsp:txXfrm>
        <a:off x="2828925" y="538162"/>
        <a:ext cx="2571749" cy="1543050"/>
      </dsp:txXfrm>
    </dsp:sp>
    <dsp:sp modelId="{C7A1B8EF-C024-DD42-B327-0C43B33F32C7}">
      <dsp:nvSpPr>
        <dsp:cNvPr id="0" name=""/>
        <dsp:cNvSpPr/>
      </dsp:nvSpPr>
      <dsp:spPr>
        <a:xfrm>
          <a:off x="5657849" y="538162"/>
          <a:ext cx="2571749" cy="1543050"/>
        </a:xfrm>
        <a:prstGeom prst="rect">
          <a:avLst/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/>
            <a:t>user mode</a:t>
          </a:r>
          <a:endParaRPr lang="en-US" sz="3100" kern="1200" dirty="0"/>
        </a:p>
      </dsp:txBody>
      <dsp:txXfrm>
        <a:off x="5657849" y="538162"/>
        <a:ext cx="2571749" cy="1543050"/>
      </dsp:txXfrm>
    </dsp:sp>
    <dsp:sp modelId="{8B48159E-09EA-364F-A510-D8162959C1D3}">
      <dsp:nvSpPr>
        <dsp:cNvPr id="0" name=""/>
        <dsp:cNvSpPr/>
      </dsp:nvSpPr>
      <dsp:spPr>
        <a:xfrm>
          <a:off x="0" y="2338387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rgbClr val="5A2802"/>
              </a:solidFill>
            </a:rPr>
            <a:t>kernel mode</a:t>
          </a:r>
          <a:endParaRPr lang="en-US" sz="3100" b="1" kern="1200" dirty="0">
            <a:solidFill>
              <a:srgbClr val="5A2802"/>
            </a:solidFill>
          </a:endParaRPr>
        </a:p>
      </dsp:txBody>
      <dsp:txXfrm>
        <a:off x="0" y="2338387"/>
        <a:ext cx="2571749" cy="1543050"/>
      </dsp:txXfrm>
    </dsp:sp>
    <dsp:sp modelId="{F87C3173-1EE5-6A4C-872A-CD220AD18035}">
      <dsp:nvSpPr>
        <dsp:cNvPr id="0" name=""/>
        <dsp:cNvSpPr/>
      </dsp:nvSpPr>
      <dsp:spPr>
        <a:xfrm>
          <a:off x="2828925" y="2338387"/>
          <a:ext cx="2571749" cy="1543050"/>
        </a:xfrm>
        <a:prstGeom prst="rect">
          <a:avLst/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/>
            <a:t>virtual machine based</a:t>
          </a:r>
          <a:endParaRPr lang="en-US" sz="3100" kern="1200" dirty="0"/>
        </a:p>
      </dsp:txBody>
      <dsp:txXfrm>
        <a:off x="2828925" y="2338387"/>
        <a:ext cx="2571749" cy="1543050"/>
      </dsp:txXfrm>
    </dsp:sp>
    <dsp:sp modelId="{E0353279-FF85-2046-A116-4276350C938F}">
      <dsp:nvSpPr>
        <dsp:cNvPr id="0" name=""/>
        <dsp:cNvSpPr/>
      </dsp:nvSpPr>
      <dsp:spPr>
        <a:xfrm>
          <a:off x="5657849" y="2338387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rgbClr val="5A2802"/>
              </a:solidFill>
            </a:rPr>
            <a:t>external mode</a:t>
          </a:r>
          <a:endParaRPr lang="en-US" sz="3100" b="1" kern="1200" dirty="0">
            <a:solidFill>
              <a:srgbClr val="5A2802"/>
            </a:solidFill>
          </a:endParaRPr>
        </a:p>
      </dsp:txBody>
      <dsp:txXfrm>
        <a:off x="5657849" y="2338387"/>
        <a:ext cx="2571749" cy="15430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2D9DB-A488-6D46-8B85-3412B019F831}">
      <dsp:nvSpPr>
        <dsp:cNvPr id="0" name=""/>
        <dsp:cNvSpPr/>
      </dsp:nvSpPr>
      <dsp:spPr>
        <a:xfrm>
          <a:off x="0" y="1266099"/>
          <a:ext cx="6096000" cy="182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16560" rIns="47311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policy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awareness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vulnerability mitigation</a:t>
          </a:r>
          <a:endParaRPr lang="en-US" sz="2000" kern="1200" dirty="0" smtClean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/>
            <a:t>threat mitigation</a:t>
          </a:r>
          <a:endParaRPr lang="en-US" sz="2000" kern="1200" dirty="0" smtClean="0"/>
        </a:p>
      </dsp:txBody>
      <dsp:txXfrm>
        <a:off x="0" y="1266099"/>
        <a:ext cx="6096000" cy="1827000"/>
      </dsp:txXfrm>
    </dsp:sp>
    <dsp:sp modelId="{9F27D6DC-1F2B-7744-AB44-F95CB3588EA2}">
      <dsp:nvSpPr>
        <dsp:cNvPr id="0" name=""/>
        <dsp:cNvSpPr/>
      </dsp:nvSpPr>
      <dsp:spPr>
        <a:xfrm>
          <a:off x="304800" y="970899"/>
          <a:ext cx="4267200" cy="590400"/>
        </a:xfrm>
        <a:prstGeom prst="roundRect">
          <a:avLst/>
        </a:prstGeom>
        <a:solidFill>
          <a:schemeClr val="accent2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101600" dist="63500" dir="4200000" algn="b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four main elements of prevention: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333621" y="999720"/>
        <a:ext cx="420955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#6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F01EA8-8A05-4B44-9488-279E78AAD254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8178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100" dirty="0" smtClean="0">
                <a:latin typeface="Arial" charset="0"/>
                <a:ea typeface="ＭＳ Ｐゴシック" pitchFamily="-65" charset="-128"/>
              </a:rPr>
              <a:t>This chapter examines the wide spectrum of malware threats and countermeasures.</a:t>
            </a:r>
          </a:p>
          <a:p>
            <a:pPr eaLnBrk="1" hangingPunct="1"/>
            <a:r>
              <a:rPr lang="en-US" sz="1100" dirty="0" smtClean="0">
                <a:latin typeface="Arial" charset="0"/>
                <a:ea typeface="ＭＳ Ｐゴシック" pitchFamily="-65" charset="-128"/>
              </a:rPr>
              <a:t>We begin with a survey of various types of malware, and offer a broad</a:t>
            </a:r>
          </a:p>
          <a:p>
            <a:pPr eaLnBrk="1" hangingPunct="1"/>
            <a:r>
              <a:rPr lang="en-US" sz="1100" dirty="0" smtClean="0">
                <a:latin typeface="Arial" charset="0"/>
                <a:ea typeface="ＭＳ Ｐゴシック" pitchFamily="-65" charset="-128"/>
              </a:rPr>
              <a:t>classification based first on the means malware uses to spread or </a:t>
            </a:r>
            <a:r>
              <a:rPr lang="en-US" sz="1100" b="1" dirty="0" smtClean="0">
                <a:latin typeface="Arial" charset="0"/>
                <a:ea typeface="ＭＳ Ｐゴシック" pitchFamily="-65" charset="-128"/>
              </a:rPr>
              <a:t>propagate , and</a:t>
            </a:r>
          </a:p>
          <a:p>
            <a:pPr eaLnBrk="1" hangingPunct="1"/>
            <a:r>
              <a:rPr lang="en-US" sz="1100" dirty="0" smtClean="0">
                <a:latin typeface="Arial" charset="0"/>
                <a:ea typeface="ＭＳ Ｐゴシック" pitchFamily="-65" charset="-128"/>
              </a:rPr>
              <a:t>then on the variety of actions or </a:t>
            </a:r>
            <a:r>
              <a:rPr lang="en-US" sz="1100" b="1" dirty="0" smtClean="0">
                <a:latin typeface="Arial" charset="0"/>
                <a:ea typeface="ＭＳ Ｐゴシック" pitchFamily="-65" charset="-128"/>
              </a:rPr>
              <a:t>payloads used once the malware has reached a</a:t>
            </a:r>
          </a:p>
          <a:p>
            <a:pPr eaLnBrk="1" hangingPunct="1"/>
            <a:r>
              <a:rPr lang="en-US" sz="1100" dirty="0" smtClean="0">
                <a:latin typeface="Arial" charset="0"/>
                <a:ea typeface="ＭＳ Ｐゴシック" pitchFamily="-65" charset="-128"/>
              </a:rPr>
              <a:t>target. Propagation mechanisms include those used by viruses, worms, and Trojans.</a:t>
            </a:r>
          </a:p>
          <a:p>
            <a:pPr eaLnBrk="1" hangingPunct="1"/>
            <a:r>
              <a:rPr lang="en-US" sz="1100" dirty="0" smtClean="0">
                <a:latin typeface="Arial" charset="0"/>
                <a:ea typeface="ＭＳ Ｐゴシック" pitchFamily="-65" charset="-128"/>
              </a:rPr>
              <a:t>Payloads include system corruption, bots, phishing, spyware, and </a:t>
            </a:r>
            <a:r>
              <a:rPr lang="en-US" sz="1100" dirty="0" err="1" smtClean="0">
                <a:latin typeface="Arial" charset="0"/>
                <a:ea typeface="ＭＳ Ｐゴシック" pitchFamily="-65" charset="-128"/>
              </a:rPr>
              <a:t>rootkits</a:t>
            </a:r>
            <a:r>
              <a:rPr lang="en-US" sz="1100" dirty="0" smtClean="0">
                <a:latin typeface="Arial" charset="0"/>
                <a:ea typeface="ＭＳ Ｐゴシック" pitchFamily="-65" charset="-128"/>
              </a:rPr>
              <a:t>. The</a:t>
            </a:r>
          </a:p>
          <a:p>
            <a:pPr eaLnBrk="1" hangingPunct="1"/>
            <a:r>
              <a:rPr lang="en-US" sz="1100" dirty="0" smtClean="0">
                <a:latin typeface="Arial" charset="0"/>
                <a:ea typeface="ＭＳ Ｐゴシック" pitchFamily="-65" charset="-128"/>
              </a:rPr>
              <a:t>discussion concludes with a review of countermeasure approaches.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DD92DC-0283-4A5E-8EF7-D2D5571C408E}" type="slidenum">
              <a:rPr lang="en-AU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531331-62FD-4E09-851E-39996F4E17C3}" type="slidenum">
              <a:rPr lang="en-AU"/>
              <a:pPr/>
              <a:t>10</a:t>
            </a:fld>
            <a:endParaRPr lang="en-AU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There has been a continuous arms race between virus writers and writers of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anti-virus software since viruses first appeared. As effective countermeasures are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developed for existing types of viruses, newer types are developed. There is no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simple or universally agreed upon classification scheme for viruses. In this section,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we follow [AYCO06] and classify viruses along two orthogonal axes: the type of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target the virus tries to infect and the method the virus uses to conceal itself from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detection by users and anti-virus software.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A virus </a:t>
            </a:r>
            <a:r>
              <a:rPr lang="en-US" b="1" smtClean="0">
                <a:latin typeface="Arial" charset="0"/>
                <a:ea typeface="ＭＳ Ｐゴシック" pitchFamily="-65" charset="-128"/>
              </a:rPr>
              <a:t>classification by target includes the following categories: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smtClean="0">
                <a:latin typeface="Arial" charset="0"/>
                <a:ea typeface="ＭＳ Ｐゴシック" pitchFamily="-65" charset="-128"/>
              </a:rPr>
              <a:t>Boot sector infector: Infects a master boot record or boot record and spreads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when a system is booted from the disk containing the virus.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smtClean="0">
                <a:latin typeface="Arial" charset="0"/>
                <a:ea typeface="ＭＳ Ｐゴシック" pitchFamily="-65" charset="-128"/>
              </a:rPr>
              <a:t>File infector: Infects files that the operating system or shell consider to be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executable.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smtClean="0">
                <a:latin typeface="Arial" charset="0"/>
                <a:ea typeface="ＭＳ Ｐゴシック" pitchFamily="-65" charset="-128"/>
              </a:rPr>
              <a:t>Macro virus : Infects files with macro or scripting code that is interpreted by an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application.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smtClean="0">
                <a:latin typeface="Arial" charset="0"/>
                <a:ea typeface="ＭＳ Ｐゴシック" pitchFamily="-65" charset="-128"/>
              </a:rPr>
              <a:t>Multipartite virus: Infects files in multiple ways. Typically, the multipartite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virus is capable of infecting multiple types of files, so that virus eradication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must deal with all of the possible sites of infection.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A virus classification by concealment strategy includes the following categories: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smtClean="0">
                <a:latin typeface="Arial" charset="0"/>
                <a:ea typeface="ＭＳ Ｐゴシック" pitchFamily="-65" charset="-128"/>
              </a:rPr>
              <a:t>Encrypted virus: A typical approach is as follows. A portion of the virus creates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a random encryption key and encrypts the remainder of the virus. The key is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stored with the virus. When an infected program is invoked, the virus uses the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stored random key to decrypt the virus. When the virus replicates, a different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random key is selected. Because the bulk of the virus is encrypted with a different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key for each instance, there is no constant bit pattern to observe.</a:t>
            </a:r>
          </a:p>
          <a:p>
            <a:pPr eaLnBrk="1" hangingPunct="1"/>
            <a:endParaRPr lang="en-US" b="1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1" smtClean="0">
                <a:latin typeface="Arial" charset="0"/>
                <a:ea typeface="ＭＳ Ｐゴシック" pitchFamily="-65" charset="-128"/>
              </a:rPr>
              <a:t>Stealth virus : A form of virus explicitly designed to hide itself from detection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by anti-virus software. Thus, the entire virus, not just a payload is hidden. It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may use both code mutation, for example compression, and rootkit techniques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to achieve this.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smtClean="0">
                <a:latin typeface="Arial" charset="0"/>
                <a:ea typeface="ＭＳ Ｐゴシック" pitchFamily="-65" charset="-128"/>
              </a:rPr>
              <a:t>Polymorphic virus: A virus that mutates with every infection, making detection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by the “signature” of the virus impossible.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smtClean="0">
                <a:latin typeface="Arial" charset="0"/>
                <a:ea typeface="ＭＳ Ｐゴシック" pitchFamily="-65" charset="-128"/>
              </a:rPr>
              <a:t>Metamorphic virus : As with a polymorphic virus, a metamorphic virus mutates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with every infection. The difference is that a metamorphic virus rewrites itself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completely at each iteration, increasing the difficulty of detection. Metamorphic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viruses may change their behavior as well as their appearance.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A </a:t>
            </a:r>
            <a:r>
              <a:rPr lang="en-US" b="1" smtClean="0">
                <a:latin typeface="Arial" charset="0"/>
                <a:ea typeface="ＭＳ Ｐゴシック" pitchFamily="-65" charset="-128"/>
              </a:rPr>
              <a:t>polymorphic virus creates copies during replication that are functionally equivalent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but have distinctly different bit patterns, in order to defeat programs that scan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for viruses. In this case, the “signature” of the virus will vary with each copy. To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achieve this variation, the virus may randomly insert superfluous instructions or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interchange the order of independent instructions. A more effective approach is to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use encryption. The strategy of the encryption virus is followed. The portion of the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virus that is responsible for generating keys and performing encryption/decryption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is referred to as the </a:t>
            </a:r>
            <a:r>
              <a:rPr lang="en-US" i="1" smtClean="0">
                <a:latin typeface="Arial" charset="0"/>
                <a:ea typeface="ＭＳ Ｐゴシック" pitchFamily="-65" charset="-128"/>
              </a:rPr>
              <a:t>mutation engine . The mutation engine itself is altered with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each use.</a:t>
            </a:r>
          </a:p>
          <a:p>
            <a:pPr eaLnBrk="1" hangingPunct="1"/>
            <a:endParaRPr lang="en-US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2043D7-8623-425F-AF3A-635A5149D4E8}" type="slidenum">
              <a:rPr lang="en-AU"/>
              <a:pPr/>
              <a:t>11</a:t>
            </a:fld>
            <a:endParaRPr lang="en-AU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In the mid-1990s, macro or scripting code viruses became by far the most prevalent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type of virus. Macro viruses infect scripting code used to support active content in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a variety of user document types. Macro viruses are particularly threatening for a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number of reasons:</a:t>
            </a:r>
          </a:p>
          <a:p>
            <a:pPr eaLnBrk="1" hangingPunct="1"/>
            <a:endParaRPr lang="en-US" b="1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1" smtClean="0">
                <a:latin typeface="Arial" charset="0"/>
                <a:ea typeface="ＭＳ Ｐゴシック" pitchFamily="-65" charset="-128"/>
              </a:rPr>
              <a:t>1. A macro virus is platform independent. Many macro viruses infect active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content in commonly used applications, such as macros in Microsoft Word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documents or other Microsoft Office documents, or scripting code in Adobe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PDF documents. Any hardware platform and operating system that supports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these applications can be infected.</a:t>
            </a:r>
          </a:p>
          <a:p>
            <a:pPr eaLnBrk="1" hangingPunct="1"/>
            <a:endParaRPr lang="en-US" b="1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1" smtClean="0">
                <a:latin typeface="Arial" charset="0"/>
                <a:ea typeface="ＭＳ Ｐゴシック" pitchFamily="-65" charset="-128"/>
              </a:rPr>
              <a:t>2. Macro viruses infect documents, not executable portions of code. Most of the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information introduced onto a computer system is in the form of documents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rather than programs.</a:t>
            </a:r>
          </a:p>
          <a:p>
            <a:pPr eaLnBrk="1" hangingPunct="1"/>
            <a:endParaRPr lang="en-US" b="1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1" smtClean="0">
                <a:latin typeface="Arial" charset="0"/>
                <a:ea typeface="ＭＳ Ｐゴシック" pitchFamily="-65" charset="-128"/>
              </a:rPr>
              <a:t>3. Macro viruses are easily spread, as the documents they exploit are shared in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normal use. A very common method is by electronic mail.</a:t>
            </a:r>
          </a:p>
          <a:p>
            <a:pPr eaLnBrk="1" hangingPunct="1"/>
            <a:endParaRPr lang="en-US" b="1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1" smtClean="0">
                <a:latin typeface="Arial" charset="0"/>
                <a:ea typeface="ＭＳ Ｐゴシック" pitchFamily="-65" charset="-128"/>
              </a:rPr>
              <a:t>4. Because macro viruses infect user documents rather than system programs,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traditional file system access controls are of limited use in preventing their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spread, since users are expected to modify them.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Macro viruses take advantage of support for active content using a scripting or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macro language, embedded in a word processing document or other type of file.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Typically, users employ macros to automate repetitive tasks and thereby save keystrokes.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They are also used to support dynamic content, form validation, and other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useful tasks associated with these documents.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Successive releases of MS Office products provide increased protection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against macro viruses. For example, Microsoft offers an optional Macro Virus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Protection tool that detects suspicious Word files and alerts the customer to the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potential risk of opening a file with macros. Various anti-virus product vendors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have also developed tools to detect and remove macro viruses. As in other types of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viruses, the arms race continues in the field of macro viruses, but they no longer are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the predominant virus threat.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Another possible host for macro virus–style malware is in Adobe’s PDF documents.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These can support a range of embedded components, including Javascript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and other types of scripting code. Although recent PDF viewers include measures to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warn users when such code is run, the message the user is shown can be manipulated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to trick them into permitting its execution. If this occurs, the code could potentially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act as a virus to infect other PDF documents the user can access on their system.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Alternatively, it can install a Trojan, or act as a worm, as we discuss later [STEV11].</a:t>
            </a:r>
            <a:endParaRPr lang="en-US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4C3111-AC3A-4D49-969B-416BE39DD9F2}" type="slidenum">
              <a:rPr lang="en-AU"/>
              <a:pPr/>
              <a:t>12</a:t>
            </a:fld>
            <a:endParaRPr lang="en-AU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The next category of malware propagation concerns the exploit of software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vulnerabilities, such as those we discuss in Chapters 10 and 11 , which are commonly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exploited by computer worms. A worm is a program that actively seeks out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more machines to infect, and then each infected machine serves as an automated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launching pad for attacks on other machines. Worm programs exploit software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vulnerabilities in client or server programs to gain access to each new system. They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can use network connections to spread from system to system. They can also spread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through shared media, such as USB drives or CD and DVD data disks. E-mail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worms spread in macro or script code included in documents attached to e-mail or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to instant messenger file transfers. Upon activation, the worm may replicate and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propagate again. In addition to propagation, the worm usually carries some form of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payload, such as those we discuss later.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The concept of a computer worm was introduced in John Brunner’s 1975 SF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novel </a:t>
            </a:r>
            <a:r>
              <a:rPr lang="en-US" i="1" smtClean="0">
                <a:latin typeface="Arial" charset="0"/>
                <a:ea typeface="ＭＳ Ｐゴシック" pitchFamily="-65" charset="-128"/>
              </a:rPr>
              <a:t>The Shockwave Rider . The first known worm implementation was done in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Xerox Palo Alto Labs in the early 1980s. It was nonmalicious, searching for idle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systems to use to run a computationally intensive task.</a:t>
            </a:r>
            <a:endParaRPr lang="en-US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To replicate itself, a worm uses some means to access remote systems. These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include the following, most of which are still seen in active use [SYMA11]: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dirty="0" smtClean="0">
                <a:latin typeface="Arial" charset="0"/>
                <a:ea typeface="ＭＳ Ｐゴシック" pitchFamily="-65" charset="-128"/>
              </a:rPr>
              <a:t>Electronic mail or instant messenger facility: A worm e-mails a copy of itself to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other systems, or sends itself as an attachment via an of instant message service,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so that its code is run when the e-mail or attachment is received or viewed.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dirty="0" smtClean="0">
                <a:latin typeface="Arial" charset="0"/>
                <a:ea typeface="ＭＳ Ｐゴシック" pitchFamily="-65" charset="-128"/>
              </a:rPr>
              <a:t>File sharing: A worm either creates a copy of itself or infects other suitable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files as a virus on removable media such as a USB drive; it then executes when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the drive is connected to another system using the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autorun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mechanism by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exploiting some software vulnerability, or when a user opens the infected file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on the target system.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dirty="0" smtClean="0">
                <a:latin typeface="Arial" charset="0"/>
                <a:ea typeface="ＭＳ Ｐゴシック" pitchFamily="-65" charset="-128"/>
              </a:rPr>
              <a:t>Remote execution capability: A worm executes a copy of itself on another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system, either by using an explicit remote execution facility or by exploiting 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program flaw in a network service to subvert its operations (as we discuss in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Chapters 10 and 11 ).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dirty="0" smtClean="0">
                <a:latin typeface="Arial" charset="0"/>
                <a:ea typeface="ＭＳ Ｐゴシック" pitchFamily="-65" charset="-128"/>
              </a:rPr>
              <a:t>Remote file access or transfer capability: A worm uses a remote file access or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transfer service to another system to copy itself from one system to the other,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where users on that system may then execute it.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dirty="0" smtClean="0">
                <a:latin typeface="Arial" charset="0"/>
                <a:ea typeface="ＭＳ Ｐゴシック" pitchFamily="-65" charset="-128"/>
              </a:rPr>
              <a:t>Remote login capability: A worm logs onto a remote system as a user and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then uses commands to copy itself from one system to the other, where it then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executes.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The new copy of the worm program is then run on the remote system where, in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addition to any payload functions that it performs on that system, it continues to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propagate.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A worm typically uses the same phases as a computer virus: dormant, propagation,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triggering, and execution. The propagation phase generally performs the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following functions: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• Search for appropriate access mechanisms to other systems to infect by examining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host tables, address books, buddy lists, trusted peers, and other similar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repositories of remote system access details; by scanning possible target host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addresses; or by searching for suitable removable media devices to use.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• Use the access mechanisms found to transfer a copy of itself to the remote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system, and cause the copy to be run.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The worm may also attempt to determine whether a system has previously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been infected before copying itself to the system. In a multiprogramming system,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it can also disguise its presence by naming itself as a system process or using some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other name that may not be noticed by a system operator. More recent worms can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even inject their code into existing processes on the system, and run using additional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threads in that process, to further disguise their presence.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2963D8-2005-4DB4-BA38-3BF67BD199C5}" type="slidenum">
              <a:rPr lang="en-AU"/>
              <a:pPr/>
              <a:t>13</a:t>
            </a:fld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3D72DD-D89B-4FEF-9CC6-1A8370D21FDA}" type="slidenum">
              <a:rPr lang="en-AU"/>
              <a:pPr/>
              <a:t>14</a:t>
            </a:fld>
            <a:endParaRPr lang="en-AU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[ZOU05] describes a model for worm propagation based on an analysis of network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worm attacks at that time. The speed of propagation and the total number of hosts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infected depend on a number of factors, including the mode of propagation, the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vulnerability or vulnerabilities exploited, and the degree of similarity to preceding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attacks. For the latter factor, an attack that is a variation of a recent previous attack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may be countered more effectively than a more novel attack. Figure 6.4 shows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the dynamics for one typical set of parameters. Propagation proceeds through three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phases. In the initial phase, the number of hosts increases exponentially. To see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that this is so, consider a simplified case in which a worm is launched from a single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host and infects two nearby hosts. Each of these hosts infects two more hosts, and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so on. This results in exponential growth. After a time, infecting hosts waste some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time attacking already infected hosts, which reduces the rate of infection. During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this middle phase, growth is approximately linear, but the rate of infection is rapid.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When most vulnerable computers have been infected, the attack enters a slow finish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phase as the worm seeks out those remaining hosts that are difficult to identify.</a:t>
            </a:r>
          </a:p>
          <a:p>
            <a:pPr eaLnBrk="1" hangingPunct="1"/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Clearly, the objective in countering a worm is to catch the worm in its slow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start phase, at a time when few hosts have been infected.</a:t>
            </a:r>
            <a:endParaRPr lang="en-US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A35DD-46EE-444E-A156-A983ADC0B9CB}" type="slidenum">
              <a:rPr lang="en-AU"/>
              <a:pPr/>
              <a:t>15</a:t>
            </a:fld>
            <a:endParaRPr lang="en-AU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Arguably, the earliest significant, and hence well-known, worm infection was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released onto the Internet by Robert Morris in 1988 [ORMA03]. The Morris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worm was designed to spread on UNIX systems and used a number of different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techniques for propagation. When a copy began execution, its first task was to discover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other hosts known to this host that would allow entry from this host. The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worm performed this task by examining a variety of lists and tables, including system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tables that declared which other machines were trusted by this host, users’ mail forwarding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files, tables by which users gave themselves permission for access to remote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accounts, and from a program that reported the status of network connections. For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each discovered host, the worm tried a number of methods for gaining access:</a:t>
            </a:r>
          </a:p>
          <a:p>
            <a:pPr eaLnBrk="1" hangingPunct="1"/>
            <a:endParaRPr lang="en-US" b="1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1" dirty="0" smtClean="0">
                <a:latin typeface="Arial" charset="0"/>
                <a:ea typeface="ＭＳ Ｐゴシック" pitchFamily="-65" charset="-128"/>
              </a:rPr>
              <a:t>1. It attempted to log on to a remote host as a legitimate user. In this method, the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worm first attempted to crack the local password file and then used the discovered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passwords and corresponding user IDs. The assumption was that many users would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use the same password on different systems. To obtain the passwords, the worm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ran a password-cracking program that tried</a:t>
            </a:r>
          </a:p>
          <a:p>
            <a:pPr eaLnBrk="1" hangingPunct="1"/>
            <a:endParaRPr lang="en-US" b="1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1" dirty="0" smtClean="0">
                <a:latin typeface="Arial" charset="0"/>
                <a:ea typeface="ＭＳ Ｐゴシック" pitchFamily="-65" charset="-128"/>
              </a:rPr>
              <a:t>a. Each user’s account name and simple permutations of it</a:t>
            </a:r>
          </a:p>
          <a:p>
            <a:pPr eaLnBrk="1" hangingPunct="1"/>
            <a:r>
              <a:rPr lang="en-US" b="1" dirty="0" err="1" smtClean="0">
                <a:latin typeface="Arial" charset="0"/>
                <a:ea typeface="ＭＳ Ｐゴシック" pitchFamily="-65" charset="-128"/>
              </a:rPr>
              <a:t>b</a:t>
            </a:r>
            <a:r>
              <a:rPr lang="en-US" b="1" dirty="0" smtClean="0">
                <a:latin typeface="Arial" charset="0"/>
                <a:ea typeface="ＭＳ Ｐゴシック" pitchFamily="-65" charset="-128"/>
              </a:rPr>
              <a:t>. A list of 432 built-in passwords that Morris thought to be likely candidates</a:t>
            </a:r>
          </a:p>
          <a:p>
            <a:pPr eaLnBrk="1" hangingPunct="1"/>
            <a:r>
              <a:rPr lang="en-US" b="1" dirty="0" smtClean="0">
                <a:latin typeface="Arial" charset="0"/>
                <a:ea typeface="ＭＳ Ｐゴシック" pitchFamily="-65" charset="-128"/>
              </a:rPr>
              <a:t>c. All the words in the local system dictionary</a:t>
            </a:r>
          </a:p>
          <a:p>
            <a:pPr eaLnBrk="1" hangingPunct="1"/>
            <a:endParaRPr lang="en-US" b="1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1" dirty="0" smtClean="0">
                <a:latin typeface="Arial" charset="0"/>
                <a:ea typeface="ＭＳ Ｐゴシック" pitchFamily="-65" charset="-128"/>
              </a:rPr>
              <a:t>2. It exploited a bug in the UNIX finger protocol, which reports the whereabouts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of a remote user.</a:t>
            </a:r>
          </a:p>
          <a:p>
            <a:pPr eaLnBrk="1" hangingPunct="1"/>
            <a:endParaRPr lang="en-US" b="1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1" dirty="0" smtClean="0">
                <a:latin typeface="Arial" charset="0"/>
                <a:ea typeface="ＭＳ Ｐゴシック" pitchFamily="-65" charset="-128"/>
              </a:rPr>
              <a:t>3. It exploited a trapdoor in the debug option of the remote process that receives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and sends mail.</a:t>
            </a:r>
          </a:p>
          <a:p>
            <a:pPr eaLnBrk="1" hangingPunct="1"/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If any of these attacks succeeded, the worm achieved communication with the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operating system command interpreter. It then sent this interpreter a short bootstrap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program, issued a command to execute that program, and then logged off.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The bootstrap program then called back the parent program and downloaded the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remainder of the worm. The new worm was then executed.</a:t>
            </a:r>
            <a:endParaRPr lang="en-US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A35DD-46EE-444E-A156-A983ADC0B9CB}" type="slidenum">
              <a:rPr lang="en-AU"/>
              <a:pPr/>
              <a:t>16</a:t>
            </a:fld>
            <a:endParaRPr lang="en-AU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Arguably, the earliest significant, and hence well-known, worm infection was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released onto the Internet by Robert Morris in 1988 [ORMA03]. The Morris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worm was designed to spread on UNIX systems and used a number of different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techniques for propagation. When a copy began execution, its first task was to discover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other hosts known to this host that would allow entry from this host. The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worm performed this task by examining a variety of lists and tables, including system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tables that declared which other machines were trusted by this host, users’ mail forwarding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files, tables by which users gave themselves permission for access to remote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accounts, and from a program that reported the status of network connections. For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each discovered host, the worm tried a number of methods for gaining access:</a:t>
            </a:r>
          </a:p>
          <a:p>
            <a:pPr eaLnBrk="1" hangingPunct="1"/>
            <a:endParaRPr lang="en-US" b="1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1" dirty="0" smtClean="0">
                <a:latin typeface="Arial" charset="0"/>
                <a:ea typeface="ＭＳ Ｐゴシック" pitchFamily="-65" charset="-128"/>
              </a:rPr>
              <a:t>1. It attempted to log on to a remote host as a legitimate user. In this method, the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worm first attempted to crack the local password file and then used the discovered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passwords and corresponding user IDs. The assumption was that many users would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use the same password on different systems. To obtain the passwords, the worm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ran a password-cracking program that tried</a:t>
            </a:r>
          </a:p>
          <a:p>
            <a:pPr eaLnBrk="1" hangingPunct="1"/>
            <a:endParaRPr lang="en-US" b="1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1" dirty="0" smtClean="0">
                <a:latin typeface="Arial" charset="0"/>
                <a:ea typeface="ＭＳ Ｐゴシック" pitchFamily="-65" charset="-128"/>
              </a:rPr>
              <a:t>a. Each user’s account name and simple permutations of it</a:t>
            </a:r>
          </a:p>
          <a:p>
            <a:pPr eaLnBrk="1" hangingPunct="1"/>
            <a:r>
              <a:rPr lang="en-US" b="1" dirty="0" err="1" smtClean="0">
                <a:latin typeface="Arial" charset="0"/>
                <a:ea typeface="ＭＳ Ｐゴシック" pitchFamily="-65" charset="-128"/>
              </a:rPr>
              <a:t>b</a:t>
            </a:r>
            <a:r>
              <a:rPr lang="en-US" b="1" dirty="0" smtClean="0">
                <a:latin typeface="Arial" charset="0"/>
                <a:ea typeface="ＭＳ Ｐゴシック" pitchFamily="-65" charset="-128"/>
              </a:rPr>
              <a:t>. A list of 432 built-in passwords that Morris thought to be likely candidates</a:t>
            </a:r>
          </a:p>
          <a:p>
            <a:pPr eaLnBrk="1" hangingPunct="1"/>
            <a:r>
              <a:rPr lang="en-US" b="1" dirty="0" smtClean="0">
                <a:latin typeface="Arial" charset="0"/>
                <a:ea typeface="ＭＳ Ｐゴシック" pitchFamily="-65" charset="-128"/>
              </a:rPr>
              <a:t>c. All the words in the local system dictionary</a:t>
            </a:r>
          </a:p>
          <a:p>
            <a:pPr eaLnBrk="1" hangingPunct="1"/>
            <a:endParaRPr lang="en-US" b="1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1" dirty="0" smtClean="0">
                <a:latin typeface="Arial" charset="0"/>
                <a:ea typeface="ＭＳ Ｐゴシック" pitchFamily="-65" charset="-128"/>
              </a:rPr>
              <a:t>2. It exploited a bug in the UNIX finger protocol, which reports the whereabouts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of a remote user.</a:t>
            </a:r>
          </a:p>
          <a:p>
            <a:pPr eaLnBrk="1" hangingPunct="1"/>
            <a:endParaRPr lang="en-US" b="1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b="1" dirty="0" smtClean="0">
                <a:latin typeface="Arial" charset="0"/>
                <a:ea typeface="ＭＳ Ｐゴシック" pitchFamily="-65" charset="-128"/>
              </a:rPr>
              <a:t>3. It exploited a trapdoor in the debug option of the remote process that receives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and sends mail.</a:t>
            </a:r>
          </a:p>
          <a:p>
            <a:pPr eaLnBrk="1" hangingPunct="1"/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If any of these attacks succeeded, the worm achieved communication with the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operating system command interpreter. It then sent this interpreter a short bootstrap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program, issued a command to execute that program, and then logged off.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The bootstrap program then called back the parent program and downloaded the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remainder of the worm. The new worm was then executed.</a:t>
            </a:r>
            <a:endParaRPr lang="en-US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847121-D02F-4F62-859C-2EAF1728601D}" type="slidenum">
              <a:rPr lang="en-AU"/>
              <a:pPr/>
              <a:t>38</a:t>
            </a:fld>
            <a:endParaRPr lang="en-AU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The Melissa e-mail worm that appeared in 1998 was the first of a new generation of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malware that included aspects of virus, worm, and Trojan in one package [CASS01].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Melissa made use of a Microsoft Word macro embedded in an attachment. If the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recipient opens the e-mail attachment, the Word macro is activated. Then it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sends itself to everyone on the mailing list in the user’s e-mail package, propagating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as a worm; and</a:t>
            </a:r>
          </a:p>
          <a:p>
            <a:endParaRPr lang="en-US" b="1" smtClean="0">
              <a:latin typeface="Arial" charset="0"/>
              <a:ea typeface="ＭＳ Ｐゴシック" pitchFamily="-65" charset="-128"/>
            </a:endParaRPr>
          </a:p>
          <a:p>
            <a:r>
              <a:rPr lang="en-US" b="1" smtClean="0">
                <a:latin typeface="Arial" charset="0"/>
                <a:ea typeface="ＭＳ Ｐゴシック" pitchFamily="-65" charset="-128"/>
              </a:rPr>
              <a:t>2. does local damage on the user’s system, including disabling some security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tools, and also copying itself into other documents, propagating as a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virus; and</a:t>
            </a:r>
          </a:p>
          <a:p>
            <a:endParaRPr lang="en-US" b="1" smtClean="0">
              <a:latin typeface="Arial" charset="0"/>
              <a:ea typeface="ＭＳ Ｐゴシック" pitchFamily="-65" charset="-128"/>
            </a:endParaRPr>
          </a:p>
          <a:p>
            <a:r>
              <a:rPr lang="en-US" b="1" smtClean="0">
                <a:latin typeface="Arial" charset="0"/>
                <a:ea typeface="ＭＳ Ｐゴシック" pitchFamily="-65" charset="-128"/>
              </a:rPr>
              <a:t>3. if a trigger time was seen, it displayed a Simpson quote as its payload.</a:t>
            </a:r>
          </a:p>
          <a:p>
            <a:endParaRPr lang="en-US" smtClean="0">
              <a:latin typeface="Arial" charset="0"/>
              <a:ea typeface="ＭＳ Ｐゴシック" pitchFamily="-65" charset="-128"/>
            </a:endParaRP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In 1999, a more powerful version of this e-mail virus appeared. This version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could be activated merely by opening an e-mail that contains the virus, rather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than by opening an attachment. The virus uses the Visual Basic scripting language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supported by the e-mail package.</a:t>
            </a:r>
          </a:p>
          <a:p>
            <a:endParaRPr lang="en-US" smtClean="0">
              <a:latin typeface="Arial" charset="0"/>
              <a:ea typeface="ＭＳ Ｐゴシック" pitchFamily="-65" charset="-128"/>
            </a:endParaRP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Melissa propagates itself as soon as it is activated (either by opening an e-mail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attachment or by opening the e-mail) to all of the e-mail addresses known to the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infected host. As a result, whereas viruses used to take months or years to propagate,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this next generation of malware could do so in hours. [CASS01] notes that it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took only three days for Melissa to infect over 100,000 computers, compared to the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months it took the Brain virus to infect a few thousand computers a decade before.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This makes it very difficult for anti-virus software to respond to new attacks before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much damage is done.</a:t>
            </a:r>
          </a:p>
          <a:p>
            <a:endParaRPr lang="en-US" smtClean="0">
              <a:latin typeface="Arial" charset="0"/>
              <a:ea typeface="ＭＳ Ｐゴシック" pitchFamily="-65" charset="-128"/>
            </a:endParaRP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The Code Red worm first appeared in July 2001. Code Red exploits a security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hole in the Microsoft Internet Information Server (IIS) to penetrate and spread.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It also disables the system file checker in Windows. The worm probes random IP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addresses to spread to other hosts. During a certain period of time, it only spreads.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It then initiates a denial-of-service attack against a government Web site by flooding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the site with packets from numerous hosts. The worm then suspends activities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and reactivates periodically. In the second wave of attack, Code Red infected nearly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360,000 servers in 14 hours. In addition to the havoc it caused at the targeted server,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Code Red consumed enormous amounts of Internet capacity, disrupting service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[MOOR02].</a:t>
            </a:r>
          </a:p>
          <a:p>
            <a:endParaRPr lang="en-US" smtClean="0">
              <a:latin typeface="Arial" charset="0"/>
              <a:ea typeface="ＭＳ Ｐゴシック" pitchFamily="-65" charset="-128"/>
            </a:endParaRP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Code Red II is another, distinct, variant that first appeared in August 2001,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and also targeted Microsoft IIS. It tried to infect systems on the same subnet as the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infected system. Also, this newer worm installs a backdoor, allowing a hacker to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remotely execute commands on victim computers.</a:t>
            </a:r>
          </a:p>
          <a:p>
            <a:endParaRPr lang="en-US" smtClean="0">
              <a:latin typeface="Arial" charset="0"/>
              <a:ea typeface="ＭＳ Ｐゴシック" pitchFamily="-65" charset="-128"/>
            </a:endParaRP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The Nimda worm that appeared in September 2001 also has worm, virus, and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mobile code characteristics. It spread using a variety of distribution methods:</a:t>
            </a:r>
          </a:p>
          <a:p>
            <a:endParaRPr lang="en-US" smtClean="0">
              <a:latin typeface="Arial" charset="0"/>
              <a:ea typeface="ＭＳ Ｐゴシック" pitchFamily="-65" charset="-128"/>
            </a:endParaRP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smtClean="0">
                <a:latin typeface="Arial" charset="0"/>
                <a:ea typeface="ＭＳ Ｐゴシック" pitchFamily="-65" charset="-128"/>
              </a:rPr>
              <a:t>E-mail: A user on a vulnerable host opens an infected e-mail attachment;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Nimda looks for e-mail addresses on the host and then sends copies of itself to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those addresses.</a:t>
            </a:r>
          </a:p>
          <a:p>
            <a:endParaRPr lang="en-US" smtClean="0">
              <a:latin typeface="Arial" charset="0"/>
              <a:ea typeface="ＭＳ Ｐゴシック" pitchFamily="-65" charset="-128"/>
            </a:endParaRP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smtClean="0">
                <a:latin typeface="Arial" charset="0"/>
                <a:ea typeface="ＭＳ Ｐゴシック" pitchFamily="-65" charset="-128"/>
              </a:rPr>
              <a:t>Windows shares: Nimda scans hosts for unsecured Windows file shares; it can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then use NetBIOS86 as a transport mechanism to infect files on that host in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the hopes that a user will run an infected file, which will activate Nimda on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that host.</a:t>
            </a:r>
          </a:p>
          <a:p>
            <a:endParaRPr lang="en-US" smtClean="0">
              <a:latin typeface="Arial" charset="0"/>
              <a:ea typeface="ＭＳ Ｐゴシック" pitchFamily="-65" charset="-128"/>
            </a:endParaRP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smtClean="0">
                <a:latin typeface="Arial" charset="0"/>
                <a:ea typeface="ＭＳ Ｐゴシック" pitchFamily="-65" charset="-128"/>
              </a:rPr>
              <a:t>Web servers: Nimda scans Web servers, looking for known vulnerabilities in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Microsoft IIS. If it finds a vulnerable server, it attempts to transfer a copy of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itself to the server and infects it and its files.</a:t>
            </a:r>
          </a:p>
          <a:p>
            <a:endParaRPr lang="en-US" b="1" smtClean="0">
              <a:latin typeface="Arial" charset="0"/>
              <a:ea typeface="ＭＳ Ｐゴシック" pitchFamily="-65" charset="-128"/>
            </a:endParaRPr>
          </a:p>
          <a:p>
            <a:r>
              <a:rPr lang="en-US" b="1" smtClean="0">
                <a:latin typeface="Arial" charset="0"/>
                <a:ea typeface="ＭＳ Ｐゴシック" pitchFamily="-65" charset="-128"/>
              </a:rPr>
              <a:t>Web clients: If a vulnerable Web client visits a Web server that has been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infected by Nimda, the client’s workstation will become infected.</a:t>
            </a:r>
          </a:p>
          <a:p>
            <a:endParaRPr lang="en-US" smtClean="0">
              <a:latin typeface="Arial" charset="0"/>
              <a:ea typeface="ＭＳ Ｐゴシック" pitchFamily="-65" charset="-128"/>
            </a:endParaRP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smtClean="0">
                <a:latin typeface="Arial" charset="0"/>
                <a:ea typeface="ＭＳ Ｐゴシック" pitchFamily="-65" charset="-128"/>
              </a:rPr>
              <a:t>Backdoors: If a workstation was infected by earlier worms, such as “Code Red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II,” then Nimda will use the backdoor access left by these earlier infections to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access the system.</a:t>
            </a:r>
          </a:p>
          <a:p>
            <a:endParaRPr lang="en-US" smtClean="0">
              <a:latin typeface="Arial" charset="0"/>
              <a:ea typeface="ＭＳ Ｐゴシック" pitchFamily="-65" charset="-128"/>
            </a:endParaRP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In early 2003, the SQL Slammer worm appeared. This worm exploited a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buffer overflow vulnerability in Microsoft SQL server. The Slammer was extremely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compact and spread rapidly, infecting 90% of vulnerable hosts within 10 minutes.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This rapid spread caused significant congestion on the Internet.</a:t>
            </a:r>
          </a:p>
          <a:p>
            <a:endParaRPr lang="en-US" smtClean="0">
              <a:latin typeface="Arial" charset="0"/>
              <a:ea typeface="ＭＳ Ｐゴシック" pitchFamily="-65" charset="-128"/>
            </a:endParaRP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Late 2003 saw the arrival of the Sobig.F worm, which exploited open proxy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servers to turn infected machines into spam engines. At its peak, Sobig.F reportedly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accounted for one in every 17 messages and produced more than one million copies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of itself within the first 24 hours.</a:t>
            </a:r>
          </a:p>
          <a:p>
            <a:endParaRPr lang="en-US" smtClean="0">
              <a:latin typeface="Arial" charset="0"/>
              <a:ea typeface="ＭＳ Ｐゴシック" pitchFamily="-65" charset="-128"/>
            </a:endParaRP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Mydoom is a mass-mailing e-mail worm that appeared in 2004. It followed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a growing trend of installing a backdoor in infected computers, thereby enabling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hackers to gain remote access to data such as passwords and credit card numbers.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Mydoom replicated up to 1,000 times per minute and reportedly flooded the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Internet with 100 million infected messages in 36 hours.</a:t>
            </a:r>
          </a:p>
          <a:p>
            <a:endParaRPr lang="en-US" smtClean="0">
              <a:latin typeface="Arial" charset="0"/>
              <a:ea typeface="ＭＳ Ｐゴシック" pitchFamily="-65" charset="-128"/>
            </a:endParaRP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The Warezov family of worms appeared in 2006 [KIRK06]. When the worm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is launched, it creates several executables in system directories and sets itself to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run every time Windows starts by creating a registry entry. Warezov scans several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types of files for e-mail addresses and sends itself as an e-mail attachment. Some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variants are capable of downloading other malware, such as Trojan horses and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adware. Many variants disable security-related products and/or disable their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updating capability.</a:t>
            </a:r>
          </a:p>
          <a:p>
            <a:endParaRPr lang="en-US" smtClean="0">
              <a:latin typeface="Arial" charset="0"/>
              <a:ea typeface="ＭＳ Ｐゴシック" pitchFamily="-65" charset="-128"/>
            </a:endParaRP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The Conficker (or Downadup) worm was first detected in November 2008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and spread quickly to become one of the most widespread infections since SQL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Slammer in 2003 [LAWT09]. It spread initially by exploiting a Windows buffer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overflow vulnerability, though later versions could also spread via USB drives and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network file shares. In 2010, it still comprised the second most common family of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malware observed by Symantec [SYMA11], even though patches were available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from Microsoft to close the main vulnerabilities it exploits.</a:t>
            </a:r>
          </a:p>
          <a:p>
            <a:endParaRPr lang="en-US" smtClean="0">
              <a:latin typeface="Arial" charset="0"/>
              <a:ea typeface="ＭＳ Ｐゴシック" pitchFamily="-65" charset="-128"/>
            </a:endParaRP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In 2010, the Stuxnet worm was detected, though it had been spreading quietly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for some time previously [CHEN11]. Unlike many previous worms, it deliberately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restricted its rate of spread to reduce its chance of detection. It also targeted industrial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control systems, most likely those associated with the Iranian nuclear program,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with the likely aim of disrupting the operation of their equipment. It supported a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range of propagation mechanisms, including via USB drives, network file shares,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and using no less than four unknown, zero-day vulnerability exploits. Considerable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debate resulted from the size and complexity of its code, the use of an unprecedented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four zero-day exploits, and the cost and effort apparent in its development.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There are claims that it appears to be the first serious use of a cyberwarfare weapon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against a nation’s physical infrastructure. The researchers at Symantec who analyzed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Stuxnet noted that while they were expecting to find espionage, they never expected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to see malware with targeted sabotage as its aim. As a result, greater attention is now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being directed at the use of malware as a weapon by a number of nations.</a:t>
            </a:r>
            <a:endParaRPr lang="en-US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-65" charset="-128"/>
              </a:rPr>
              <a:t>Mobile code refers to programs (e.g., script, macro, or other portable instruction)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-65" charset="-128"/>
              </a:rPr>
              <a:t>that can be shipped unchanged to a heterogeneous collection of platforms and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-65" charset="-128"/>
              </a:rPr>
              <a:t>execute with identical semantics [JANS01].</a:t>
            </a:r>
          </a:p>
          <a:p>
            <a:pPr>
              <a:lnSpc>
                <a:spcPct val="90000"/>
              </a:lnSpc>
            </a:pPr>
            <a:endParaRPr lang="en-US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-65" charset="-128"/>
              </a:rPr>
              <a:t>Mobile code is transmitted from a remote system to a local system and then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-65" charset="-128"/>
              </a:rPr>
              <a:t>executed on the local system without the user’s explicit instruction [NIST05]. Mobile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-65" charset="-128"/>
              </a:rPr>
              <a:t>code often acts as a mechanism for a virus, worm, or Trojan horse to be transmitted to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-65" charset="-128"/>
              </a:rPr>
              <a:t>the user’s workstation. In other cases, mobile code takes advantage of vulnerabilities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-65" charset="-128"/>
              </a:rPr>
              <a:t>to perform its own exploits, such as unauthorized data access or root compromise.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-65" charset="-128"/>
              </a:rPr>
              <a:t>Popular vehicles for mobile code include Java applets, ActiveX, JavaScript, and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-65" charset="-128"/>
              </a:rPr>
              <a:t>VBScript. The most common ways of using mobile code for malicious operations on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-65" charset="-128"/>
              </a:rPr>
              <a:t>local system are cross-site scripting, interactive and dynamic Web sites, e-mail attachments,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Arial" charset="0"/>
                <a:ea typeface="ＭＳ Ｐゴシック" pitchFamily="-65" charset="-128"/>
              </a:rPr>
              <a:t>and downloads from untrusted sites or of untrusted software.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3A8A23-2EEF-4597-A988-F86389022732}" type="slidenum">
              <a:rPr lang="en-AU"/>
              <a:pPr/>
              <a:t>39</a:t>
            </a:fld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Worms first appeared on mobile phones with the discovery of the Cabir worm in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2004, and then Lasco and CommWarrior in 2005. These worms communicate through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Bluetooth wireless connections or via the multimedia messaging service (MMS).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The target is the smartphone, which is a mobile phone that permits users to install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software applications from sources other than the cellular network operator. All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these early mobile worms targeted mobile phones using the Symbian operating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system. More recent malware targets Android and iPhone systems. Mobile phone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malware can completely disable the phone, delete data on the phone, or force the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device to send costly messages to premium-priced numbers.</a:t>
            </a:r>
          </a:p>
          <a:p>
            <a:endParaRPr lang="en-US" sz="110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The CommWarrior worm replicates by means of Bluetooth to other phones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in the receiving area. It also sends itself as an MMS file to numbers in the phone’s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address book and in automatic replies to incoming text messages and MMS messages.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In addition, it copies itself to the removable memory card and inserts itself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into the program installation files on the phone.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40E144-5D5B-4E51-A4C8-12FF29CB1015}" type="slidenum">
              <a:rPr lang="en-AU"/>
              <a:pPr/>
              <a:t>40</a:t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7882FE-C651-41F4-B86A-AB2AA24EE238}" type="slidenum">
              <a:rPr lang="en-AU"/>
              <a:pPr/>
              <a:t>2</a:t>
            </a:fld>
            <a:endParaRPr lang="en-AU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>
                <a:latin typeface="Arial" charset="0"/>
                <a:ea typeface="ＭＳ Ｐゴシック" pitchFamily="-65" charset="-128"/>
              </a:rPr>
              <a:t>Malicious software , or malware , arguably constitutes one of the most significant categories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of threats to computer systems. [NIST05] defines malware as “a program that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is inserted into a system, usually covertly, with the intent of compromising the confidentiality,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integrity, or availability of the victim’s data, applications, or operating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system or otherwise annoying or disrupting the victim.” Hence, we are concerned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with the threat malware poses to application programs, to utility programs, such as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editors and compilers, and to kernel-level programs. We are also concerned with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its use on compromised or malicious Web sites and servers, or in especially crafted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spam e-mails or other messages, which aim to trick users into revealing sensitive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personal information.</a:t>
            </a:r>
          </a:p>
          <a:p>
            <a:pPr eaLnBrk="1" hangingPunct="1"/>
            <a:endParaRPr lang="en-US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Another approach to exploiting software vulnerabilities involves the exploit of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bugs in user applications to install malware. One common approach to this exploits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browser vulnerabilities so that when the user views a Web page controlled by the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attacker, it contains code that exploits the browser bug to download and install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malware on the system without the user’s knowledge or consent. This is known as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a </a:t>
            </a:r>
            <a:r>
              <a:rPr lang="en-US" sz="1100" b="1" smtClean="0">
                <a:latin typeface="Arial" charset="0"/>
                <a:ea typeface="ＭＳ Ｐゴシック" pitchFamily="-65" charset="-128"/>
              </a:rPr>
              <a:t>drive-by-download and is a common exploit in recent attack kits. In most cases,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this malware does not actively propagate as a worm does, but rather waits for unsuspecting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users to visit the malicious Web page in order to spread to their systems.</a:t>
            </a:r>
          </a:p>
          <a:p>
            <a:endParaRPr lang="en-US" sz="110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Related variants can exploit bugs in common e-mail clients, such as the Klez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mass-mailing worm seen in October 2001, which targeted a bug in the HTML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handling in Microsoft’s Outlook and Outlook Express programs to automatically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run itself. Or, such malware may target common PDF viewers to also download and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install malware without the user’s consent when they view a malicious PDF document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[STEV11]. Such documents may be spread by spam e-mail, or be part of a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targeted phishing attack, as we discuss next.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1CD6A7-873F-4FC7-AA31-DFA155F764A4}" type="slidenum">
              <a:rPr lang="en-AU"/>
              <a:pPr/>
              <a:t>41</a:t>
            </a:fld>
            <a:endParaRPr lang="en-A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The final category of malware propagation we consider involves social engineering,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“tricking” users to assist in the compromise of their own systems or personal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information. This can occur when a user views and responds to some SPAM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e-mail, or permits the installation and execution of some Trojan horse program or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scripting code.</a:t>
            </a:r>
          </a:p>
          <a:p>
            <a:pPr>
              <a:lnSpc>
                <a:spcPct val="90000"/>
              </a:lnSpc>
            </a:pPr>
            <a:endParaRPr lang="en-US" b="1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Arial" charset="0"/>
                <a:ea typeface="ＭＳ Ｐゴシック" pitchFamily="-65" charset="-128"/>
              </a:rPr>
              <a:t>Spam (Unsolicited Bulk) E-Mail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With the explosive growth of the Internet over the last few decades, the widespread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use of e-mail, and the extremely low cost required to send large volumes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of e-mail, has come the rise of unsolicited bulk e-mail, commonly known as spam.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A number of recent estimates suggest that spam e-mail may account for 90% or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more of all e-mail sent. This imposes significant costs on both the network infrastructure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needed to relay this traffic, and on users who need to filter their legitimate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e-mails out of this flood. In response to this explosive growth, there has been the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equally rapid growth of the anti-spam industry that provides products to detect and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filter spam e-mails. This has led to an arms race between the spammers devising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techniques to sneak their content through, and with the defenders efforts to block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them [KREI09].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While some spam is sent from legitimate mail servers, most recent spam is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sent by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botnets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using compromised user systems, as we discuss in Section 6.6 . A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significant portion of spam e-mail content is just advertising, trying to convince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the recipient to purchase some product online, such as pharmaceuticals, or used in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scams, such as stock scams or money mule job ads. But spam is also a significant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carrier of malware. The e-mail may have an attached document, which, if opened,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may exploit a software vulnerability to install malware on the user’s system, as we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discussed in the previous section. Or, it may have an attached Trojan horse program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or scripting code that, if run, also installs malware on the user’s system. Some</a:t>
            </a:r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Arial" charset="0"/>
                <a:ea typeface="ＭＳ Ｐゴシック" pitchFamily="-65" charset="-128"/>
              </a:rPr>
              <a:t>trojans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avoid the need for user agreement by exploiting a software vulnerability in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order to install themselves, as we discuss next. Finally the spam may be used in a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phishing attack, typically directing the user either to a fake Web site that mirrors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some legitimate service, such as an online banking site, where it attempts to capture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the user’s login and password details; or to complete some form with sufficient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personal details to allow the attacker to impersonate the user in an identity theft.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All of these uses make spam e-mails a significant security concern. However, in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many cases, it requires the user’s active choice to view the e-mail and any attached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document, or to permit the installation of some program, in order for the compromise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to occur.</a:t>
            </a:r>
          </a:p>
          <a:p>
            <a:pPr>
              <a:lnSpc>
                <a:spcPct val="90000"/>
              </a:lnSpc>
            </a:pPr>
            <a:endParaRPr lang="en-US" b="1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Arial" charset="0"/>
                <a:ea typeface="ＭＳ Ｐゴシック" pitchFamily="-65" charset="-128"/>
              </a:rPr>
              <a:t>Trojan Horses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A Trojan horse is a useful, or apparently useful, program or utility containing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hidden code that, when invoked, performs some unwanted or harmful function.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Trojan horse programs can be used to accomplish functions indirectly that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the attacker could not accomplish directly. For example, to gain access to sensitive,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personal information stored in the files of a user, an attacker could create a Trojan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horse program that, when executed, scans the user’s files for the desired sensitive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information and sends a copy of it to the attacker via a Web form or e-mail or text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message. The author could then entice users to run the program by incorporating it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into a game or useful utility program, and making it available via a known software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distribution site or app store. This approach has been used recently with utilities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that “claim” to be the latest anti-virus scanner, or security update, for systems, but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which are actually malicious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trojans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, often carrying payloads such as spyware that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searches for banking credentials. Hence, users need to take precautions to validate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the source of any software they install.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Trojan horses fit into one of three models: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• Continuing to perform the function of the original program and additionally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performing a separate malicious activity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• Continuing to perform the function of the original program but modifying the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function to perform malicious activity (e.g., a Trojan horse version of a login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program that collects passwords) or to disguise other malicious activity (e.g., a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Trojan horse version of a process listing program that does not display certain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processes that are malicious)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• Performing a malicious function that completely replaces the function of the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original program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Some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trojans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avoid the requirement for user assistance by exploiting some software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vulnerability to enable their automatic installation and execution. In this they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share some features of a worm, but unlike it, they do not replicate. A prominent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example of such an attack was the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Hydraq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Trojan used in Operation Aurora in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2009 and early 2010. This exploited a vulnerability in Internet Explorer to install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itself, and targeted several high-profile companies [SYMA11]. It was typically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distributed using either spam e-mail or via a compromised Web site using a “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driveby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-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download.”</a:t>
            </a:r>
          </a:p>
          <a:p>
            <a:pPr>
              <a:lnSpc>
                <a:spcPct val="90000"/>
              </a:lnSpc>
            </a:pPr>
            <a:endParaRPr lang="en-US" b="1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b="1" dirty="0" smtClean="0">
                <a:latin typeface="Arial" charset="0"/>
                <a:ea typeface="ＭＳ Ｐゴシック" pitchFamily="-65" charset="-128"/>
              </a:rPr>
              <a:t>Mobile Phone Trojans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Mobile phone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trojans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also first appeared in 2004 with the discovery of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Skuller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. As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with mobile worms, the target is the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smartphone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, and the early mobile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trojans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targeted</a:t>
            </a:r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Arial" charset="0"/>
                <a:ea typeface="ＭＳ Ｐゴシック" pitchFamily="-65" charset="-128"/>
              </a:rPr>
              <a:t>Symbian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phones. More recently, a number of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trojans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have been detected that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target Android phones and Apple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iPhones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.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In 2011, Google removed a number of apps from the Android Market that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were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trojans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containing the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DroidDream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malware. This is a powerful zombie agent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that exploited vulnerabilities in some versions of Android used at this time to gain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full access to the system to monitor data and install additional code.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The tighter controls that Apple impose on their app store, mean that most</a:t>
            </a:r>
          </a:p>
          <a:p>
            <a:pPr>
              <a:lnSpc>
                <a:spcPct val="90000"/>
              </a:lnSpc>
            </a:pPr>
            <a:r>
              <a:rPr lang="en-US" dirty="0" err="1" smtClean="0">
                <a:latin typeface="Arial" charset="0"/>
                <a:ea typeface="ＭＳ Ｐゴシック" pitchFamily="-65" charset="-128"/>
              </a:rPr>
              <a:t>iPhone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trojans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seen to date target “jail-broken” phones, and are distributed via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unofficial sites. However a number of versions of the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iPhone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O/S included some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form of graphic or PDF vulnerability. Indeed these vulnerabilities were the main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means used to “jail-break” the phones. But they also provided a path that malware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could use to target the phones. While Apple has fixed a number of these vulnerabilities,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new variants continued to be discovered. This is yet another illustration of just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how difficult it is, for even well resourced organizations, to write secure software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within a complex system, such as an operating system. We return to this topic in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charset="0"/>
                <a:ea typeface="ＭＳ Ｐゴシック" pitchFamily="-65" charset="-128"/>
              </a:rPr>
              <a:t>Chapters 10 and 11 .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EB63E4-2A6A-4607-9B0C-53260A018263}" type="slidenum">
              <a:rPr lang="en-AU"/>
              <a:pPr/>
              <a:t>42</a:t>
            </a:fld>
            <a:endParaRPr lang="en-A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Once malware is active on the target system, the next concern is what actions it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will take on this system. That is, what payload does it carry. Some malware has a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nonexistent or nonfunctional payload. Its only purpose, either deliberate or due to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accidental early release, is to spread. More commonly, it carries one or more payloads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that perform covert actions for the attacker.</a:t>
            </a:r>
          </a:p>
          <a:p>
            <a:endParaRPr lang="en-US" sz="110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An early payload seen in a number of viruses and worms resulted in data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destruction on the infected system when certain trigger conditions were met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[WEAV03]. A related payload is one that displays unwanted messages or content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on the user’s system when triggered. More seriously, another variant attempts to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inflict real-world damage on the system. All of these actions target the integrity of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the computer system’s software or hardware, or of the user’s data. These changes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may not occur immediately, but only when specific trigger conditions are met that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satisfy their logic-bomb code.</a:t>
            </a:r>
          </a:p>
          <a:p>
            <a:endParaRPr lang="en-US" sz="110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The Chernobyl virus is an early example of a destructive parasitic memory-resident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Windows-95 and 98 virus, that was first seen in 1998. It infects executable files when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they’re opened. And when a trigger date is reached, it deletes data on the infected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system by overwriting the first megabyte of the hard drive with zeroes, resulting in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massive corruption of the entire file system. This first occurred on April 26, 1999,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when estimates suggest more than one million computers were affected.</a:t>
            </a:r>
          </a:p>
          <a:p>
            <a:endParaRPr lang="en-US" sz="110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Similarly, the Klez mass-mailing worm is an early example of a destructive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worm infecting Windows-95 to XP systems, and was first seen in October 2001. It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spreads by e-mailing copies of itself to addresses found in the address book and in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files on the system. It can stop and delete some anti-virus programs running on the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system. On trigger dates, being the 13th of several months each year, it causes files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on the local hard drive to become empty.</a:t>
            </a:r>
          </a:p>
          <a:p>
            <a:endParaRPr lang="en-US" sz="110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As an alternative to just destroying data, some malware encrypts the user’s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data, and demands payment in order to access the key needed to recover this information.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This is sometimes known as </a:t>
            </a:r>
            <a:r>
              <a:rPr lang="en-US" sz="1100" b="1" smtClean="0">
                <a:latin typeface="Arial" charset="0"/>
                <a:ea typeface="ＭＳ Ｐゴシック" pitchFamily="-65" charset="-128"/>
              </a:rPr>
              <a:t>ransomware . The PC Cyborg Trojan seen in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1989 was an early example of this. However, around mid-2006, a number of worms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and trojans appeared, such as the Gpcode Trojan, that used public-key cryptography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with increasingly larger key sizes to encrypt data. The user needed to pay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a ransom, or to make a purchase from certain sites, in order to receive the key to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decrypt this data. While earlier instances used weaker cryptography that could be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cracked without paying the ransom, the later versions using public-key cryptography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with large key sizes could not be broken this way.</a:t>
            </a:r>
          </a:p>
          <a:p>
            <a:endParaRPr lang="en-US" sz="1100" smtClean="0">
              <a:latin typeface="Arial" charset="0"/>
              <a:ea typeface="ＭＳ Ｐゴシック" pitchFamily="-65" charset="-128"/>
            </a:endParaRPr>
          </a:p>
          <a:p>
            <a:endParaRPr lang="en-US" sz="1100" smtClean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0B062-B33A-4DA9-9E89-7352DBB66A5F}" type="slidenum">
              <a:rPr lang="en-AU"/>
              <a:pPr/>
              <a:t>43</a:t>
            </a:fld>
            <a:endParaRPr lang="en-A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A further variant of system corruption payloads aims to cause damage to physical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equipment. The infected system is clearly the device most easily targeted. The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Chernobyl virus mentioned above not only corrupts data, but attempts to rewrite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the BIOS code used to initially boot the computer. If it is successful, the boot process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fails, and the system is unusable until the BIOS chip is either re-programmed or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replaced.</a:t>
            </a:r>
          </a:p>
          <a:p>
            <a:endParaRPr lang="en-US" sz="110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More recently, the Stuxnet worm that we discussed previously targets some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specific industrial control system software as its key payload [CHEN11]. If control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systems using certain Siemens industrial control software with a specific configuration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of devices are infected, then the worm replaces the original control code with code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that deliberately drives the controlled equipment outside its normal operating range,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resulting in the failure of the attached equipment. The centrifuges used in the Iranian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uranium enrichment program were strongly suspected as the target, with reports of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much higher than normal failure rates observed in them over the period when this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worm was active. As noted in our earlier discussion, this has raised concerns over the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use of sophisticated targeted malware for industrial sabotage.</a:t>
            </a:r>
          </a:p>
          <a:p>
            <a:endParaRPr lang="en-US" sz="110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A key component of data corrupting malware is the logic bomb. The logic bomb is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code embedded in the malware that is set to “explode” when certain conditions are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met. Examples of conditions that can be used as triggers for a logic bomb are the presence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or absence of certain files or devices on the system, a particular day of the week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or date, a particular version or configuration of some software, or a particular user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running the application. Once triggered, a bomb may alter or delete data or entire files,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cause a machine halt, or do some other damage. All of the examples we describe in this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section include such code.</a:t>
            </a:r>
          </a:p>
          <a:p>
            <a:endParaRPr lang="en-US" sz="110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A striking example of how logic bombs can be employed was the case of Tim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Lloyd, who was convicted of setting a logic bomb that cost his employer, Omega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Engineering, more than $10 million, derailed its corporate growth strategy, and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eventually led to the layoff of 80 workers [GAUD00]. Ultimately, Lloyd was</a:t>
            </a:r>
          </a:p>
          <a:p>
            <a:r>
              <a:rPr lang="en-US" sz="1100" smtClean="0">
                <a:latin typeface="Arial" charset="0"/>
                <a:ea typeface="ＭＳ Ｐゴシック" pitchFamily="-65" charset="-128"/>
              </a:rPr>
              <a:t>sentenced to 41 months in prison and ordered to pay $2 million in restitution.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F2DF1B-2E8A-4343-BF1C-83443696DB17}" type="slidenum">
              <a:rPr lang="en-AU"/>
              <a:pPr/>
              <a:t>44</a:t>
            </a:fld>
            <a:endParaRPr lang="en-A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33148B-1BFD-40AE-B285-40A0AB49743A}" type="slidenum">
              <a:rPr lang="en-AU"/>
              <a:pPr/>
              <a:t>45</a:t>
            </a:fld>
            <a:endParaRPr lang="en-AU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  <a:ea typeface="ＭＳ Ｐゴシック" pitchFamily="-65" charset="-128"/>
              </a:rPr>
              <a:t>The next category of payload we discuss is where the malware subverts the computational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and network resources of the infected system for use by the attacker.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Such a system is known as a bot (robot), zombie or drone, and secretly takes over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another Internet-attached computer and then uses that computer to launch or manage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attacks that are difficult to trace to the bot’s creator. The bot is typically planted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on hundreds or thousands of computers belonging to unsuspecting third parties.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The collection of bots often is capable of acting in a coordinated manner; such a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collection is referred to as a </a:t>
            </a:r>
            <a:r>
              <a:rPr lang="en-US" b="1" smtClean="0">
                <a:latin typeface="Arial" charset="0"/>
                <a:ea typeface="ＭＳ Ｐゴシック" pitchFamily="-65" charset="-128"/>
              </a:rPr>
              <a:t>botnet . This type of payload attacks the integrity and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availability of the infected system.</a:t>
            </a:r>
          </a:p>
          <a:p>
            <a:endParaRPr lang="en-US" b="1" smtClean="0">
              <a:latin typeface="Arial" charset="0"/>
              <a:ea typeface="ＭＳ Ｐゴシック" pitchFamily="-65" charset="-128"/>
            </a:endParaRPr>
          </a:p>
          <a:p>
            <a:r>
              <a:rPr lang="en-US" b="1" smtClean="0">
                <a:latin typeface="Arial" charset="0"/>
                <a:ea typeface="ＭＳ Ｐゴシック" pitchFamily="-65" charset="-128"/>
              </a:rPr>
              <a:t>Uses of Bots</a:t>
            </a:r>
          </a:p>
          <a:p>
            <a:endParaRPr lang="en-US" smtClean="0">
              <a:latin typeface="Arial" charset="0"/>
              <a:ea typeface="ＭＳ Ｐゴシック" pitchFamily="-65" charset="-128"/>
            </a:endParaRP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[HONE05] lists the following uses of bots:</a:t>
            </a:r>
          </a:p>
          <a:p>
            <a:endParaRPr lang="en-US" smtClean="0">
              <a:latin typeface="Arial" charset="0"/>
              <a:ea typeface="ＭＳ Ｐゴシック" pitchFamily="-65" charset="-128"/>
            </a:endParaRP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smtClean="0">
                <a:latin typeface="Arial" charset="0"/>
                <a:ea typeface="ＭＳ Ｐゴシック" pitchFamily="-65" charset="-128"/>
              </a:rPr>
              <a:t>Distributed denial-of-service (DDoS) attacks: A DDoS attack is an attack on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a computer system or network that causes a loss of service to users. We examine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DDoS attacks in Chapter 7 .</a:t>
            </a:r>
          </a:p>
          <a:p>
            <a:endParaRPr lang="en-US" smtClean="0">
              <a:latin typeface="Arial" charset="0"/>
              <a:ea typeface="ＭＳ Ｐゴシック" pitchFamily="-65" charset="-128"/>
            </a:endParaRP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smtClean="0">
                <a:latin typeface="Arial" charset="0"/>
                <a:ea typeface="ＭＳ Ｐゴシック" pitchFamily="-65" charset="-128"/>
              </a:rPr>
              <a:t>Spamming: With the help of a botnet and thousands of bots, an attacker is able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to send massive amounts of bulk e-mail (spam).</a:t>
            </a:r>
          </a:p>
          <a:p>
            <a:endParaRPr lang="en-US" smtClean="0">
              <a:latin typeface="Arial" charset="0"/>
              <a:ea typeface="ＭＳ Ｐゴシック" pitchFamily="-65" charset="-128"/>
            </a:endParaRP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smtClean="0">
                <a:latin typeface="Arial" charset="0"/>
                <a:ea typeface="ＭＳ Ｐゴシック" pitchFamily="-65" charset="-128"/>
              </a:rPr>
              <a:t>Sniffing traffic: Bots can also use a packet sniffer to watch for interesting cleartext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data passing by a compromised machine. The sniffers are mostly used to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retrieve sensitive information like usernames and passwords.</a:t>
            </a:r>
          </a:p>
          <a:p>
            <a:endParaRPr lang="en-US" b="1" smtClean="0">
              <a:latin typeface="Arial" charset="0"/>
              <a:ea typeface="ＭＳ Ｐゴシック" pitchFamily="-65" charset="-128"/>
            </a:endParaRPr>
          </a:p>
          <a:p>
            <a:r>
              <a:rPr lang="en-US" b="1" smtClean="0">
                <a:latin typeface="Arial" charset="0"/>
                <a:ea typeface="ＭＳ Ｐゴシック" pitchFamily="-65" charset="-128"/>
              </a:rPr>
              <a:t>Keylogging: If the compromised machine uses encrypted communication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channels (e.g. HTTPS or POP3S), then just sniffing the network packets on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the victim’s computer is useless because the appropriate key to decrypt the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packets is missing. But by using a keylogger, which captures keystrokes on the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infected machine, an attacker can retrieve sensitive information.</a:t>
            </a:r>
          </a:p>
          <a:p>
            <a:endParaRPr lang="en-US" smtClean="0">
              <a:latin typeface="Arial" charset="0"/>
              <a:ea typeface="ＭＳ Ｐゴシック" pitchFamily="-65" charset="-128"/>
            </a:endParaRP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smtClean="0">
                <a:latin typeface="Arial" charset="0"/>
                <a:ea typeface="ＭＳ Ｐゴシック" pitchFamily="-65" charset="-128"/>
              </a:rPr>
              <a:t>Spreading new malware: Botnets are used to spread new bots. This is very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easy since all bots implement mechanisms to download and execute a file via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HTTP or FTP. A botnet with 10,000 hosts that acts as the start base for a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worm or mail virus allows very fast spreading and thus causes more harm.</a:t>
            </a:r>
          </a:p>
          <a:p>
            <a:endParaRPr lang="en-US" smtClean="0">
              <a:latin typeface="Arial" charset="0"/>
              <a:ea typeface="ＭＳ Ｐゴシック" pitchFamily="-65" charset="-128"/>
            </a:endParaRP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smtClean="0">
                <a:latin typeface="Arial" charset="0"/>
                <a:ea typeface="ＭＳ Ｐゴシック" pitchFamily="-65" charset="-128"/>
              </a:rPr>
              <a:t>Installing advertisement add-ons and browser helper objects (BHOs): Botnets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can also be used to gain financial advantages. This works by setting up a fake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Web site with some advertisements: The operator of this Web site negotiates a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deal with some hosting companies that pay for clicks on ads. With the help of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a botnet, these clicks can be “automated” so that instantly a few thousand bots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click on the pop-ups. This process can be further enhanced if the bot hijacks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the start-page of a compromised machine so that the “clicks” are executed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each time the victim uses the browser.</a:t>
            </a:r>
          </a:p>
          <a:p>
            <a:endParaRPr lang="en-US" smtClean="0">
              <a:latin typeface="Arial" charset="0"/>
              <a:ea typeface="ＭＳ Ｐゴシック" pitchFamily="-65" charset="-128"/>
            </a:endParaRP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smtClean="0">
                <a:latin typeface="Arial" charset="0"/>
                <a:ea typeface="ＭＳ Ｐゴシック" pitchFamily="-65" charset="-128"/>
              </a:rPr>
              <a:t>Attacking IRC chat networks: Botnets are also used for attacks against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Internet Relay Chat (IRC) networks. Popular among attackers is especially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the so-called clone attack: In this kind of attack, the controller orders each bot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to connect a large number of clones to the victim IRC network. The victim is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flooded by service requests from thousands of bots or thousands of channeljoins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by these cloned bots. In this way, the victim IRC network is brought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down, similar to a DDoS attack.</a:t>
            </a:r>
          </a:p>
          <a:p>
            <a:endParaRPr lang="en-US" smtClean="0">
              <a:latin typeface="Arial" charset="0"/>
              <a:ea typeface="ＭＳ Ｐゴシック" pitchFamily="-65" charset="-128"/>
            </a:endParaRP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smtClean="0">
                <a:latin typeface="Arial" charset="0"/>
                <a:ea typeface="ＭＳ Ｐゴシック" pitchFamily="-65" charset="-128"/>
              </a:rPr>
              <a:t>Manipulating online polls/games: Online polls/games are getting more and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more attention and it is rather easy to manipulate them with botnets. Since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every bot has a distinct IP address, every vote will have the same credibility as</a:t>
            </a:r>
          </a:p>
          <a:p>
            <a:r>
              <a:rPr lang="en-US" smtClean="0">
                <a:latin typeface="Arial" charset="0"/>
                <a:ea typeface="ＭＳ Ｐゴシック" pitchFamily="-65" charset="-128"/>
              </a:rPr>
              <a:t>a vote cast by a real person. Online games can be manipulated in a similar way.</a:t>
            </a:r>
            <a:endParaRPr lang="en-US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The remote control facility is what distinguishes a bot from a worm. A worm propagates</a:t>
            </a:r>
          </a:p>
          <a:p>
            <a:pPr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itself and activates itself, whereas a bot is controlled from some central facility,</a:t>
            </a:r>
          </a:p>
          <a:p>
            <a:pPr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at least initially.</a:t>
            </a:r>
          </a:p>
          <a:p>
            <a:pPr>
              <a:lnSpc>
                <a:spcPct val="90000"/>
              </a:lnSpc>
            </a:pPr>
            <a:endParaRPr lang="en-US" sz="110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A typical means of implementing the remote control facility is on an IRC</a:t>
            </a:r>
          </a:p>
          <a:p>
            <a:pPr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server. All bots join a specific channel on this server and treat incoming messages</a:t>
            </a:r>
          </a:p>
          <a:p>
            <a:pPr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as commands. More recent botnets tend to avoid IRC mechanisms and use covert</a:t>
            </a:r>
          </a:p>
          <a:p>
            <a:pPr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communication channels via protocols such as HTTP. Distributed control mechanisms,</a:t>
            </a:r>
          </a:p>
          <a:p>
            <a:pPr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using peer-to-peer protocols, are also used, to avoid a single point of failure.</a:t>
            </a:r>
          </a:p>
          <a:p>
            <a:pPr>
              <a:lnSpc>
                <a:spcPct val="90000"/>
              </a:lnSpc>
            </a:pPr>
            <a:endParaRPr lang="en-US" sz="110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Once a communications path is established between a control module and</a:t>
            </a:r>
          </a:p>
          <a:p>
            <a:pPr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the bots, the control module can activate the bots. In its simplest form, the control</a:t>
            </a:r>
          </a:p>
          <a:p>
            <a:pPr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module simply issues command to the bot that causes the bot to execute routines</a:t>
            </a:r>
          </a:p>
          <a:p>
            <a:pPr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that are already implemented in the bot. For greater flexibility, the control module</a:t>
            </a:r>
          </a:p>
          <a:p>
            <a:pPr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can issue update commands that instruct the bots to download a file from some</a:t>
            </a:r>
          </a:p>
          <a:p>
            <a:pPr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Internet location and execute it. The bot in this latter case becomes a more general purpose</a:t>
            </a:r>
          </a:p>
          <a:p>
            <a:pPr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tool that can be used for multiple attacks.</a:t>
            </a: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8FEDF0-0128-4739-AFE3-556577D0BCA0}" type="slidenum">
              <a:rPr lang="en-AU"/>
              <a:pPr/>
              <a:t>46</a:t>
            </a:fld>
            <a:endParaRPr lang="en-A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We now consider payloads where the malware gathers data stored on the infected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system for use by the attacker. A common target is the user’s login and password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credentials to banking, gaming, and related sites, which the attacker then uses to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impersonate the user to access these sites for gain. Less commonly, the payload may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target documents or system configuration details for the purpose of reconnaissance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or espionage. These attacks target the confidentiality of this information.</a:t>
            </a:r>
          </a:p>
          <a:p>
            <a:pPr>
              <a:lnSpc>
                <a:spcPct val="80000"/>
              </a:lnSpc>
            </a:pPr>
            <a:endParaRPr lang="en-US" sz="700" b="1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700" b="1" smtClean="0">
                <a:latin typeface="Arial" charset="0"/>
                <a:ea typeface="ＭＳ Ｐゴシック" pitchFamily="-65" charset="-128"/>
              </a:rPr>
              <a:t>Credential Theft, Keyloggers, and Spyware</a:t>
            </a:r>
          </a:p>
          <a:p>
            <a:pPr>
              <a:lnSpc>
                <a:spcPct val="80000"/>
              </a:lnSpc>
            </a:pPr>
            <a:endParaRPr lang="en-US" sz="70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Typically, users send their login and password credentials to banking, gaming, and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related sites over encrypted communication channels (e.g., HTTPS or POP3S),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which protects them from capture by monitoring network packets. To bypass this,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an attacker can install a </a:t>
            </a:r>
            <a:r>
              <a:rPr lang="en-US" sz="700" b="1" smtClean="0">
                <a:latin typeface="Arial" charset="0"/>
                <a:ea typeface="ＭＳ Ｐゴシック" pitchFamily="-65" charset="-128"/>
              </a:rPr>
              <a:t>keylogger , which captures keystrokes on the infected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machine to allow an attacker to monitor this sensitive information. Since this would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result in the attacker receiving a copy of all text entered on the compromised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machine, keyloggers typical implement some form of filtering mechanism that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only returns information close to desired keywords (e.g., “login” or “password” or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“paypal.com”).</a:t>
            </a:r>
          </a:p>
          <a:p>
            <a:pPr>
              <a:lnSpc>
                <a:spcPct val="80000"/>
              </a:lnSpc>
            </a:pPr>
            <a:endParaRPr lang="en-US" sz="70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In response to the use of keyloggers, some banking and other sites switched to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using a graphical applet to enter critical information, such as passwords. Since these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do not use text entered via the keyboard, traditional keyloggers do not capture this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information. In response, attackers developed more general </a:t>
            </a:r>
            <a:r>
              <a:rPr lang="en-US" sz="700" b="1" smtClean="0">
                <a:latin typeface="Arial" charset="0"/>
                <a:ea typeface="ＭＳ Ｐゴシック" pitchFamily="-65" charset="-128"/>
              </a:rPr>
              <a:t>spyware payloads,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which subvert the compromised machine to allow monitoring of a wide range of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activity on the system. This may include monitoring the history and content of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browsing activity, redirecting certain Web page requests to fake sites controlled by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the attacker, and dynamically modifying data exchanged between the browser and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certain Web sites of interest. All of which can result in significant compromise of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the user’s personal information.</a:t>
            </a:r>
          </a:p>
          <a:p>
            <a:pPr>
              <a:lnSpc>
                <a:spcPct val="80000"/>
              </a:lnSpc>
            </a:pPr>
            <a:endParaRPr lang="en-US" sz="70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The Zeus banking Trojan, created from its crimeware toolkit, is a prominent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example of such spyware that has been widely deployed in recent years [BINS10].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It steals banking and financial credentials using both a keylogger and capturing and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possibly altering form data for certain Web sites. It is typically deployed using either</a:t>
            </a:r>
          </a:p>
          <a:p>
            <a:pPr>
              <a:lnSpc>
                <a:spcPct val="80000"/>
              </a:lnSpc>
            </a:pPr>
            <a:r>
              <a:rPr lang="en-US" sz="700" smtClean="0">
                <a:latin typeface="Arial" charset="0"/>
                <a:ea typeface="ＭＳ Ｐゴシック" pitchFamily="-65" charset="-128"/>
              </a:rPr>
              <a:t>spam e-mails or via a compromised Web site in a “drive-by-download.”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B00E8-443A-4840-A52B-F664395D31E8}" type="slidenum">
              <a:rPr lang="en-AU"/>
              <a:pPr/>
              <a:t>47</a:t>
            </a:fld>
            <a:endParaRPr lang="en-A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Another approach used to capture a user’s login and password credentials is to</a:t>
            </a: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include a URL in a spam e-mail that links to a fake Web site controlled by the</a:t>
            </a: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attacker, but which mimics the login page of some banking, gaming, or similar site.</a:t>
            </a: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This is normally included in some message suggesting that urgent action is required</a:t>
            </a: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by the user to authenticate their account, to prevent it being locked. If the user is</a:t>
            </a: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careless, and doesn’t realize that they are being conned, then following the link and</a:t>
            </a: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supplying the requested details will certainly result in the attackers exploiting their</a:t>
            </a: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account using the captured credentials.</a:t>
            </a:r>
          </a:p>
          <a:p>
            <a:pPr>
              <a:lnSpc>
                <a:spcPct val="80000"/>
              </a:lnSpc>
            </a:pPr>
            <a:endParaRPr lang="en-US" sz="90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More generally, such a spam e-mail may direct a user to a fake Web site</a:t>
            </a: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controlled by the attacker, or to complete some enclosed form and return to an e-mail</a:t>
            </a: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accessible to the attacker, which is used to gather a range of private, personal, information</a:t>
            </a: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on the user. Given sufficient details, the attacker can then “assume” the user’s</a:t>
            </a: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identity for the purpose of obtaining credit, or sensitive access to other resources.</a:t>
            </a: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This is known as a </a:t>
            </a:r>
            <a:r>
              <a:rPr lang="en-US" sz="900" b="1" smtClean="0">
                <a:latin typeface="Arial" charset="0"/>
                <a:ea typeface="ＭＳ Ｐゴシック" pitchFamily="-65" charset="-128"/>
              </a:rPr>
              <a:t>phishing attack and exploits social engineering to leverage user’s</a:t>
            </a: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trust by masquerading as communications from a trusted source [GOLD10].</a:t>
            </a:r>
          </a:p>
          <a:p>
            <a:pPr>
              <a:lnSpc>
                <a:spcPct val="80000"/>
              </a:lnSpc>
            </a:pPr>
            <a:endParaRPr lang="en-US" sz="90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Such general spam e-mails are typically widely distributed to very large numbers</a:t>
            </a: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of users, often via a botnet. While the content will not match appropriate</a:t>
            </a: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trusted sources for a significant fraction of the recipients, the attackers rely on it</a:t>
            </a: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reaching sufficient users of the named trusted source, a gullible portion of whom</a:t>
            </a: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will respond, for it to be profitable.</a:t>
            </a:r>
          </a:p>
          <a:p>
            <a:pPr>
              <a:lnSpc>
                <a:spcPct val="80000"/>
              </a:lnSpc>
            </a:pPr>
            <a:endParaRPr lang="en-US" sz="90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A more dangerous variant of this is the </a:t>
            </a:r>
            <a:r>
              <a:rPr lang="en-US" sz="900" b="1" smtClean="0">
                <a:latin typeface="Arial" charset="0"/>
                <a:ea typeface="ＭＳ Ｐゴシック" pitchFamily="-65" charset="-128"/>
              </a:rPr>
              <a:t>spear-phishing attack. This again is an</a:t>
            </a: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e-mail claiming to be from a trusted source. However, the recipients are carefully</a:t>
            </a: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researched by the attacker, and each e-mail is carefully crafted to suit its recipient specifically,</a:t>
            </a: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often quoting a range of information to convince them of its authenticity. This</a:t>
            </a: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greatly increases the likelihood of the recipient responding as desired by the attacker.</a:t>
            </a:r>
          </a:p>
          <a:p>
            <a:pPr>
              <a:lnSpc>
                <a:spcPct val="80000"/>
              </a:lnSpc>
            </a:pPr>
            <a:endParaRPr lang="en-US" sz="90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900" b="1" smtClean="0">
                <a:latin typeface="Arial" charset="0"/>
                <a:ea typeface="ＭＳ Ｐゴシック" pitchFamily="-65" charset="-128"/>
              </a:rPr>
              <a:t>Reconnaissance and Espionage</a:t>
            </a: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Credential theft and identity theft are special cases of a more general reconnaissance</a:t>
            </a: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payload, which aims to obtain certain types of desired information and return</a:t>
            </a: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this to the attacker. These special cases are certainly the most common; however,</a:t>
            </a: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other targets are known. Operation Aurora in 2009 used a Trojan to gain access</a:t>
            </a: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to and potentially modify source code repositories at a range of high tech, security,</a:t>
            </a: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and defense contractor companies [SYMA11]. The Stuxnet worm discovered</a:t>
            </a: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in 2010 included capture of hardware and software configuration details in order to</a:t>
            </a: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determine whether it had compromised the specific desired target systems. Early</a:t>
            </a: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versions of this worm returned this same information, which was then used to</a:t>
            </a:r>
          </a:p>
          <a:p>
            <a:pPr>
              <a:lnSpc>
                <a:spcPct val="80000"/>
              </a:lnSpc>
            </a:pPr>
            <a:r>
              <a:rPr lang="en-US" sz="900" smtClean="0">
                <a:latin typeface="Arial" charset="0"/>
                <a:ea typeface="ＭＳ Ｐゴシック" pitchFamily="-65" charset="-128"/>
              </a:rPr>
              <a:t>develop the attacks deployed in later versions [CHEN11].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89E48-221C-41CD-B383-5C58E20A453D}" type="slidenum">
              <a:rPr lang="en-AU"/>
              <a:pPr/>
              <a:t>48</a:t>
            </a:fld>
            <a:endParaRPr lang="en-A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The final category of payload we discuss concerns techniques used by malware to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hide its presence on the infected system, and to provide covert access to that system.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This type of payload also attacks the integrity of the infected system.</a:t>
            </a:r>
          </a:p>
          <a:p>
            <a:endParaRPr lang="en-US" sz="1100" b="1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1" dirty="0" smtClean="0">
                <a:latin typeface="Arial" charset="0"/>
                <a:ea typeface="ＭＳ Ｐゴシック" pitchFamily="-65" charset="-128"/>
              </a:rPr>
              <a:t>Backdoor</a:t>
            </a:r>
          </a:p>
          <a:p>
            <a:endParaRPr lang="en-US" sz="110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A </a:t>
            </a:r>
            <a:r>
              <a:rPr lang="en-US" sz="1100" b="1" dirty="0" smtClean="0">
                <a:latin typeface="Arial" charset="0"/>
                <a:ea typeface="ＭＳ Ｐゴシック" pitchFamily="-65" charset="-128"/>
              </a:rPr>
              <a:t>backdoor , also known as a trapdoor , is a secret entry point into a program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that allows someone who is aware of the backdoor to gain access without going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through the usual security access procedures. Programmers have used backdoors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legitimately for many years to debug and test programs; such a backdoor is called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a </a:t>
            </a:r>
            <a:r>
              <a:rPr lang="en-US" sz="1100" b="1" dirty="0" smtClean="0">
                <a:latin typeface="Arial" charset="0"/>
                <a:ea typeface="ＭＳ Ｐゴシック" pitchFamily="-65" charset="-128"/>
              </a:rPr>
              <a:t>maintenance hook . This usually is done when the programmer is developing an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application that has an authentication procedure, or a long setup, requiring the user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to enter many different values to run the application. To debug the program, the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developer may wish to gain special privileges or to avoid all the necessary setup and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authentication. The programmer may also want to ensure that there is a method of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activating the program should something be wrong with the authentication procedure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that is being built into the application. The backdoor is code that recognizes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some special sequence of input or is triggered by being run from a certain user ID or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by an unlikely sequence of events.</a:t>
            </a:r>
          </a:p>
          <a:p>
            <a:endParaRPr lang="en-US" sz="110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Backdoors become threats when unscrupulous programmers use them to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gain unauthorized access. The backdoor was the basic idea for the vulnerability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portrayed in the movie </a:t>
            </a:r>
            <a:r>
              <a:rPr lang="en-US" sz="1100" i="1" dirty="0" smtClean="0">
                <a:latin typeface="Arial" charset="0"/>
                <a:ea typeface="ＭＳ Ｐゴシック" pitchFamily="-65" charset="-128"/>
              </a:rPr>
              <a:t>War Games . Another example is that during the development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of </a:t>
            </a:r>
            <a:r>
              <a:rPr lang="en-US" sz="1100" dirty="0" err="1" smtClean="0">
                <a:latin typeface="Arial" charset="0"/>
                <a:ea typeface="ＭＳ Ｐゴシック" pitchFamily="-65" charset="-128"/>
              </a:rPr>
              <a:t>Multics</a:t>
            </a:r>
            <a:r>
              <a:rPr lang="en-US" sz="1100" dirty="0" smtClean="0">
                <a:latin typeface="Arial" charset="0"/>
                <a:ea typeface="ＭＳ Ｐゴシック" pitchFamily="-65" charset="-128"/>
              </a:rPr>
              <a:t>, penetration tests were conducted by an Air Force “tiger team”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(simulating adversaries). One tactic employed was to send a bogus operating system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update to a site running </a:t>
            </a:r>
            <a:r>
              <a:rPr lang="en-US" sz="1100" dirty="0" err="1" smtClean="0">
                <a:latin typeface="Arial" charset="0"/>
                <a:ea typeface="ＭＳ Ｐゴシック" pitchFamily="-65" charset="-128"/>
              </a:rPr>
              <a:t>Multics</a:t>
            </a:r>
            <a:r>
              <a:rPr lang="en-US" sz="1100" dirty="0" smtClean="0">
                <a:latin typeface="Arial" charset="0"/>
                <a:ea typeface="ＭＳ Ｐゴシック" pitchFamily="-65" charset="-128"/>
              </a:rPr>
              <a:t>. The update contained a Trojan horse that could be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activated by a backdoor and that allowed the tiger team to gain access. The threat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was so well implemented that the </a:t>
            </a:r>
            <a:r>
              <a:rPr lang="en-US" sz="1100" dirty="0" err="1" smtClean="0">
                <a:latin typeface="Arial" charset="0"/>
                <a:ea typeface="ＭＳ Ｐゴシック" pitchFamily="-65" charset="-128"/>
              </a:rPr>
              <a:t>Multics</a:t>
            </a:r>
            <a:r>
              <a:rPr lang="en-US" sz="1100" dirty="0" smtClean="0">
                <a:latin typeface="Arial" charset="0"/>
                <a:ea typeface="ＭＳ Ｐゴシック" pitchFamily="-65" charset="-128"/>
              </a:rPr>
              <a:t> developers could not find it, even after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they were informed of its presence [ENGE80].</a:t>
            </a:r>
          </a:p>
          <a:p>
            <a:endParaRPr lang="en-US" sz="110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In more recent times, a backdoor is usually implemented as a network service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listening on some non-standard port that the attacker can connect to and issue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commands through to be run on the compromised system.</a:t>
            </a:r>
          </a:p>
          <a:p>
            <a:endParaRPr lang="en-US" sz="110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It is difficult to implement operating system controls for backdoors in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applications. Security measures must focus on the program development and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software update activities, and on programs that wish to offer a network service.</a:t>
            </a: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48BF5D-C960-4AE8-B338-8921E465EAEC}" type="slidenum">
              <a:rPr lang="en-AU"/>
              <a:pPr/>
              <a:t>49</a:t>
            </a:fld>
            <a:endParaRPr lang="en-A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E35ED1-D109-4F03-A4A8-BF5B342C4B68}" type="slidenum">
              <a:rPr lang="en-AU"/>
              <a:pPr/>
              <a:t>50</a:t>
            </a:fld>
            <a:endParaRPr lang="en-AU"/>
          </a:p>
        </p:txBody>
      </p:sp>
      <p:sp>
        <p:nvSpPr>
          <p:cNvPr id="798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A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is a set of programs installed on a system to maintain covert access to that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system with administrator (or root) privileges, while hiding evidence of its presence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to the greatest extent possible. This provides access to all the functions and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services of the operating system. The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alters the host’s standard functionality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in a malicious and stealthy way. With root access, an attacker has complete control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of the system and can add or change programs and files, monitor processes, send and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receive network traffic, and get backdoor access on demand.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A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can make many changes to a system to hide its existence, making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it difficult for the user to determine that the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is present and to identify what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changes have been made. In essence, a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hides by subverting the mechanisms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that monitor and report on the processes, files, and registries on a computer.</a:t>
            </a:r>
            <a:endParaRPr lang="en-US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E6A97D-C2C2-448C-A7E7-A612F66B861D}" type="slidenum">
              <a:rPr lang="en-AU"/>
              <a:pPr/>
              <a:t>3</a:t>
            </a:fld>
            <a:endParaRPr lang="en-A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A number of authors attempt to classify malware, as shown in the survey and proposal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of [HANS04]. Although a range of aspects can be used, one useful approach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classifies malware into two broad categories, based first on how it spreads or propagates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to reach the desired targets; and then on the actions or payloads it performs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once a target is reached.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Earlier approaches to malware classification distinguished between those that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need a host program, being parasitic code such as viruses, and those that are independent,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self-contained programs run on the system such as worms, trojans, and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bots. Another distinction used was between malware that does not replicate, such as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trojans and spam e-mail, and malware that does, including viruses and worms.</a:t>
            </a:r>
          </a:p>
          <a:p>
            <a:pPr eaLnBrk="1" hangingPunct="1"/>
            <a:endParaRPr lang="en-US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" dirty="0" smtClean="0">
                <a:latin typeface="Arial" charset="0"/>
                <a:ea typeface="ＭＳ Ｐゴシック" pitchFamily="-65" charset="-128"/>
              </a:rPr>
              <a:t>A </a:t>
            </a:r>
            <a:r>
              <a:rPr lang="en-US" sz="600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sz="600" dirty="0" smtClean="0">
                <a:latin typeface="Arial" charset="0"/>
                <a:ea typeface="ＭＳ Ｐゴシック" pitchFamily="-65" charset="-128"/>
              </a:rPr>
              <a:t> can be classified using the following characteristics:</a:t>
            </a:r>
          </a:p>
          <a:p>
            <a:pPr>
              <a:lnSpc>
                <a:spcPct val="80000"/>
              </a:lnSpc>
            </a:pPr>
            <a:endParaRPr lang="en-US" sz="6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600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600" b="1" dirty="0" smtClean="0">
                <a:latin typeface="Arial" charset="0"/>
                <a:ea typeface="ＭＳ Ｐゴシック" pitchFamily="-65" charset="-128"/>
              </a:rPr>
              <a:t>Persistent: Activates each time the system boots. The </a:t>
            </a:r>
            <a:r>
              <a:rPr lang="en-US" sz="600" b="1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sz="600" b="1" dirty="0" smtClean="0">
                <a:latin typeface="Arial" charset="0"/>
                <a:ea typeface="ＭＳ Ｐゴシック" pitchFamily="-65" charset="-128"/>
              </a:rPr>
              <a:t> must store code</a:t>
            </a:r>
          </a:p>
          <a:p>
            <a:pPr>
              <a:lnSpc>
                <a:spcPct val="80000"/>
              </a:lnSpc>
            </a:pPr>
            <a:r>
              <a:rPr lang="en-US" sz="600" dirty="0" smtClean="0">
                <a:latin typeface="Arial" charset="0"/>
                <a:ea typeface="ＭＳ Ｐゴシック" pitchFamily="-65" charset="-128"/>
              </a:rPr>
              <a:t>in a persistent store, such as the registry or file system, and configure a method</a:t>
            </a:r>
          </a:p>
          <a:p>
            <a:pPr>
              <a:lnSpc>
                <a:spcPct val="80000"/>
              </a:lnSpc>
            </a:pPr>
            <a:r>
              <a:rPr lang="en-US" sz="600" dirty="0" smtClean="0">
                <a:latin typeface="Arial" charset="0"/>
                <a:ea typeface="ＭＳ Ｐゴシック" pitchFamily="-65" charset="-128"/>
              </a:rPr>
              <a:t>by which the code executes without user intervention. This means it is easier</a:t>
            </a:r>
          </a:p>
          <a:p>
            <a:pPr>
              <a:lnSpc>
                <a:spcPct val="80000"/>
              </a:lnSpc>
            </a:pPr>
            <a:r>
              <a:rPr lang="en-US" sz="600" dirty="0" smtClean="0">
                <a:latin typeface="Arial" charset="0"/>
                <a:ea typeface="ＭＳ Ｐゴシック" pitchFamily="-65" charset="-128"/>
              </a:rPr>
              <a:t>to detect, as the copy in persistent storage can potentially be scanned.</a:t>
            </a:r>
          </a:p>
          <a:p>
            <a:pPr>
              <a:lnSpc>
                <a:spcPct val="80000"/>
              </a:lnSpc>
            </a:pPr>
            <a:endParaRPr lang="en-US" sz="6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600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600" b="1" dirty="0" smtClean="0">
                <a:latin typeface="Arial" charset="0"/>
                <a:ea typeface="ＭＳ Ｐゴシック" pitchFamily="-65" charset="-128"/>
              </a:rPr>
              <a:t>Memory based: Has no persistent code and therefore cannot survive a reboot.</a:t>
            </a:r>
          </a:p>
          <a:p>
            <a:pPr>
              <a:lnSpc>
                <a:spcPct val="80000"/>
              </a:lnSpc>
            </a:pPr>
            <a:r>
              <a:rPr lang="en-US" sz="600" dirty="0" smtClean="0">
                <a:latin typeface="Arial" charset="0"/>
                <a:ea typeface="ＭＳ Ｐゴシック" pitchFamily="-65" charset="-128"/>
              </a:rPr>
              <a:t>However, because it is only in memory, it can be harder to detect.</a:t>
            </a:r>
          </a:p>
          <a:p>
            <a:pPr>
              <a:lnSpc>
                <a:spcPct val="80000"/>
              </a:lnSpc>
            </a:pPr>
            <a:endParaRPr lang="en-US" sz="6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600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600" b="1" dirty="0" smtClean="0">
                <a:latin typeface="Arial" charset="0"/>
                <a:ea typeface="ＭＳ Ｐゴシック" pitchFamily="-65" charset="-128"/>
              </a:rPr>
              <a:t>User mode: Intercepts calls to APIs (application program interfaces) and modifies</a:t>
            </a:r>
          </a:p>
          <a:p>
            <a:pPr>
              <a:lnSpc>
                <a:spcPct val="80000"/>
              </a:lnSpc>
            </a:pPr>
            <a:r>
              <a:rPr lang="en-US" sz="600" dirty="0" smtClean="0">
                <a:latin typeface="Arial" charset="0"/>
                <a:ea typeface="ＭＳ Ｐゴシック" pitchFamily="-65" charset="-128"/>
              </a:rPr>
              <a:t>returned results. For example, when an application performs a directory</a:t>
            </a:r>
          </a:p>
          <a:p>
            <a:pPr>
              <a:lnSpc>
                <a:spcPct val="80000"/>
              </a:lnSpc>
            </a:pPr>
            <a:r>
              <a:rPr lang="en-US" sz="600" dirty="0" smtClean="0">
                <a:latin typeface="Arial" charset="0"/>
                <a:ea typeface="ＭＳ Ｐゴシック" pitchFamily="-65" charset="-128"/>
              </a:rPr>
              <a:t>listing, the return results don’t include entries identifying the files associated</a:t>
            </a:r>
          </a:p>
          <a:p>
            <a:pPr>
              <a:lnSpc>
                <a:spcPct val="80000"/>
              </a:lnSpc>
            </a:pPr>
            <a:r>
              <a:rPr lang="en-US" sz="600" dirty="0" smtClean="0">
                <a:latin typeface="Arial" charset="0"/>
                <a:ea typeface="ＭＳ Ｐゴシック" pitchFamily="-65" charset="-128"/>
              </a:rPr>
              <a:t>with the </a:t>
            </a:r>
            <a:r>
              <a:rPr lang="en-US" sz="600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sz="600" dirty="0" smtClean="0">
                <a:latin typeface="Arial" charset="0"/>
                <a:ea typeface="ＭＳ Ｐゴシック" pitchFamily="-65" charset="-128"/>
              </a:rPr>
              <a:t>.</a:t>
            </a:r>
          </a:p>
          <a:p>
            <a:pPr>
              <a:lnSpc>
                <a:spcPct val="80000"/>
              </a:lnSpc>
            </a:pPr>
            <a:endParaRPr lang="en-US" sz="6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600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600" b="1" dirty="0" smtClean="0">
                <a:latin typeface="Arial" charset="0"/>
                <a:ea typeface="ＭＳ Ｐゴシック" pitchFamily="-65" charset="-128"/>
              </a:rPr>
              <a:t>Kernel mode: Can intercept calls to native APIs in kernel mode. The </a:t>
            </a:r>
            <a:r>
              <a:rPr lang="en-US" sz="600" b="1" dirty="0" err="1" smtClean="0">
                <a:latin typeface="Arial" charset="0"/>
                <a:ea typeface="ＭＳ Ｐゴシック" pitchFamily="-65" charset="-128"/>
              </a:rPr>
              <a:t>rootkit</a:t>
            </a:r>
            <a:endParaRPr lang="en-US" sz="600" b="1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600" dirty="0" smtClean="0">
                <a:latin typeface="Arial" charset="0"/>
                <a:ea typeface="ＭＳ Ｐゴシック" pitchFamily="-65" charset="-128"/>
              </a:rPr>
              <a:t>can also hide the presence of a malware process by removing it from the</a:t>
            </a:r>
          </a:p>
          <a:p>
            <a:pPr>
              <a:lnSpc>
                <a:spcPct val="80000"/>
              </a:lnSpc>
            </a:pPr>
            <a:r>
              <a:rPr lang="en-US" sz="600" dirty="0" smtClean="0">
                <a:latin typeface="Arial" charset="0"/>
                <a:ea typeface="ＭＳ Ｐゴシック" pitchFamily="-65" charset="-128"/>
              </a:rPr>
              <a:t>kernel’s list of active processes.</a:t>
            </a:r>
          </a:p>
          <a:p>
            <a:pPr>
              <a:lnSpc>
                <a:spcPct val="80000"/>
              </a:lnSpc>
            </a:pPr>
            <a:endParaRPr lang="en-US" sz="6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600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600" b="1" dirty="0" smtClean="0">
                <a:latin typeface="Arial" charset="0"/>
                <a:ea typeface="ＭＳ Ｐゴシック" pitchFamily="-65" charset="-128"/>
              </a:rPr>
              <a:t>Virtual machine based: This type of </a:t>
            </a:r>
            <a:r>
              <a:rPr lang="en-US" sz="600" b="1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sz="600" b="1" dirty="0" smtClean="0">
                <a:latin typeface="Arial" charset="0"/>
                <a:ea typeface="ＭＳ Ｐゴシック" pitchFamily="-65" charset="-128"/>
              </a:rPr>
              <a:t> installs a lightweight virtual</a:t>
            </a:r>
          </a:p>
          <a:p>
            <a:pPr>
              <a:lnSpc>
                <a:spcPct val="80000"/>
              </a:lnSpc>
            </a:pPr>
            <a:r>
              <a:rPr lang="en-US" sz="600" dirty="0" smtClean="0">
                <a:latin typeface="Arial" charset="0"/>
                <a:ea typeface="ＭＳ Ｐゴシック" pitchFamily="-65" charset="-128"/>
              </a:rPr>
              <a:t>machine monitor, and then runs the operating system in a virtual machine</a:t>
            </a:r>
          </a:p>
          <a:p>
            <a:pPr>
              <a:lnSpc>
                <a:spcPct val="80000"/>
              </a:lnSpc>
            </a:pPr>
            <a:r>
              <a:rPr lang="en-US" sz="600" dirty="0" smtClean="0">
                <a:latin typeface="Arial" charset="0"/>
                <a:ea typeface="ＭＳ Ｐゴシック" pitchFamily="-65" charset="-128"/>
              </a:rPr>
              <a:t>above it. The </a:t>
            </a:r>
            <a:r>
              <a:rPr lang="en-US" sz="600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sz="600" dirty="0" smtClean="0">
                <a:latin typeface="Arial" charset="0"/>
                <a:ea typeface="ＭＳ Ｐゴシック" pitchFamily="-65" charset="-128"/>
              </a:rPr>
              <a:t> can then transparently intercept and modify states and</a:t>
            </a:r>
          </a:p>
          <a:p>
            <a:pPr>
              <a:lnSpc>
                <a:spcPct val="80000"/>
              </a:lnSpc>
            </a:pPr>
            <a:r>
              <a:rPr lang="en-US" sz="600" dirty="0" smtClean="0">
                <a:latin typeface="Arial" charset="0"/>
                <a:ea typeface="ＭＳ Ｐゴシック" pitchFamily="-65" charset="-128"/>
              </a:rPr>
              <a:t>events occurring in the virtualized system.</a:t>
            </a:r>
          </a:p>
          <a:p>
            <a:pPr>
              <a:lnSpc>
                <a:spcPct val="80000"/>
              </a:lnSpc>
            </a:pPr>
            <a:endParaRPr lang="en-US" sz="6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600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600" b="1" dirty="0" smtClean="0">
                <a:latin typeface="Arial" charset="0"/>
                <a:ea typeface="ＭＳ Ｐゴシック" pitchFamily="-65" charset="-128"/>
              </a:rPr>
              <a:t>External mode: The malware is located outside the normal operation mode</a:t>
            </a:r>
          </a:p>
          <a:p>
            <a:pPr>
              <a:lnSpc>
                <a:spcPct val="80000"/>
              </a:lnSpc>
            </a:pPr>
            <a:r>
              <a:rPr lang="en-US" sz="600" dirty="0" smtClean="0">
                <a:latin typeface="Arial" charset="0"/>
                <a:ea typeface="ＭＳ Ｐゴシック" pitchFamily="-65" charset="-128"/>
              </a:rPr>
              <a:t>of the targeted system, in BIOS or system management mode, where it can</a:t>
            </a:r>
          </a:p>
          <a:p>
            <a:pPr>
              <a:lnSpc>
                <a:spcPct val="80000"/>
              </a:lnSpc>
            </a:pPr>
            <a:r>
              <a:rPr lang="en-US" sz="600" dirty="0" smtClean="0">
                <a:latin typeface="Arial" charset="0"/>
                <a:ea typeface="ＭＳ Ｐゴシック" pitchFamily="-65" charset="-128"/>
              </a:rPr>
              <a:t>directly access hardware.</a:t>
            </a:r>
          </a:p>
          <a:p>
            <a:pPr>
              <a:lnSpc>
                <a:spcPct val="80000"/>
              </a:lnSpc>
            </a:pPr>
            <a:endParaRPr lang="en-US" sz="6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600" dirty="0" smtClean="0">
                <a:latin typeface="Arial" charset="0"/>
                <a:ea typeface="ＭＳ Ｐゴシック" pitchFamily="-65" charset="-128"/>
              </a:rPr>
              <a:t>This classification shows a continuing arms race between </a:t>
            </a:r>
            <a:r>
              <a:rPr lang="en-US" sz="600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sz="600" dirty="0" smtClean="0">
                <a:latin typeface="Arial" charset="0"/>
                <a:ea typeface="ＭＳ Ｐゴシック" pitchFamily="-65" charset="-128"/>
              </a:rPr>
              <a:t> authors, who</a:t>
            </a:r>
          </a:p>
          <a:p>
            <a:pPr>
              <a:lnSpc>
                <a:spcPct val="80000"/>
              </a:lnSpc>
            </a:pPr>
            <a:r>
              <a:rPr lang="en-US" sz="600" dirty="0" smtClean="0">
                <a:latin typeface="Arial" charset="0"/>
                <a:ea typeface="ＭＳ Ｐゴシック" pitchFamily="-65" charset="-128"/>
              </a:rPr>
              <a:t>exploit ever more stealthy mechanisms to hide their code, and those who develop</a:t>
            </a:r>
          </a:p>
          <a:p>
            <a:pPr>
              <a:lnSpc>
                <a:spcPct val="80000"/>
              </a:lnSpc>
            </a:pPr>
            <a:r>
              <a:rPr lang="en-US" sz="600" dirty="0" smtClean="0">
                <a:latin typeface="Arial" charset="0"/>
                <a:ea typeface="ＭＳ Ｐゴシック" pitchFamily="-65" charset="-128"/>
              </a:rPr>
              <a:t>mechanisms to harden systems against such subversion, or to detect when it has</a:t>
            </a:r>
          </a:p>
          <a:p>
            <a:pPr>
              <a:lnSpc>
                <a:spcPct val="80000"/>
              </a:lnSpc>
            </a:pPr>
            <a:r>
              <a:rPr lang="en-US" sz="600" dirty="0" smtClean="0">
                <a:latin typeface="Arial" charset="0"/>
                <a:ea typeface="ＭＳ Ｐゴシック" pitchFamily="-65" charset="-128"/>
              </a:rPr>
              <a:t>occurred. Much of this advance is associated with finding “layer-below” forms of</a:t>
            </a:r>
          </a:p>
          <a:p>
            <a:pPr>
              <a:lnSpc>
                <a:spcPct val="80000"/>
              </a:lnSpc>
            </a:pPr>
            <a:r>
              <a:rPr lang="en-US" sz="600" dirty="0" smtClean="0">
                <a:latin typeface="Arial" charset="0"/>
                <a:ea typeface="ＭＳ Ｐゴシック" pitchFamily="-65" charset="-128"/>
              </a:rPr>
              <a:t>attack. The early </a:t>
            </a:r>
            <a:r>
              <a:rPr lang="en-US" sz="600" dirty="0" err="1" smtClean="0">
                <a:latin typeface="Arial" charset="0"/>
                <a:ea typeface="ＭＳ Ｐゴシック" pitchFamily="-65" charset="-128"/>
              </a:rPr>
              <a:t>rootkits</a:t>
            </a:r>
            <a:r>
              <a:rPr lang="en-US" sz="600" dirty="0" smtClean="0">
                <a:latin typeface="Arial" charset="0"/>
                <a:ea typeface="ＭＳ Ｐゴシック" pitchFamily="-65" charset="-128"/>
              </a:rPr>
              <a:t> worked in user mode, modifying utility programs and</a:t>
            </a:r>
          </a:p>
          <a:p>
            <a:pPr>
              <a:lnSpc>
                <a:spcPct val="80000"/>
              </a:lnSpc>
            </a:pPr>
            <a:r>
              <a:rPr lang="en-US" sz="600" dirty="0" smtClean="0">
                <a:latin typeface="Arial" charset="0"/>
                <a:ea typeface="ＭＳ Ｐゴシック" pitchFamily="-65" charset="-128"/>
              </a:rPr>
              <a:t>libraries in order to hide their presence. The changes they made could be detected</a:t>
            </a:r>
          </a:p>
          <a:p>
            <a:pPr>
              <a:lnSpc>
                <a:spcPct val="80000"/>
              </a:lnSpc>
            </a:pPr>
            <a:r>
              <a:rPr lang="en-US" sz="600" dirty="0" smtClean="0">
                <a:latin typeface="Arial" charset="0"/>
                <a:ea typeface="ＭＳ Ｐゴシック" pitchFamily="-65" charset="-128"/>
              </a:rPr>
              <a:t>by code in the kernel, as this operated in the layer below the user. Later-generation</a:t>
            </a:r>
          </a:p>
          <a:p>
            <a:pPr>
              <a:lnSpc>
                <a:spcPct val="80000"/>
              </a:lnSpc>
            </a:pPr>
            <a:r>
              <a:rPr lang="en-US" sz="600" dirty="0" err="1" smtClean="0">
                <a:latin typeface="Arial" charset="0"/>
                <a:ea typeface="ＭＳ Ｐゴシック" pitchFamily="-65" charset="-128"/>
              </a:rPr>
              <a:t>rootkits</a:t>
            </a:r>
            <a:r>
              <a:rPr lang="en-US" sz="600" dirty="0" smtClean="0">
                <a:latin typeface="Arial" charset="0"/>
                <a:ea typeface="ＭＳ Ｐゴシック" pitchFamily="-65" charset="-128"/>
              </a:rPr>
              <a:t> used more stealthy techniques, as we discuss next.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D0395C-B016-40E2-B37C-ED63B6628E9C}" type="slidenum">
              <a:rPr lang="en-AU"/>
              <a:pPr/>
              <a:t>51</a:t>
            </a:fld>
            <a:endParaRPr lang="en-A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A83727-7B6E-4BAE-B28A-09967306190E}" type="slidenum">
              <a:rPr lang="en-AU"/>
              <a:pPr/>
              <a:t>52</a:t>
            </a:fld>
            <a:endParaRPr lang="en-A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The next generation of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rootkits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moved down a layer, making changes inside the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kernel and co-existing with the operating systems code, in order to make their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detection much harder. Any “anti-virus” program would now be subject to the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same “low-level” modifications that the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uses to hide its presence. However,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methods were developed to detect these changes.</a:t>
            </a:r>
          </a:p>
          <a:p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Programs operating at the user level interact with the kernel through system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calls. Thus, system calls are a primary target of kernel-level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rootkits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to achieve concealment.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As an example of how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rootkits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operate, we look at the implementation of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system calls in Linux. In Linux, each system call is assigned a unique </a:t>
            </a:r>
            <a:r>
              <a:rPr lang="en-US" i="1" dirty="0" err="1" smtClean="0">
                <a:latin typeface="Arial" charset="0"/>
                <a:ea typeface="ＭＳ Ｐゴシック" pitchFamily="-65" charset="-128"/>
              </a:rPr>
              <a:t>syscall</a:t>
            </a:r>
            <a:r>
              <a:rPr lang="en-US" i="1" dirty="0" smtClean="0">
                <a:latin typeface="Arial" charset="0"/>
                <a:ea typeface="ＭＳ Ｐゴシック" pitchFamily="-65" charset="-128"/>
              </a:rPr>
              <a:t> number .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When a user-mode process executes a system call, the process refers to the system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call by this number. The kernel maintains a system call table with one entry per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system call routine; each entry contains a pointer to the corresponding routine. The</a:t>
            </a:r>
          </a:p>
          <a:p>
            <a:r>
              <a:rPr lang="en-US" dirty="0" err="1" smtClean="0">
                <a:latin typeface="Arial" charset="0"/>
                <a:ea typeface="ＭＳ Ｐゴシック" pitchFamily="-65" charset="-128"/>
              </a:rPr>
              <a:t>syscall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number serves as an index into the system call table.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[LEVI06] lists three techniques that can be used to change system calls:</a:t>
            </a:r>
          </a:p>
          <a:p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dirty="0" smtClean="0">
                <a:latin typeface="Arial" charset="0"/>
                <a:ea typeface="ＭＳ Ｐゴシック" pitchFamily="-65" charset="-128"/>
              </a:rPr>
              <a:t>Modify the system call table: The attacker modifies selected </a:t>
            </a:r>
            <a:r>
              <a:rPr lang="en-US" b="1" dirty="0" err="1" smtClean="0">
                <a:latin typeface="Arial" charset="0"/>
                <a:ea typeface="ＭＳ Ｐゴシック" pitchFamily="-65" charset="-128"/>
              </a:rPr>
              <a:t>syscall</a:t>
            </a:r>
            <a:r>
              <a:rPr lang="en-US" b="1" dirty="0" smtClean="0">
                <a:latin typeface="Arial" charset="0"/>
                <a:ea typeface="ＭＳ Ｐゴシック" pitchFamily="-65" charset="-128"/>
              </a:rPr>
              <a:t> addresses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stored in the system call table. This enables the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to direct a system call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away from the legitimate routine to the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rootkit’s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replacement. Figure 6.5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shows how the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knark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rootkit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achieves this.</a:t>
            </a:r>
          </a:p>
          <a:p>
            <a:endParaRPr lang="en-US" b="1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b="1" dirty="0" smtClean="0">
                <a:latin typeface="Arial" charset="0"/>
                <a:ea typeface="ＭＳ Ｐゴシック" pitchFamily="-65" charset="-128"/>
              </a:rPr>
              <a:t>Modify system call table targets: The attacker overwrites selected legitimate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system call routines with malicious code. The system call table is not changed.</a:t>
            </a:r>
          </a:p>
          <a:p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dirty="0" smtClean="0">
                <a:latin typeface="Arial" charset="0"/>
                <a:ea typeface="ＭＳ Ｐゴシック" pitchFamily="-65" charset="-128"/>
              </a:rPr>
              <a:t>Redirect the system call table: The attacker redirects references to the entire</a:t>
            </a:r>
          </a:p>
          <a:p>
            <a:r>
              <a:rPr lang="en-US" dirty="0" smtClean="0">
                <a:latin typeface="Arial" charset="0"/>
                <a:ea typeface="ＭＳ Ｐゴシック" pitchFamily="-65" charset="-128"/>
              </a:rPr>
              <a:t>system call table to a new table in a new kernel memory location.</a:t>
            </a:r>
            <a:endParaRPr lang="en-US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The ideal solution to the threat of malware is prevention: Do not allow malware to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get into the system in the first place, or block the ability of it to modify the system.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This goal is, in general, nearly impossible to achieve, although taking suitable countermeasures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to harden systems and users in preventing infection can significantly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reduce the number of successful malware attacks. [NIST05] suggests there are four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main elements of prevention: policy, awareness, vulnerability mitigation, and threat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mitigation. Having a suitable policy to address malware prevention provides a basis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for implementing appropriate preventative countermeasures.</a:t>
            </a:r>
          </a:p>
          <a:p>
            <a:pPr>
              <a:lnSpc>
                <a:spcPct val="80000"/>
              </a:lnSpc>
            </a:pPr>
            <a:endParaRPr lang="en-US" sz="3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One of the first countermeasures that should be employed is to ensure all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systems are as current as possible, with all patches applied, in order to reduce the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number of vulnerabilities that might be exploited on the system. The next is to set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appropriate access controls on the applications and data stored on the system, to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reduce the number of files that any user can access, and hence potentially infect or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corrupt, as a result of them executing some malware code. These measures directly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target the key propagation mechanisms used by worms, viruses, and some </a:t>
            </a:r>
            <a:r>
              <a:rPr lang="en-US" sz="300" dirty="0" err="1" smtClean="0">
                <a:latin typeface="Arial" charset="0"/>
                <a:ea typeface="ＭＳ Ｐゴシック" pitchFamily="-65" charset="-128"/>
              </a:rPr>
              <a:t>trojans</a:t>
            </a:r>
            <a:r>
              <a:rPr lang="en-US" sz="300" dirty="0" smtClean="0">
                <a:latin typeface="Arial" charset="0"/>
                <a:ea typeface="ＭＳ Ｐゴシック" pitchFamily="-65" charset="-128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We discuss them further in Chapter 12 when we discuss hardening operating systems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and applications.</a:t>
            </a:r>
          </a:p>
          <a:p>
            <a:pPr>
              <a:lnSpc>
                <a:spcPct val="80000"/>
              </a:lnSpc>
            </a:pPr>
            <a:endParaRPr lang="en-US" sz="3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The third common propagation mechanism, which targets users in a social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engineering attack, can be countered using appropriate user awareness and training.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This aims to equip users to be more aware of these attacks, and less likely to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take actions that result in their compromise. [NIST05] provides examples of suitable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awareness issues. We return to this topic in Chapter 17 .</a:t>
            </a:r>
          </a:p>
          <a:p>
            <a:pPr>
              <a:lnSpc>
                <a:spcPct val="80000"/>
              </a:lnSpc>
            </a:pPr>
            <a:endParaRPr lang="en-US" sz="3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If prevention fails, then technical mechanisms can be used to support the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following threat mitigation options:</a:t>
            </a:r>
          </a:p>
          <a:p>
            <a:pPr>
              <a:lnSpc>
                <a:spcPct val="80000"/>
              </a:lnSpc>
            </a:pPr>
            <a:endParaRPr lang="en-US" sz="3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300" b="1" dirty="0" smtClean="0">
                <a:latin typeface="Arial" charset="0"/>
                <a:ea typeface="ＭＳ Ｐゴシック" pitchFamily="-65" charset="-128"/>
              </a:rPr>
              <a:t>Detection: Once the infection has occurred, determine that it has occurred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and locate the malware.</a:t>
            </a:r>
          </a:p>
          <a:p>
            <a:pPr>
              <a:lnSpc>
                <a:spcPct val="80000"/>
              </a:lnSpc>
            </a:pPr>
            <a:endParaRPr lang="en-US" sz="3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300" b="1" dirty="0" smtClean="0">
                <a:latin typeface="Arial" charset="0"/>
                <a:ea typeface="ＭＳ Ｐゴシック" pitchFamily="-65" charset="-128"/>
              </a:rPr>
              <a:t>Identification: Once detection has been achieved, identify the specific malware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that has infected the system.</a:t>
            </a:r>
          </a:p>
          <a:p>
            <a:pPr>
              <a:lnSpc>
                <a:spcPct val="80000"/>
              </a:lnSpc>
            </a:pPr>
            <a:endParaRPr lang="en-US" sz="3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300" b="1" dirty="0" smtClean="0">
                <a:latin typeface="Arial" charset="0"/>
                <a:ea typeface="ＭＳ Ｐゴシック" pitchFamily="-65" charset="-128"/>
              </a:rPr>
              <a:t>Removal: Once the specific malware has been identified, remove all traces of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malware virus from all infected systems so that it cannot spread further.</a:t>
            </a:r>
          </a:p>
          <a:p>
            <a:pPr>
              <a:lnSpc>
                <a:spcPct val="80000"/>
              </a:lnSpc>
            </a:pPr>
            <a:endParaRPr lang="en-US" sz="3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If detection succeeds but either identification or removal is not possible, then the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alternative is to discard any infected or malicious files and reload a clean backup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version. In the case of some particularly nasty infections, this may require a complete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wipe of all storage, and rebuild of the infected system from known clean media.</a:t>
            </a:r>
          </a:p>
          <a:p>
            <a:pPr>
              <a:lnSpc>
                <a:spcPct val="80000"/>
              </a:lnSpc>
            </a:pPr>
            <a:endParaRPr lang="en-US" sz="3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To begin, let us consider some requirements for effective malware countermeasures:</a:t>
            </a:r>
          </a:p>
          <a:p>
            <a:pPr>
              <a:lnSpc>
                <a:spcPct val="80000"/>
              </a:lnSpc>
            </a:pPr>
            <a:endParaRPr lang="en-US" sz="3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300" b="1" dirty="0" smtClean="0">
                <a:latin typeface="Arial" charset="0"/>
                <a:ea typeface="ＭＳ Ｐゴシック" pitchFamily="-65" charset="-128"/>
              </a:rPr>
              <a:t>Generality: The approach taken should be able to handle a wide variety of attacks.</a:t>
            </a:r>
          </a:p>
          <a:p>
            <a:pPr>
              <a:lnSpc>
                <a:spcPct val="80000"/>
              </a:lnSpc>
            </a:pPr>
            <a:endParaRPr lang="en-US" sz="3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300" b="1" dirty="0" smtClean="0">
                <a:latin typeface="Arial" charset="0"/>
                <a:ea typeface="ＭＳ Ｐゴシック" pitchFamily="-65" charset="-128"/>
              </a:rPr>
              <a:t>Timeliness: The approach should respond quickly so as to limit the number of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infected programs or systems and the consequent activity.</a:t>
            </a:r>
          </a:p>
          <a:p>
            <a:pPr>
              <a:lnSpc>
                <a:spcPct val="80000"/>
              </a:lnSpc>
            </a:pPr>
            <a:endParaRPr lang="en-US" sz="3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300" b="1" dirty="0" smtClean="0">
                <a:latin typeface="Arial" charset="0"/>
                <a:ea typeface="ＭＳ Ｐゴシック" pitchFamily="-65" charset="-128"/>
              </a:rPr>
              <a:t>Resiliency: The approach should be resistant to evasion techniques employed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by attackers to hide the presence of their malware.</a:t>
            </a:r>
          </a:p>
          <a:p>
            <a:pPr>
              <a:lnSpc>
                <a:spcPct val="80000"/>
              </a:lnSpc>
            </a:pPr>
            <a:endParaRPr lang="en-US" sz="3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300" b="1" dirty="0" smtClean="0">
                <a:latin typeface="Arial" charset="0"/>
                <a:ea typeface="ＭＳ Ｐゴシック" pitchFamily="-65" charset="-128"/>
              </a:rPr>
              <a:t>Minimal denial-of-service costs: The approach should result in minimal reduction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in capacity or service due to the actions of the countermeasure software,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and should not significantly disrupt normal operation.</a:t>
            </a:r>
          </a:p>
          <a:p>
            <a:pPr>
              <a:lnSpc>
                <a:spcPct val="80000"/>
              </a:lnSpc>
            </a:pPr>
            <a:endParaRPr lang="en-US" sz="3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300" b="1" dirty="0" smtClean="0">
                <a:latin typeface="Arial" charset="0"/>
                <a:ea typeface="ＭＳ Ｐゴシック" pitchFamily="-65" charset="-128"/>
              </a:rPr>
              <a:t>Transparency: The countermeasure software and devices should not require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modification to existing (legacy) </a:t>
            </a:r>
            <a:r>
              <a:rPr lang="en-US" sz="300" dirty="0" err="1" smtClean="0">
                <a:latin typeface="Arial" charset="0"/>
                <a:ea typeface="ＭＳ Ｐゴシック" pitchFamily="-65" charset="-128"/>
              </a:rPr>
              <a:t>OSs</a:t>
            </a:r>
            <a:r>
              <a:rPr lang="en-US" sz="300" dirty="0" smtClean="0">
                <a:latin typeface="Arial" charset="0"/>
                <a:ea typeface="ＭＳ Ｐゴシック" pitchFamily="-65" charset="-128"/>
              </a:rPr>
              <a:t>, application software, and hardware.</a:t>
            </a:r>
          </a:p>
          <a:p>
            <a:pPr>
              <a:lnSpc>
                <a:spcPct val="80000"/>
              </a:lnSpc>
            </a:pPr>
            <a:endParaRPr lang="en-US" sz="3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300" b="1" dirty="0" smtClean="0">
                <a:latin typeface="Arial" charset="0"/>
                <a:ea typeface="ＭＳ Ｐゴシック" pitchFamily="-65" charset="-128"/>
              </a:rPr>
              <a:t>Global and local coverage: The approach should be able to deal with attack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sources both from outside and inside the enterprise network.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Achieving all these requirements often requires the use of multiple approaches.</a:t>
            </a:r>
          </a:p>
          <a:p>
            <a:pPr>
              <a:lnSpc>
                <a:spcPct val="80000"/>
              </a:lnSpc>
            </a:pPr>
            <a:endParaRPr lang="en-US" sz="300" dirty="0" smtClean="0">
              <a:latin typeface="Arial" charset="0"/>
              <a:ea typeface="ＭＳ Ｐゴシック" pitchFamily="-65" charset="-128"/>
            </a:endParaRP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Detection of the presence of malware can occur in a number of locations. It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may occur on the infected system, where some host-based “anti-virus” program is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running, monitoring data imported into the system, and the execution and behavior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of programs running on the system. Or, it may take place as part of the perimeter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security mechanisms used in an organization’s firewall and intrusion detection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systems (IDS). Lastly, detection may use distributed mechanisms that gather data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from both host-based and perimeter sensors, potentially over a large number of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networks and organizations, in order to obtain the largest scale view of the movement</a:t>
            </a:r>
          </a:p>
          <a:p>
            <a:pPr>
              <a:lnSpc>
                <a:spcPct val="80000"/>
              </a:lnSpc>
            </a:pPr>
            <a:r>
              <a:rPr lang="en-US" sz="300" dirty="0" smtClean="0">
                <a:latin typeface="Arial" charset="0"/>
                <a:ea typeface="ＭＳ Ｐゴシック" pitchFamily="-65" charset="-128"/>
              </a:rPr>
              <a:t>of malware. We now consider each of these approaches in more detail.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27E824-F892-40CE-AB56-248E9936AD89}" type="slidenum">
              <a:rPr lang="en-AU"/>
              <a:pPr/>
              <a:t>53</a:t>
            </a:fld>
            <a:endParaRPr lang="en-A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The first location where anti-virus software is used is on each end system. This gives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the software the maximum access to information on not only the behavior of the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malware as it interacts with the targeted system, but also the smallest overall view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of malware activity. The use of anti-virus software on personal computers is now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widespread, in part caused by the explosive growth in malware volume and activity.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Advances in virus and other malware technology, and in anti-virus technology and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other countermeasures, go hand in hand. Early malware used relatively simple and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easily detected code, and hence could be identified and purged with relatively simple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anti-virus software packages. As the malware arms race has evolved, both the malware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code and, necessarily, anti-virus software have grown more complex and sophisticated.</a:t>
            </a:r>
          </a:p>
          <a:p>
            <a:endParaRPr lang="en-US" sz="110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[STEP93] identifies four generations of anti-virus software:</a:t>
            </a:r>
          </a:p>
          <a:p>
            <a:endParaRPr lang="en-US" sz="110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• First generation: simple scanners</a:t>
            </a:r>
          </a:p>
          <a:p>
            <a:endParaRPr lang="en-US" sz="110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• Second generation: heuristic scanners</a:t>
            </a:r>
          </a:p>
          <a:p>
            <a:endParaRPr lang="en-US" sz="110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Third generation: activity traps</a:t>
            </a:r>
          </a:p>
          <a:p>
            <a:endParaRPr lang="en-US" sz="110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• Fourth generation: full-featured protection</a:t>
            </a:r>
          </a:p>
          <a:p>
            <a:endParaRPr lang="en-US" sz="110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A </a:t>
            </a:r>
            <a:r>
              <a:rPr lang="en-US" sz="1100" b="1" dirty="0" smtClean="0">
                <a:latin typeface="Arial" charset="0"/>
                <a:ea typeface="ＭＳ Ｐゴシック" pitchFamily="-65" charset="-128"/>
              </a:rPr>
              <a:t>first-generation scanner requires a malware signature to identify the malware.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The signature may contain “wildcards” but matches essentially the same structure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and bit pattern in all copies of the malware. Such signature-specific scanners are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limited to the detection of known malware. Another type of first-generation scanner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maintains a record of the length of programs and looks for changes in length as a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result of virus infection.</a:t>
            </a:r>
          </a:p>
          <a:p>
            <a:endParaRPr lang="en-US" sz="110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A </a:t>
            </a:r>
            <a:r>
              <a:rPr lang="en-US" sz="1100" b="1" dirty="0" smtClean="0">
                <a:latin typeface="Arial" charset="0"/>
                <a:ea typeface="ＭＳ Ｐゴシック" pitchFamily="-65" charset="-128"/>
              </a:rPr>
              <a:t>second-generation scanner does not rely on a specific signature. Rather, the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scanner uses heuristic rules to search for probable malware instances. One class of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such scanners looks for fragments of code that are often associated with malware.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For example, a scanner may look for the beginning of an encryption loop used in a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polymorphic virus and discover the encryption key. Once the key is discovered, the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scanner can decrypt the malware to identify it, then remove the infection and return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the program to service.</a:t>
            </a:r>
          </a:p>
          <a:p>
            <a:endParaRPr lang="en-US" sz="110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Another second-generation approach is integrity checking. A checksum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can be appended to each program. If malware alters or replaces some program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without changing the checksum, then an integrity check will catch this change.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To counter malware that is sophisticated enough to change the checksum when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it alters a program, an encrypted hash function can be used. The encryption key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is stored separately from the program so that the malware cannot generate a new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hash code and encrypt that. By using a hash function rather than a simpler checksum,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the malware is prevented from adjusting the program to produce the same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hash code as before. If a protected list of programs in trusted locations is kept, this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approach can also detect attempts to replace or install rogue code or programs in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these locations.</a:t>
            </a:r>
          </a:p>
          <a:p>
            <a:endParaRPr lang="en-US" sz="1100" b="1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1" dirty="0" smtClean="0">
                <a:latin typeface="Arial" charset="0"/>
                <a:ea typeface="ＭＳ Ｐゴシック" pitchFamily="-65" charset="-128"/>
              </a:rPr>
              <a:t>Third-generation programs are memory-resident programs that identify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malware by its actions rather than its structure in an infected program. Such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programs have the advantage that it is not necessary to develop signatures and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heuristics for a wide array of malware. Rather, it is necessary only to identify the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small set of actions that indicate malicious activity is being attempted and then to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intervene.</a:t>
            </a:r>
          </a:p>
          <a:p>
            <a:endParaRPr lang="en-US" sz="1100" b="1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b="1" dirty="0" smtClean="0">
                <a:latin typeface="Arial" charset="0"/>
                <a:ea typeface="ＭＳ Ｐゴシック" pitchFamily="-65" charset="-128"/>
              </a:rPr>
              <a:t>Fourth-generation products are packages consisting of a variety of anti-virus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techniques used in conjunction. These include scanning and activity trap components.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In addition, such a package includes access control capability, which limits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the ability of malware to penetrate a system and then limits the ability of a malware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to update files in order to propagate.</a:t>
            </a:r>
          </a:p>
          <a:p>
            <a:endParaRPr lang="en-US" sz="1100" dirty="0" smtClean="0">
              <a:latin typeface="Arial" charset="0"/>
              <a:ea typeface="ＭＳ Ｐゴシック" pitchFamily="-65" charset="-128"/>
            </a:endParaRP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The arms race continues. With fourth-generation packages, a more comprehensive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defense strategy is employed, broadening the scope of defense to more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general-purpose computer security measures. These include more sophisticated</a:t>
            </a:r>
          </a:p>
          <a:p>
            <a:r>
              <a:rPr lang="en-US" sz="1100" dirty="0" smtClean="0">
                <a:latin typeface="Arial" charset="0"/>
                <a:ea typeface="ＭＳ Ｐゴシック" pitchFamily="-65" charset="-128"/>
              </a:rPr>
              <a:t>anti-virus approaches. We now highlight two of the most important.</a:t>
            </a: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9F400A-35DC-4E15-8C16-3E59653D853E}" type="slidenum">
              <a:rPr lang="en-AU"/>
              <a:pPr/>
              <a:t>54</a:t>
            </a:fld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26A12A-4E55-48D4-AFF7-6892C12C09F5}" type="slidenum">
              <a:rPr lang="en-AU"/>
              <a:pPr/>
              <a:t>4</a:t>
            </a:fld>
            <a:endParaRPr lang="en-AU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Propagation mechanisms include infection of existing executable or interpreted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content by viruses that is subsequently spread to other systems; exploit of software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vulnerabilities either locally or over a network by worms or drive-by-downloads to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allow the malware to replicate; and social engineering attacks that convince users to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bypass security mechanisms to install trojans, or to respond to phishing attacks.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Earlier approaches to malware classification distinguished between those that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need a host program, being parasitic code such as viruses, and those that are independent,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self-contained programs run on the system such as worms, trojans, and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bots. Another distinction used was between malware that does not replicate, such as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trojans and spam e-mail, and malware that does, including viruses and worms.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Payload actions performed by malware once it reaches a target system can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include corruption of system or data files; theft of service in order to make the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system a zombie agent of attack as part of a botnet; theft of information from the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system, especially of logins, passwords, or other personal details by keylogging or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spyware programs; and stealthing where the malware hides its presence on the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system from attempts to detect and block it.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While early malware tended to use a single means of propagation to deliver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a single payload, as it evolved, we see a growth of blended malware that incorporates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a range of both propagation mechanisms and payloads that increase its ability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to spread, hide, and perform a range of actions on targets. A </a:t>
            </a:r>
            <a:r>
              <a:rPr lang="en-US" b="1" smtClean="0">
                <a:latin typeface="Arial" charset="0"/>
                <a:ea typeface="ＭＳ Ｐゴシック" pitchFamily="-65" charset="-128"/>
              </a:rPr>
              <a:t>blended attack uses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multiple methods of infection or propagation, to maximize the speed of contagion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and the severity of the attack. Some malware even support an update mechanism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that allows it to change the range of propagation and payload mechanisms utilized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once it is deployed.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In the following sections, we survey these various categories of malware, and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then follow with a discussion of appropriate countermeasures.</a:t>
            </a:r>
            <a:endParaRPr lang="en-US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538BFE-B7C6-495F-9726-FBC6ED665F42}" type="slidenum">
              <a:rPr lang="en-AU"/>
              <a:pPr/>
              <a:t>5</a:t>
            </a:fld>
            <a:endParaRPr lang="en-AU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The first category of malware propagation concerns parasitic software fragments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that attach themselves to some existing executable content. The fragment may be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machine code that infects some existing application, utility, or system program, or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even the code used to boot a computer system. More recently, the fragment has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been some form of scripting code, typically used to support active content within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data files such as Microsoft Word documents, Excel spreadsheets, or Adobe PDF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documents.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A computer virus is a piece of software that can “infect” other programs, or indeed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any type of executable content, by modifying them. The modification includes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injecting the original code with a routine to make copies of the virus code, which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can then go on to infect other content. Computer viruses first appeared in the early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1980s, and the term itself is attributed to Fred Cohen. Cohen is the author of a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groundbreaking book on the subject [COHE94]. The Brain virus, first seen in 1986,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was one of the first to target MSDOS systems, and resulted in a significant number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of infections for this time.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Biological viruses are tiny scraps of genetic code—DNA or RNA—that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can take over the machinery of a living cell and trick it into making thousands of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flawless replicas of the original virus. Like its biological counterpart, a computer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virus carries in its instructional code the recipe for making perfect copies of itself.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The typical virus becomes embedded in a program, or carrier of executable content,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on a computer. Then, whenever the infected computer comes into contact with an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uninfected piece of code, a fresh copy of the virus passes into the new location.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Thus, the infection can spread from computer to computer, aided by unsuspecting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users, who exchange these programs or carrier files on disk or USB stick; or who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send them to one another over a network. In a network environment, the ability to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access documents, applications, and system services on other computers provides a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perfect culture for the spread of such viral code.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A virus that attaches to an executable program can do anything that the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program is permitted to do. It executes secretly when the host program is run. Once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the virus code is executing, it can perform any function, such as erasing files and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programs, that is allowed by the privileges of the current user. One reason viruses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dominated the malware scene in earlier years was the lack of user authentication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and access controls on personal computer systems at that time. This enabled a virus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to infect any executable content on the system. The significant quantity of programs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shared on floppy disk also enabled its easy, if somewhat slow, spread. The inclusion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of tighter access controls on modern operating systems significantly hinders the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ease of infection of such traditional, machine executable code, viruses. This resulted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in the development of macro viruses that exploit the active content supported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by some documents types, such as Microsoft Word or Excel files, or Adobe PDF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documents. Such documents are easily modified and shared by users as part of their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normal system use, and are not protected by the same access controls as programs.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Currently, a viral mode of infection is typically one of several propagation mechanisms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used by contemporary malware, which may also include worm and Trojan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capabilities.</a:t>
            </a:r>
            <a:endParaRPr lang="en-US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5F9117-E21A-40DE-A9A8-4B946990FF4B}" type="slidenum">
              <a:rPr lang="en-AU"/>
              <a:pPr/>
              <a:t>6</a:t>
            </a:fld>
            <a:endParaRPr lang="en-A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[AYCO06] states that a computer virus has three parts. More generally, many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contemporary types of malware also include one or more variants of each of these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components: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smtClean="0">
                <a:latin typeface="Arial" charset="0"/>
                <a:ea typeface="ＭＳ Ｐゴシック" pitchFamily="-65" charset="-128"/>
              </a:rPr>
              <a:t>Infection mechanism : The means by which a virus spreads or propagates,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enabling it to replicate. The mechanism is also referred to as the </a:t>
            </a:r>
            <a:r>
              <a:rPr lang="en-US" b="1" smtClean="0">
                <a:latin typeface="Arial" charset="0"/>
                <a:ea typeface="ＭＳ Ｐゴシック" pitchFamily="-65" charset="-128"/>
              </a:rPr>
              <a:t>infection</a:t>
            </a:r>
          </a:p>
          <a:p>
            <a:pPr eaLnBrk="1" hangingPunct="1"/>
            <a:r>
              <a:rPr lang="en-US" b="1" smtClean="0">
                <a:latin typeface="Arial" charset="0"/>
                <a:ea typeface="ＭＳ Ｐゴシック" pitchFamily="-65" charset="-128"/>
              </a:rPr>
              <a:t>vector .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smtClean="0">
                <a:latin typeface="Arial" charset="0"/>
                <a:ea typeface="ＭＳ Ｐゴシック" pitchFamily="-65" charset="-128"/>
              </a:rPr>
              <a:t>Trigger: The event or condition that determines when the payload is activated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or delivered, sometimes known as a </a:t>
            </a:r>
            <a:r>
              <a:rPr lang="en-US" b="1" smtClean="0">
                <a:latin typeface="Arial" charset="0"/>
                <a:ea typeface="ＭＳ Ｐゴシック" pitchFamily="-65" charset="-128"/>
              </a:rPr>
              <a:t>logic bomb .</a:t>
            </a:r>
          </a:p>
          <a:p>
            <a:pPr eaLnBrk="1" hangingPunct="1"/>
            <a:endParaRPr lang="en-US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b="1" smtClean="0">
                <a:latin typeface="Arial" charset="0"/>
                <a:ea typeface="ＭＳ Ｐゴシック" pitchFamily="-65" charset="-128"/>
              </a:rPr>
              <a:t>Payload: What the virus does, besides spreading. The payload may involve</a:t>
            </a:r>
          </a:p>
          <a:p>
            <a:pPr eaLnBrk="1" hangingPunct="1"/>
            <a:r>
              <a:rPr lang="en-US" smtClean="0">
                <a:latin typeface="Arial" charset="0"/>
                <a:ea typeface="ＭＳ Ｐゴシック" pitchFamily="-65" charset="-128"/>
              </a:rPr>
              <a:t>damage or may involve benign but noticeable activity.</a:t>
            </a:r>
            <a:endParaRPr lang="en-US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During its lifetime, a typical virus goes through the following four phases:</a:t>
            </a:r>
          </a:p>
          <a:p>
            <a:pPr eaLnBrk="1" hangingPunct="1">
              <a:lnSpc>
                <a:spcPct val="90000"/>
              </a:lnSpc>
            </a:pPr>
            <a:endParaRPr lang="en-US" sz="110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1100" b="1" smtClean="0">
                <a:latin typeface="Arial" charset="0"/>
                <a:ea typeface="ＭＳ Ｐゴシック" pitchFamily="-65" charset="-128"/>
              </a:rPr>
              <a:t>Dormant phase: The virus is idle. The virus will eventually be activated by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some event, such as a date, the presence of another program or file, or the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capacity of the disk exceeding some limit. Not all viruses have this stage.</a:t>
            </a:r>
          </a:p>
          <a:p>
            <a:pPr eaLnBrk="1" hangingPunct="1">
              <a:lnSpc>
                <a:spcPct val="90000"/>
              </a:lnSpc>
            </a:pPr>
            <a:endParaRPr lang="en-US" sz="110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1100" b="1" smtClean="0">
                <a:latin typeface="Arial" charset="0"/>
                <a:ea typeface="ＭＳ Ｐゴシック" pitchFamily="-65" charset="-128"/>
              </a:rPr>
              <a:t>Propagation phase: The virus places a copy of itself into other programs or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into certain system areas on the disk. The copy may not be identical to the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propagating version; viruses often morph to evade detection. Each infected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program will now contain a clone of the virus, which will itself enter a propagation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phase.</a:t>
            </a:r>
          </a:p>
          <a:p>
            <a:pPr eaLnBrk="1" hangingPunct="1">
              <a:lnSpc>
                <a:spcPct val="90000"/>
              </a:lnSpc>
            </a:pPr>
            <a:endParaRPr lang="en-US" sz="110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1100" b="1" smtClean="0">
                <a:latin typeface="Arial" charset="0"/>
                <a:ea typeface="ＭＳ Ｐゴシック" pitchFamily="-65" charset="-128"/>
              </a:rPr>
              <a:t>Triggering phase: The virus is activated to perform the function for which it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was intended. As with the dormant phase, the triggering phase can be caused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by a variety of system events, including a count of the number of times that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this copy of the virus has made copies of itself.</a:t>
            </a:r>
          </a:p>
          <a:p>
            <a:pPr eaLnBrk="1" hangingPunct="1">
              <a:lnSpc>
                <a:spcPct val="90000"/>
              </a:lnSpc>
            </a:pPr>
            <a:endParaRPr lang="en-US" sz="110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• </a:t>
            </a:r>
            <a:r>
              <a:rPr lang="en-US" sz="1100" b="1" smtClean="0">
                <a:latin typeface="Arial" charset="0"/>
                <a:ea typeface="ＭＳ Ｐゴシック" pitchFamily="-65" charset="-128"/>
              </a:rPr>
              <a:t>Execution phase: The function is performed. The function may be harmless,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such as a message on the screen, or damaging, such as the destruction of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programs and data files.</a:t>
            </a:r>
          </a:p>
          <a:p>
            <a:pPr eaLnBrk="1" hangingPunct="1">
              <a:lnSpc>
                <a:spcPct val="90000"/>
              </a:lnSpc>
            </a:pPr>
            <a:endParaRPr lang="en-US" sz="1100" smtClean="0">
              <a:latin typeface="Arial" charset="0"/>
              <a:ea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Most viruses that infect executable program files carry out their work in a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manner that is specific to a particular operating system and, in some cases, specific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to a particular hardware platform. Thus, they are designed to take advantage of the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details and weaknesses of particular systems. Macro viruses though, target specific</a:t>
            </a:r>
          </a:p>
          <a:p>
            <a:pPr eaLnBrk="1" hangingPunct="1">
              <a:lnSpc>
                <a:spcPct val="90000"/>
              </a:lnSpc>
            </a:pPr>
            <a:r>
              <a:rPr lang="en-US" sz="1100" smtClean="0">
                <a:latin typeface="Arial" charset="0"/>
                <a:ea typeface="ＭＳ Ｐゴシック" pitchFamily="-65" charset="-128"/>
              </a:rPr>
              <a:t>document types, which are often supported on a variety of systems.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6015EA-74A3-46FF-810D-644790A65482}" type="slidenum">
              <a:rPr lang="en-AU"/>
              <a:pPr/>
              <a:t>7</a:t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5F3090-86B3-4DDD-A375-1755D7109FE9}" type="slidenum">
              <a:rPr lang="en-AU"/>
              <a:pPr/>
              <a:t>8</a:t>
            </a:fld>
            <a:endParaRPr lang="en-AU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 traditional, machine executable code, virus can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be prepended or </a:t>
            </a:r>
            <a:r>
              <a:rPr lang="en-US" dirty="0" err="1" smtClean="0">
                <a:latin typeface="Arial" charset="0"/>
                <a:ea typeface="ＭＳ Ｐゴシック" pitchFamily="-65" charset="-128"/>
              </a:rPr>
              <a:t>postpended</a:t>
            </a:r>
            <a:r>
              <a:rPr lang="en-US" dirty="0" smtClean="0">
                <a:latin typeface="Arial" charset="0"/>
                <a:ea typeface="ＭＳ Ｐゴシック" pitchFamily="-65" charset="-128"/>
              </a:rPr>
              <a:t> to some executable program, or it can be embedded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into it in some other fashion. The key to its operation is that the infected program,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when invoked, will first execute the virus code and then execute the original code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of the program.</a:t>
            </a:r>
          </a:p>
          <a:p>
            <a:pPr eaLnBrk="1" hangingPunct="1"/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 very general depiction of virus structure is shown in Figure 6.1 (based on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[COHE94]). In this case, the virus code, V, is prepended to infected programs, and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it is assumed that the entry point to the program, when invoked, is the first line of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the program.</a:t>
            </a:r>
          </a:p>
          <a:p>
            <a:pPr eaLnBrk="1" hangingPunct="1"/>
            <a:endParaRPr lang="en-US" dirty="0" smtClean="0">
              <a:latin typeface="Arial" charset="0"/>
              <a:ea typeface="ＭＳ Ｐゴシック" pitchFamily="-65" charset="-128"/>
            </a:endParaRP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The infected program begins with the virus code and works as follows. The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first line of code is a jump to the main virus program. The second line is a special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marker that is used by the virus to determine whether or not a potential victim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program has already been infected with this virus. When the program is invoked,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control is immediately transferred to the main virus program. The virus program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may first seek out uninfected executable files and infect them. Next, the virus may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execute its payload if the required trigger conditions, if any, are met. Finally, the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virus transfers control to the original program. If the infection phase of the program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is reasonably rapid, a user is unlikely to notice any difference between the execution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of an infected and an uninfected program.</a:t>
            </a:r>
            <a:endParaRPr lang="en-US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DE6869-C9C6-4578-8028-B9AE0B234EEB}" type="slidenum">
              <a:rPr lang="en-AU"/>
              <a:pPr/>
              <a:t>9</a:t>
            </a:fld>
            <a:endParaRPr lang="en-AU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 virus such as the one just described is easily detected because an infected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version of a program is longer than the corresponding uninfected one. A way to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thwart such a simple means of detecting a virus is to compress the executable file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so that both the infected and uninfected versions are of identical length. Figure 6.2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shows in general terms the logic required. The key lines in this virus are numbered,</a:t>
            </a:r>
          </a:p>
          <a:p>
            <a:pPr eaLnBrk="1" hangingPunct="1"/>
            <a:r>
              <a:rPr lang="en-US" dirty="0" smtClean="0">
                <a:latin typeface="Arial" charset="0"/>
                <a:ea typeface="ＭＳ Ｐゴシック" pitchFamily="-65" charset="-128"/>
              </a:rPr>
              <a:t>and Figure 6.3 illustrates the operation.</a:t>
            </a:r>
          </a:p>
          <a:p>
            <a:pPr eaLnBrk="1" hangingPunct="1"/>
            <a:endParaRPr lang="en-US" dirty="0" smtClean="0">
              <a:latin typeface="Times New Roman" pitchFamily="-65" charset="0"/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460500"/>
            <a:ext cx="9144000" cy="46038"/>
            <a:chOff x="0" y="1613647"/>
            <a:chExt cx="9144000" cy="4529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0" y="4953000"/>
            <a:ext cx="9144000" cy="46038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9"/>
          <p:cNvSpPr>
            <a:spLocks noChangeAspect="1"/>
          </p:cNvSpPr>
          <p:nvPr/>
        </p:nvSpPr>
        <p:spPr>
          <a:xfrm>
            <a:off x="121024" y="85165"/>
            <a:ext cx="4433047" cy="4433047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1" name="Oval 10"/>
          <p:cNvSpPr/>
          <p:nvPr/>
        </p:nvSpPr>
        <p:spPr>
          <a:xfrm>
            <a:off x="179294" y="112058"/>
            <a:ext cx="4201255" cy="4201255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2" name="Oval 11"/>
          <p:cNvSpPr/>
          <p:nvPr/>
        </p:nvSpPr>
        <p:spPr>
          <a:xfrm>
            <a:off x="264460" y="138952"/>
            <a:ext cx="3988777" cy="4056383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3" name="Oval 12"/>
          <p:cNvSpPr/>
          <p:nvPr/>
        </p:nvSpPr>
        <p:spPr>
          <a:xfrm>
            <a:off x="264460" y="138953"/>
            <a:ext cx="3897026" cy="3897026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27000" dist="63500" dir="162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1572768"/>
            <a:ext cx="4910328" cy="2130552"/>
          </a:xfrm>
        </p:spPr>
        <p:txBody>
          <a:bodyPr anchor="b" anchorCtr="0"/>
          <a:lstStyle>
            <a:lvl1pPr algn="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711388"/>
            <a:ext cx="4910328" cy="886968"/>
          </a:xfrm>
        </p:spPr>
        <p:txBody>
          <a:bodyPr/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BD00E-D0F9-4007-853D-68356E16C0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179513"/>
            <a:ext cx="9144000" cy="44450"/>
            <a:chOff x="0" y="1613647"/>
            <a:chExt cx="9144000" cy="45291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0" y="1657320"/>
              <a:ext cx="9144000" cy="161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1613647"/>
              <a:ext cx="9144000" cy="161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0" y="5715000"/>
            <a:ext cx="9144000" cy="46038"/>
            <a:chOff x="0" y="1613647"/>
            <a:chExt cx="9144000" cy="4529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>
            <a:spLocks noChangeAspect="1"/>
          </p:cNvSpPr>
          <p:nvPr/>
        </p:nvSpPr>
        <p:spPr>
          <a:xfrm>
            <a:off x="4285131" y="1116106"/>
            <a:ext cx="4724400" cy="4724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581400" cy="1252538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95600"/>
            <a:ext cx="3581400" cy="2438400"/>
          </a:xfrm>
        </p:spPr>
        <p:txBody>
          <a:bodyPr/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3386" y="1148001"/>
            <a:ext cx="4434840" cy="4434987"/>
          </a:xfrm>
          <a:prstGeom prst="ellipse">
            <a:avLst/>
          </a:prstGeom>
          <a:effectLst>
            <a:innerShdw blurRad="63500" dist="50800" dir="18900000">
              <a:prstClr val="black">
                <a:alpha val="30000"/>
              </a:prstClr>
            </a:innerShdw>
          </a:effectLst>
        </p:spPr>
        <p:txBody>
          <a:bodyPr/>
          <a:lstStyle>
            <a:lvl1pPr marL="342900" indent="-34290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EECCD4-EA5C-4BEE-91CE-C0EA2719D89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37E029-A245-4A4F-A6A5-0EE345B0E2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 rot="5400000">
            <a:off x="4065588" y="3406775"/>
            <a:ext cx="6858000" cy="44450"/>
            <a:chOff x="0" y="1613647"/>
            <a:chExt cx="9144000" cy="4529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-8467" y="1671878"/>
              <a:ext cx="9144000" cy="161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-8467" y="1628205"/>
              <a:ext cx="9144000" cy="161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6500" y="609600"/>
            <a:ext cx="15875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629400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556500" y="6356350"/>
            <a:ext cx="11477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A6745-A7DF-4478-B699-44C9F4F43D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22B559-C24C-4E85-B4E0-91F3F37165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460500"/>
            <a:ext cx="9144000" cy="46038"/>
            <a:chOff x="0" y="1613647"/>
            <a:chExt cx="9144000" cy="45291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0" y="4953000"/>
            <a:ext cx="9144000" cy="46038"/>
            <a:chOff x="0" y="1613647"/>
            <a:chExt cx="9144000" cy="4529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>
            <a:spLocks noChangeAspect="1"/>
          </p:cNvSpPr>
          <p:nvPr/>
        </p:nvSpPr>
        <p:spPr>
          <a:xfrm>
            <a:off x="134471" y="685800"/>
            <a:ext cx="5268049" cy="526804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2" name="Oval 11"/>
          <p:cNvSpPr/>
          <p:nvPr/>
        </p:nvSpPr>
        <p:spPr>
          <a:xfrm>
            <a:off x="229676" y="712694"/>
            <a:ext cx="4983480" cy="498348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376" y="1573306"/>
            <a:ext cx="3653117" cy="2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5376" y="3998259"/>
            <a:ext cx="3653117" cy="883024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241232" y="716992"/>
            <a:ext cx="4906459" cy="4852935"/>
          </a:xfrm>
          <a:prstGeom prst="ellipse">
            <a:avLst/>
          </a:prstGeom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/>
          <a:lstStyle>
            <a:lvl1pPr algn="r">
              <a:buNone/>
              <a:defRPr sz="18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0" y="1447800"/>
            <a:ext cx="9144000" cy="46038"/>
            <a:chOff x="0" y="1613647"/>
            <a:chExt cx="9144000" cy="4529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0" y="4940300"/>
            <a:ext cx="9144000" cy="44450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8013" cy="1362075"/>
          </a:xfrm>
        </p:spPr>
        <p:txBody>
          <a:bodyPr anchor="b" anchorCtr="0"/>
          <a:lstStyle>
            <a:lvl1pPr algn="ctr">
              <a:defRPr sz="48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29013"/>
            <a:ext cx="8228013" cy="1347787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03421-3CA0-42D7-B12D-624C9B4997EE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1"/>
            <a:ext cx="3931920" cy="39803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057401"/>
            <a:ext cx="3931920" cy="39803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76E43-6D1B-4C8C-855E-DDBD822719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4670"/>
            <a:ext cx="3931920" cy="74407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931920" cy="352312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734670"/>
            <a:ext cx="3931920" cy="74407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514600"/>
            <a:ext cx="3931920" cy="352312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D22278-32CB-4BBA-80BC-F39C8D9266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58541F-6A5B-4D89-980A-EE434FA656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A728A-F16F-42E9-949B-AC6B08177F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58906"/>
            <a:ext cx="3602039" cy="1162050"/>
          </a:xfr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388" y="273051"/>
            <a:ext cx="4206240" cy="57785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905001"/>
            <a:ext cx="3602039" cy="3733800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F3FCF-37C6-465F-81FC-961166D45E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06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1CDD57AF-127F-4F9C-9123-837F3E635379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72" r:id="rId8"/>
    <p:sldLayoutId id="2147483773" r:id="rId9"/>
    <p:sldLayoutId id="2147483781" r:id="rId10"/>
    <p:sldLayoutId id="2147483782" r:id="rId11"/>
    <p:sldLayoutId id="2147483783" r:id="rId12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Corbel" pitchFamily="-110" charset="0"/>
          <a:ea typeface="ＭＳ Ｐゴシック" pitchFamily="-110" charset="-128"/>
          <a:cs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Corbel" pitchFamily="-110" charset="0"/>
          <a:ea typeface="ＭＳ Ｐゴシック" pitchFamily="-110" charset="-128"/>
          <a:cs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Corbel" pitchFamily="-110" charset="0"/>
          <a:ea typeface="ＭＳ Ｐゴシック" pitchFamily="-110" charset="-128"/>
          <a:cs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Corbel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Corbel" pitchFamily="-110" charset="0"/>
          <a:ea typeface="ＭＳ Ｐゴシック" pitchFamily="-110" charset="-128"/>
          <a:cs typeface="ＭＳ Ｐゴシック" pitchFamily="-11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Corbel" pitchFamily="-110" charset="0"/>
          <a:ea typeface="ＭＳ Ｐゴシック" pitchFamily="-110" charset="-128"/>
          <a:cs typeface="ＭＳ Ｐゴシック" pitchFamily="-11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Corbel" pitchFamily="-110" charset="0"/>
          <a:ea typeface="ＭＳ Ｐゴシック" pitchFamily="-110" charset="-128"/>
          <a:cs typeface="ＭＳ Ｐゴシック" pitchFamily="-11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Corbel" pitchFamily="-110" charset="0"/>
          <a:ea typeface="ＭＳ Ｐゴシック" pitchFamily="-110" charset="-128"/>
          <a:cs typeface="ＭＳ Ｐゴシック" pitchFamily="-11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itchFamily="-65" charset="2"/>
        <a:buChar char=""/>
        <a:defRPr sz="24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ＭＳ Ｐゴシック" pitchFamily="-110" charset="-128"/>
          <a:cs typeface="ＭＳ Ｐゴシック" pitchFamily="-110" charset="-128"/>
        </a:defRPr>
      </a:lvl1pPr>
      <a:lvl2pPr marL="685800" indent="-3365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-65" charset="2"/>
        <a:buChar char=""/>
        <a:defRPr sz="22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ＭＳ Ｐゴシック" pitchFamily="-110" charset="-128"/>
          <a:cs typeface="+mn-cs"/>
        </a:defRPr>
      </a:lvl2pPr>
      <a:lvl3pPr marL="1035050" indent="-3492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itchFamily="-65" charset="2"/>
        <a:buChar char=""/>
        <a:defRPr sz="20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ＭＳ Ｐゴシック" pitchFamily="-110" charset="-128"/>
          <a:cs typeface="+mn-cs"/>
        </a:defRPr>
      </a:lvl3pPr>
      <a:lvl4pPr marL="1371600" indent="-3365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-65" charset="2"/>
        <a:buChar char=""/>
        <a:defRPr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ＭＳ Ｐゴシック" pitchFamily="-110" charset="-128"/>
          <a:cs typeface="+mn-cs"/>
        </a:defRPr>
      </a:lvl4pPr>
      <a:lvl5pPr marL="1720850" indent="-3492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itchFamily="-65" charset="2"/>
        <a:buChar char=""/>
        <a:defRPr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ＭＳ Ｐゴシック" pitchFamily="-11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image" Target="../media/image9.wmf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gi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image" Target="../media/image5.w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114800" y="1573213"/>
            <a:ext cx="4910138" cy="2130425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Malware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4114800" y="3711575"/>
            <a:ext cx="4910138" cy="88741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-65" charset="2"/>
              <a:buNone/>
            </a:pPr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(Based partially on Ch. 6 of text)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43000"/>
            <a:ext cx="2819400" cy="2109537"/>
          </a:xfrm>
          <a:prstGeom prst="rect">
            <a:avLst/>
          </a:prstGeom>
          <a:effectLst>
            <a:softEdge rad="254000"/>
          </a:effec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Virus Classifications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735138"/>
            <a:ext cx="3932238" cy="74295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ffectLst/>
                <a:ea typeface="ＭＳ Ｐゴシック" pitchFamily="-65" charset="-128"/>
              </a:rPr>
              <a:t>classification by target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57200" y="2438400"/>
            <a:ext cx="3932238" cy="4191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9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boot sector infector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infects a master boot record or boot record and spreads when a system is booted from the disk containing the virus</a:t>
            </a:r>
          </a:p>
          <a:p>
            <a:pPr eaLnBrk="1" hangingPunct="1">
              <a:lnSpc>
                <a:spcPct val="90000"/>
              </a:lnSpc>
            </a:pPr>
            <a:r>
              <a:rPr lang="en-US" sz="19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file infector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infects files that the operating system or shell considers to be executable</a:t>
            </a:r>
          </a:p>
          <a:p>
            <a:pPr eaLnBrk="1" hangingPunct="1">
              <a:lnSpc>
                <a:spcPct val="90000"/>
              </a:lnSpc>
            </a:pPr>
            <a:r>
              <a:rPr lang="en-US" sz="19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macro virus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infects files with macro or scripting code that is interpreted by an application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19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multipartite virus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infects files in multiple ways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754563" y="1735138"/>
            <a:ext cx="3932237" cy="74295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ffectLst/>
                <a:ea typeface="ＭＳ Ｐゴシック" pitchFamily="-65" charset="-128"/>
              </a:rPr>
              <a:t>classification by concealment strategy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800600" y="2667000"/>
            <a:ext cx="4114800" cy="4191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9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encrypted virus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a portion of the virus creates a random encryption key and encrypts the remainder of the virus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stealth virus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a form of virus explicitly designed to hide itself from detection by anti-virus software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polymorphic virus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a virus that mutates with every infection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metamorphic virus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a virus that mutates and rewrites itself completely at each iteration and may change behavior as well as appearance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16200000" flipH="1">
            <a:off x="1981200" y="4267200"/>
            <a:ext cx="5105400" cy="76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856636">
            <a:off x="389080" y="257117"/>
            <a:ext cx="1183658" cy="109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Macro/Scripting Code Viruses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458200" cy="4800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very common in mid-1990s</a:t>
            </a:r>
          </a:p>
          <a:p>
            <a:pPr lvl="1" eaLnBrk="1" hangingPunct="1"/>
            <a:r>
              <a:rPr lang="en-US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platform independent</a:t>
            </a:r>
          </a:p>
          <a:p>
            <a:pPr lvl="1" eaLnBrk="1" hangingPunct="1"/>
            <a:r>
              <a:rPr lang="en-US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infect documents (not executable portions of code)</a:t>
            </a:r>
          </a:p>
          <a:p>
            <a:pPr lvl="1" eaLnBrk="1" hangingPunct="1"/>
            <a:r>
              <a:rPr lang="en-US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easily spread</a:t>
            </a:r>
          </a:p>
          <a:p>
            <a:pPr eaLnBrk="1" hangingPunct="1"/>
            <a:r>
              <a:rPr lang="en-US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exploit macro capability of MS Office applications</a:t>
            </a:r>
          </a:p>
          <a:p>
            <a:pPr lvl="1" eaLnBrk="1" hangingPunct="1"/>
            <a:r>
              <a:rPr lang="en-US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more recent releases of products include protection</a:t>
            </a:r>
          </a:p>
          <a:p>
            <a:pPr eaLnBrk="1" hangingPunct="1"/>
            <a:r>
              <a:rPr lang="en-US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various anti-virus programs have been developed so these are no longer the predominant virus threat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B91D"/>
                </a:solidFill>
                <a:ea typeface="+mj-ea"/>
                <a:cs typeface="+mj-cs"/>
              </a:rPr>
              <a:t>Worms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lvl="2" indent="-342900" eaLnBrk="1" hangingPunct="1">
              <a:lnSpc>
                <a:spcPct val="80000"/>
              </a:lnSpc>
              <a:spcBef>
                <a:spcPts val="2000"/>
              </a:spcBef>
            </a:pPr>
            <a:r>
              <a:rPr lang="en-US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program that actively seeks out more machines to infect and each infected machine serves as an automated launching pad for attacks on other machines</a:t>
            </a:r>
          </a:p>
          <a:p>
            <a:pPr marL="342900" lvl="2" indent="-342900" eaLnBrk="1" hangingPunct="1">
              <a:lnSpc>
                <a:spcPct val="80000"/>
              </a:lnSpc>
              <a:spcBef>
                <a:spcPts val="2000"/>
              </a:spcBef>
            </a:pPr>
            <a:r>
              <a:rPr lang="en-US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exploits software vulnerabilities in client or server programs</a:t>
            </a:r>
          </a:p>
          <a:p>
            <a:pPr marL="342900" lvl="2" indent="-342900" eaLnBrk="1" hangingPunct="1">
              <a:lnSpc>
                <a:spcPct val="80000"/>
              </a:lnSpc>
              <a:spcBef>
                <a:spcPts val="2000"/>
              </a:spcBef>
            </a:pPr>
            <a:r>
              <a:rPr lang="en-US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can use network connections to spread from system to system</a:t>
            </a:r>
          </a:p>
          <a:p>
            <a:pPr marL="342900" lvl="2" indent="-342900" eaLnBrk="1" hangingPunct="1">
              <a:lnSpc>
                <a:spcPct val="80000"/>
              </a:lnSpc>
              <a:spcBef>
                <a:spcPts val="2000"/>
              </a:spcBef>
            </a:pPr>
            <a:r>
              <a:rPr lang="en-US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spreads through shared media (USB drives, CD, DVD data disks)</a:t>
            </a:r>
          </a:p>
          <a:p>
            <a:pPr marL="342900" lvl="2" indent="-342900" eaLnBrk="1" hangingPunct="1">
              <a:lnSpc>
                <a:spcPct val="80000"/>
              </a:lnSpc>
              <a:spcBef>
                <a:spcPts val="2000"/>
              </a:spcBef>
            </a:pPr>
            <a:r>
              <a:rPr lang="en-US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e-mail worms spread in macro or script code included in attachments and instant messenger file transfers</a:t>
            </a:r>
          </a:p>
          <a:p>
            <a:pPr marL="342900" lvl="2" indent="-342900" eaLnBrk="1" hangingPunct="1">
              <a:lnSpc>
                <a:spcPct val="80000"/>
              </a:lnSpc>
              <a:spcBef>
                <a:spcPts val="2000"/>
              </a:spcBef>
            </a:pPr>
            <a:r>
              <a:rPr lang="en-US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upon activation the worm may replicate and propagate again </a:t>
            </a:r>
          </a:p>
          <a:p>
            <a:pPr marL="342900" lvl="2" indent="-342900" eaLnBrk="1" hangingPunct="1">
              <a:lnSpc>
                <a:spcPct val="80000"/>
              </a:lnSpc>
              <a:spcBef>
                <a:spcPts val="2000"/>
              </a:spcBef>
            </a:pPr>
            <a:r>
              <a:rPr lang="en-US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usually carries some form of payload</a:t>
            </a:r>
          </a:p>
          <a:p>
            <a:pPr marL="342900" lvl="2" indent="-342900" eaLnBrk="1" hangingPunct="1">
              <a:lnSpc>
                <a:spcPct val="80000"/>
              </a:lnSpc>
              <a:spcBef>
                <a:spcPts val="2000"/>
              </a:spcBef>
            </a:pPr>
            <a:r>
              <a:rPr lang="en-US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first known implementation was done in Xerox Palo Alto Labs in the early 1980s</a:t>
            </a:r>
          </a:p>
        </p:txBody>
      </p:sp>
      <p:pic>
        <p:nvPicPr>
          <p:cNvPr id="44036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422312">
            <a:off x="6791325" y="71438"/>
            <a:ext cx="1266825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1228">
            <a:off x="833545" y="586900"/>
            <a:ext cx="1861930" cy="751305"/>
          </a:xfrm>
          <a:prstGeom prst="rect">
            <a:avLst/>
          </a:prstGeom>
          <a:scene3d>
            <a:camera prst="orthographicFront">
              <a:rot lat="0" lon="11099999" rev="0"/>
            </a:camera>
            <a:lightRig rig="threePt" dir="t"/>
          </a:scene3d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Worm Replication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428596" y="1571612"/>
          <a:ext cx="8382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029369">
            <a:off x="7254357" y="618164"/>
            <a:ext cx="1479462" cy="596976"/>
          </a:xfrm>
          <a:prstGeom prst="rect">
            <a:avLst/>
          </a:prstGeom>
          <a:scene3d>
            <a:camera prst="orthographicFront">
              <a:rot lat="0" lon="11099999" rev="0"/>
            </a:camera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361228">
            <a:off x="3161544" y="1263361"/>
            <a:ext cx="1430388" cy="577174"/>
          </a:xfrm>
          <a:prstGeom prst="rect">
            <a:avLst/>
          </a:prstGeom>
          <a:scene3d>
            <a:camera prst="orthographicFront">
              <a:rot lat="0" lon="11099999" rev="0"/>
            </a:camera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763708">
            <a:off x="473966" y="367640"/>
            <a:ext cx="1339325" cy="540429"/>
          </a:xfrm>
          <a:prstGeom prst="rect">
            <a:avLst/>
          </a:prstGeom>
          <a:scene3d>
            <a:camera prst="orthographicFront">
              <a:rot lat="0" lon="11099999" rev="0"/>
            </a:camera>
            <a:lightRig rig="threePt" dir="t"/>
          </a:scene3d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  <a:ea typeface="+mj-ea"/>
                <a:cs typeface="+mj-cs"/>
              </a:rPr>
              <a:t>Worm Propagation Model</a:t>
            </a:r>
          </a:p>
        </p:txBody>
      </p:sp>
      <p:pic>
        <p:nvPicPr>
          <p:cNvPr id="48131" name="Picture 5" descr="f4.pdf"/>
          <p:cNvPicPr>
            <a:picLocks noChangeAspect="1"/>
          </p:cNvPicPr>
          <p:nvPr/>
        </p:nvPicPr>
        <p:blipFill>
          <a:blip r:embed="rId3"/>
          <a:srcRect l="5882" t="22726" r="10588" b="13635"/>
          <a:stretch>
            <a:fillRect/>
          </a:stretch>
        </p:blipFill>
        <p:spPr bwMode="auto">
          <a:xfrm>
            <a:off x="1785918" y="1280160"/>
            <a:ext cx="5657880" cy="557784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44450"/>
            <a:bevelB/>
          </a:sp3d>
        </p:spPr>
      </p:pic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B91D"/>
                </a:solidFill>
                <a:ea typeface="+mj-ea"/>
                <a:cs typeface="+mj-cs"/>
              </a:rPr>
              <a:t>Morris Worm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Infamous (and earliest) significant worm infection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released by Robert Morris in 1988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Goal was actually to measure the internet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Written in 99 lines of C code, it was supposed to slowly make its way across the UNIX-based VAX and SUN machines on the ~60,000 large machine internet.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Instead, it brought the entire internet screeching to a halt in under 3 days</a:t>
            </a: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.  It is estimated that it took down 10% of the machines running on the internet, and cost between $100,000 and $10,000,000.</a:t>
            </a:r>
            <a:endParaRPr lang="en-US" dirty="0" smtClean="0">
              <a:effectLst>
                <a:outerShdw blurRad="38100" dist="38100" dir="2700000" algn="tl">
                  <a:srgbClr val="0064E2"/>
                </a:outerShdw>
              </a:effectLst>
              <a:ea typeface="ＭＳ Ｐゴシック" pitchFamily="-65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B91D"/>
                </a:solidFill>
                <a:ea typeface="+mj-ea"/>
                <a:cs typeface="+mj-cs"/>
              </a:rPr>
              <a:t>Morris </a:t>
            </a:r>
            <a:r>
              <a:rPr lang="en-US" dirty="0" smtClean="0">
                <a:solidFill>
                  <a:srgbClr val="FFB91D"/>
                </a:solidFill>
                <a:ea typeface="+mj-ea"/>
                <a:cs typeface="+mj-cs"/>
              </a:rPr>
              <a:t>Worm: How?</a:t>
            </a:r>
            <a:endParaRPr lang="en-US" dirty="0">
              <a:solidFill>
                <a:srgbClr val="FFB91D"/>
              </a:solidFill>
              <a:ea typeface="+mj-ea"/>
              <a:cs typeface="+mj-cs"/>
            </a:endParaRPr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Used 4 different attacks to propagate itself.  We’ll examine 2 of them: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636912"/>
            <a:ext cx="6084168" cy="399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411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UNIX server, used to provide information about a user at a remote host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996952"/>
            <a:ext cx="7223596" cy="300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0702"/>
      </p:ext>
    </p:extLst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 weakness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finger processes input using the C utility gets().  This function does not have bounds checking.</a:t>
            </a:r>
          </a:p>
          <a:p>
            <a:r>
              <a:rPr lang="en-US" dirty="0" smtClean="0"/>
              <a:t>Essentially, this just means it doesn’t check to be sure you have not overrun the allocated space in the array that was set up.</a:t>
            </a:r>
          </a:p>
          <a:p>
            <a:r>
              <a:rPr lang="en-US" dirty="0" smtClean="0"/>
              <a:t>(Remember when you ran off the end of an array in C++?)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72917"/>
      </p:ext>
    </p:extLst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gets()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7379" t="-1737" r="-19816" b="-2899"/>
          <a:stretch/>
        </p:blipFill>
        <p:spPr>
          <a:xfrm>
            <a:off x="539552" y="1700808"/>
            <a:ext cx="8229600" cy="4983871"/>
          </a:xfrm>
        </p:spPr>
      </p:pic>
    </p:spTree>
    <p:extLst>
      <p:ext uri="{BB962C8B-B14F-4D97-AF65-F5344CB8AC3E}">
        <p14:creationId xmlns:p14="http://schemas.microsoft.com/office/powerpoint/2010/main" val="1677942900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dirty="0" smtClean="0">
                <a:solidFill>
                  <a:schemeClr val="accent1"/>
                </a:solidFill>
                <a:effectLst/>
                <a:ea typeface="ＭＳ Ｐゴシック" pitchFamily="-65" charset="-128"/>
              </a:rPr>
              <a:t>Malware</a:t>
            </a:r>
            <a:endParaRPr lang="en-AU" dirty="0" smtClean="0">
              <a:solidFill>
                <a:schemeClr val="accent1"/>
              </a:solidFill>
              <a:effectLst/>
              <a:ea typeface="ＭＳ Ｐゴシック" pitchFamily="-65" charset="-128"/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153400" cy="4648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itchFamily="-65" charset="2"/>
              <a:buNone/>
            </a:pPr>
            <a:r>
              <a:rPr lang="en-US" sz="32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[NIST05] defines malware as:</a:t>
            </a:r>
          </a:p>
          <a:p>
            <a:pPr eaLnBrk="1" hangingPunct="1">
              <a:buFont typeface="Wingdings" pitchFamily="-65" charset="2"/>
              <a:buNone/>
            </a:pPr>
            <a:r>
              <a:rPr lang="en-US" sz="28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 “a program that is inserted into a system, usually covertly, with the intent of compromising the confidentiality, integrity, or availability of the victim’s data, applications, or operating system or otherwise annoying or disrupting the victim.” </a:t>
            </a:r>
            <a:endParaRPr lang="en-AU" sz="2800" smtClean="0">
              <a:effectLst>
                <a:outerShdw blurRad="38100" dist="38100" dir="2700000" algn="tl">
                  <a:srgbClr val="0064E2"/>
                </a:outerShdw>
              </a:effectLst>
              <a:ea typeface="ＭＳ Ｐゴシック" pitchFamily="-65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happening?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8593" t="-281" r="-10873" b="-1127"/>
          <a:stretch/>
        </p:blipFill>
        <p:spPr>
          <a:xfrm>
            <a:off x="457200" y="1725717"/>
            <a:ext cx="8229600" cy="4970066"/>
          </a:xfrm>
        </p:spPr>
      </p:pic>
    </p:spTree>
    <p:extLst>
      <p:ext uri="{BB962C8B-B14F-4D97-AF65-F5344CB8AC3E}">
        <p14:creationId xmlns:p14="http://schemas.microsoft.com/office/powerpoint/2010/main" val="2046815962"/>
      </p:ext>
    </p:extLst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happening?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0142" t="274" r="-13538" b="276"/>
          <a:stretch/>
        </p:blipFill>
        <p:spPr>
          <a:xfrm>
            <a:off x="457200" y="1670495"/>
            <a:ext cx="8229600" cy="4983870"/>
          </a:xfrm>
        </p:spPr>
      </p:pic>
    </p:spTree>
    <p:extLst>
      <p:ext uri="{BB962C8B-B14F-4D97-AF65-F5344CB8AC3E}">
        <p14:creationId xmlns:p14="http://schemas.microsoft.com/office/powerpoint/2010/main" val="2312627065"/>
      </p:ext>
    </p:extLst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happening?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2663" t="-842" r="-15537" b="-560"/>
          <a:stretch/>
        </p:blipFill>
        <p:spPr>
          <a:xfrm>
            <a:off x="457200" y="1725717"/>
            <a:ext cx="8229600" cy="4997677"/>
          </a:xfrm>
        </p:spPr>
      </p:pic>
    </p:spTree>
    <p:extLst>
      <p:ext uri="{BB962C8B-B14F-4D97-AF65-F5344CB8AC3E}">
        <p14:creationId xmlns:p14="http://schemas.microsoft.com/office/powerpoint/2010/main" val="2929654991"/>
      </p:ext>
    </p:extLst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worse…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If one is clever, can actually execute a malicious program from the stack.</a:t>
            </a:r>
          </a:p>
          <a:p>
            <a:r>
              <a:rPr lang="en-US" dirty="0" smtClean="0"/>
              <a:t>This is called “smashing the stack”.</a:t>
            </a:r>
          </a:p>
          <a:p>
            <a:r>
              <a:rPr lang="en-US" dirty="0" smtClean="0"/>
              <a:t>We say programs like these have “stack-based buffer overflow” problems.  Unfortunately, very common in any C code.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173" b="1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4343407"/>
      </p:ext>
    </p:extLst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back to finger…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if someone invoked finger with a cleverly crafted input argument, that someone could smash the stack and invoke another program, such as “</a:t>
            </a:r>
            <a:r>
              <a:rPr lang="en-US" dirty="0" err="1" smtClean="0"/>
              <a:t>sh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This is essentially one of the key components of the Morris worm.  </a:t>
            </a:r>
          </a:p>
          <a:p>
            <a:r>
              <a:rPr lang="en-US" dirty="0" smtClean="0"/>
              <a:t>But first – one more vulnerability…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60869"/>
      </p:ext>
    </p:extLst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Sendmail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Sendmail</a:t>
            </a:r>
            <a:r>
              <a:rPr lang="en-US" dirty="0" smtClean="0"/>
              <a:t> is a UNIX mail server.  </a:t>
            </a:r>
          </a:p>
          <a:p>
            <a:r>
              <a:rPr lang="en-US" dirty="0" smtClean="0"/>
              <a:t>Early versions contained two “features”:</a:t>
            </a:r>
          </a:p>
          <a:p>
            <a:pPr lvl="1"/>
            <a:r>
              <a:rPr lang="en-US" dirty="0" smtClean="0"/>
              <a:t>An outsider establishing an SMTP connection to the </a:t>
            </a:r>
            <a:r>
              <a:rPr lang="en-US" dirty="0" err="1" smtClean="0"/>
              <a:t>sendmail</a:t>
            </a:r>
            <a:r>
              <a:rPr lang="en-US" dirty="0" smtClean="0"/>
              <a:t> program could place </a:t>
            </a:r>
            <a:r>
              <a:rPr lang="en-US" dirty="0" err="1" smtClean="0"/>
              <a:t>sendmail</a:t>
            </a:r>
            <a:r>
              <a:rPr lang="en-US" dirty="0" smtClean="0"/>
              <a:t> in DEBUG mode.</a:t>
            </a:r>
          </a:p>
          <a:p>
            <a:pPr lvl="1"/>
            <a:r>
              <a:rPr lang="en-US" dirty="0" smtClean="0"/>
              <a:t>With DEBUG mode enables, a user can execute the run command feature, which sends an email to a program.  The program then uses the email as an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68411"/>
      </p:ext>
    </p:extLst>
  </p:cSld>
  <p:clrMapOvr>
    <a:masterClrMapping/>
  </p:clrMapOvr>
  <p:transition xmlns:p14="http://schemas.microsoft.com/office/powerpoint/2010/main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Morris worm…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initialization (and hiding itself), the worm calls </a:t>
            </a:r>
            <a:r>
              <a:rPr lang="en-US" dirty="0" err="1" smtClean="0"/>
              <a:t>if_init</a:t>
            </a:r>
            <a:r>
              <a:rPr lang="en-US" dirty="0" smtClean="0"/>
              <a:t> routine to scan the network interfaces on the machine.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068960"/>
            <a:ext cx="5148064" cy="343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09754"/>
      </p:ext>
    </p:extLst>
  </p:cSld>
  <p:clrMapOvr>
    <a:masterClrMapping/>
  </p:clrMapOvr>
  <p:transition xmlns:p14="http://schemas.microsoft.com/office/powerpoint/2010/main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worm than called </a:t>
            </a:r>
            <a:r>
              <a:rPr lang="en-US" dirty="0" err="1" smtClean="0"/>
              <a:t>rt_init</a:t>
            </a:r>
            <a:r>
              <a:rPr lang="en-US" dirty="0" smtClean="0"/>
              <a:t>() to look up the machines routing table.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96952"/>
            <a:ext cx="5400600" cy="366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50457"/>
      </p:ext>
    </p:extLst>
  </p:cSld>
  <p:clrMapOvr>
    <a:masterClrMapping/>
  </p:clrMapOvr>
  <p:transition xmlns:p14="http://schemas.microsoft.com/office/powerpoint/2010/main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netstat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does this using a call to </a:t>
            </a:r>
            <a:r>
              <a:rPr lang="en-US" dirty="0" err="1" smtClean="0"/>
              <a:t>netstat</a:t>
            </a:r>
            <a:r>
              <a:rPr lang="en-US" dirty="0" smtClean="0"/>
              <a:t>:</a:t>
            </a:r>
          </a:p>
          <a:p>
            <a:pPr marL="349250" lvl="1" indent="0">
              <a:buNone/>
            </a:pPr>
            <a:r>
              <a:rPr lang="en-US" dirty="0" smtClean="0"/>
              <a:t>pipe = </a:t>
            </a:r>
            <a:r>
              <a:rPr lang="en-US" dirty="0" err="1" smtClean="0"/>
              <a:t>popen</a:t>
            </a:r>
            <a:r>
              <a:rPr lang="en-US" dirty="0" smtClean="0"/>
              <a:t>(“/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ucb</a:t>
            </a:r>
            <a:r>
              <a:rPr lang="en-US" dirty="0" smtClean="0"/>
              <a:t>/</a:t>
            </a:r>
            <a:r>
              <a:rPr lang="en-US" dirty="0" err="1" smtClean="0"/>
              <a:t>netstat</a:t>
            </a:r>
            <a:r>
              <a:rPr lang="en-US" dirty="0" smtClean="0"/>
              <a:t> –r –n”, “r”);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977744"/>
            <a:ext cx="4817864" cy="388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54063"/>
      </p:ext>
    </p:extLst>
  </p:cSld>
  <p:clrMapOvr>
    <a:masterClrMapping/>
  </p:clrMapOvr>
  <p:transition xmlns:p14="http://schemas.microsoft.com/office/powerpoint/2010/main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next: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246984"/>
          </a:xfrm>
        </p:spPr>
        <p:txBody>
          <a:bodyPr/>
          <a:lstStyle/>
          <a:p>
            <a:r>
              <a:rPr lang="en-US" dirty="0" smtClean="0"/>
              <a:t>It then calls </a:t>
            </a:r>
            <a:r>
              <a:rPr lang="en-US" dirty="0" err="1" smtClean="0"/>
              <a:t>cracksome</a:t>
            </a:r>
            <a:r>
              <a:rPr lang="en-US" dirty="0" smtClean="0"/>
              <a:t>() to find more machines that would be likely targets. (Both </a:t>
            </a:r>
            <a:r>
              <a:rPr lang="en-US" dirty="0" err="1" smtClean="0"/>
              <a:t>rhosts</a:t>
            </a:r>
            <a:r>
              <a:rPr lang="en-US" dirty="0" smtClean="0"/>
              <a:t> and </a:t>
            </a:r>
            <a:r>
              <a:rPr lang="en-US" dirty="0" err="1" smtClean="0"/>
              <a:t>hosts.equiv</a:t>
            </a:r>
            <a:r>
              <a:rPr lang="en-US" dirty="0" smtClean="0"/>
              <a:t> list machines that the local machine trusts.)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996952"/>
            <a:ext cx="5248466" cy="359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52496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en-GB" dirty="0" smtClean="0">
                <a:solidFill>
                  <a:schemeClr val="accent1"/>
                </a:solidFill>
                <a:effectLst/>
                <a:ea typeface="ＭＳ Ｐゴシック" pitchFamily="-65" charset="-128"/>
              </a:rPr>
              <a:t>Classification of Malware</a:t>
            </a:r>
            <a:endParaRPr kumimoji="1" lang="en-AU" sz="3600" dirty="0" smtClean="0">
              <a:solidFill>
                <a:schemeClr val="accent1"/>
              </a:solidFill>
              <a:effectLst/>
              <a:ea typeface="ＭＳ Ｐゴシック" pitchFamily="-65" charset="-128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4582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 acquired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point, the worm has a list of potential targets: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564904"/>
            <a:ext cx="6084168" cy="401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35290"/>
      </p:ext>
    </p:extLst>
  </p:cSld>
  <p:clrMapOvr>
    <a:masterClrMapping/>
  </p:clrMapOvr>
  <p:transition xmlns:p14="http://schemas.microsoft.com/office/powerpoint/2010/main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Attacking the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tries to attack every host on the list using the finger exploit.  If that fails, it tries the </a:t>
            </a:r>
            <a:r>
              <a:rPr lang="en-US" dirty="0" err="1" smtClean="0"/>
              <a:t>sendmail</a:t>
            </a:r>
            <a:r>
              <a:rPr lang="en-US" dirty="0" smtClean="0"/>
              <a:t> one.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924944"/>
            <a:ext cx="5724128" cy="381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56533"/>
      </p:ext>
    </p:extLst>
  </p:cSld>
  <p:clrMapOvr>
    <a:masterClrMapping/>
  </p:clrMapOvr>
  <p:transition xmlns:p14="http://schemas.microsoft.com/office/powerpoint/2010/main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Morris worm: next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Either way, a small program l1.c has hopefully been copied, compiled and launched at the remote host.</a:t>
            </a:r>
          </a:p>
          <a:p>
            <a:r>
              <a:rPr lang="en-US" dirty="0" smtClean="0"/>
              <a:t>This is a “grappling hook”: a small piece of portable code that attempts to copy the full worm onto the new machine.</a:t>
            </a:r>
          </a:p>
          <a:p>
            <a:r>
              <a:rPr lang="en-US" dirty="0" smtClean="0"/>
              <a:t>The final phase, </a:t>
            </a:r>
            <a:r>
              <a:rPr lang="en-US" dirty="0" err="1" smtClean="0"/>
              <a:t>waithit</a:t>
            </a:r>
            <a:r>
              <a:rPr lang="en-US" dirty="0" smtClean="0"/>
              <a:t>(), communicates with l1.c at the remote host to copy over a set of object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86177"/>
      </p:ext>
    </p:extLst>
  </p:cSld>
  <p:clrMapOvr>
    <a:masterClrMapping/>
  </p:clrMapOvr>
  <p:transition xmlns:p14="http://schemas.microsoft.com/office/powerpoint/2010/main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Morris worm: final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 files are compiled for different targets.  The program l1.c attempts to link and launch them on the new target.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212976"/>
            <a:ext cx="5004048" cy="330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54285"/>
      </p:ext>
    </p:extLst>
  </p:cSld>
  <p:clrMapOvr>
    <a:masterClrMapping/>
  </p:clrMapOvr>
  <p:transition xmlns:p14="http://schemas.microsoft.com/office/powerpoint/2010/main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Morris worm: the 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39952"/>
          </a:xfrm>
        </p:spPr>
        <p:txBody>
          <a:bodyPr>
            <a:normAutofit/>
          </a:bodyPr>
          <a:lstStyle/>
          <a:p>
            <a:r>
              <a:rPr lang="en-US" dirty="0" smtClean="0"/>
              <a:t>You may be asking: how does this measure the internet??</a:t>
            </a:r>
          </a:p>
          <a:p>
            <a:r>
              <a:rPr lang="en-US" dirty="0" smtClean="0"/>
              <a:t>The worm was supposed to send a packet of data to 128.32.137.13, but the code had a bug.  It never sent anything.</a:t>
            </a:r>
          </a:p>
          <a:p>
            <a:r>
              <a:rPr lang="en-US" dirty="0" smtClean="0"/>
              <a:t>Also, the worm was supposed to detect if it was already running on a machine.  However, </a:t>
            </a:r>
            <a:r>
              <a:rPr lang="en-US" dirty="0" smtClean="0"/>
              <a:t>in order to help make it harder to detect later, it was set to run on the machine 1 in every 7 times.  (This was too much!)</a:t>
            </a:r>
            <a:endParaRPr lang="en-US" dirty="0"/>
          </a:p>
          <a:p>
            <a:r>
              <a:rPr lang="en-US" dirty="0" smtClean="0"/>
              <a:t>Interestingly, it was released at MIT, even though Morris was a student at Cornell.  </a:t>
            </a:r>
          </a:p>
        </p:txBody>
      </p:sp>
    </p:spTree>
    <p:extLst>
      <p:ext uri="{BB962C8B-B14F-4D97-AF65-F5344CB8AC3E}">
        <p14:creationId xmlns:p14="http://schemas.microsoft.com/office/powerpoint/2010/main" val="1220693899"/>
      </p:ext>
    </p:extLst>
  </p:cSld>
  <p:clrMapOvr>
    <a:masterClrMapping/>
  </p:clrMapOvr>
  <p:transition xmlns:p14="http://schemas.microsoft.com/office/powerpoint/2010/main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Morris worm: the aftermath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“Robert T. Morris was convicted of violating the </a:t>
            </a:r>
            <a:r>
              <a:rPr lang="en-US" dirty="0"/>
              <a:t>C</a:t>
            </a:r>
            <a:r>
              <a:rPr lang="en-US" dirty="0" smtClean="0"/>
              <a:t>omputer Fraud and Abuse Act (Title 18), and sentenced to three years of probation, 400 hours of community service, a fine of $10,050, and the costs of his supervision.”</a:t>
            </a:r>
          </a:p>
          <a:p>
            <a:r>
              <a:rPr lang="en-US" dirty="0" smtClean="0"/>
              <a:t>He’s now a professor at MIT, conducting research in networks and OS.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7819" t="-5986" r="-5993" b="-2060"/>
          <a:stretch/>
        </p:blipFill>
        <p:spPr/>
      </p:pic>
    </p:spTree>
    <p:extLst>
      <p:ext uri="{BB962C8B-B14F-4D97-AF65-F5344CB8AC3E}">
        <p14:creationId xmlns:p14="http://schemas.microsoft.com/office/powerpoint/2010/main" val="3222246898"/>
      </p:ext>
    </p:extLst>
  </p:cSld>
  <p:clrMapOvr>
    <a:masterClrMapping/>
  </p:clrMapOvr>
  <p:transition xmlns:p14="http://schemas.microsoft.com/office/powerpoint/2010/main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may seem silly to study such an old case.  Why should we care today?</a:t>
            </a:r>
          </a:p>
          <a:p>
            <a:r>
              <a:rPr lang="en-US" dirty="0" smtClean="0"/>
              <a:t>However, these same exploits (or similar ones) are still out there today.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933056"/>
            <a:ext cx="6444208" cy="27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80106"/>
      </p:ext>
    </p:extLst>
  </p:cSld>
  <p:clrMapOvr>
    <a:masterClrMapping/>
  </p:clrMapOvr>
  <p:transition xmlns:p14="http://schemas.microsoft.com/office/powerpoint/2010/main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defenses have been enacted to stop the spread of such worms.  Main ones:</a:t>
            </a:r>
          </a:p>
          <a:p>
            <a:pPr lvl="1"/>
            <a:r>
              <a:rPr lang="en-US" dirty="0" smtClean="0"/>
              <a:t>Firewalls</a:t>
            </a:r>
          </a:p>
          <a:p>
            <a:pPr lvl="1"/>
            <a:r>
              <a:rPr lang="en-US" dirty="0" smtClean="0"/>
              <a:t>ASLR (Address Space Layout Randomization)</a:t>
            </a:r>
          </a:p>
          <a:p>
            <a:pPr lvl="1"/>
            <a:r>
              <a:rPr lang="en-US" dirty="0" smtClean="0"/>
              <a:t>DEP (Data Execution Prevention) or Executable Address Space Protection</a:t>
            </a:r>
          </a:p>
          <a:p>
            <a:r>
              <a:rPr lang="en-US" dirty="0" smtClean="0"/>
              <a:t>We’ll see more about these later – they are strong protections, but recent developments (JIT spraying) have changed everything.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09963"/>
      </p:ext>
    </p:extLst>
  </p:cSld>
  <p:clrMapOvr>
    <a:masterClrMapping/>
  </p:clrMapOvr>
  <p:transition xmlns:p14="http://schemas.microsoft.com/office/powerpoint/2010/main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FFB91D"/>
                </a:solidFill>
                <a:ea typeface="+mj-ea"/>
                <a:cs typeface="+mj-cs"/>
              </a:rPr>
              <a:t>More Recent </a:t>
            </a:r>
            <a:r>
              <a:rPr lang="en-US" dirty="0">
                <a:solidFill>
                  <a:srgbClr val="FFB91D"/>
                </a:solidFill>
                <a:ea typeface="+mj-ea"/>
                <a:cs typeface="+mj-cs"/>
              </a:rPr>
              <a:t>Worm Attacks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762000"/>
          <a:ext cx="9144000" cy="6005194"/>
        </p:xfrm>
        <a:graphic>
          <a:graphicData uri="http://schemas.openxmlformats.org/drawingml/2006/table">
            <a:tbl>
              <a:tblPr/>
              <a:tblGrid>
                <a:gridCol w="1524000"/>
                <a:gridCol w="1828800"/>
                <a:gridCol w="5791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Melissa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e-mail worm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first to include virus, worm and Trojan in one 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7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Code 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July 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exploited Microsoft IIS bug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probes random IP addresses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consumes significant Internet capacity when active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Code Red 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August 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also targeted Microsoft IIS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installs a backdoor for access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Nimda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September 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had worm, virus and mobile code characteristics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spread using e-mail, Windows shares, Web servers,  Web clients, backdoors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SQL Slammer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Early 2003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exploited a buffer overflow vulnerability in SQL server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compact and spread rapidly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Sobig.F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Late 2003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exploited open proxy servers to turn infected machines into spam engines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Mydoom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2004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mass-mailing e-mail worm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installed a backdoor in infected machines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Warezov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2006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creates executables in system directories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sends itself as an e-mail attachment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can disable security related products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Conficker (Downadup)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November 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exploits a Windows buffer overflow vulnerability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most widespread infection since SQL Slammer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Stuxnet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restricted rate of spread to reduce chance of detection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pitchFamily="-65" charset="0"/>
                          <a:ea typeface="ＭＳ Ｐゴシック" pitchFamily="-65" charset="-128"/>
                        </a:rPr>
                        <a:t>targeted industrial control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Mobile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191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2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programs that can be shipped unchanged to a variety of platforms</a:t>
            </a:r>
          </a:p>
          <a:p>
            <a:pPr eaLnBrk="1" hangingPunct="1"/>
            <a:r>
              <a:rPr lang="en-US" sz="22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transmitted from a remote system to a local system and then executed on the local system</a:t>
            </a:r>
          </a:p>
          <a:p>
            <a:pPr eaLnBrk="1" hangingPunct="1"/>
            <a:r>
              <a:rPr lang="en-US" sz="22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often acts as a mechanism for a virus, worm, or Trojan horse</a:t>
            </a:r>
          </a:p>
          <a:p>
            <a:pPr eaLnBrk="1" hangingPunct="1"/>
            <a:r>
              <a:rPr lang="en-US" sz="22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takes advantage of vulnerabilities to perform it own exploits</a:t>
            </a:r>
          </a:p>
          <a:p>
            <a:pPr eaLnBrk="1" hangingPunct="1"/>
            <a:r>
              <a:rPr lang="en-US" sz="22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popular vehicles include Java applets, ActiveX, JavaScript and VBScript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300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Types of Malicious Software (Malware)</a:t>
            </a: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229600" cy="441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Mobile Phone Worms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2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first discovery was Cabir worm in 2004</a:t>
            </a:r>
          </a:p>
          <a:p>
            <a:pPr eaLnBrk="1" hangingPunct="1"/>
            <a:r>
              <a:rPr lang="en-US" sz="22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then Lasco and CommWarrior in 2005</a:t>
            </a:r>
          </a:p>
          <a:p>
            <a:pPr eaLnBrk="1" hangingPunct="1"/>
            <a:r>
              <a:rPr lang="en-US" sz="22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communicate through Bluetooth wireless connections or MMS</a:t>
            </a:r>
          </a:p>
          <a:p>
            <a:pPr eaLnBrk="1" hangingPunct="1"/>
            <a:r>
              <a:rPr lang="en-US" sz="22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target is the smartphone</a:t>
            </a:r>
          </a:p>
          <a:p>
            <a:pPr eaLnBrk="1" hangingPunct="1"/>
            <a:r>
              <a:rPr lang="en-US" sz="22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can completely disable the phone, delete data on the phone, or force the device to send costly messages</a:t>
            </a:r>
          </a:p>
          <a:p>
            <a:pPr eaLnBrk="1" hangingPunct="1"/>
            <a:r>
              <a:rPr lang="en-US" sz="22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CommWarrior replicates by means of Bluetooth to other phones, sends itself as an MMS file to contacts and as an auto reply to incoming text messages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Drive-By-Downloads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exploits browser vulnerabilities to download and install malware on the system when the user views a Web page controlled by the attacker</a:t>
            </a:r>
          </a:p>
          <a:p>
            <a:pPr eaLnBrk="1" hangingPunct="1"/>
            <a:r>
              <a:rPr lang="en-US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in most cases does not actively propagate</a:t>
            </a:r>
          </a:p>
          <a:p>
            <a:pPr eaLnBrk="1" hangingPunct="1"/>
            <a:r>
              <a:rPr lang="en-US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spreads when users visit the malicious Web page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Social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1295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“tricking” users to assist in the compromise of their own systems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2819400"/>
          <a:ext cx="7772400" cy="383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300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Payload</a:t>
            </a:r>
            <a:br>
              <a:rPr lang="en-US" sz="4300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</a:br>
            <a:r>
              <a:rPr lang="en-US" sz="4300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System Corruption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48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data destruction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Chernobyl virus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first seen in 1998 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Windows 95 and 98 virus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infects executable files and corrupts the entire file system when a trigger date is reached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err="1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Klez</a:t>
            </a: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mass mailing worm infecting Windows 95 to XP systems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on trigger date causes files on the hard drive to become empty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err="1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ransomware</a:t>
            </a:r>
            <a:endParaRPr lang="en-US" dirty="0" smtClean="0">
              <a:effectLst>
                <a:outerShdw blurRad="38100" dist="38100" dir="2700000" algn="tl">
                  <a:srgbClr val="0064E2"/>
                </a:outerShdw>
              </a:effectLst>
              <a:ea typeface="ＭＳ Ｐゴシック" pitchFamily="-65" charset="-128"/>
            </a:endParaRPr>
          </a:p>
          <a:p>
            <a:pPr lvl="3" eaLnBrk="1" hangingPunct="1">
              <a:lnSpc>
                <a:spcPct val="9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encrypts the user’s data and demands payment in order to access the key needed to recover the information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PC </a:t>
            </a:r>
            <a:r>
              <a:rPr lang="en-US" dirty="0" err="1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Cyborg</a:t>
            </a: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 Trojan (1989)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err="1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Gpcode</a:t>
            </a: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 Trojan (2006)</a:t>
            </a:r>
          </a:p>
          <a:p>
            <a:pPr lvl="3" eaLnBrk="1" hangingPunct="1">
              <a:lnSpc>
                <a:spcPct val="90000"/>
              </a:lnSpc>
            </a:pPr>
            <a:endParaRPr lang="en-US" dirty="0" smtClean="0">
              <a:effectLst>
                <a:outerShdw blurRad="38100" dist="38100" dir="2700000" algn="tl">
                  <a:srgbClr val="0064E2"/>
                </a:outerShdw>
              </a:effectLst>
              <a:ea typeface="ＭＳ Ｐゴシック" pitchFamily="-65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5562600"/>
            <a:ext cx="1003300" cy="10033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300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Payload</a:t>
            </a:r>
            <a:br>
              <a:rPr lang="en-US" sz="4300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</a:br>
            <a:r>
              <a:rPr lang="en-US" sz="4300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System Corruption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real-world damage</a:t>
            </a:r>
          </a:p>
          <a:p>
            <a:pPr lvl="2" eaLnBrk="1" hangingPunct="1"/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causes damage to physical equipment</a:t>
            </a:r>
          </a:p>
          <a:p>
            <a:pPr lvl="3" eaLnBrk="1" hangingPunct="1"/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Chernobyl virus rewrites BIOS code</a:t>
            </a:r>
          </a:p>
          <a:p>
            <a:pPr lvl="2" eaLnBrk="1" hangingPunct="1"/>
            <a:r>
              <a:rPr lang="en-US" dirty="0" err="1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Stuxnet</a:t>
            </a: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 worm</a:t>
            </a:r>
          </a:p>
          <a:p>
            <a:pPr lvl="3" eaLnBrk="1" hangingPunct="1"/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targets specific industrial control system software</a:t>
            </a:r>
          </a:p>
          <a:p>
            <a:pPr lvl="2" eaLnBrk="1" hangingPunct="1"/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there are concerns about using sophisticated targeted malware for  industrial sabotage</a:t>
            </a:r>
          </a:p>
          <a:p>
            <a:pPr marL="342900" lvl="2" indent="-342900" eaLnBrk="1" hangingPunct="1">
              <a:spcBef>
                <a:spcPts val="2000"/>
              </a:spcBef>
            </a:pPr>
            <a:r>
              <a:rPr lang="en-US" sz="24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  <a:cs typeface="ＭＳ Ｐゴシック" pitchFamily="-110" charset="-128"/>
              </a:rPr>
              <a:t>logic bomb</a:t>
            </a:r>
          </a:p>
          <a:p>
            <a:pPr lvl="2" eaLnBrk="1" hangingPunct="1"/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code embedded in the malware that is set to “explode” when certain conditions are met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300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Payload – Attack Agents</a:t>
            </a:r>
            <a:br>
              <a:rPr lang="en-US" sz="4300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</a:br>
            <a:r>
              <a:rPr lang="en-US" sz="4300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Bots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572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2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takes over another Internet attached computer and uses that computer to launch or manage attacks</a:t>
            </a:r>
          </a:p>
          <a:p>
            <a:pPr eaLnBrk="1" hangingPunct="1">
              <a:lnSpc>
                <a:spcPct val="70000"/>
              </a:lnSpc>
            </a:pPr>
            <a:r>
              <a:rPr lang="en-US" sz="2200" i="1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botnet</a:t>
            </a:r>
            <a:r>
              <a:rPr lang="en-US" sz="22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 - collection of bots capable of acting in a coordinated manner</a:t>
            </a:r>
          </a:p>
          <a:p>
            <a:pPr eaLnBrk="1" hangingPunct="1">
              <a:lnSpc>
                <a:spcPct val="70000"/>
              </a:lnSpc>
            </a:pPr>
            <a:r>
              <a:rPr lang="en-US" sz="22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uses: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19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distributed denial-of-service (DDoS) attacks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19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spamming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19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sniffing traffic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19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keylogging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19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spreading new malware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19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installing advertisement add-ons and browser helper objects (BHOs)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19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attacking IRC chat networks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19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manipulating online polls/games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3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3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391400" cy="1143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Remote Control Facility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43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distinguishes a bot from a worm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worm propagates itself and activates itself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bot is initially controlled from some central facility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typical means of implementing the remote control facility is on an IRC server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bots join a specific channel on this server and treat incoming messages as commands</a:t>
            </a:r>
          </a:p>
          <a:p>
            <a:pPr lvl="2" eaLnBrk="1" hangingPunct="1">
              <a:lnSpc>
                <a:spcPct val="90000"/>
              </a:lnSpc>
              <a:spcBef>
                <a:spcPts val="2000"/>
              </a:spcBef>
            </a:pPr>
            <a:r>
              <a:rPr lang="en-US" sz="22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more recent botnets use covert communication channels via protocols such as HTTP</a:t>
            </a:r>
          </a:p>
          <a:p>
            <a:pPr lvl="2" eaLnBrk="1" hangingPunct="1">
              <a:lnSpc>
                <a:spcPct val="90000"/>
              </a:lnSpc>
              <a:spcBef>
                <a:spcPts val="2000"/>
              </a:spcBef>
            </a:pPr>
            <a:r>
              <a:rPr lang="en-US" sz="22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distributed control mechanisms use peer-to-peer protocols to avoid a single point of failure</a:t>
            </a:r>
          </a:p>
          <a:p>
            <a:pPr eaLnBrk="1" hangingPunct="1">
              <a:lnSpc>
                <a:spcPct val="90000"/>
              </a:lnSpc>
            </a:pPr>
            <a:endParaRPr lang="en-US" sz="2200" dirty="0" smtClean="0">
              <a:effectLst>
                <a:outerShdw blurRad="38100" dist="38100" dir="2700000" algn="tl">
                  <a:srgbClr val="0064E2"/>
                </a:outerShdw>
              </a:effectLst>
              <a:ea typeface="ＭＳ Ｐゴシック" pitchFamily="-65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300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Payload – Information Theft</a:t>
            </a:r>
            <a:br>
              <a:rPr lang="en-US" sz="4300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</a:br>
            <a:r>
              <a:rPr lang="en-US" sz="4300" dirty="0" err="1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Keyloggers</a:t>
            </a:r>
            <a:r>
              <a:rPr lang="en-US" sz="4300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 and Spyware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05000"/>
          <a:ext cx="8229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300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Payload – Information Theft</a:t>
            </a:r>
            <a:br>
              <a:rPr lang="en-US" sz="4300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</a:br>
            <a:r>
              <a:rPr lang="en-US" sz="4300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3932238" cy="45720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exploits social engineering to leverage the user’s trust by masquerading as communication from a trusted source</a:t>
            </a:r>
          </a:p>
          <a:p>
            <a:pPr lvl="2" eaLnBrk="1" hangingPunct="1">
              <a:lnSpc>
                <a:spcPct val="80000"/>
              </a:lnSpc>
              <a:spcBef>
                <a:spcPts val="1008"/>
              </a:spcBef>
              <a:buClr>
                <a:schemeClr val="accent2"/>
              </a:buClr>
            </a:pPr>
            <a:r>
              <a:rPr lang="en-US" sz="19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include a URL in a spam e-mail that links to a fake Web site that mimics the login page of a banking, gaming, or similar site</a:t>
            </a:r>
          </a:p>
          <a:p>
            <a:pPr lvl="2" eaLnBrk="1" hangingPunct="1">
              <a:lnSpc>
                <a:spcPct val="80000"/>
              </a:lnSpc>
              <a:spcBef>
                <a:spcPts val="1008"/>
              </a:spcBef>
              <a:buClr>
                <a:schemeClr val="accent2"/>
              </a:buClr>
            </a:pPr>
            <a:r>
              <a:rPr lang="en-US" sz="19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suggests that urgent action is required by the user to authenticate their account</a:t>
            </a:r>
          </a:p>
          <a:p>
            <a:pPr lvl="2" eaLnBrk="1" hangingPunct="1">
              <a:lnSpc>
                <a:spcPct val="80000"/>
              </a:lnSpc>
              <a:spcBef>
                <a:spcPts val="1008"/>
              </a:spcBef>
              <a:buClr>
                <a:schemeClr val="accent2"/>
              </a:buClr>
            </a:pPr>
            <a:r>
              <a:rPr lang="en-US" sz="19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attacker exploits the account using the captured credentials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754563" y="2362200"/>
            <a:ext cx="3932237" cy="41148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2" indent="-342900" eaLnBrk="1" hangingPunct="1">
              <a:lnSpc>
                <a:spcPct val="80000"/>
              </a:lnSpc>
              <a:spcBef>
                <a:spcPts val="2000"/>
              </a:spcBef>
            </a:pPr>
            <a:r>
              <a:rPr lang="en-US" sz="22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spear-phishing</a:t>
            </a:r>
          </a:p>
          <a:p>
            <a:pPr lvl="2" eaLnBrk="1" hangingPunct="1">
              <a:lnSpc>
                <a:spcPct val="80000"/>
              </a:lnSpc>
              <a:spcBef>
                <a:spcPts val="1008"/>
              </a:spcBef>
              <a:buClr>
                <a:schemeClr val="accent2"/>
              </a:buClr>
            </a:pPr>
            <a:r>
              <a:rPr lang="en-US" sz="19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recipients are carefully researched by the attacker</a:t>
            </a:r>
          </a:p>
          <a:p>
            <a:pPr lvl="2" eaLnBrk="1" hangingPunct="1">
              <a:lnSpc>
                <a:spcPct val="80000"/>
              </a:lnSpc>
              <a:spcBef>
                <a:spcPts val="1008"/>
              </a:spcBef>
              <a:buClr>
                <a:schemeClr val="accent2"/>
              </a:buClr>
            </a:pPr>
            <a:r>
              <a:rPr lang="en-US" sz="19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e-mail is crafted to specifically suit its                                              recipient, often quoting a range of information                                           to convince them of its authenticity</a:t>
            </a:r>
          </a:p>
          <a:p>
            <a:pPr>
              <a:lnSpc>
                <a:spcPct val="80000"/>
              </a:lnSpc>
            </a:pPr>
            <a:endParaRPr lang="en-US" sz="1900" dirty="0" smtClean="0">
              <a:effectLst>
                <a:outerShdw blurRad="38100" dist="38100" dir="2700000" algn="tl">
                  <a:srgbClr val="0064E2"/>
                </a:outerShdw>
              </a:effectLst>
              <a:ea typeface="ＭＳ Ｐゴシック" pitchFamily="-65" charset="-128"/>
            </a:endParaRPr>
          </a:p>
        </p:txBody>
      </p:sp>
      <p:pic>
        <p:nvPicPr>
          <p:cNvPr id="74757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0" y="457200"/>
            <a:ext cx="1349375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>
          <a:xfrm rot="5400000">
            <a:off x="2536017" y="4036223"/>
            <a:ext cx="4143404" cy="7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300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Payload – </a:t>
            </a:r>
            <a:r>
              <a:rPr lang="en-US" sz="4300" dirty="0" err="1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Stealthing</a:t>
            </a:r>
            <a:r>
              <a:rPr lang="en-US" sz="4300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/>
            </a:r>
            <a:br>
              <a:rPr lang="en-US" sz="4300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</a:br>
            <a:r>
              <a:rPr lang="en-US" sz="4300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Backdoor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also known as a </a:t>
            </a:r>
            <a:r>
              <a:rPr lang="en-US" i="1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trapdoor</a:t>
            </a:r>
          </a:p>
          <a:p>
            <a:pPr eaLnBrk="1" hangingPunct="1"/>
            <a:r>
              <a:rPr lang="en-US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secret entry point into a program allowing the attacker to gain access and bypass the security access procedures</a:t>
            </a:r>
          </a:p>
          <a:p>
            <a:pPr eaLnBrk="1" hangingPunct="1"/>
            <a:r>
              <a:rPr lang="en-US" i="1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maintenance hook </a:t>
            </a:r>
            <a:r>
              <a:rPr lang="en-US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is a backdoor used by programmers to debug and test programs</a:t>
            </a:r>
          </a:p>
          <a:p>
            <a:pPr eaLnBrk="1" hangingPunct="1"/>
            <a:r>
              <a:rPr lang="en-US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difficult to implement operating system                          controls for backdoors in applications</a:t>
            </a:r>
          </a:p>
        </p:txBody>
      </p:sp>
      <p:pic>
        <p:nvPicPr>
          <p:cNvPr id="7680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4413250"/>
            <a:ext cx="2590800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B91D"/>
                </a:solidFill>
                <a:ea typeface="+mj-ea"/>
                <a:cs typeface="+mj-cs"/>
              </a:rPr>
              <a:t>Viruses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229600" cy="4648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piece of software that infects programs</a:t>
            </a:r>
          </a:p>
          <a:p>
            <a:pPr marL="1252538" lvl="1" indent="-393700" eaLnBrk="1" hangingPunct="1">
              <a:lnSpc>
                <a:spcPct val="90000"/>
              </a:lnSpc>
            </a:pPr>
            <a:r>
              <a:rPr lang="en-US" sz="21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modifies them to include a copy of the virus</a:t>
            </a:r>
          </a:p>
          <a:p>
            <a:pPr marL="1252538" lvl="1" indent="-393700" eaLnBrk="1" hangingPunct="1">
              <a:lnSpc>
                <a:spcPct val="90000"/>
              </a:lnSpc>
            </a:pPr>
            <a:r>
              <a:rPr lang="en-US" sz="21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replicates and goes on to infect other content</a:t>
            </a:r>
          </a:p>
          <a:p>
            <a:pPr marL="1252538" lvl="1" indent="-393700" eaLnBrk="1" hangingPunct="1">
              <a:lnSpc>
                <a:spcPct val="90000"/>
              </a:lnSpc>
            </a:pPr>
            <a:r>
              <a:rPr lang="en-US" sz="21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easily spread through network environments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when attached to an executable program a virus can do anything that the program is permitted to do</a:t>
            </a:r>
          </a:p>
          <a:p>
            <a:pPr marL="1252538" lvl="1" indent="-393700" eaLnBrk="1" hangingPunct="1">
              <a:lnSpc>
                <a:spcPct val="90000"/>
              </a:lnSpc>
            </a:pPr>
            <a:r>
              <a:rPr lang="en-US" sz="21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executes secretly when the host program is run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specific to operating system and hardware</a:t>
            </a:r>
          </a:p>
          <a:p>
            <a:pPr marL="1252538" lvl="1" indent="-393700" eaLnBrk="1" hangingPunct="1">
              <a:lnSpc>
                <a:spcPct val="90000"/>
              </a:lnSpc>
            </a:pPr>
            <a:r>
              <a:rPr lang="en-US" sz="21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takes advantage of their details and weaknesses</a:t>
            </a:r>
          </a:p>
        </p:txBody>
      </p:sp>
      <p:pic>
        <p:nvPicPr>
          <p:cNvPr id="27652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-743364">
            <a:off x="766763" y="174625"/>
            <a:ext cx="180340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986507">
            <a:off x="7105523" y="1839182"/>
            <a:ext cx="1599009" cy="147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216025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300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Payload - </a:t>
            </a:r>
            <a:r>
              <a:rPr lang="en-US" sz="4300" dirty="0" err="1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Stealthing</a:t>
            </a:r>
            <a:r>
              <a:rPr lang="en-US" sz="4300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/>
            </a:r>
            <a:br>
              <a:rPr lang="en-US" sz="4300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</a:br>
            <a:r>
              <a:rPr lang="en-US" sz="4300" dirty="0" err="1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Rootkit</a:t>
            </a:r>
            <a:endParaRPr lang="en-US" sz="4300" dirty="0" smtClean="0">
              <a:solidFill>
                <a:srgbClr val="FFB91D"/>
              </a:solidFill>
              <a:effectLst/>
              <a:ea typeface="ＭＳ Ｐゴシック" pitchFamily="-65" charset="-128"/>
            </a:endParaRPr>
          </a:p>
        </p:txBody>
      </p:sp>
      <p:sp>
        <p:nvSpPr>
          <p:cNvPr id="25600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800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set of hidden programs installed on a system to maintain covert access to that system </a:t>
            </a:r>
          </a:p>
          <a:p>
            <a:pPr eaLnBrk="1" hangingPunct="1"/>
            <a:r>
              <a:rPr lang="en-US" sz="28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hides by subverting the mechanisms that monitor and report on the processes, files, and registries on a computer</a:t>
            </a:r>
          </a:p>
          <a:p>
            <a:pPr eaLnBrk="1" hangingPunct="1"/>
            <a:r>
              <a:rPr lang="en-US" sz="280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gives administrator (or root) privileges to attacker</a:t>
            </a:r>
          </a:p>
          <a:p>
            <a:pPr lvl="3" eaLnBrk="1" hangingPunct="1"/>
            <a:r>
              <a:rPr lang="en-US" sz="2200" smtClean="0">
                <a:effectLst>
                  <a:outerShdw blurRad="38100" dist="38100" dir="2700000" algn="tl">
                    <a:srgbClr val="0064E2"/>
                  </a:outerShdw>
                </a:effectLst>
                <a:latin typeface="Times New Roman" pitchFamily="-65" charset="0"/>
                <a:ea typeface="ＭＳ Ｐゴシック" pitchFamily="-65" charset="-128"/>
              </a:rPr>
              <a:t>can add or change programs and files, monitor processes, send and receive network traffic, and get backdoor access on demand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300" dirty="0" err="1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Rootkit</a:t>
            </a:r>
            <a:r>
              <a:rPr lang="en-US" sz="4300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 Classification Characteristics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229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System Call Table Modification</a:t>
            </a:r>
          </a:p>
        </p:txBody>
      </p:sp>
      <p:pic>
        <p:nvPicPr>
          <p:cNvPr id="82947" name="Picture 3" descr="f5.pdf"/>
          <p:cNvPicPr>
            <a:picLocks noChangeAspect="1"/>
          </p:cNvPicPr>
          <p:nvPr/>
        </p:nvPicPr>
        <p:blipFill>
          <a:blip r:embed="rId3"/>
          <a:srcRect l="5455" t="20000" r="5455" b="14117"/>
          <a:stretch>
            <a:fillRect/>
          </a:stretch>
        </p:blipFill>
        <p:spPr bwMode="auto">
          <a:xfrm>
            <a:off x="357158" y="1857364"/>
            <a:ext cx="8521732" cy="482825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300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Malware Countermeasure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24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ideal solution to the threat of malware is prevention</a:t>
            </a:r>
          </a:p>
          <a:p>
            <a:pPr marL="342900" lvl="2" indent="-342900" eaLnBrk="1" hangingPunct="1">
              <a:lnSpc>
                <a:spcPct val="90000"/>
              </a:lnSpc>
              <a:spcBef>
                <a:spcPts val="2000"/>
              </a:spcBef>
            </a:pPr>
            <a:endParaRPr lang="en-US" sz="2400" dirty="0" smtClean="0">
              <a:effectLst>
                <a:outerShdw blurRad="38100" dist="38100" dir="2700000" algn="tl">
                  <a:srgbClr val="0064E2"/>
                </a:outerShdw>
              </a:effectLst>
              <a:ea typeface="ＭＳ Ｐゴシック" pitchFamily="-65" charset="-128"/>
            </a:endParaRPr>
          </a:p>
          <a:p>
            <a:pPr marL="342900" lvl="2" indent="-342900" eaLnBrk="1" hangingPunct="1">
              <a:lnSpc>
                <a:spcPct val="90000"/>
              </a:lnSpc>
              <a:spcBef>
                <a:spcPts val="2000"/>
              </a:spcBef>
            </a:pPr>
            <a:endParaRPr lang="en-US" sz="2400" dirty="0" smtClean="0">
              <a:effectLst>
                <a:outerShdw blurRad="38100" dist="38100" dir="2700000" algn="tl">
                  <a:srgbClr val="0064E2"/>
                </a:outerShdw>
              </a:effectLst>
              <a:ea typeface="ＭＳ Ｐゴシック" pitchFamily="-65" charset="-128"/>
            </a:endParaRPr>
          </a:p>
          <a:p>
            <a:pPr marL="342900" lvl="2" indent="-342900" eaLnBrk="1" hangingPunct="1">
              <a:lnSpc>
                <a:spcPct val="90000"/>
              </a:lnSpc>
              <a:spcBef>
                <a:spcPts val="2000"/>
              </a:spcBef>
            </a:pPr>
            <a:endParaRPr lang="en-US" sz="2400" dirty="0" smtClean="0">
              <a:effectLst>
                <a:outerShdw blurRad="38100" dist="38100" dir="2700000" algn="tl">
                  <a:srgbClr val="0064E2"/>
                </a:outerShdw>
              </a:effectLst>
              <a:ea typeface="ＭＳ Ｐゴシック" pitchFamily="-65" charset="-128"/>
            </a:endParaRPr>
          </a:p>
          <a:p>
            <a:pPr marL="342900" lvl="2" indent="-342900" eaLnBrk="1" hangingPunct="1">
              <a:lnSpc>
                <a:spcPct val="90000"/>
              </a:lnSpc>
              <a:spcBef>
                <a:spcPts val="2000"/>
              </a:spcBef>
            </a:pPr>
            <a:endParaRPr lang="en-US" sz="2400" dirty="0" smtClean="0">
              <a:effectLst>
                <a:outerShdw blurRad="38100" dist="38100" dir="2700000" algn="tl">
                  <a:srgbClr val="0064E2"/>
                </a:outerShdw>
              </a:effectLst>
              <a:ea typeface="ＭＳ Ｐゴシック" pitchFamily="-65" charset="-128"/>
            </a:endParaRPr>
          </a:p>
          <a:p>
            <a:pPr marL="342900" lvl="2" indent="-342900" eaLnBrk="1" hangingPunct="1">
              <a:lnSpc>
                <a:spcPct val="90000"/>
              </a:lnSpc>
              <a:spcBef>
                <a:spcPts val="2000"/>
              </a:spcBef>
            </a:pPr>
            <a:r>
              <a:rPr lang="en-US" sz="2400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if prevention fails, technical mechanisms can be used to support the following threat mitigation options:</a:t>
            </a:r>
          </a:p>
          <a:p>
            <a:pPr marL="342900" lvl="2" indent="-342900"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detection</a:t>
            </a:r>
          </a:p>
          <a:p>
            <a:pPr marL="342900" lvl="2" indent="-342900"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identification</a:t>
            </a:r>
          </a:p>
          <a:p>
            <a:pPr marL="342900" lvl="2" indent="-342900"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dirty="0" smtClean="0">
                <a:effectLst>
                  <a:outerShdw blurRad="38100" dist="38100" dir="2700000" algn="tl">
                    <a:srgbClr val="0064E2"/>
                  </a:outerShdw>
                </a:effectLst>
                <a:ea typeface="ＭＳ Ｐゴシック" pitchFamily="-65" charset="-128"/>
              </a:rPr>
              <a:t>removal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144000" cy="11430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300" dirty="0" smtClean="0">
                <a:effectLst/>
                <a:ea typeface="ＭＳ Ｐゴシック" pitchFamily="-65" charset="-128"/>
              </a:rPr>
              <a:t>Generations of Anti-Virus Software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214282" y="1500174"/>
          <a:ext cx="8686800" cy="5357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Virus Components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574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5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rot="1100568">
            <a:off x="6290442" y="1336926"/>
            <a:ext cx="1981719" cy="182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rot="20856636">
            <a:off x="300323" y="388382"/>
            <a:ext cx="180340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Virus Phases</a:t>
            </a:r>
          </a:p>
        </p:txBody>
      </p:sp>
      <p:graphicFrame>
        <p:nvGraphicFramePr>
          <p:cNvPr id="13" name="Diagram 12"/>
          <p:cNvGraphicFramePr/>
          <p:nvPr/>
        </p:nvGraphicFramePr>
        <p:xfrm>
          <a:off x="0" y="1676400"/>
          <a:ext cx="91440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1749" name="Picture 6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rot="629077">
            <a:off x="3821724" y="3689800"/>
            <a:ext cx="1415871" cy="130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rot="20856636">
            <a:off x="280540" y="420433"/>
            <a:ext cx="1982252" cy="1828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B91D"/>
                </a:solidFill>
                <a:ea typeface="+mj-ea"/>
                <a:cs typeface="+mj-cs"/>
              </a:rPr>
              <a:t>Virus Structure</a:t>
            </a:r>
          </a:p>
        </p:txBody>
      </p:sp>
      <p:pic>
        <p:nvPicPr>
          <p:cNvPr id="33795" name="Picture 5" descr="f1.pdf"/>
          <p:cNvPicPr>
            <a:picLocks noChangeAspect="1"/>
          </p:cNvPicPr>
          <p:nvPr/>
        </p:nvPicPr>
        <p:blipFill>
          <a:blip r:embed="rId3"/>
          <a:srcRect l="8235" t="5453" r="8235" b="41817"/>
          <a:stretch>
            <a:fillRect/>
          </a:stretch>
        </p:blipFill>
        <p:spPr bwMode="auto">
          <a:xfrm>
            <a:off x="1770063" y="1866900"/>
            <a:ext cx="5807075" cy="47466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  <p:pic>
        <p:nvPicPr>
          <p:cNvPr id="3379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713357">
            <a:off x="5687157" y="1590970"/>
            <a:ext cx="2059512" cy="190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478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rgbClr val="FFB91D"/>
                </a:solidFill>
                <a:effectLst/>
                <a:ea typeface="ＭＳ Ｐゴシック" pitchFamily="-65" charset="-128"/>
              </a:rPr>
              <a:t>Compression Virus Logic</a:t>
            </a:r>
          </a:p>
        </p:txBody>
      </p:sp>
      <p:pic>
        <p:nvPicPr>
          <p:cNvPr id="35843" name="Picture 6" descr="f2.pdf"/>
          <p:cNvPicPr>
            <a:picLocks noChangeAspect="1"/>
          </p:cNvPicPr>
          <p:nvPr/>
        </p:nvPicPr>
        <p:blipFill>
          <a:blip r:embed="rId3"/>
          <a:srcRect l="5882" t="4546" r="5882" b="50000"/>
          <a:stretch>
            <a:fillRect/>
          </a:stretch>
        </p:blipFill>
        <p:spPr bwMode="auto">
          <a:xfrm>
            <a:off x="1066800" y="1870075"/>
            <a:ext cx="7024688" cy="46831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Focus">
  <a:themeElements>
    <a:clrScheme name="Focus">
      <a:dk1>
        <a:sysClr val="windowText" lastClr="000000"/>
      </a:dk1>
      <a:lt1>
        <a:sysClr val="window" lastClr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6DE304"/>
      </a:accent3>
      <a:accent4>
        <a:srgbClr val="FF0000"/>
      </a:accent4>
      <a:accent5>
        <a:srgbClr val="732BEA"/>
      </a:accent5>
      <a:accent6>
        <a:srgbClr val="C913AD"/>
      </a:accent6>
      <a:hlink>
        <a:srgbClr val="FFE400"/>
      </a:hlink>
      <a:folHlink>
        <a:srgbClr val="A3EC62"/>
      </a:folHlink>
    </a:clrScheme>
    <a:fontScheme name="Focus">
      <a:majorFont>
        <a:latin typeface="Corbel"/>
        <a:ea typeface=""/>
        <a:cs typeface=""/>
        <a:font script="Jpan" typeface="ＭＳ ゴシック"/>
      </a:majorFont>
      <a:minorFont>
        <a:latin typeface="Corbel"/>
        <a:ea typeface=""/>
        <a:cs typeface=""/>
        <a:font script="Jpan" typeface="ＭＳ ゴシック"/>
      </a:minorFont>
    </a:fontScheme>
    <a:fmtScheme name="Focus">
      <a:fillStyleLst>
        <a:solidFill>
          <a:schemeClr val="phClr"/>
        </a:solidFill>
        <a:solidFill>
          <a:schemeClr val="phClr"/>
        </a:solidFill>
        <a:solidFill>
          <a:schemeClr val="phClr">
            <a:satMod val="150000"/>
          </a:schemeClr>
        </a:soli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101600" dist="63500" dir="42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glow rad="101600">
              <a:schemeClr val="l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soft" dir="r">
              <a:rot lat="0" lon="0" rev="5400000"/>
            </a:lightRig>
          </a:scene3d>
          <a:sp3d prstMaterial="softmetal">
            <a:bevelT w="31750" h="63500"/>
          </a:sp3d>
        </a:effectStyle>
      </a:effectStyleLst>
      <a:bgFillStyleLst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Focus.thmx</Template>
  <TotalTime>10739</TotalTime>
  <Words>16369</Words>
  <Application>Microsoft Macintosh PowerPoint</Application>
  <PresentationFormat>On-screen Show (4:3)</PresentationFormat>
  <Paragraphs>1526</Paragraphs>
  <Slides>54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Focus</vt:lpstr>
      <vt:lpstr>Malware</vt:lpstr>
      <vt:lpstr>Malware</vt:lpstr>
      <vt:lpstr>Classification of Malware</vt:lpstr>
      <vt:lpstr>Types of Malicious Software (Malware)</vt:lpstr>
      <vt:lpstr>Viruses</vt:lpstr>
      <vt:lpstr>Virus Components</vt:lpstr>
      <vt:lpstr>Virus Phases</vt:lpstr>
      <vt:lpstr>Virus Structure</vt:lpstr>
      <vt:lpstr>Compression Virus Logic</vt:lpstr>
      <vt:lpstr>Virus Classifications</vt:lpstr>
      <vt:lpstr>Macro/Scripting Code Viruses</vt:lpstr>
      <vt:lpstr>Worms</vt:lpstr>
      <vt:lpstr>Worm Replication</vt:lpstr>
      <vt:lpstr>Worm Propagation Model</vt:lpstr>
      <vt:lpstr>Morris Worm</vt:lpstr>
      <vt:lpstr>Morris Worm: How?</vt:lpstr>
      <vt:lpstr>Finger</vt:lpstr>
      <vt:lpstr>Finger weakness</vt:lpstr>
      <vt:lpstr>Example: gets()</vt:lpstr>
      <vt:lpstr>What is happening?</vt:lpstr>
      <vt:lpstr>What is happening?</vt:lpstr>
      <vt:lpstr>What is happening?</vt:lpstr>
      <vt:lpstr>Even worse…</vt:lpstr>
      <vt:lpstr>And back to finger…</vt:lpstr>
      <vt:lpstr>Sendmail</vt:lpstr>
      <vt:lpstr>Back to the Morris worm…</vt:lpstr>
      <vt:lpstr>Next:</vt:lpstr>
      <vt:lpstr>Using netstat</vt:lpstr>
      <vt:lpstr>And next:</vt:lpstr>
      <vt:lpstr>Targets acquired</vt:lpstr>
      <vt:lpstr>Attacking the list</vt:lpstr>
      <vt:lpstr>Morris worm: next phase</vt:lpstr>
      <vt:lpstr>Morris worm: final phase</vt:lpstr>
      <vt:lpstr>Morris worm: the bad</vt:lpstr>
      <vt:lpstr>Morris worm: the aftermath</vt:lpstr>
      <vt:lpstr>Why we care</vt:lpstr>
      <vt:lpstr>Defenses</vt:lpstr>
      <vt:lpstr>More Recent Worm Attacks</vt:lpstr>
      <vt:lpstr>Mobile Code</vt:lpstr>
      <vt:lpstr>Mobile Phone Worms</vt:lpstr>
      <vt:lpstr>Drive-By-Downloads</vt:lpstr>
      <vt:lpstr>Social Engineering</vt:lpstr>
      <vt:lpstr>Payload System Corruption</vt:lpstr>
      <vt:lpstr>Payload System Corruption</vt:lpstr>
      <vt:lpstr>Payload – Attack Agents Bots</vt:lpstr>
      <vt:lpstr>Remote Control Facility</vt:lpstr>
      <vt:lpstr>Payload – Information Theft Keyloggers and Spyware</vt:lpstr>
      <vt:lpstr>Payload – Information Theft Phishing</vt:lpstr>
      <vt:lpstr>Payload – Stealthing Backdoor</vt:lpstr>
      <vt:lpstr>Payload - Stealthing Rootkit</vt:lpstr>
      <vt:lpstr>Rootkit Classification Characteristics</vt:lpstr>
      <vt:lpstr>System Call Table Modification</vt:lpstr>
      <vt:lpstr>Malware Countermeasure Approaches</vt:lpstr>
      <vt:lpstr>Generations of Anti-Virus Software</vt:lpstr>
    </vt:vector>
  </TitlesOfParts>
  <Manager/>
  <Company>Computer Science, UNSW@ADFA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7 Lecture Overheads</dc:subject>
  <dc:creator>Dr Lawrie Brown</dc:creator>
  <cp:keywords/>
  <dc:description/>
  <cp:lastModifiedBy>Default User</cp:lastModifiedBy>
  <cp:revision>121</cp:revision>
  <dcterms:created xsi:type="dcterms:W3CDTF">2012-03-08T04:46:51Z</dcterms:created>
  <dcterms:modified xsi:type="dcterms:W3CDTF">2013-02-14T02:19:17Z</dcterms:modified>
  <cp:category/>
</cp:coreProperties>
</file>