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notesMasterIdLst>
    <p:notesMasterId r:id="rId12"/>
  </p:notesMasterIdLst>
  <p:sldIdLst>
    <p:sldId id="450" r:id="rId2"/>
    <p:sldId id="452" r:id="rId3"/>
    <p:sldId id="451" r:id="rId4"/>
    <p:sldId id="453" r:id="rId5"/>
    <p:sldId id="454" r:id="rId6"/>
    <p:sldId id="458" r:id="rId7"/>
    <p:sldId id="455" r:id="rId8"/>
    <p:sldId id="456" r:id="rId9"/>
    <p:sldId id="457" r:id="rId10"/>
    <p:sldId id="459" r:id="rId11"/>
  </p:sldIdLst>
  <p:sldSz cx="9144000" cy="6858000" type="screen4x3"/>
  <p:notesSz cx="6858000" cy="91440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CC"/>
    <a:srgbClr val="CC9900"/>
    <a:srgbClr val="0E0A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44" autoAdjust="0"/>
    <p:restoredTop sz="82353" autoAdjust="0"/>
  </p:normalViewPr>
  <p:slideViewPr>
    <p:cSldViewPr>
      <p:cViewPr varScale="1">
        <p:scale>
          <a:sx n="82" d="100"/>
          <a:sy n="82" d="100"/>
        </p:scale>
        <p:origin x="-1320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15" d="100"/>
          <a:sy n="115" d="100"/>
        </p:scale>
        <p:origin x="-1888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AU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AU" dirty="0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AU" dirty="0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8560DBF-F109-8946-ADF0-EE66B221E988}" type="slidenum">
              <a:rPr lang="en-AU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970296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1461247"/>
            <a:ext cx="9144000" cy="45291"/>
            <a:chOff x="0" y="1613647"/>
            <a:chExt cx="9144000" cy="45291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0" y="1657350"/>
              <a:ext cx="9144000" cy="1588"/>
            </a:xfrm>
            <a:prstGeom prst="line">
              <a:avLst/>
            </a:prstGeom>
            <a:ln w="889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0" y="1613647"/>
              <a:ext cx="9144000" cy="158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0" y="4953000"/>
            <a:ext cx="9144000" cy="45291"/>
            <a:chOff x="0" y="1613647"/>
            <a:chExt cx="9144000" cy="45291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0" y="1657350"/>
              <a:ext cx="9144000" cy="1588"/>
            </a:xfrm>
            <a:prstGeom prst="line">
              <a:avLst/>
            </a:prstGeom>
            <a:ln w="889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0" y="1613647"/>
              <a:ext cx="9144000" cy="158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0" y="1572768"/>
            <a:ext cx="4910328" cy="2130552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effectLst>
                  <a:outerShdw blurRad="50800" dist="50800" dir="270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3711388"/>
            <a:ext cx="4910328" cy="886968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None/>
              <a:defRPr sz="2400" b="1" kern="1200">
                <a:solidFill>
                  <a:schemeClr val="tx1">
                    <a:tint val="75000"/>
                  </a:schemeClr>
                </a:solidFill>
                <a:effectLst>
                  <a:outerShdw blurRad="50800" dist="50800" dir="270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6B9344-A600-C44C-BFF3-F262E2EAB85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Oval 19"/>
          <p:cNvSpPr>
            <a:spLocks noChangeAspect="1"/>
          </p:cNvSpPr>
          <p:nvPr/>
        </p:nvSpPr>
        <p:spPr>
          <a:xfrm>
            <a:off x="121024" y="85165"/>
            <a:ext cx="4433047" cy="4433047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5000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84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chilly" dir="t">
              <a:rot lat="0" lon="0" rev="16800000"/>
            </a:lightRig>
          </a:scene3d>
          <a:sp3d>
            <a:bevelT w="127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179294" y="112058"/>
            <a:ext cx="4201255" cy="4201255"/>
          </a:xfrm>
          <a:prstGeom prst="ellipse">
            <a:avLst/>
          </a:prstGeom>
          <a:gradFill flip="none" rotWithShape="1">
            <a:gsLst>
              <a:gs pos="0">
                <a:schemeClr val="accent2">
                  <a:alpha val="30000"/>
                </a:schemeClr>
              </a:gs>
              <a:gs pos="100000">
                <a:schemeClr val="accent2">
                  <a:lumMod val="75000"/>
                  <a:alpha val="30000"/>
                </a:schemeClr>
              </a:gs>
            </a:gsLst>
            <a:lin ang="2700000" scaled="1"/>
            <a:tileRect/>
          </a:gradFill>
          <a:ln>
            <a:noFill/>
          </a:ln>
          <a:effectLst>
            <a:innerShdw blurRad="38100" dist="12700" dir="27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5" name="Oval 34"/>
          <p:cNvSpPr/>
          <p:nvPr/>
        </p:nvSpPr>
        <p:spPr>
          <a:xfrm>
            <a:off x="264460" y="138952"/>
            <a:ext cx="3988777" cy="4056383"/>
          </a:xfrm>
          <a:prstGeom prst="ellipse">
            <a:avLst/>
          </a:prstGeom>
          <a:gradFill flip="none" rotWithShape="1">
            <a:gsLst>
              <a:gs pos="0">
                <a:schemeClr val="accent2">
                  <a:alpha val="30000"/>
                </a:schemeClr>
              </a:gs>
              <a:gs pos="100000">
                <a:schemeClr val="accent2">
                  <a:lumMod val="75000"/>
                  <a:alpha val="30000"/>
                </a:schemeClr>
              </a:gs>
            </a:gsLst>
            <a:lin ang="2700000" scaled="1"/>
            <a:tileRect/>
          </a:gradFill>
          <a:ln>
            <a:noFill/>
          </a:ln>
          <a:effectLst>
            <a:innerShdw blurRad="38100" dist="12700" dir="27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7" name="Oval 36"/>
          <p:cNvSpPr/>
          <p:nvPr/>
        </p:nvSpPr>
        <p:spPr>
          <a:xfrm>
            <a:off x="264460" y="138953"/>
            <a:ext cx="3897026" cy="3897026"/>
          </a:xfrm>
          <a:prstGeom prst="ellipse">
            <a:avLst/>
          </a:prstGeom>
          <a:gradFill flip="none" rotWithShape="1">
            <a:gsLst>
              <a:gs pos="0">
                <a:schemeClr val="accent2">
                  <a:alpha val="30000"/>
                </a:schemeClr>
              </a:gs>
              <a:gs pos="100000">
                <a:schemeClr val="accent2">
                  <a:lumMod val="75000"/>
                  <a:alpha val="30000"/>
                </a:schemeClr>
              </a:gs>
            </a:gsLst>
            <a:lin ang="2700000" scaled="1"/>
            <a:tileRect/>
          </a:gradFill>
          <a:ln>
            <a:noFill/>
          </a:ln>
          <a:effectLst>
            <a:innerShdw blurRad="127000" dist="63500" dir="162000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1178859"/>
            <a:ext cx="9144000" cy="45291"/>
            <a:chOff x="0" y="1613647"/>
            <a:chExt cx="9144000" cy="45291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0" y="1657350"/>
              <a:ext cx="9144000" cy="1588"/>
            </a:xfrm>
            <a:prstGeom prst="line">
              <a:avLst/>
            </a:prstGeom>
            <a:ln w="889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0" y="1613647"/>
              <a:ext cx="9144000" cy="158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0" y="5715000"/>
            <a:ext cx="9144000" cy="45291"/>
            <a:chOff x="0" y="1613647"/>
            <a:chExt cx="9144000" cy="45291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0" y="1657350"/>
              <a:ext cx="9144000" cy="1588"/>
            </a:xfrm>
            <a:prstGeom prst="line">
              <a:avLst/>
            </a:prstGeom>
            <a:ln w="889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0" y="1613647"/>
              <a:ext cx="9144000" cy="158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0"/>
            <a:ext cx="3581400" cy="1252538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895600"/>
            <a:ext cx="3581400" cy="2438400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43092-C6C6-4F4E-AC3B-C3372C3BCD2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4285131" y="1116106"/>
            <a:ext cx="4724400" cy="4724400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5000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84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chilly" dir="t">
              <a:rot lat="0" lon="0" rev="16800000"/>
            </a:lightRig>
          </a:scene3d>
          <a:sp3d>
            <a:bevelT w="127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3386" y="1148001"/>
            <a:ext cx="4434840" cy="4434987"/>
          </a:xfrm>
          <a:prstGeom prst="ellipse">
            <a:avLst/>
          </a:prstGeom>
          <a:effectLst>
            <a:innerShdw blurRad="63500" dist="50800" dir="18900000">
              <a:prstClr val="black">
                <a:alpha val="30000"/>
              </a:prstClr>
            </a:innerShdw>
          </a:effectLst>
        </p:spPr>
        <p:txBody>
          <a:bodyPr vert="horz" lIns="91440" tIns="45720" rIns="91440" bIns="45720" rtlCol="0">
            <a:normAutofit/>
          </a:bodyPr>
          <a:lstStyle>
            <a:lvl1pPr marL="342900" indent="-34290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" pitchFamily="2" charset="2"/>
              <a:buNone/>
              <a:defRPr sz="1800" b="1" kern="1200">
                <a:solidFill>
                  <a:schemeClr val="tx1"/>
                </a:solidFill>
                <a:effectLst>
                  <a:outerShdw blurRad="50800" dist="50800" dir="270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F7B68-3A81-2E4B-BA12-F5A493E24C50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0" y="1584169"/>
            <a:ext cx="9144000" cy="45291"/>
            <a:chOff x="0" y="1613647"/>
            <a:chExt cx="9144000" cy="45291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0" y="1657350"/>
              <a:ext cx="9144000" cy="1588"/>
            </a:xfrm>
            <a:prstGeom prst="line">
              <a:avLst/>
            </a:prstGeom>
            <a:ln w="889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0" y="1613647"/>
              <a:ext cx="9144000" cy="158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56500" y="609600"/>
            <a:ext cx="1587500" cy="5516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629400" cy="5516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56499" y="6356350"/>
            <a:ext cx="114822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B32E-5D81-2D4F-8CC9-49749ECC729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 rot="5400000">
            <a:off x="4065260" y="3406355"/>
            <a:ext cx="6858000" cy="45291"/>
            <a:chOff x="0" y="1613647"/>
            <a:chExt cx="9144000" cy="45291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0" y="1657350"/>
              <a:ext cx="9144000" cy="1588"/>
            </a:xfrm>
            <a:prstGeom prst="line">
              <a:avLst/>
            </a:prstGeom>
            <a:ln w="889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0" y="1613647"/>
              <a:ext cx="9144000" cy="158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20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C9FC-DA22-1F47-8722-58727A1D436E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10"/>
          <p:cNvGrpSpPr/>
          <p:nvPr/>
        </p:nvGrpSpPr>
        <p:grpSpPr>
          <a:xfrm>
            <a:off x="0" y="1584169"/>
            <a:ext cx="9144000" cy="45291"/>
            <a:chOff x="0" y="1613647"/>
            <a:chExt cx="9144000" cy="45291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0" y="1657350"/>
              <a:ext cx="9144000" cy="1588"/>
            </a:xfrm>
            <a:prstGeom prst="line">
              <a:avLst/>
            </a:prstGeom>
            <a:ln w="889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0" y="1613647"/>
              <a:ext cx="9144000" cy="158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/>
          <p:nvPr/>
        </p:nvGrpSpPr>
        <p:grpSpPr>
          <a:xfrm>
            <a:off x="0" y="1461247"/>
            <a:ext cx="9144000" cy="45291"/>
            <a:chOff x="0" y="1613647"/>
            <a:chExt cx="9144000" cy="45291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0" y="1657350"/>
              <a:ext cx="9144000" cy="1588"/>
            </a:xfrm>
            <a:prstGeom prst="line">
              <a:avLst/>
            </a:prstGeom>
            <a:ln w="889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0" y="1613647"/>
              <a:ext cx="9144000" cy="158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9"/>
          <p:cNvGrpSpPr/>
          <p:nvPr/>
        </p:nvGrpSpPr>
        <p:grpSpPr>
          <a:xfrm>
            <a:off x="0" y="4953000"/>
            <a:ext cx="9144000" cy="45291"/>
            <a:chOff x="0" y="1613647"/>
            <a:chExt cx="9144000" cy="45291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0" y="1657350"/>
              <a:ext cx="9144000" cy="1588"/>
            </a:xfrm>
            <a:prstGeom prst="line">
              <a:avLst/>
            </a:prstGeom>
            <a:ln w="889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0" y="1613647"/>
              <a:ext cx="9144000" cy="158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65376" y="1573306"/>
            <a:ext cx="3653117" cy="2133600"/>
          </a:xfrm>
        </p:spPr>
        <p:txBody>
          <a:bodyPr anchor="b" anchorCtr="0"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65376" y="3998259"/>
            <a:ext cx="3653117" cy="883024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16" name="Oval 15"/>
          <p:cNvSpPr>
            <a:spLocks noChangeAspect="1"/>
          </p:cNvSpPr>
          <p:nvPr/>
        </p:nvSpPr>
        <p:spPr>
          <a:xfrm>
            <a:off x="134471" y="685800"/>
            <a:ext cx="5268049" cy="526804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5000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8400000" scaled="0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chilly" dir="t">
              <a:rot lat="0" lon="0" rev="16800000"/>
            </a:lightRig>
          </a:scene3d>
          <a:sp3d>
            <a:bevelT w="127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7" name="Oval 16"/>
          <p:cNvSpPr/>
          <p:nvPr/>
        </p:nvSpPr>
        <p:spPr>
          <a:xfrm>
            <a:off x="229676" y="712694"/>
            <a:ext cx="4983480" cy="4983480"/>
          </a:xfrm>
          <a:prstGeom prst="ellipse">
            <a:avLst/>
          </a:prstGeom>
          <a:gradFill flip="none" rotWithShape="1">
            <a:gsLst>
              <a:gs pos="0">
                <a:schemeClr val="accent2">
                  <a:alpha val="30000"/>
                </a:schemeClr>
              </a:gs>
              <a:gs pos="100000">
                <a:schemeClr val="accent2">
                  <a:lumMod val="75000"/>
                  <a:alpha val="30000"/>
                </a:schemeClr>
              </a:gs>
            </a:gsLst>
            <a:lin ang="2700000" scaled="1"/>
            <a:tileRect/>
          </a:gradFill>
          <a:ln>
            <a:noFill/>
          </a:ln>
          <a:effectLst>
            <a:innerShdw blurRad="38100" dist="12700" dir="2700000">
              <a:prstClr val="black">
                <a:alpha val="3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8" name="Picture Placeholder 24"/>
          <p:cNvSpPr>
            <a:spLocks noGrp="1"/>
          </p:cNvSpPr>
          <p:nvPr>
            <p:ph type="pic" sz="quarter" idx="13"/>
          </p:nvPr>
        </p:nvSpPr>
        <p:spPr>
          <a:xfrm>
            <a:off x="241232" y="716992"/>
            <a:ext cx="4906459" cy="4852935"/>
          </a:xfrm>
          <a:prstGeom prst="ellipse">
            <a:avLst/>
          </a:prstGeom>
          <a:effectLst>
            <a:innerShdw blurRad="63500" dist="50800" dir="16200000">
              <a:prstClr val="black">
                <a:alpha val="30000"/>
              </a:prstClr>
            </a:innerShdw>
          </a:effectLst>
        </p:spPr>
        <p:txBody>
          <a:bodyPr>
            <a:normAutofit/>
          </a:bodyPr>
          <a:lstStyle>
            <a:lvl1pPr algn="r">
              <a:buNone/>
              <a:defRPr sz="1800"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33600"/>
            <a:ext cx="8228013" cy="1362075"/>
          </a:xfrm>
        </p:spPr>
        <p:txBody>
          <a:bodyPr anchor="b" anchorCtr="0">
            <a:normAutofit/>
          </a:bodyPr>
          <a:lstStyle>
            <a:lvl1pPr algn="ctr">
              <a:defRPr sz="4800" b="1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29013"/>
            <a:ext cx="8228013" cy="1347787"/>
          </a:xfrm>
        </p:spPr>
        <p:txBody>
          <a:bodyPr anchor="t" anchorCtr="0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0927A-0526-144F-9580-37ABB5A1E7E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7"/>
          <p:cNvGrpSpPr/>
          <p:nvPr/>
        </p:nvGrpSpPr>
        <p:grpSpPr>
          <a:xfrm>
            <a:off x="0" y="1447800"/>
            <a:ext cx="9144000" cy="45291"/>
            <a:chOff x="0" y="1613647"/>
            <a:chExt cx="9144000" cy="45291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0" y="1657350"/>
              <a:ext cx="9144000" cy="1588"/>
            </a:xfrm>
            <a:prstGeom prst="line">
              <a:avLst/>
            </a:prstGeom>
            <a:ln w="889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0" y="1613647"/>
              <a:ext cx="9144000" cy="158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10"/>
          <p:cNvGrpSpPr/>
          <p:nvPr/>
        </p:nvGrpSpPr>
        <p:grpSpPr>
          <a:xfrm>
            <a:off x="0" y="4939553"/>
            <a:ext cx="9144000" cy="45291"/>
            <a:chOff x="0" y="1613647"/>
            <a:chExt cx="9144000" cy="45291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0" y="1657350"/>
              <a:ext cx="9144000" cy="1588"/>
            </a:xfrm>
            <a:prstGeom prst="line">
              <a:avLst/>
            </a:prstGeom>
            <a:ln w="889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0" y="1613647"/>
              <a:ext cx="9144000" cy="158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57401"/>
            <a:ext cx="3931920" cy="398032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4880" y="2057401"/>
            <a:ext cx="3931920" cy="398032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DF91A-7C92-3743-8A2E-356816C55239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8" name="Group 16"/>
          <p:cNvGrpSpPr/>
          <p:nvPr/>
        </p:nvGrpSpPr>
        <p:grpSpPr>
          <a:xfrm>
            <a:off x="0" y="1584169"/>
            <a:ext cx="9144000" cy="45291"/>
            <a:chOff x="0" y="1613647"/>
            <a:chExt cx="9144000" cy="45291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0" y="1657350"/>
              <a:ext cx="9144000" cy="1588"/>
            </a:xfrm>
            <a:prstGeom prst="line">
              <a:avLst/>
            </a:prstGeom>
            <a:ln w="889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0" y="1613647"/>
              <a:ext cx="9144000" cy="158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1584169"/>
            <a:ext cx="9144000" cy="45291"/>
            <a:chOff x="0" y="1613647"/>
            <a:chExt cx="9144000" cy="45291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0" y="1657350"/>
              <a:ext cx="9144000" cy="1588"/>
            </a:xfrm>
            <a:prstGeom prst="line">
              <a:avLst/>
            </a:prstGeom>
            <a:ln w="889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0" y="1613647"/>
              <a:ext cx="9144000" cy="158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34670"/>
            <a:ext cx="3931920" cy="744071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514600"/>
            <a:ext cx="3931920" cy="352312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734670"/>
            <a:ext cx="3931920" cy="744071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514600"/>
            <a:ext cx="3931920" cy="352312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529B3-313B-4E43-B940-6E980F955EE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E093F-740F-2B40-9952-A828B8BE9AB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6" name="Group 6"/>
          <p:cNvGrpSpPr/>
          <p:nvPr/>
        </p:nvGrpSpPr>
        <p:grpSpPr>
          <a:xfrm>
            <a:off x="0" y="1584169"/>
            <a:ext cx="9144000" cy="45291"/>
            <a:chOff x="0" y="1613647"/>
            <a:chExt cx="9144000" cy="45291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0" y="1657350"/>
              <a:ext cx="9144000" cy="1588"/>
            </a:xfrm>
            <a:prstGeom prst="line">
              <a:avLst/>
            </a:prstGeom>
            <a:ln w="88900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0" y="1613647"/>
              <a:ext cx="9144000" cy="158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1BA6F-B221-4442-B3E0-4DE91DDD2916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658906"/>
            <a:ext cx="3602039" cy="1162050"/>
          </a:xfrm>
        </p:spPr>
        <p:txBody>
          <a:bodyPr anchor="b">
            <a:normAutofit/>
          </a:bodyPr>
          <a:lstStyle>
            <a:lvl1pPr algn="ctr">
              <a:defRPr sz="3600" b="1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3388" y="273051"/>
            <a:ext cx="4206240" cy="57785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1905001"/>
            <a:ext cx="3602039" cy="3733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3DB47-CF9E-3940-A66D-FFE81C46DA2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7401"/>
            <a:ext cx="8229600" cy="396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71129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67200" y="6356350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5AEC4-77F9-F44E-AF10-D517C4B655C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800" b="1" kern="1200">
          <a:solidFill>
            <a:schemeClr val="tx1"/>
          </a:solidFill>
          <a:effectLst>
            <a:outerShdw blurRad="50800" dist="50800" dir="270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"/>
        <a:defRPr sz="2400" b="1" kern="1200">
          <a:solidFill>
            <a:schemeClr val="tx1"/>
          </a:solidFill>
          <a:effectLst>
            <a:outerShdw blurRad="50800" dist="50800" dir="270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ct val="20000"/>
        </a:spcBef>
        <a:buClr>
          <a:schemeClr val="accent2"/>
        </a:buClr>
        <a:buSzPct val="90000"/>
        <a:buFont typeface="Wingdings" pitchFamily="2" charset="2"/>
        <a:buChar char=""/>
        <a:defRPr sz="2200" b="1" kern="1200">
          <a:solidFill>
            <a:schemeClr val="tx1"/>
          </a:solidFill>
          <a:effectLst>
            <a:outerShdw blurRad="50800" dist="50800" dir="270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"/>
        <a:defRPr sz="2000" b="1" kern="1200">
          <a:solidFill>
            <a:schemeClr val="tx1"/>
          </a:solidFill>
          <a:effectLst>
            <a:outerShdw blurRad="50800" dist="50800" dir="270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ct val="20000"/>
        </a:spcBef>
        <a:buClr>
          <a:schemeClr val="accent2"/>
        </a:buClr>
        <a:buSzPct val="90000"/>
        <a:buFont typeface="Wingdings" pitchFamily="2" charset="2"/>
        <a:buChar char=""/>
        <a:defRPr sz="1800" b="1" kern="1200">
          <a:solidFill>
            <a:schemeClr val="tx1"/>
          </a:solidFill>
          <a:effectLst>
            <a:outerShdw blurRad="50800" dist="50800" dir="270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"/>
        <a:defRPr sz="1800" b="1" kern="1200">
          <a:solidFill>
            <a:schemeClr val="tx1"/>
          </a:solidFill>
          <a:effectLst>
            <a:outerShdw blurRad="50800" dist="50800" dir="270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Relationship Id="rId3" Type="http://schemas.openxmlformats.org/officeDocument/2006/relationships/image" Target="../media/image11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</a:t>
            </a:r>
            <a:r>
              <a:rPr lang="en-US" dirty="0" smtClean="0"/>
              <a:t>Buffer Overflows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rcRect l="-21217" r="-2121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83260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now a few HW hints…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Sorry, had to come in person!</a:t>
            </a:r>
          </a:p>
          <a:p>
            <a:pPr lvl="1"/>
            <a:r>
              <a:rPr lang="en-US" dirty="0" smtClean="0"/>
              <a:t>Aren’t you glad you came today?  =)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339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Buffer Overflow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Recap: very simply, a buffer overflow is when a program overruns the boundary of a buffer’s allocated space and overwrites adjacent memory.</a:t>
            </a:r>
          </a:p>
          <a:p>
            <a:pPr marL="349250" lvl="1" indent="0">
              <a:buNone/>
            </a:pPr>
            <a:r>
              <a:rPr lang="en-US" sz="1800" b="0" dirty="0" smtClean="0">
                <a:latin typeface="Monaco"/>
                <a:cs typeface="Monaco"/>
              </a:rPr>
              <a:t>char A[8];</a:t>
            </a:r>
          </a:p>
          <a:p>
            <a:pPr marL="349250" lvl="1" indent="0">
              <a:buNone/>
            </a:pPr>
            <a:r>
              <a:rPr lang="en-US" sz="1800" b="0" dirty="0" smtClean="0">
                <a:latin typeface="Monaco"/>
                <a:cs typeface="Monaco"/>
              </a:rPr>
              <a:t>unsigned short B;</a:t>
            </a:r>
          </a:p>
          <a:p>
            <a:pPr marL="349250" lvl="1" indent="0">
              <a:buNone/>
            </a:pPr>
            <a:r>
              <a:rPr lang="en-US" sz="1800" b="0" dirty="0" err="1">
                <a:latin typeface="Monaco"/>
                <a:cs typeface="Monaco"/>
              </a:rPr>
              <a:t>s</a:t>
            </a:r>
            <a:r>
              <a:rPr lang="en-US" sz="1800" b="0" dirty="0" err="1" smtClean="0">
                <a:latin typeface="Monaco"/>
                <a:cs typeface="Monaco"/>
              </a:rPr>
              <a:t>trcpy</a:t>
            </a:r>
            <a:r>
              <a:rPr lang="en-US" sz="1800" b="0" dirty="0" smtClean="0">
                <a:latin typeface="Monaco"/>
                <a:cs typeface="Monaco"/>
              </a:rPr>
              <a:t>(A, “excessive”);</a:t>
            </a:r>
            <a:endParaRPr lang="en-US" sz="1800" b="0" dirty="0">
              <a:latin typeface="Monaco"/>
              <a:cs typeface="Monaco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4653136"/>
            <a:ext cx="5486400" cy="113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968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simple vulnerability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Simple code vulnerabilities use functions that don’t check whether a buffer’s bounds are overwritten.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3212976"/>
            <a:ext cx="5040560" cy="254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739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complex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complex attacks take into account what other pieces of data are nearby on the stack: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3140968"/>
            <a:ext cx="5402684" cy="293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868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another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Even without code being called inside the program, can still mess with the intent of the program.  </a:t>
            </a:r>
            <a:endParaRPr lang="en-US" dirty="0"/>
          </a:p>
          <a:p>
            <a:pPr lvl="1"/>
            <a:r>
              <a:rPr lang="en-US" dirty="0" smtClean="0"/>
              <a:t>Note that non-execute bits won’t help stop this one!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3429000"/>
            <a:ext cx="5174208" cy="286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369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 worse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44824"/>
            <a:ext cx="8229600" cy="4174977"/>
          </a:xfrm>
        </p:spPr>
        <p:txBody>
          <a:bodyPr/>
          <a:lstStyle/>
          <a:p>
            <a:r>
              <a:rPr lang="en-US" dirty="0" smtClean="0"/>
              <a:t>It’s not hard to get function pointers overwritten, even with no execution allowed: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870574"/>
            <a:ext cx="6241504" cy="3726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72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Fixing these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Fixing is largely a matter of not using unsafe functions.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2564904"/>
            <a:ext cx="4476279" cy="18722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4672762"/>
            <a:ext cx="4464496" cy="1893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565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Caution: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4752528"/>
          </a:xfrm>
        </p:spPr>
        <p:txBody>
          <a:bodyPr/>
          <a:lstStyle/>
          <a:p>
            <a:r>
              <a:rPr lang="en-US" dirty="0" smtClean="0"/>
              <a:t>Care is still needed, however – check this next one, which appears secure.</a:t>
            </a:r>
          </a:p>
          <a:p>
            <a:pPr lvl="1"/>
            <a:r>
              <a:rPr lang="en-US" dirty="0" smtClean="0"/>
              <a:t>What is the bug here?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3356992"/>
            <a:ext cx="7776864" cy="2903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713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But could this really happen?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-10183" r="-10183"/>
          <a:stretch>
            <a:fillRect/>
          </a:stretch>
        </p:blipFill>
        <p:spPr>
          <a:xfrm>
            <a:off x="457200" y="1916113"/>
            <a:ext cx="8229600" cy="4681537"/>
          </a:xfrm>
        </p:spPr>
      </p:pic>
    </p:spTree>
    <p:extLst>
      <p:ext uri="{BB962C8B-B14F-4D97-AF65-F5344CB8AC3E}">
        <p14:creationId xmlns:p14="http://schemas.microsoft.com/office/powerpoint/2010/main" val="42169924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Focus">
  <a:themeElements>
    <a:clrScheme name="Custom 6">
      <a:dk1>
        <a:sysClr val="windowText" lastClr="000000"/>
      </a:dk1>
      <a:lt1>
        <a:sysClr val="window" lastClr="FFFFFF"/>
      </a:lt1>
      <a:dk2>
        <a:srgbClr val="0064E2"/>
      </a:dk2>
      <a:lt2>
        <a:srgbClr val="B5D2F5"/>
      </a:lt2>
      <a:accent1>
        <a:srgbClr val="FFB91D"/>
      </a:accent1>
      <a:accent2>
        <a:srgbClr val="F97817"/>
      </a:accent2>
      <a:accent3>
        <a:srgbClr val="6DE304"/>
      </a:accent3>
      <a:accent4>
        <a:srgbClr val="FF0000"/>
      </a:accent4>
      <a:accent5>
        <a:srgbClr val="732BEA"/>
      </a:accent5>
      <a:accent6>
        <a:srgbClr val="C913AD"/>
      </a:accent6>
      <a:hlink>
        <a:srgbClr val="FFE400"/>
      </a:hlink>
      <a:folHlink>
        <a:srgbClr val="A3EC62"/>
      </a:folHlink>
    </a:clrScheme>
    <a:fontScheme name="Focus">
      <a:majorFont>
        <a:latin typeface="Corbel"/>
        <a:ea typeface=""/>
        <a:cs typeface=""/>
        <a:font script="Jpan" typeface="ＭＳ ゴシック"/>
      </a:majorFont>
      <a:minorFont>
        <a:latin typeface="Corbel"/>
        <a:ea typeface=""/>
        <a:cs typeface=""/>
        <a:font script="Jpan" typeface="ＭＳ ゴシック"/>
      </a:minorFont>
    </a:fontScheme>
    <a:fmtScheme name="Focus">
      <a:fillStyleLst>
        <a:solidFill>
          <a:schemeClr val="phClr"/>
        </a:solidFill>
        <a:solidFill>
          <a:schemeClr val="phClr"/>
        </a:solidFill>
        <a:solidFill>
          <a:schemeClr val="phClr">
            <a:satMod val="150000"/>
          </a:schemeClr>
        </a:solidFill>
      </a:fillStyleLst>
      <a:lnStyleLst>
        <a:ln w="190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101600" dist="63500" dir="4200000" algn="br" rotWithShape="0">
              <a:srgbClr val="000000">
                <a:alpha val="50000"/>
              </a:srgbClr>
            </a:outerShdw>
          </a:effectLst>
        </a:effectStyle>
        <a:effectStyle>
          <a:effectLst>
            <a:glow rad="101600">
              <a:schemeClr val="lt1">
                <a:alpha val="40000"/>
              </a:schemeClr>
            </a:glow>
          </a:effectLst>
          <a:scene3d>
            <a:camera prst="orthographicFront">
              <a:rot lat="0" lon="0" rev="0"/>
            </a:camera>
            <a:lightRig rig="soft" dir="r">
              <a:rot lat="0" lon="0" rev="5400000"/>
            </a:lightRig>
          </a:scene3d>
          <a:sp3d prstMaterial="softmetal">
            <a:bevelT w="31750" h="63500"/>
          </a:sp3d>
        </a:effectStyle>
      </a:effectStyleLst>
      <a:bgFillStyleLst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10000"/>
                <a:satMod val="250000"/>
              </a:schemeClr>
              <a:schemeClr val="phClr">
                <a:tint val="70000"/>
                <a:alpha val="80000"/>
                <a:satMod val="25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80000"/>
                <a:shade val="10000"/>
                <a:satMod val="250000"/>
              </a:schemeClr>
              <a:schemeClr val="phClr">
                <a:tint val="70000"/>
                <a:alpha val="80000"/>
                <a:satMod val="250000"/>
              </a:schemeClr>
            </a:duotone>
          </a:blip>
          <a:stretch/>
        </a:blipFill>
        <a:blipFill rotWithShape="1">
          <a:blip xmlns:r="http://schemas.openxmlformats.org/officeDocument/2006/relationships" r:embed="rId3">
            <a:duotone>
              <a:schemeClr val="phClr">
                <a:tint val="80000"/>
                <a:shade val="10000"/>
                <a:satMod val="250000"/>
              </a:schemeClr>
              <a:schemeClr val="phClr">
                <a:tint val="70000"/>
                <a:alpha val="80000"/>
                <a:satMod val="2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39913</TotalTime>
  <Words>205</Words>
  <Application>Microsoft Macintosh PowerPoint</Application>
  <PresentationFormat>On-screen Show (4:3)</PresentationFormat>
  <Paragraphs>24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Focus</vt:lpstr>
      <vt:lpstr>More on Buffer Overflows</vt:lpstr>
      <vt:lpstr>Buffer Overflow</vt:lpstr>
      <vt:lpstr>A simple vulnerability</vt:lpstr>
      <vt:lpstr>More complex</vt:lpstr>
      <vt:lpstr>And another</vt:lpstr>
      <vt:lpstr>Even worse</vt:lpstr>
      <vt:lpstr>Fixing these issues</vt:lpstr>
      <vt:lpstr>Caution:</vt:lpstr>
      <vt:lpstr>But could this really happen?</vt:lpstr>
      <vt:lpstr>And now a few HW hints… </vt:lpstr>
    </vt:vector>
  </TitlesOfParts>
  <Manager/>
  <Company>Computer Science, UNSW@ADFA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Security: Principles and Practice, 1/e</dc:title>
  <dc:subject>Chapter 1 Lecture Overheads</dc:subject>
  <dc:creator>Dr Lawrie Brown</dc:creator>
  <cp:keywords/>
  <dc:description/>
  <cp:lastModifiedBy>Default User</cp:lastModifiedBy>
  <cp:revision>211</cp:revision>
  <dcterms:created xsi:type="dcterms:W3CDTF">2012-04-26T02:11:47Z</dcterms:created>
  <dcterms:modified xsi:type="dcterms:W3CDTF">2013-04-22T16:50:27Z</dcterms:modified>
  <cp:category/>
</cp:coreProperties>
</file>