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7"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0" d="100"/>
          <a:sy n="60" d="100"/>
        </p:scale>
        <p:origin x="-1808" y="-4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428280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188245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232415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304002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101D7-2026-FD44-80FF-32CF1008A45C}" type="datetimeFigureOut">
              <a:rPr lang="en-US" smtClean="0"/>
              <a:t>2/5/13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75297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101D7-2026-FD44-80FF-32CF1008A45C}"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49790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B101D7-2026-FD44-80FF-32CF1008A45C}" type="datetimeFigureOut">
              <a:rPr lang="en-US" smtClean="0"/>
              <a:t>2/5/13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264294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101D7-2026-FD44-80FF-32CF1008A45C}" type="datetimeFigureOut">
              <a:rPr lang="en-US" smtClean="0"/>
              <a:t>2/5/13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5236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101D7-2026-FD44-80FF-32CF1008A45C}" type="datetimeFigureOut">
              <a:rPr lang="en-US" smtClean="0"/>
              <a:t>2/5/13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311043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01D7-2026-FD44-80FF-32CF1008A45C}"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270034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01D7-2026-FD44-80FF-32CF1008A45C}" type="datetimeFigureOut">
              <a:rPr lang="en-US" smtClean="0"/>
              <a:t>2/5/13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1656987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01D7-2026-FD44-80FF-32CF1008A45C}" type="datetimeFigureOut">
              <a:rPr lang="en-US" smtClean="0"/>
              <a:t>2/5/13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74F0B-6F8A-9642-BEE7-3784CBD11794}" type="slidenum">
              <a:rPr lang="en-US" smtClean="0"/>
              <a:t>‹#›</a:t>
            </a:fld>
            <a:endParaRPr lang="en-US"/>
          </a:p>
        </p:txBody>
      </p:sp>
    </p:spTree>
    <p:extLst>
      <p:ext uri="{BB962C8B-B14F-4D97-AF65-F5344CB8AC3E}">
        <p14:creationId xmlns:p14="http://schemas.microsoft.com/office/powerpoint/2010/main" val="2064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ux.die.net/man/8/etterca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oughtcrime.org/software/sslstri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 (part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43620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Second example: </a:t>
            </a:r>
          </a:p>
          <a:p>
            <a:r>
              <a:rPr lang="en-US" sz="2400" dirty="0" smtClean="0"/>
              <a:t>Host 1 transmits to host 2 again. </a:t>
            </a:r>
          </a:p>
          <a:p>
            <a:endParaRPr lang="en-US" sz="2400" dirty="0"/>
          </a:p>
          <a:p>
            <a:r>
              <a:rPr lang="en-US" sz="2400" dirty="0" smtClean="0"/>
              <a:t>Entry is in the ARP table, so we use it.  </a:t>
            </a:r>
          </a:p>
          <a:p>
            <a:endParaRPr lang="en-US" sz="2400" dirty="0"/>
          </a:p>
          <a:p>
            <a:r>
              <a:rPr lang="en-US" sz="2400" dirty="0" smtClean="0"/>
              <a:t>(If entry has changed, communication will fail and host 1 will try another ARP request.)</a:t>
            </a:r>
          </a:p>
        </p:txBody>
      </p:sp>
    </p:spTree>
    <p:extLst>
      <p:ext uri="{BB962C8B-B14F-4D97-AF65-F5344CB8AC3E}">
        <p14:creationId xmlns:p14="http://schemas.microsoft.com/office/powerpoint/2010/main" val="31854817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Third example: Host 1 transmits to host 3</a:t>
            </a:r>
          </a:p>
          <a:p>
            <a:endParaRPr lang="en-US" sz="2400" dirty="0"/>
          </a:p>
          <a:p>
            <a:r>
              <a:rPr lang="en-US" sz="2400" dirty="0" smtClean="0"/>
              <a:t>No entry in ARP table.</a:t>
            </a:r>
          </a:p>
          <a:p>
            <a:endParaRPr lang="en-US" sz="2400" dirty="0"/>
          </a:p>
          <a:p>
            <a:r>
              <a:rPr lang="en-US" sz="2400" dirty="0" smtClean="0"/>
              <a:t>Host 1 broadcasts an ARP request on LAN 1:</a:t>
            </a:r>
          </a:p>
          <a:p>
            <a:r>
              <a:rPr lang="en-US" sz="2400" dirty="0" smtClean="0"/>
              <a:t>“if you IP is 133.176.8.222, then reply with your MAC address.”</a:t>
            </a:r>
          </a:p>
        </p:txBody>
      </p:sp>
    </p:spTree>
    <p:extLst>
      <p:ext uri="{BB962C8B-B14F-4D97-AF65-F5344CB8AC3E}">
        <p14:creationId xmlns:p14="http://schemas.microsoft.com/office/powerpoint/2010/main" val="21413409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lnSpcReduction="10000"/>
          </a:bodyPr>
          <a:lstStyle/>
          <a:p>
            <a:r>
              <a:rPr lang="en-US" sz="2400" dirty="0" smtClean="0"/>
              <a:t>Third example: Host 1 transmits to host 3</a:t>
            </a:r>
          </a:p>
          <a:p>
            <a:endParaRPr lang="en-US" sz="2400" dirty="0"/>
          </a:p>
          <a:p>
            <a:r>
              <a:rPr lang="en-US" sz="2400" dirty="0" smtClean="0"/>
              <a:t>No reply is received.  </a:t>
            </a:r>
          </a:p>
          <a:p>
            <a:endParaRPr lang="en-US" sz="2400" dirty="0"/>
          </a:p>
          <a:p>
            <a:r>
              <a:rPr lang="en-US" sz="2400" dirty="0" smtClean="0"/>
              <a:t>Host 1 then transmits a frame with destination IP address 133.176.8.222 and a destination MAC address of AB-49-9B-25-B1-CA</a:t>
            </a:r>
          </a:p>
        </p:txBody>
      </p:sp>
    </p:spTree>
    <p:extLst>
      <p:ext uri="{BB962C8B-B14F-4D97-AF65-F5344CB8AC3E}">
        <p14:creationId xmlns:p14="http://schemas.microsoft.com/office/powerpoint/2010/main" val="18790350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Third example: Host 1 transmits to host 3</a:t>
            </a:r>
          </a:p>
          <a:p>
            <a:endParaRPr lang="en-US" sz="2400" dirty="0"/>
          </a:p>
          <a:p>
            <a:r>
              <a:rPr lang="en-US" sz="2400" dirty="0" smtClean="0"/>
              <a:t>The 2 port router gets the frame and sees the destination IP.</a:t>
            </a:r>
          </a:p>
          <a:p>
            <a:endParaRPr lang="en-US" sz="2400" dirty="0"/>
          </a:p>
          <a:p>
            <a:r>
              <a:rPr lang="en-US" sz="2400" dirty="0" smtClean="0"/>
              <a:t>Either it is in its ARP table, or it sends an ARP request on all ports.</a:t>
            </a:r>
          </a:p>
        </p:txBody>
      </p:sp>
    </p:spTree>
    <p:extLst>
      <p:ext uri="{BB962C8B-B14F-4D97-AF65-F5344CB8AC3E}">
        <p14:creationId xmlns:p14="http://schemas.microsoft.com/office/powerpoint/2010/main" val="20415723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Hubs, switches, and routers are all types of packet forwarding devices.</a:t>
            </a:r>
          </a:p>
          <a:p>
            <a:r>
              <a:rPr lang="en-US" dirty="0" smtClean="0"/>
              <a:t>A hub is a layer-1 device.  That means it only has knowledge of the physical layer, so it sends all frames to all hosts.</a:t>
            </a:r>
          </a:p>
          <a:p>
            <a:r>
              <a:rPr lang="en-US" dirty="0" smtClean="0"/>
              <a:t>In essence, this means security is impossible.</a:t>
            </a:r>
            <a:endParaRPr lang="en-US" dirty="0"/>
          </a:p>
        </p:txBody>
      </p:sp>
    </p:spTree>
    <p:extLst>
      <p:ext uri="{BB962C8B-B14F-4D97-AF65-F5344CB8AC3E}">
        <p14:creationId xmlns:p14="http://schemas.microsoft.com/office/powerpoint/2010/main" val="34191737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Switches are layer-2 devices, so they live on the link level.  </a:t>
            </a:r>
          </a:p>
          <a:p>
            <a:r>
              <a:rPr lang="en-US" dirty="0" smtClean="0"/>
              <a:t>This means they know about MAC addresses!  So they can extract MAC addresses and only send the data to the target. </a:t>
            </a:r>
          </a:p>
          <a:p>
            <a:r>
              <a:rPr lang="en-US" dirty="0" smtClean="0"/>
              <a:t>Inherently more secure, since harder to “sniff” for traffic on the local network.</a:t>
            </a:r>
            <a:endParaRPr lang="en-US" dirty="0"/>
          </a:p>
        </p:txBody>
      </p:sp>
    </p:spTree>
    <p:extLst>
      <p:ext uri="{BB962C8B-B14F-4D97-AF65-F5344CB8AC3E}">
        <p14:creationId xmlns:p14="http://schemas.microsoft.com/office/powerpoint/2010/main" val="26169133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Routers live on layer 3, the actual network layer.  They can:</a:t>
            </a:r>
          </a:p>
          <a:p>
            <a:pPr lvl="1"/>
            <a:r>
              <a:rPr lang="en-US" dirty="0" smtClean="0"/>
              <a:t>Perform like switches</a:t>
            </a:r>
          </a:p>
          <a:p>
            <a:pPr lvl="1"/>
            <a:r>
              <a:rPr lang="en-US" dirty="0" smtClean="0"/>
              <a:t>Forward frames across different kinds of networks</a:t>
            </a:r>
          </a:p>
          <a:p>
            <a:pPr lvl="1"/>
            <a:r>
              <a:rPr lang="en-US" dirty="0" smtClean="0"/>
              <a:t>Utilize NAT to hide IP addresses</a:t>
            </a:r>
          </a:p>
          <a:p>
            <a:pPr lvl="1"/>
            <a:r>
              <a:rPr lang="en-US" dirty="0" smtClean="0"/>
              <a:t>Forward frames across networks with different Net IDs.  (Recall our IPv4 discussion last time.)</a:t>
            </a:r>
            <a:endParaRPr lang="en-US" dirty="0"/>
          </a:p>
        </p:txBody>
      </p:sp>
    </p:spTree>
    <p:extLst>
      <p:ext uri="{BB962C8B-B14F-4D97-AF65-F5344CB8AC3E}">
        <p14:creationId xmlns:p14="http://schemas.microsoft.com/office/powerpoint/2010/main" val="29880246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attacker’s goal</a:t>
            </a:r>
            <a:endParaRPr lang="en-US" dirty="0"/>
          </a:p>
        </p:txBody>
      </p:sp>
      <p:sp>
        <p:nvSpPr>
          <p:cNvPr id="3" name="Content Placeholder 2"/>
          <p:cNvSpPr>
            <a:spLocks noGrp="1"/>
          </p:cNvSpPr>
          <p:nvPr>
            <p:ph idx="1"/>
          </p:nvPr>
        </p:nvSpPr>
        <p:spPr/>
        <p:txBody>
          <a:bodyPr/>
          <a:lstStyle/>
          <a:p>
            <a:r>
              <a:rPr lang="en-US" dirty="0" smtClean="0"/>
              <a:t>Given that switchers and routers provide much more secure transmission, an attackers goal is essentially to get these to behave more like hubs.</a:t>
            </a:r>
          </a:p>
          <a:p>
            <a:r>
              <a:rPr lang="en-US" dirty="0" smtClean="0"/>
              <a:t>We’ll talk about a few common types of network attacks that essentially do this.</a:t>
            </a:r>
            <a:endParaRPr lang="en-US" dirty="0"/>
          </a:p>
        </p:txBody>
      </p:sp>
    </p:spTree>
    <p:extLst>
      <p:ext uri="{BB962C8B-B14F-4D97-AF65-F5344CB8AC3E}">
        <p14:creationId xmlns:p14="http://schemas.microsoft.com/office/powerpoint/2010/main" val="42721840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a:t>
            </a:r>
            <a:r>
              <a:rPr lang="en-US" dirty="0" err="1" smtClean="0"/>
              <a:t>Poisoing</a:t>
            </a:r>
            <a:endParaRPr lang="en-US" dirty="0"/>
          </a:p>
        </p:txBody>
      </p:sp>
      <p:sp>
        <p:nvSpPr>
          <p:cNvPr id="3" name="Content Placeholder 2"/>
          <p:cNvSpPr>
            <a:spLocks noGrp="1"/>
          </p:cNvSpPr>
          <p:nvPr>
            <p:ph idx="1"/>
          </p:nvPr>
        </p:nvSpPr>
        <p:spPr/>
        <p:txBody>
          <a:bodyPr>
            <a:normAutofit/>
          </a:bodyPr>
          <a:lstStyle/>
          <a:p>
            <a:r>
              <a:rPr lang="en-US" dirty="0" smtClean="0"/>
              <a:t>The goal is to convince the other computer that you are another IP (generally the default gateway), so that all traffic gets sent to you.</a:t>
            </a:r>
            <a:endParaRPr lang="en-US" dirty="0" smtClean="0"/>
          </a:p>
          <a:p>
            <a:r>
              <a:rPr lang="en-US" dirty="0" smtClean="0"/>
              <a:t>Step 1: Send unsolicited ARP replies to fill up another machine’s ARP table (so that it has to send ARP requests of its own)</a:t>
            </a:r>
          </a:p>
          <a:p>
            <a:r>
              <a:rPr lang="en-US" dirty="0" smtClean="0"/>
              <a:t>Step 2: Reply to those ARP requests with your own MAC.</a:t>
            </a:r>
          </a:p>
        </p:txBody>
      </p:sp>
    </p:spTree>
    <p:extLst>
      <p:ext uri="{BB962C8B-B14F-4D97-AF65-F5344CB8AC3E}">
        <p14:creationId xmlns:p14="http://schemas.microsoft.com/office/powerpoint/2010/main" val="23742746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Poisoning</a:t>
            </a:r>
            <a:endParaRPr lang="en-US" dirty="0"/>
          </a:p>
        </p:txBody>
      </p:sp>
      <p:sp>
        <p:nvSpPr>
          <p:cNvPr id="3" name="Content Placeholder 2"/>
          <p:cNvSpPr>
            <a:spLocks noGrp="1"/>
          </p:cNvSpPr>
          <p:nvPr>
            <p:ph idx="1"/>
          </p:nvPr>
        </p:nvSpPr>
        <p:spPr/>
        <p:txBody>
          <a:bodyPr/>
          <a:lstStyle/>
          <a:p>
            <a:r>
              <a:rPr lang="en-US" dirty="0" smtClean="0"/>
              <a:t>There is no solid defense here, since ARP is inherently flexible.  Possibilities:</a:t>
            </a:r>
          </a:p>
          <a:p>
            <a:pPr lvl="1"/>
            <a:r>
              <a:rPr lang="en-US" dirty="0" smtClean="0"/>
              <a:t>Extra software to check for possible spoofs</a:t>
            </a:r>
          </a:p>
          <a:p>
            <a:pPr lvl="1"/>
            <a:r>
              <a:rPr lang="en-US" dirty="0" smtClean="0"/>
              <a:t>Hard coded entries (but difficult to update)</a:t>
            </a:r>
          </a:p>
          <a:p>
            <a:pPr lvl="1"/>
            <a:r>
              <a:rPr lang="en-US" dirty="0" smtClean="0"/>
              <a:t>OS level guards (timeouts, ignore unsolicited ARPS, etc.)</a:t>
            </a:r>
          </a:p>
          <a:p>
            <a:r>
              <a:rPr lang="en-US" dirty="0" smtClean="0"/>
              <a:t>Note that there are legitimate uses!  Page redirects, setting up redundancy, etc.</a:t>
            </a:r>
          </a:p>
          <a:p>
            <a:pPr lvl="1"/>
            <a:endParaRPr lang="en-US" dirty="0" smtClean="0"/>
          </a:p>
        </p:txBody>
      </p:sp>
    </p:spTree>
    <p:extLst>
      <p:ext uri="{BB962C8B-B14F-4D97-AF65-F5344CB8AC3E}">
        <p14:creationId xmlns:p14="http://schemas.microsoft.com/office/powerpoint/2010/main" val="23820931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pPr algn="l"/>
            <a:r>
              <a:rPr lang="en-US" sz="2400" dirty="0" smtClean="0"/>
              <a:t>In our simple topologies from yesterday (generally built with hubs), there is nothing preventing a host from sniffing traffic intending for someone else.</a:t>
            </a:r>
            <a:endParaRPr lang="en-US" sz="2400" dirty="0"/>
          </a:p>
        </p:txBody>
      </p:sp>
      <p:pic>
        <p:nvPicPr>
          <p:cNvPr id="4" name="Content Placeholder 3"/>
          <p:cNvPicPr>
            <a:picLocks noGrp="1" noChangeAspect="1"/>
          </p:cNvPicPr>
          <p:nvPr>
            <p:ph idx="1"/>
          </p:nvPr>
        </p:nvPicPr>
        <p:blipFill>
          <a:blip r:embed="rId2"/>
          <a:srcRect l="2648" r="2648"/>
          <a:stretch>
            <a:fillRect/>
          </a:stretch>
        </p:blipFill>
        <p:spPr/>
      </p:pic>
    </p:spTree>
    <p:extLst>
      <p:ext uri="{BB962C8B-B14F-4D97-AF65-F5344CB8AC3E}">
        <p14:creationId xmlns:p14="http://schemas.microsoft.com/office/powerpoint/2010/main" val="19100357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ARP Poisoning</a:t>
            </a:r>
            <a:endParaRPr lang="en-US" dirty="0"/>
          </a:p>
        </p:txBody>
      </p:sp>
      <p:sp>
        <p:nvSpPr>
          <p:cNvPr id="3" name="Content Placeholder 2"/>
          <p:cNvSpPr>
            <a:spLocks noGrp="1"/>
          </p:cNvSpPr>
          <p:nvPr>
            <p:ph idx="1"/>
          </p:nvPr>
        </p:nvSpPr>
        <p:spPr/>
        <p:txBody>
          <a:bodyPr/>
          <a:lstStyle/>
          <a:p>
            <a:r>
              <a:rPr lang="en-US" dirty="0" smtClean="0"/>
              <a:t>ARP Poisoning sets the network up for a man-in-the-middle attack: once you have everyone talking to your computer, you can intercept and modify traffic at will</a:t>
            </a:r>
          </a:p>
          <a:p>
            <a:r>
              <a:rPr lang="en-US" dirty="0" smtClean="0"/>
              <a:t>This will be the basis of the next lab</a:t>
            </a:r>
          </a:p>
          <a:p>
            <a:r>
              <a:rPr lang="en-US" dirty="0" smtClean="0"/>
              <a:t>Tools: Here, we will use  </a:t>
            </a:r>
            <a:r>
              <a:rPr lang="en-US" dirty="0" err="1" smtClean="0"/>
              <a:t>tcpdump</a:t>
            </a:r>
            <a:r>
              <a:rPr lang="en-US" dirty="0" smtClean="0"/>
              <a:t> to monitor traffic and </a:t>
            </a:r>
            <a:r>
              <a:rPr lang="en-US" dirty="0" err="1" smtClean="0"/>
              <a:t>ettercap</a:t>
            </a:r>
            <a:r>
              <a:rPr lang="en-US" dirty="0" smtClean="0"/>
              <a:t> to sniff and filter content from the network</a:t>
            </a:r>
            <a:endParaRPr lang="en-US" dirty="0"/>
          </a:p>
        </p:txBody>
      </p:sp>
    </p:spTree>
    <p:extLst>
      <p:ext uri="{BB962C8B-B14F-4D97-AF65-F5344CB8AC3E}">
        <p14:creationId xmlns:p14="http://schemas.microsoft.com/office/powerpoint/2010/main" val="19076226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Tcpdump</a:t>
            </a:r>
            <a:endParaRPr lang="en-US" dirty="0"/>
          </a:p>
        </p:txBody>
      </p:sp>
      <p:sp>
        <p:nvSpPr>
          <p:cNvPr id="3" name="Content Placeholder 2"/>
          <p:cNvSpPr>
            <a:spLocks noGrp="1"/>
          </p:cNvSpPr>
          <p:nvPr>
            <p:ph idx="1"/>
          </p:nvPr>
        </p:nvSpPr>
        <p:spPr>
          <a:xfrm>
            <a:off x="457200" y="1143000"/>
            <a:ext cx="8229600" cy="5418667"/>
          </a:xfrm>
        </p:spPr>
        <p:txBody>
          <a:bodyPr>
            <a:normAutofit/>
          </a:bodyPr>
          <a:lstStyle/>
          <a:p>
            <a:r>
              <a:rPr lang="en-US" dirty="0" smtClean="0"/>
              <a:t>Free </a:t>
            </a:r>
            <a:r>
              <a:rPr lang="en-US" dirty="0" err="1" smtClean="0"/>
              <a:t>linux</a:t>
            </a:r>
            <a:r>
              <a:rPr lang="en-US" dirty="0" smtClean="0"/>
              <a:t> command line tool that dumps all traffic from a network interface.</a:t>
            </a:r>
          </a:p>
          <a:p>
            <a:pPr lvl="1"/>
            <a:r>
              <a:rPr lang="en-US" dirty="0" smtClean="0"/>
              <a:t>Other tools do exist.  </a:t>
            </a:r>
            <a:r>
              <a:rPr lang="en-US" dirty="0" err="1" smtClean="0"/>
              <a:t>Wireshark</a:t>
            </a:r>
            <a:r>
              <a:rPr lang="en-US" dirty="0" smtClean="0"/>
              <a:t>, for example, is a free graphics based client much like </a:t>
            </a:r>
            <a:r>
              <a:rPr lang="en-US" dirty="0" err="1"/>
              <a:t>t</a:t>
            </a:r>
            <a:r>
              <a:rPr lang="en-US" dirty="0" err="1" smtClean="0"/>
              <a:t>cpdump</a:t>
            </a:r>
            <a:r>
              <a:rPr lang="en-US" dirty="0" smtClean="0"/>
              <a:t>.</a:t>
            </a:r>
          </a:p>
          <a:p>
            <a:r>
              <a:rPr lang="en-US" dirty="0" smtClean="0"/>
              <a:t>Must be run as root (or admin privileges).</a:t>
            </a:r>
          </a:p>
          <a:p>
            <a:r>
              <a:rPr lang="en-US" dirty="0" smtClean="0"/>
              <a:t>With a hub (or wireless network), will see all traffic; on a switched network, will see all traffic routed to your machine</a:t>
            </a:r>
          </a:p>
          <a:p>
            <a:r>
              <a:rPr lang="en-US" dirty="0" smtClean="0"/>
              <a:t>Good tutorial: http://</a:t>
            </a:r>
            <a:r>
              <a:rPr lang="en-US" dirty="0" err="1" smtClean="0"/>
              <a:t>danielmiessler.com</a:t>
            </a:r>
            <a:r>
              <a:rPr lang="en-US" dirty="0" smtClean="0"/>
              <a:t>/study/</a:t>
            </a:r>
            <a:r>
              <a:rPr lang="en-US" dirty="0" err="1" smtClean="0"/>
              <a:t>tcpdump</a:t>
            </a:r>
            <a:endParaRPr lang="en-US" dirty="0"/>
          </a:p>
        </p:txBody>
      </p:sp>
    </p:spTree>
    <p:extLst>
      <p:ext uri="{BB962C8B-B14F-4D97-AF65-F5344CB8AC3E}">
        <p14:creationId xmlns:p14="http://schemas.microsoft.com/office/powerpoint/2010/main" val="14758219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Tcpdump</a:t>
            </a:r>
            <a:r>
              <a:rPr lang="en-US" dirty="0" smtClean="0"/>
              <a:t> example</a:t>
            </a:r>
            <a:endParaRPr lang="en-US" dirty="0"/>
          </a:p>
        </p:txBody>
      </p:sp>
      <p:pic>
        <p:nvPicPr>
          <p:cNvPr id="4" name="Content Placeholder 3"/>
          <p:cNvPicPr>
            <a:picLocks noGrp="1" noChangeAspect="1"/>
          </p:cNvPicPr>
          <p:nvPr>
            <p:ph idx="1"/>
          </p:nvPr>
        </p:nvPicPr>
        <p:blipFill rotWithShape="1">
          <a:blip r:embed="rId2"/>
          <a:srcRect r="11717" b="-3385"/>
          <a:stretch/>
        </p:blipFill>
        <p:spPr/>
      </p:pic>
    </p:spTree>
    <p:extLst>
      <p:ext uri="{BB962C8B-B14F-4D97-AF65-F5344CB8AC3E}">
        <p14:creationId xmlns:p14="http://schemas.microsoft.com/office/powerpoint/2010/main" val="41185900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Huh?  (Look closer)</a:t>
            </a:r>
            <a:endParaRPr lang="en-US" dirty="0"/>
          </a:p>
        </p:txBody>
      </p:sp>
      <p:pic>
        <p:nvPicPr>
          <p:cNvPr id="4" name="Content Placeholder 3"/>
          <p:cNvPicPr>
            <a:picLocks noGrp="1" noChangeAspect="1"/>
          </p:cNvPicPr>
          <p:nvPr>
            <p:ph idx="1"/>
          </p:nvPr>
        </p:nvPicPr>
        <p:blipFill rotWithShape="1">
          <a:blip r:embed="rId2"/>
          <a:srcRect l="-1" r="24710"/>
          <a:stretch/>
        </p:blipFill>
        <p:spPr/>
      </p:pic>
    </p:spTree>
    <p:extLst>
      <p:ext uri="{BB962C8B-B14F-4D97-AF65-F5344CB8AC3E}">
        <p14:creationId xmlns:p14="http://schemas.microsoft.com/office/powerpoint/2010/main" val="3408289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here:</a:t>
            </a:r>
            <a:endParaRPr lang="en-US" dirty="0"/>
          </a:p>
        </p:txBody>
      </p:sp>
      <p:pic>
        <p:nvPicPr>
          <p:cNvPr id="4" name="Content Placeholder 3"/>
          <p:cNvPicPr>
            <a:picLocks noGrp="1" noChangeAspect="1"/>
          </p:cNvPicPr>
          <p:nvPr>
            <p:ph idx="1"/>
          </p:nvPr>
        </p:nvPicPr>
        <p:blipFill>
          <a:blip r:embed="rId2"/>
          <a:srcRect l="5778" r="5778"/>
          <a:stretch>
            <a:fillRect/>
          </a:stretch>
        </p:blipFill>
        <p:spPr/>
      </p:pic>
    </p:spTree>
    <p:extLst>
      <p:ext uri="{BB962C8B-B14F-4D97-AF65-F5344CB8AC3E}">
        <p14:creationId xmlns:p14="http://schemas.microsoft.com/office/powerpoint/2010/main" val="26465771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Ettercap</a:t>
            </a:r>
            <a:endParaRPr lang="en-US" dirty="0"/>
          </a:p>
        </p:txBody>
      </p:sp>
      <p:sp>
        <p:nvSpPr>
          <p:cNvPr id="3" name="Content Placeholder 2"/>
          <p:cNvSpPr>
            <a:spLocks noGrp="1"/>
          </p:cNvSpPr>
          <p:nvPr>
            <p:ph idx="1"/>
          </p:nvPr>
        </p:nvSpPr>
        <p:spPr/>
        <p:txBody>
          <a:bodyPr/>
          <a:lstStyle/>
          <a:p>
            <a:r>
              <a:rPr lang="en-US" dirty="0" smtClean="0"/>
              <a:t>Multipurpose sniffer and content filter for “network management” (i.e. man-in-the-middle attacks).</a:t>
            </a:r>
          </a:p>
          <a:p>
            <a:r>
              <a:rPr lang="en-US" dirty="0" smtClean="0"/>
              <a:t>See </a:t>
            </a:r>
            <a:r>
              <a:rPr lang="en-US" dirty="0" smtClean="0">
                <a:hlinkClick r:id="rId2"/>
              </a:rPr>
              <a:t>http://linux.die.net/man/8/ettercap</a:t>
            </a:r>
            <a:endParaRPr lang="en-US" dirty="0" smtClean="0"/>
          </a:p>
          <a:p>
            <a:r>
              <a:rPr lang="en-US" dirty="0" smtClean="0"/>
              <a:t>You can use </a:t>
            </a:r>
            <a:r>
              <a:rPr lang="en-US" dirty="0" err="1" smtClean="0"/>
              <a:t>ettercap</a:t>
            </a:r>
            <a:r>
              <a:rPr lang="en-US" dirty="0" smtClean="0"/>
              <a:t> simply to sniff, but also to automatically apply filters to content being sent.</a:t>
            </a:r>
            <a:endParaRPr lang="en-US" dirty="0"/>
          </a:p>
        </p:txBody>
      </p:sp>
    </p:spTree>
    <p:extLst>
      <p:ext uri="{BB962C8B-B14F-4D97-AF65-F5344CB8AC3E}">
        <p14:creationId xmlns:p14="http://schemas.microsoft.com/office/powerpoint/2010/main" val="27488753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Ettercap</a:t>
            </a:r>
            <a:r>
              <a:rPr lang="en-US" dirty="0" smtClean="0"/>
              <a:t> example 1: Observe traffic between two machines</a:t>
            </a:r>
            <a:endParaRPr lang="en-US" dirty="0"/>
          </a:p>
        </p:txBody>
      </p:sp>
      <p:pic>
        <p:nvPicPr>
          <p:cNvPr id="4" name="Content Placeholder 3"/>
          <p:cNvPicPr>
            <a:picLocks noGrp="1" noChangeAspect="1"/>
          </p:cNvPicPr>
          <p:nvPr>
            <p:ph idx="1"/>
          </p:nvPr>
        </p:nvPicPr>
        <p:blipFill rotWithShape="1">
          <a:blip r:embed="rId2"/>
          <a:srcRect t="-3585" b="-1"/>
          <a:stretch/>
        </p:blipFill>
        <p:spPr>
          <a:xfrm>
            <a:off x="457200" y="1417638"/>
            <a:ext cx="8229600" cy="4708525"/>
          </a:xfrm>
        </p:spPr>
      </p:pic>
    </p:spTree>
    <p:extLst>
      <p:ext uri="{BB962C8B-B14F-4D97-AF65-F5344CB8AC3E}">
        <p14:creationId xmlns:p14="http://schemas.microsoft.com/office/powerpoint/2010/main" val="20009671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Ettercap</a:t>
            </a:r>
            <a:r>
              <a:rPr lang="en-US" dirty="0" smtClean="0"/>
              <a:t> example 2: Alter web traffic</a:t>
            </a:r>
            <a:endParaRPr lang="en-US" dirty="0"/>
          </a:p>
        </p:txBody>
      </p:sp>
      <p:sp>
        <p:nvSpPr>
          <p:cNvPr id="3" name="Content Placeholder 2"/>
          <p:cNvSpPr>
            <a:spLocks noGrp="1"/>
          </p:cNvSpPr>
          <p:nvPr>
            <p:ph idx="1"/>
          </p:nvPr>
        </p:nvSpPr>
        <p:spPr>
          <a:xfrm>
            <a:off x="457200" y="1206500"/>
            <a:ext cx="8229600" cy="4919663"/>
          </a:xfrm>
        </p:spPr>
        <p:txBody>
          <a:bodyPr/>
          <a:lstStyle/>
          <a:p>
            <a:r>
              <a:rPr lang="en-US" dirty="0" smtClean="0"/>
              <a:t>Step 1: write a filter and compile it.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03200" y="1940512"/>
            <a:ext cx="8772056" cy="4578821"/>
          </a:xfrm>
          <a:prstGeom prst="rect">
            <a:avLst/>
          </a:prstGeom>
        </p:spPr>
      </p:pic>
    </p:spTree>
    <p:extLst>
      <p:ext uri="{BB962C8B-B14F-4D97-AF65-F5344CB8AC3E}">
        <p14:creationId xmlns:p14="http://schemas.microsoft.com/office/powerpoint/2010/main" val="236651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Ettercap</a:t>
            </a:r>
            <a:r>
              <a:rPr lang="en-US" dirty="0" smtClean="0"/>
              <a:t> example 2: Alter web traffic</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smtClean="0"/>
              <a:t>Step 2: run </a:t>
            </a:r>
            <a:r>
              <a:rPr lang="en-US" dirty="0" err="1" smtClean="0"/>
              <a:t>ettercap</a:t>
            </a:r>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292100" y="2062163"/>
            <a:ext cx="8547100" cy="4064000"/>
          </a:xfrm>
          <a:prstGeom prst="rect">
            <a:avLst/>
          </a:prstGeom>
        </p:spPr>
      </p:pic>
    </p:spTree>
    <p:extLst>
      <p:ext uri="{BB962C8B-B14F-4D97-AF65-F5344CB8AC3E}">
        <p14:creationId xmlns:p14="http://schemas.microsoft.com/office/powerpoint/2010/main" val="83724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ARP poisoning</a:t>
            </a:r>
            <a:endParaRPr lang="en-US" dirty="0"/>
          </a:p>
        </p:txBody>
      </p:sp>
      <p:sp>
        <p:nvSpPr>
          <p:cNvPr id="3" name="Content Placeholder 2"/>
          <p:cNvSpPr>
            <a:spLocks noGrp="1"/>
          </p:cNvSpPr>
          <p:nvPr>
            <p:ph sz="half" idx="1"/>
          </p:nvPr>
        </p:nvSpPr>
        <p:spPr/>
        <p:txBody>
          <a:bodyPr/>
          <a:lstStyle/>
          <a:p>
            <a:r>
              <a:rPr lang="en-US" dirty="0" smtClean="0"/>
              <a:t>Once you have the basic setup, still need to conduct man-in-the-middle attack</a:t>
            </a:r>
          </a:p>
          <a:p>
            <a:r>
              <a:rPr lang="en-US" dirty="0" smtClean="0"/>
              <a:t>ARP poisoning lets you eavesdrop, but what if the traffic is encrypted?</a:t>
            </a:r>
          </a:p>
          <a:p>
            <a:endParaRPr lang="en-US" dirty="0"/>
          </a:p>
        </p:txBody>
      </p:sp>
      <p:pic>
        <p:nvPicPr>
          <p:cNvPr id="5" name="Content Placeholder 4"/>
          <p:cNvPicPr>
            <a:picLocks noGrp="1" noChangeAspect="1"/>
          </p:cNvPicPr>
          <p:nvPr>
            <p:ph sz="half" idx="2"/>
          </p:nvPr>
        </p:nvPicPr>
        <p:blipFill rotWithShape="1">
          <a:blip r:embed="rId2"/>
          <a:srcRect l="3637" t="-35178" b="-17091"/>
          <a:stretch/>
        </p:blipFill>
        <p:spPr>
          <a:xfrm>
            <a:off x="4648200" y="690034"/>
            <a:ext cx="4038600" cy="4525963"/>
          </a:xfrm>
          <a:prstGeom prst="rect">
            <a:avLst/>
          </a:prstGeom>
        </p:spPr>
      </p:pic>
    </p:spTree>
    <p:extLst>
      <p:ext uri="{BB962C8B-B14F-4D97-AF65-F5344CB8AC3E}">
        <p14:creationId xmlns:p14="http://schemas.microsoft.com/office/powerpoint/2010/main" val="395416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33878" t="-15840" r="-23297" b="-5319"/>
          <a:stretch/>
        </p:blipFill>
        <p:spPr>
          <a:xfrm>
            <a:off x="3299883" y="-592138"/>
            <a:ext cx="6140450" cy="7026805"/>
          </a:xfrm>
        </p:spPr>
      </p:pic>
      <p:sp>
        <p:nvSpPr>
          <p:cNvPr id="4" name="Text Placeholder 3"/>
          <p:cNvSpPr>
            <a:spLocks noGrp="1"/>
          </p:cNvSpPr>
          <p:nvPr>
            <p:ph type="body" sz="half" idx="2"/>
          </p:nvPr>
        </p:nvSpPr>
        <p:spPr>
          <a:xfrm>
            <a:off x="457200" y="1143000"/>
            <a:ext cx="3331633" cy="4983163"/>
          </a:xfrm>
        </p:spPr>
        <p:txBody>
          <a:bodyPr>
            <a:normAutofit/>
          </a:bodyPr>
          <a:lstStyle/>
          <a:p>
            <a:r>
              <a:rPr lang="en-US" sz="2400" dirty="0" smtClean="0"/>
              <a:t>We need to examine the link layer in order to better understand how to prevent eavesdropping.  </a:t>
            </a:r>
          </a:p>
          <a:p>
            <a:endParaRPr lang="en-US" sz="2400" dirty="0"/>
          </a:p>
          <a:p>
            <a:r>
              <a:rPr lang="en-US" sz="2400" dirty="0" smtClean="0"/>
              <a:t>At the top end of the link layer, we can examine how machines address each other physically. </a:t>
            </a:r>
            <a:endParaRPr lang="en-US" sz="2400" dirty="0"/>
          </a:p>
        </p:txBody>
      </p:sp>
    </p:spTree>
    <p:extLst>
      <p:ext uri="{BB962C8B-B14F-4D97-AF65-F5344CB8AC3E}">
        <p14:creationId xmlns:p14="http://schemas.microsoft.com/office/powerpoint/2010/main" val="22618637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Key exchanges</a:t>
            </a:r>
            <a:endParaRPr lang="en-US" dirty="0"/>
          </a:p>
        </p:txBody>
      </p:sp>
      <p:sp>
        <p:nvSpPr>
          <p:cNvPr id="3" name="Content Placeholder 2"/>
          <p:cNvSpPr>
            <a:spLocks noGrp="1"/>
          </p:cNvSpPr>
          <p:nvPr>
            <p:ph idx="1"/>
          </p:nvPr>
        </p:nvSpPr>
        <p:spPr/>
        <p:txBody>
          <a:bodyPr/>
          <a:lstStyle/>
          <a:p>
            <a:r>
              <a:rPr lang="en-US" dirty="0" smtClean="0"/>
              <a:t>Simple protocol:</a:t>
            </a:r>
          </a:p>
          <a:p>
            <a:pPr lvl="1"/>
            <a:r>
              <a:rPr lang="en-US" dirty="0" smtClean="0"/>
              <a:t>Alice sends her public key to Bob.</a:t>
            </a:r>
          </a:p>
          <a:p>
            <a:pPr lvl="1"/>
            <a:r>
              <a:rPr lang="en-US" dirty="0" smtClean="0"/>
              <a:t>Bob sends his public key to Alice.</a:t>
            </a:r>
          </a:p>
          <a:p>
            <a:pPr lvl="1"/>
            <a:r>
              <a:rPr lang="en-US" dirty="0" smtClean="0"/>
              <a:t>Alice encrypts message with Bob’s public key, so Bob can decrypt with his private key.</a:t>
            </a:r>
          </a:p>
          <a:p>
            <a:pPr lvl="1"/>
            <a:r>
              <a:rPr lang="en-US" dirty="0" smtClean="0"/>
              <a:t>Bob encrypts with Alice’s public key, and she can then decrypt with her own private key.</a:t>
            </a:r>
            <a:endParaRPr lang="en-US" dirty="0"/>
          </a:p>
        </p:txBody>
      </p:sp>
    </p:spTree>
    <p:extLst>
      <p:ext uri="{BB962C8B-B14F-4D97-AF65-F5344CB8AC3E}">
        <p14:creationId xmlns:p14="http://schemas.microsoft.com/office/powerpoint/2010/main" val="3720084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Key exchanges</a:t>
            </a:r>
            <a:endParaRPr lang="en-US" dirty="0"/>
          </a:p>
        </p:txBody>
      </p:sp>
      <p:sp>
        <p:nvSpPr>
          <p:cNvPr id="3" name="Content Placeholder 2"/>
          <p:cNvSpPr>
            <a:spLocks noGrp="1"/>
          </p:cNvSpPr>
          <p:nvPr>
            <p:ph idx="1"/>
          </p:nvPr>
        </p:nvSpPr>
        <p:spPr/>
        <p:txBody>
          <a:bodyPr>
            <a:normAutofit lnSpcReduction="10000"/>
          </a:bodyPr>
          <a:lstStyle/>
          <a:p>
            <a:r>
              <a:rPr lang="en-US" dirty="0" smtClean="0"/>
              <a:t>Exploiting the simple protocol:</a:t>
            </a:r>
          </a:p>
          <a:p>
            <a:pPr lvl="1"/>
            <a:r>
              <a:rPr lang="en-US" dirty="0" smtClean="0"/>
              <a:t>When Alice sends her public key to Bob, Eve intercepts and sends along her own public instead.</a:t>
            </a:r>
          </a:p>
          <a:p>
            <a:pPr lvl="1"/>
            <a:r>
              <a:rPr lang="en-US" dirty="0" smtClean="0"/>
              <a:t>(Likewise for Bob’s public key.)</a:t>
            </a:r>
          </a:p>
          <a:p>
            <a:pPr lvl="1"/>
            <a:r>
              <a:rPr lang="en-US" dirty="0" smtClean="0"/>
              <a:t>When Alice sends a message to Bob, Eve is able to decrypt it.  She can then send it along to Bob (encrypted with her own key, which Bob thinks is Alice’s), or can replace it with a new one.</a:t>
            </a:r>
          </a:p>
          <a:p>
            <a:pPr lvl="1"/>
            <a:r>
              <a:rPr lang="en-US" dirty="0" smtClean="0"/>
              <a:t>(Likewise for a message from Bob to Alice.)</a:t>
            </a:r>
          </a:p>
        </p:txBody>
      </p:sp>
    </p:spTree>
    <p:extLst>
      <p:ext uri="{BB962C8B-B14F-4D97-AF65-F5344CB8AC3E}">
        <p14:creationId xmlns:p14="http://schemas.microsoft.com/office/powerpoint/2010/main" val="1257758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this attack</a:t>
            </a:r>
            <a:endParaRPr lang="en-US" dirty="0"/>
          </a:p>
        </p:txBody>
      </p:sp>
      <p:sp>
        <p:nvSpPr>
          <p:cNvPr id="3" name="Content Placeholder 2"/>
          <p:cNvSpPr>
            <a:spLocks noGrp="1"/>
          </p:cNvSpPr>
          <p:nvPr>
            <p:ph idx="1"/>
          </p:nvPr>
        </p:nvSpPr>
        <p:spPr>
          <a:xfrm>
            <a:off x="457200" y="1417638"/>
            <a:ext cx="8229600" cy="5017029"/>
          </a:xfrm>
        </p:spPr>
        <p:txBody>
          <a:bodyPr>
            <a:normAutofit/>
          </a:bodyPr>
          <a:lstStyle/>
          <a:p>
            <a:r>
              <a:rPr lang="en-US" dirty="0" smtClean="0"/>
              <a:t>Simple key exchange: “A common cryptographic technique is to encrypt each individual conversation with a session key.” 		--Applied Cryptography by </a:t>
            </a:r>
            <a:r>
              <a:rPr lang="en-US" dirty="0" err="1" smtClean="0"/>
              <a:t>Schneier</a:t>
            </a:r>
            <a:endParaRPr lang="en-US" dirty="0" smtClean="0"/>
          </a:p>
          <a:p>
            <a:pPr lvl="1"/>
            <a:r>
              <a:rPr lang="en-US" dirty="0" smtClean="0"/>
              <a:t>Alice gets Bob’s public key from a distribution center</a:t>
            </a:r>
          </a:p>
          <a:p>
            <a:pPr lvl="1"/>
            <a:r>
              <a:rPr lang="en-US" dirty="0" smtClean="0"/>
              <a:t>Alice generates a random session key, encrypts it with Bob’s public key, and sends it.</a:t>
            </a:r>
          </a:p>
          <a:p>
            <a:pPr lvl="1"/>
            <a:r>
              <a:rPr lang="en-US" dirty="0" smtClean="0"/>
              <a:t>Bob decrypts Alice’s message using his private key</a:t>
            </a:r>
          </a:p>
          <a:p>
            <a:pPr lvl="1"/>
            <a:r>
              <a:rPr lang="en-US" dirty="0" smtClean="0"/>
              <a:t>Both can then use the session key to encrypt. </a:t>
            </a:r>
          </a:p>
          <a:p>
            <a:pPr lvl="1"/>
            <a:endParaRPr lang="en-US" dirty="0"/>
          </a:p>
        </p:txBody>
      </p:sp>
    </p:spTree>
    <p:extLst>
      <p:ext uri="{BB962C8B-B14F-4D97-AF65-F5344CB8AC3E}">
        <p14:creationId xmlns:p14="http://schemas.microsoft.com/office/powerpoint/2010/main" val="160675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TSL (in web apps)</a:t>
            </a:r>
            <a:endParaRPr lang="en-US" dirty="0"/>
          </a:p>
        </p:txBody>
      </p:sp>
      <p:pic>
        <p:nvPicPr>
          <p:cNvPr id="4" name="Content Placeholder 3"/>
          <p:cNvPicPr>
            <a:picLocks noGrp="1" noChangeAspect="1"/>
          </p:cNvPicPr>
          <p:nvPr>
            <p:ph idx="1"/>
          </p:nvPr>
        </p:nvPicPr>
        <p:blipFill rotWithShape="1">
          <a:blip r:embed="rId2"/>
          <a:srcRect l="-2276" r="-3089"/>
          <a:stretch/>
        </p:blipFill>
        <p:spPr>
          <a:xfrm>
            <a:off x="457200" y="1206500"/>
            <a:ext cx="8229600" cy="5482167"/>
          </a:xfrm>
        </p:spPr>
      </p:pic>
    </p:spTree>
    <p:extLst>
      <p:ext uri="{BB962C8B-B14F-4D97-AF65-F5344CB8AC3E}">
        <p14:creationId xmlns:p14="http://schemas.microsoft.com/office/powerpoint/2010/main" val="4005475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still not foolproof!</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At Black Hat DC 2009, for example, Moxie Marlinspike announced a security hold in one kind of certificate used I the SSL and TSL protocols.  </a:t>
            </a:r>
          </a:p>
          <a:p>
            <a:r>
              <a:rPr lang="en-US" dirty="0" smtClean="0"/>
              <a:t>His attack adds a null string character to a certificate field, which tricks the programs into recognizing a domain (incorrectly).</a:t>
            </a:r>
            <a:endParaRPr lang="en-US" dirty="0"/>
          </a:p>
        </p:txBody>
      </p:sp>
      <p:pic>
        <p:nvPicPr>
          <p:cNvPr id="5" name="Content Placeholder 4"/>
          <p:cNvPicPr>
            <a:picLocks noGrp="1" noChangeAspect="1"/>
          </p:cNvPicPr>
          <p:nvPr>
            <p:ph sz="half" idx="2"/>
          </p:nvPr>
        </p:nvPicPr>
        <p:blipFill rotWithShape="1">
          <a:blip r:embed="rId2"/>
          <a:srcRect r="-9404" b="-99792"/>
          <a:stretch/>
        </p:blipFill>
        <p:spPr/>
      </p:pic>
      <p:pic>
        <p:nvPicPr>
          <p:cNvPr id="6" name="Picture 5"/>
          <p:cNvPicPr>
            <a:picLocks noChangeAspect="1"/>
          </p:cNvPicPr>
          <p:nvPr/>
        </p:nvPicPr>
        <p:blipFill>
          <a:blip r:embed="rId3"/>
          <a:stretch>
            <a:fillRect/>
          </a:stretch>
        </p:blipFill>
        <p:spPr>
          <a:xfrm>
            <a:off x="4863636" y="4021667"/>
            <a:ext cx="3454863" cy="2273300"/>
          </a:xfrm>
          <a:prstGeom prst="rect">
            <a:avLst/>
          </a:prstGeom>
        </p:spPr>
      </p:pic>
    </p:spTree>
    <p:extLst>
      <p:ext uri="{BB962C8B-B14F-4D97-AF65-F5344CB8AC3E}">
        <p14:creationId xmlns:p14="http://schemas.microsoft.com/office/powerpoint/2010/main" val="4046738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SSLstrip</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He developed and now distributes a tool called SSL strip – essentially a simple python script to install the tool.</a:t>
            </a:r>
          </a:p>
          <a:p>
            <a:r>
              <a:rPr lang="en-US" dirty="0" smtClean="0"/>
              <a:t>See the download page for details: </a:t>
            </a:r>
            <a:r>
              <a:rPr lang="en-US" dirty="0" smtClean="0">
                <a:hlinkClick r:id="rId2"/>
              </a:rPr>
              <a:t>http://www.thoughtcrime.org/software/sslstrip/</a:t>
            </a:r>
            <a:r>
              <a:rPr lang="en-US" dirty="0" smtClean="0"/>
              <a:t> </a:t>
            </a:r>
          </a:p>
          <a:p>
            <a:r>
              <a:rPr lang="en-US" dirty="0" smtClean="0"/>
              <a:t>Given this (and other known issues), many think SSL has deep flaws in its structure, although it continues to be the industry leader.</a:t>
            </a:r>
            <a:endParaRPr lang="en-US" dirty="0"/>
          </a:p>
        </p:txBody>
      </p:sp>
    </p:spTree>
    <p:extLst>
      <p:ext uri="{BB962C8B-B14F-4D97-AF65-F5344CB8AC3E}">
        <p14:creationId xmlns:p14="http://schemas.microsoft.com/office/powerpoint/2010/main" val="170760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 Design:</a:t>
            </a:r>
            <a:br>
              <a:rPr lang="en-US" dirty="0" smtClean="0"/>
            </a:br>
            <a:r>
              <a:rPr lang="en-US" dirty="0" smtClean="0"/>
              <a:t>A Case Study</a:t>
            </a:r>
            <a:endParaRPr lang="en-US" dirty="0"/>
          </a:p>
        </p:txBody>
      </p:sp>
      <p:sp>
        <p:nvSpPr>
          <p:cNvPr id="3" name="Content Placeholder 2"/>
          <p:cNvSpPr>
            <a:spLocks noGrp="1"/>
          </p:cNvSpPr>
          <p:nvPr>
            <p:ph idx="1"/>
          </p:nvPr>
        </p:nvSpPr>
        <p:spPr/>
        <p:txBody>
          <a:bodyPr/>
          <a:lstStyle/>
          <a:p>
            <a:r>
              <a:rPr lang="en-US" dirty="0" smtClean="0"/>
              <a:t>Independent of all these low level (and important issues), it may still be up to you to design a network for a corporation.</a:t>
            </a:r>
          </a:p>
          <a:p>
            <a:r>
              <a:rPr lang="en-US" dirty="0" smtClean="0"/>
              <a:t>Infrastructure requirements and goals are a key point of the design:</a:t>
            </a:r>
          </a:p>
          <a:p>
            <a:pPr lvl="1"/>
            <a:r>
              <a:rPr lang="en-US" dirty="0" smtClean="0"/>
              <a:t>Data should be confidential, and internal plans kept secret.</a:t>
            </a:r>
          </a:p>
          <a:p>
            <a:pPr lvl="1"/>
            <a:r>
              <a:rPr lang="en-US" dirty="0" smtClean="0"/>
              <a:t>Releasing sensitive data should require approval.</a:t>
            </a:r>
            <a:endParaRPr lang="en-US" dirty="0"/>
          </a:p>
        </p:txBody>
      </p:sp>
    </p:spTree>
    <p:extLst>
      <p:ext uri="{BB962C8B-B14F-4D97-AF65-F5344CB8AC3E}">
        <p14:creationId xmlns:p14="http://schemas.microsoft.com/office/powerpoint/2010/main" val="291105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Design and Development</a:t>
            </a:r>
            <a:endParaRPr lang="en-US" dirty="0"/>
          </a:p>
        </p:txBody>
      </p:sp>
      <p:sp>
        <p:nvSpPr>
          <p:cNvPr id="3" name="Content Placeholder 2"/>
          <p:cNvSpPr>
            <a:spLocks noGrp="1"/>
          </p:cNvSpPr>
          <p:nvPr>
            <p:ph idx="1"/>
          </p:nvPr>
        </p:nvSpPr>
        <p:spPr/>
        <p:txBody>
          <a:bodyPr/>
          <a:lstStyle/>
          <a:p>
            <a:r>
              <a:rPr lang="en-US" dirty="0" smtClean="0"/>
              <a:t>Goal is to develop security policies</a:t>
            </a:r>
          </a:p>
          <a:p>
            <a:r>
              <a:rPr lang="en-US" dirty="0" smtClean="0"/>
              <a:t>Examine:</a:t>
            </a:r>
          </a:p>
          <a:p>
            <a:pPr lvl="1"/>
            <a:r>
              <a:rPr lang="en-US" dirty="0" smtClean="0"/>
              <a:t>Internal organizations</a:t>
            </a:r>
          </a:p>
          <a:p>
            <a:pPr lvl="1"/>
            <a:r>
              <a:rPr lang="en-US" dirty="0" smtClean="0"/>
              <a:t>Data classes</a:t>
            </a:r>
          </a:p>
          <a:p>
            <a:pPr lvl="1"/>
            <a:r>
              <a:rPr lang="en-US" dirty="0" smtClean="0"/>
              <a:t>User classes</a:t>
            </a:r>
          </a:p>
          <a:p>
            <a:pPr lvl="1"/>
            <a:r>
              <a:rPr lang="en-US" dirty="0" smtClean="0"/>
              <a:t>Infrastructure options or limitations</a:t>
            </a:r>
          </a:p>
        </p:txBody>
      </p:sp>
    </p:spTree>
    <p:extLst>
      <p:ext uri="{BB962C8B-B14F-4D97-AF65-F5344CB8AC3E}">
        <p14:creationId xmlns:p14="http://schemas.microsoft.com/office/powerpoint/2010/main" val="137107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principles:</a:t>
            </a:r>
            <a:endParaRPr lang="en-US" dirty="0"/>
          </a:p>
        </p:txBody>
      </p:sp>
      <p:sp>
        <p:nvSpPr>
          <p:cNvPr id="3" name="Content Placeholder 2"/>
          <p:cNvSpPr>
            <a:spLocks noGrp="1"/>
          </p:cNvSpPr>
          <p:nvPr>
            <p:ph idx="1"/>
          </p:nvPr>
        </p:nvSpPr>
        <p:spPr/>
        <p:txBody>
          <a:bodyPr/>
          <a:lstStyle/>
          <a:p>
            <a:r>
              <a:rPr lang="en-US" dirty="0" smtClean="0"/>
              <a:t>Principle of Least Privilege: A subject should be given only those privileges that it needs to complete its task.</a:t>
            </a:r>
          </a:p>
          <a:p>
            <a:r>
              <a:rPr lang="en-US" dirty="0" smtClean="0"/>
              <a:t>Principle of Open Design: The security of a mechanism should not depend on the secrecy of its design or implementation.</a:t>
            </a:r>
            <a:endParaRPr lang="en-US" dirty="0"/>
          </a:p>
        </p:txBody>
      </p:sp>
    </p:spTree>
    <p:extLst>
      <p:ext uri="{BB962C8B-B14F-4D97-AF65-F5344CB8AC3E}">
        <p14:creationId xmlns:p14="http://schemas.microsoft.com/office/powerpoint/2010/main" val="3639099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principles:</a:t>
            </a:r>
            <a:endParaRPr lang="en-US" dirty="0"/>
          </a:p>
        </p:txBody>
      </p:sp>
      <p:sp>
        <p:nvSpPr>
          <p:cNvPr id="3" name="Content Placeholder 2"/>
          <p:cNvSpPr>
            <a:spLocks noGrp="1"/>
          </p:cNvSpPr>
          <p:nvPr>
            <p:ph idx="1"/>
          </p:nvPr>
        </p:nvSpPr>
        <p:spPr/>
        <p:txBody>
          <a:bodyPr/>
          <a:lstStyle/>
          <a:p>
            <a:r>
              <a:rPr lang="en-US" dirty="0" smtClean="0"/>
              <a:t>Principle of Separation of </a:t>
            </a:r>
            <a:r>
              <a:rPr lang="en-US" dirty="0" err="1" smtClean="0"/>
              <a:t>Priviledge</a:t>
            </a:r>
            <a:r>
              <a:rPr lang="en-US" dirty="0" smtClean="0"/>
              <a:t>; The system should not grant permission based on a single condition.</a:t>
            </a:r>
          </a:p>
          <a:p>
            <a:r>
              <a:rPr lang="en-US" dirty="0" smtClean="0"/>
              <a:t>Principle of Fail-Safe Defaults: Unless a subject is given explicit access to an object, it should be denied access.</a:t>
            </a:r>
            <a:endParaRPr lang="en-US" dirty="0"/>
          </a:p>
        </p:txBody>
      </p:sp>
    </p:spTree>
    <p:extLst>
      <p:ext uri="{BB962C8B-B14F-4D97-AF65-F5344CB8AC3E}">
        <p14:creationId xmlns:p14="http://schemas.microsoft.com/office/powerpoint/2010/main" val="307548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addresses</a:t>
            </a:r>
            <a:endParaRPr lang="en-US" dirty="0"/>
          </a:p>
        </p:txBody>
      </p:sp>
      <p:sp>
        <p:nvSpPr>
          <p:cNvPr id="3" name="Content Placeholder 2"/>
          <p:cNvSpPr>
            <a:spLocks noGrp="1"/>
          </p:cNvSpPr>
          <p:nvPr>
            <p:ph idx="1"/>
          </p:nvPr>
        </p:nvSpPr>
        <p:spPr/>
        <p:txBody>
          <a:bodyPr/>
          <a:lstStyle/>
          <a:p>
            <a:r>
              <a:rPr lang="en-US" dirty="0" smtClean="0"/>
              <a:t>The MAC header contains the MAC address of the source and destination machine. </a:t>
            </a:r>
          </a:p>
          <a:p>
            <a:r>
              <a:rPr lang="en-US" dirty="0" smtClean="0"/>
              <a:t>(MAC address and </a:t>
            </a:r>
            <a:r>
              <a:rPr lang="en-US" dirty="0" err="1" smtClean="0"/>
              <a:t>ethernet</a:t>
            </a:r>
            <a:r>
              <a:rPr lang="en-US" dirty="0" smtClean="0"/>
              <a:t> address are interchangeable here.)</a:t>
            </a:r>
          </a:p>
          <a:p>
            <a:r>
              <a:rPr lang="en-US" dirty="0" smtClean="0"/>
              <a:t>They look like:</a:t>
            </a:r>
          </a:p>
          <a:p>
            <a:pPr lvl="1"/>
            <a:r>
              <a:rPr lang="en-US" dirty="0" smtClean="0"/>
              <a:t>00-40-33-25-85-BB, or </a:t>
            </a:r>
          </a:p>
          <a:p>
            <a:pPr lvl="1"/>
            <a:r>
              <a:rPr lang="en-US" dirty="0" smtClean="0"/>
              <a:t>00:40:33:25:85:BB</a:t>
            </a:r>
          </a:p>
          <a:p>
            <a:pPr lvl="1"/>
            <a:endParaRPr lang="en-US" dirty="0"/>
          </a:p>
        </p:txBody>
      </p:sp>
    </p:spTree>
    <p:extLst>
      <p:ext uri="{BB962C8B-B14F-4D97-AF65-F5344CB8AC3E}">
        <p14:creationId xmlns:p14="http://schemas.microsoft.com/office/powerpoint/2010/main" val="113992323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 a (fake) company</a:t>
            </a:r>
            <a:endParaRPr lang="en-US" dirty="0"/>
          </a:p>
        </p:txBody>
      </p:sp>
      <p:pic>
        <p:nvPicPr>
          <p:cNvPr id="4" name="Content Placeholder 3"/>
          <p:cNvPicPr>
            <a:picLocks noGrp="1" noChangeAspect="1"/>
          </p:cNvPicPr>
          <p:nvPr>
            <p:ph idx="1"/>
          </p:nvPr>
        </p:nvPicPr>
        <p:blipFill rotWithShape="1">
          <a:blip r:embed="rId2"/>
          <a:srcRect l="-4187" r="-17312"/>
          <a:stretch/>
        </p:blipFill>
        <p:spPr>
          <a:xfrm>
            <a:off x="457200" y="1417639"/>
            <a:ext cx="8229600" cy="4941362"/>
          </a:xfrm>
        </p:spPr>
      </p:pic>
    </p:spTree>
    <p:extLst>
      <p:ext uri="{BB962C8B-B14F-4D97-AF65-F5344CB8AC3E}">
        <p14:creationId xmlns:p14="http://schemas.microsoft.com/office/powerpoint/2010/main" val="2295284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143000"/>
          </a:xfrm>
        </p:spPr>
        <p:txBody>
          <a:bodyPr>
            <a:normAutofit/>
          </a:bodyPr>
          <a:lstStyle/>
          <a:p>
            <a:r>
              <a:rPr lang="en-US" dirty="0" smtClean="0"/>
              <a:t>Example : a (fake) company</a:t>
            </a:r>
            <a:endParaRPr lang="en-US" dirty="0"/>
          </a:p>
        </p:txBody>
      </p:sp>
      <p:pic>
        <p:nvPicPr>
          <p:cNvPr id="5" name="Content Placeholder 4"/>
          <p:cNvPicPr>
            <a:picLocks noGrp="1" noChangeAspect="1"/>
          </p:cNvPicPr>
          <p:nvPr>
            <p:ph idx="1"/>
          </p:nvPr>
        </p:nvPicPr>
        <p:blipFill rotWithShape="1">
          <a:blip r:embed="rId2"/>
          <a:srcRect l="-2803" r="-1994"/>
          <a:stretch/>
        </p:blipFill>
        <p:spPr>
          <a:xfrm>
            <a:off x="457200" y="1227138"/>
            <a:ext cx="8229600" cy="5376862"/>
          </a:xfrm>
        </p:spPr>
      </p:pic>
      <p:pic>
        <p:nvPicPr>
          <p:cNvPr id="6" name="Picture 5"/>
          <p:cNvPicPr>
            <a:picLocks noChangeAspect="1"/>
          </p:cNvPicPr>
          <p:nvPr/>
        </p:nvPicPr>
        <p:blipFill>
          <a:blip r:embed="rId3"/>
          <a:stretch>
            <a:fillRect/>
          </a:stretch>
        </p:blipFill>
        <p:spPr>
          <a:xfrm>
            <a:off x="6057900" y="2341033"/>
            <a:ext cx="2971800" cy="1612900"/>
          </a:xfrm>
          <a:prstGeom prst="rect">
            <a:avLst/>
          </a:prstGeom>
        </p:spPr>
      </p:pic>
    </p:spTree>
    <p:extLst>
      <p:ext uri="{BB962C8B-B14F-4D97-AF65-F5344CB8AC3E}">
        <p14:creationId xmlns:p14="http://schemas.microsoft.com/office/powerpoint/2010/main" val="2116992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Company (cont.)</a:t>
            </a:r>
            <a:endParaRPr lang="en-US" dirty="0"/>
          </a:p>
        </p:txBody>
      </p:sp>
      <p:pic>
        <p:nvPicPr>
          <p:cNvPr id="4" name="Content Placeholder 3"/>
          <p:cNvPicPr>
            <a:picLocks noGrp="1" noChangeAspect="1"/>
          </p:cNvPicPr>
          <p:nvPr>
            <p:ph idx="1"/>
          </p:nvPr>
        </p:nvPicPr>
        <p:blipFill rotWithShape="1">
          <a:blip r:embed="rId2"/>
          <a:srcRect r="-2208" b="-2076"/>
          <a:stretch/>
        </p:blipFill>
        <p:spPr>
          <a:xfrm>
            <a:off x="457200" y="1248833"/>
            <a:ext cx="8229600" cy="5609167"/>
          </a:xfrm>
        </p:spPr>
      </p:pic>
    </p:spTree>
    <p:extLst>
      <p:ext uri="{BB962C8B-B14F-4D97-AF65-F5344CB8AC3E}">
        <p14:creationId xmlns:p14="http://schemas.microsoft.com/office/powerpoint/2010/main" val="790145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Design Fundamentals</a:t>
            </a:r>
            <a:endParaRPr lang="en-US" dirty="0"/>
          </a:p>
        </p:txBody>
      </p:sp>
      <p:sp>
        <p:nvSpPr>
          <p:cNvPr id="3" name="Content Placeholder 2"/>
          <p:cNvSpPr>
            <a:spLocks noGrp="1"/>
          </p:cNvSpPr>
          <p:nvPr>
            <p:ph idx="1"/>
          </p:nvPr>
        </p:nvSpPr>
        <p:spPr/>
        <p:txBody>
          <a:bodyPr/>
          <a:lstStyle/>
          <a:p>
            <a:r>
              <a:rPr lang="en-US" dirty="0" smtClean="0"/>
              <a:t>Most large scale networks have a “Demilitarized Zone” (DMZ):</a:t>
            </a:r>
          </a:p>
          <a:p>
            <a:pPr lvl="1"/>
            <a:r>
              <a:rPr lang="en-US" dirty="0" smtClean="0"/>
              <a:t>A separate network between the purely internal network and the actual external internet</a:t>
            </a:r>
          </a:p>
          <a:p>
            <a:pPr lvl="1"/>
            <a:r>
              <a:rPr lang="en-US" dirty="0" smtClean="0"/>
              <a:t>Two firewalls (one on each end), each with different sets of rules</a:t>
            </a:r>
          </a:p>
          <a:p>
            <a:pPr lvl="1"/>
            <a:r>
              <a:rPr lang="en-US" dirty="0" smtClean="0"/>
              <a:t>Very few machines present; this is a place for services that need external access regularly, but actual workstations don’t fall into this category </a:t>
            </a:r>
            <a:endParaRPr lang="en-US" dirty="0"/>
          </a:p>
        </p:txBody>
      </p:sp>
    </p:spTree>
    <p:extLst>
      <p:ext uri="{BB962C8B-B14F-4D97-AF65-F5344CB8AC3E}">
        <p14:creationId xmlns:p14="http://schemas.microsoft.com/office/powerpoint/2010/main" val="3560585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1"/>
            <a:ext cx="8229600" cy="1143000"/>
          </a:xfrm>
        </p:spPr>
        <p:txBody>
          <a:bodyPr/>
          <a:lstStyle/>
          <a:p>
            <a:r>
              <a:rPr lang="en-US" dirty="0" smtClean="0"/>
              <a:t>Possible design for our company</a:t>
            </a:r>
            <a:endParaRPr lang="en-US" dirty="0"/>
          </a:p>
        </p:txBody>
      </p:sp>
      <p:pic>
        <p:nvPicPr>
          <p:cNvPr id="4" name="Content Placeholder 3"/>
          <p:cNvPicPr>
            <a:picLocks noGrp="1" noChangeAspect="1"/>
          </p:cNvPicPr>
          <p:nvPr>
            <p:ph idx="1"/>
          </p:nvPr>
        </p:nvPicPr>
        <p:blipFill rotWithShape="1">
          <a:blip r:embed="rId2"/>
          <a:srcRect l="-19609" t="-3012" r="-21568" b="-8421"/>
          <a:stretch/>
        </p:blipFill>
        <p:spPr>
          <a:xfrm>
            <a:off x="457200" y="1205971"/>
            <a:ext cx="8229600" cy="5482695"/>
          </a:xfrm>
        </p:spPr>
      </p:pic>
    </p:spTree>
    <p:extLst>
      <p:ext uri="{BB962C8B-B14F-4D97-AF65-F5344CB8AC3E}">
        <p14:creationId xmlns:p14="http://schemas.microsoft.com/office/powerpoint/2010/main" val="308198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305"/>
            <a:ext cx="8229600" cy="1143000"/>
          </a:xfrm>
        </p:spPr>
        <p:txBody>
          <a:bodyPr/>
          <a:lstStyle/>
          <a:p>
            <a:r>
              <a:rPr lang="en-US" dirty="0" smtClean="0"/>
              <a:t>A few things to note:</a:t>
            </a:r>
            <a:endParaRPr lang="en-US" dirty="0"/>
          </a:p>
        </p:txBody>
      </p:sp>
      <p:pic>
        <p:nvPicPr>
          <p:cNvPr id="4" name="Content Placeholder 3"/>
          <p:cNvPicPr>
            <a:picLocks noGrp="1" noChangeAspect="1"/>
          </p:cNvPicPr>
          <p:nvPr>
            <p:ph idx="1"/>
          </p:nvPr>
        </p:nvPicPr>
        <p:blipFill rotWithShape="1">
          <a:blip r:embed="rId2"/>
          <a:srcRect l="-3692" t="1" r="-9501" b="-6123"/>
          <a:stretch/>
        </p:blipFill>
        <p:spPr>
          <a:xfrm>
            <a:off x="169333" y="1206500"/>
            <a:ext cx="8826500" cy="5503333"/>
          </a:xfrm>
        </p:spPr>
      </p:pic>
    </p:spTree>
    <p:extLst>
      <p:ext uri="{BB962C8B-B14F-4D97-AF65-F5344CB8AC3E}">
        <p14:creationId xmlns:p14="http://schemas.microsoft.com/office/powerpoint/2010/main" val="1563717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outer firewall</a:t>
            </a:r>
            <a:endParaRPr lang="en-US" dirty="0"/>
          </a:p>
        </p:txBody>
      </p:sp>
      <p:sp>
        <p:nvSpPr>
          <p:cNvPr id="3" name="Content Placeholder 2"/>
          <p:cNvSpPr>
            <a:spLocks noGrp="1"/>
          </p:cNvSpPr>
          <p:nvPr>
            <p:ph idx="1"/>
          </p:nvPr>
        </p:nvSpPr>
        <p:spPr/>
        <p:txBody>
          <a:bodyPr/>
          <a:lstStyle/>
          <a:p>
            <a:r>
              <a:rPr lang="en-US" dirty="0" smtClean="0"/>
              <a:t>Goals of the outer firewall:</a:t>
            </a:r>
          </a:p>
          <a:p>
            <a:r>
              <a:rPr lang="en-US" dirty="0" smtClean="0"/>
              <a:t>“No read up”: restrict public access to the corporate network, which has sensitive data they do not have rights to access.</a:t>
            </a:r>
          </a:p>
          <a:p>
            <a:r>
              <a:rPr lang="en-US" dirty="0" smtClean="0"/>
              <a:t>“No write down”: Restrict Dribble employee’s access to the internet, so that they cannot share sensitive data outside the company.</a:t>
            </a:r>
            <a:endParaRPr lang="en-US" dirty="0"/>
          </a:p>
        </p:txBody>
      </p:sp>
    </p:spTree>
    <p:extLst>
      <p:ext uri="{BB962C8B-B14F-4D97-AF65-F5344CB8AC3E}">
        <p14:creationId xmlns:p14="http://schemas.microsoft.com/office/powerpoint/2010/main" val="2372301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outer firewall</a:t>
            </a:r>
            <a:endParaRPr lang="en-US" dirty="0"/>
          </a:p>
        </p:txBody>
      </p:sp>
      <p:sp>
        <p:nvSpPr>
          <p:cNvPr id="3" name="Content Placeholder 2"/>
          <p:cNvSpPr>
            <a:spLocks noGrp="1"/>
          </p:cNvSpPr>
          <p:nvPr>
            <p:ph idx="1"/>
          </p:nvPr>
        </p:nvSpPr>
        <p:spPr/>
        <p:txBody>
          <a:bodyPr/>
          <a:lstStyle/>
          <a:p>
            <a:r>
              <a:rPr lang="en-US" dirty="0" smtClean="0"/>
              <a:t>Here, the company has decided that the outside network only needs access to the web server and the mail server.</a:t>
            </a:r>
            <a:endParaRPr lang="en-US" dirty="0"/>
          </a:p>
        </p:txBody>
      </p:sp>
      <p:pic>
        <p:nvPicPr>
          <p:cNvPr id="4" name="Picture 3"/>
          <p:cNvPicPr>
            <a:picLocks noChangeAspect="1"/>
          </p:cNvPicPr>
          <p:nvPr/>
        </p:nvPicPr>
        <p:blipFill>
          <a:blip r:embed="rId2"/>
          <a:stretch>
            <a:fillRect/>
          </a:stretch>
        </p:blipFill>
        <p:spPr>
          <a:xfrm>
            <a:off x="1248833" y="3087411"/>
            <a:ext cx="6773334" cy="3038752"/>
          </a:xfrm>
          <a:prstGeom prst="rect">
            <a:avLst/>
          </a:prstGeom>
        </p:spPr>
      </p:pic>
    </p:spTree>
    <p:extLst>
      <p:ext uri="{BB962C8B-B14F-4D97-AF65-F5344CB8AC3E}">
        <p14:creationId xmlns:p14="http://schemas.microsoft.com/office/powerpoint/2010/main" val="1180151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inner firewall</a:t>
            </a:r>
            <a:endParaRPr lang="en-US" dirty="0"/>
          </a:p>
        </p:txBody>
      </p:sp>
      <p:sp>
        <p:nvSpPr>
          <p:cNvPr id="3" name="Content Placeholder 2"/>
          <p:cNvSpPr>
            <a:spLocks noGrp="1"/>
          </p:cNvSpPr>
          <p:nvPr>
            <p:ph idx="1"/>
          </p:nvPr>
        </p:nvSpPr>
        <p:spPr>
          <a:xfrm>
            <a:off x="457200" y="1600200"/>
            <a:ext cx="8229600" cy="4961467"/>
          </a:xfrm>
        </p:spPr>
        <p:txBody>
          <a:bodyPr>
            <a:normAutofit/>
          </a:bodyPr>
          <a:lstStyle/>
          <a:p>
            <a:r>
              <a:rPr lang="en-US" dirty="0" smtClean="0"/>
              <a:t>This firewall will block ALL traffic except:</a:t>
            </a:r>
          </a:p>
          <a:p>
            <a:pPr lvl="1"/>
            <a:r>
              <a:rPr lang="en-US" dirty="0" smtClean="0"/>
              <a:t>SMTP connections (although all electronic mail goes through DMZ server)</a:t>
            </a:r>
          </a:p>
          <a:p>
            <a:pPr lvl="1"/>
            <a:r>
              <a:rPr lang="en-US" dirty="0" smtClean="0"/>
              <a:t>System admins may access the DMZ computers from a trusted server only</a:t>
            </a:r>
          </a:p>
        </p:txBody>
      </p:sp>
      <p:pic>
        <p:nvPicPr>
          <p:cNvPr id="4" name="Picture 3"/>
          <p:cNvPicPr>
            <a:picLocks noChangeAspect="1"/>
          </p:cNvPicPr>
          <p:nvPr/>
        </p:nvPicPr>
        <p:blipFill>
          <a:blip r:embed="rId2"/>
          <a:stretch>
            <a:fillRect/>
          </a:stretch>
        </p:blipFill>
        <p:spPr>
          <a:xfrm>
            <a:off x="2700867" y="4440767"/>
            <a:ext cx="4279900" cy="1320800"/>
          </a:xfrm>
          <a:prstGeom prst="rect">
            <a:avLst/>
          </a:prstGeom>
        </p:spPr>
      </p:pic>
    </p:spTree>
    <p:extLst>
      <p:ext uri="{BB962C8B-B14F-4D97-AF65-F5344CB8AC3E}">
        <p14:creationId xmlns:p14="http://schemas.microsoft.com/office/powerpoint/2010/main" val="2664056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connection</a:t>
            </a:r>
            <a:endParaRPr lang="en-US" dirty="0"/>
          </a:p>
        </p:txBody>
      </p:sp>
      <p:sp>
        <p:nvSpPr>
          <p:cNvPr id="3" name="Content Placeholder 2"/>
          <p:cNvSpPr>
            <a:spLocks noGrp="1"/>
          </p:cNvSpPr>
          <p:nvPr>
            <p:ph idx="1"/>
          </p:nvPr>
        </p:nvSpPr>
        <p:spPr/>
        <p:txBody>
          <a:bodyPr/>
          <a:lstStyle/>
          <a:p>
            <a:r>
              <a:rPr lang="en-US" dirty="0" smtClean="0"/>
              <a:t>Uses SSH protocol</a:t>
            </a:r>
          </a:p>
          <a:p>
            <a:r>
              <a:rPr lang="en-US" dirty="0" smtClean="0"/>
              <a:t>Inner firewall ensures that SSH can only go to the DMZ servers</a:t>
            </a:r>
          </a:p>
          <a:p>
            <a:r>
              <a:rPr lang="en-US" dirty="0" smtClean="0"/>
              <a:t>SSH is set up at a trusted machine, so that we can ensure strong cryptographic authentication at both endpoints</a:t>
            </a:r>
            <a:endParaRPr lang="en-US" dirty="0"/>
          </a:p>
        </p:txBody>
      </p:sp>
    </p:spTree>
    <p:extLst>
      <p:ext uri="{BB962C8B-B14F-4D97-AF65-F5344CB8AC3E}">
        <p14:creationId xmlns:p14="http://schemas.microsoft.com/office/powerpoint/2010/main" val="320616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20863"/>
          </a:xfrm>
        </p:spPr>
        <p:txBody>
          <a:bodyPr>
            <a:normAutofit/>
          </a:bodyPr>
          <a:lstStyle/>
          <a:p>
            <a:pPr algn="l"/>
            <a:r>
              <a:rPr lang="en-US" sz="2800" dirty="0" smtClean="0"/>
              <a:t>So, when a packet is translated from the internet (network) layer to the link layer, the machine must translate the destination IP address to a destination physical </a:t>
            </a:r>
            <a:r>
              <a:rPr lang="en-US" sz="2800" dirty="0" err="1" smtClean="0"/>
              <a:t>ethernet</a:t>
            </a:r>
            <a:r>
              <a:rPr lang="en-US" sz="2800" dirty="0" smtClean="0"/>
              <a:t> address.</a:t>
            </a:r>
            <a:endParaRPr lang="en-US" sz="2800" dirty="0"/>
          </a:p>
        </p:txBody>
      </p:sp>
      <p:pic>
        <p:nvPicPr>
          <p:cNvPr id="4" name="Content Placeholder 3"/>
          <p:cNvPicPr>
            <a:picLocks noGrp="1" noChangeAspect="1"/>
          </p:cNvPicPr>
          <p:nvPr>
            <p:ph idx="1"/>
          </p:nvPr>
        </p:nvPicPr>
        <p:blipFill rotWithShape="1">
          <a:blip r:embed="rId2"/>
          <a:srcRect l="2145" t="-7643" r="-128" b="-5839"/>
          <a:stretch/>
        </p:blipFill>
        <p:spPr>
          <a:xfrm>
            <a:off x="190500" y="1769534"/>
            <a:ext cx="8699499" cy="4525963"/>
          </a:xfrm>
        </p:spPr>
      </p:pic>
    </p:spTree>
    <p:extLst>
      <p:ext uri="{BB962C8B-B14F-4D97-AF65-F5344CB8AC3E}">
        <p14:creationId xmlns:p14="http://schemas.microsoft.com/office/powerpoint/2010/main" val="312321632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srcRect l="-8699" t="-4104" r="-14730" b="-6198"/>
          <a:stretch/>
        </p:blipFill>
        <p:spPr>
          <a:xfrm>
            <a:off x="457200" y="360364"/>
            <a:ext cx="8229600" cy="6243637"/>
          </a:xfrm>
        </p:spPr>
      </p:pic>
    </p:spTree>
    <p:extLst>
      <p:ext uri="{BB962C8B-B14F-4D97-AF65-F5344CB8AC3E}">
        <p14:creationId xmlns:p14="http://schemas.microsoft.com/office/powerpoint/2010/main" val="2979531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Servers</a:t>
            </a:r>
            <a:endParaRPr lang="en-US" dirty="0"/>
          </a:p>
        </p:txBody>
      </p:sp>
      <p:pic>
        <p:nvPicPr>
          <p:cNvPr id="4" name="Content Placeholder 3"/>
          <p:cNvPicPr>
            <a:picLocks noGrp="1" noChangeAspect="1"/>
          </p:cNvPicPr>
          <p:nvPr>
            <p:ph idx="1"/>
          </p:nvPr>
        </p:nvPicPr>
        <p:blipFill>
          <a:blip r:embed="rId2"/>
          <a:srcRect l="2566" r="2566"/>
          <a:stretch>
            <a:fillRect/>
          </a:stretch>
        </p:blipFill>
        <p:spPr/>
      </p:pic>
    </p:spTree>
    <p:extLst>
      <p:ext uri="{BB962C8B-B14F-4D97-AF65-F5344CB8AC3E}">
        <p14:creationId xmlns:p14="http://schemas.microsoft.com/office/powerpoint/2010/main" val="1522749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Mail Server</a:t>
            </a:r>
            <a:endParaRPr lang="en-US" dirty="0"/>
          </a:p>
        </p:txBody>
      </p:sp>
      <p:sp>
        <p:nvSpPr>
          <p:cNvPr id="3" name="Content Placeholder 2"/>
          <p:cNvSpPr>
            <a:spLocks noGrp="1"/>
          </p:cNvSpPr>
          <p:nvPr>
            <p:ph idx="1"/>
          </p:nvPr>
        </p:nvSpPr>
        <p:spPr/>
        <p:txBody>
          <a:bodyPr/>
          <a:lstStyle/>
          <a:p>
            <a:r>
              <a:rPr lang="en-US" dirty="0" smtClean="0"/>
              <a:t>Performs all checks and sanitization of email, and so removes burden for this from the firewall.</a:t>
            </a:r>
          </a:p>
          <a:p>
            <a:pPr lvl="1"/>
            <a:r>
              <a:rPr lang="en-US" dirty="0" smtClean="0"/>
              <a:t>Reassembles messages</a:t>
            </a:r>
          </a:p>
          <a:p>
            <a:pPr lvl="1"/>
            <a:r>
              <a:rPr lang="en-US" dirty="0" smtClean="0"/>
              <a:t>Scans letters and attachments</a:t>
            </a:r>
          </a:p>
          <a:p>
            <a:pPr lvl="1"/>
            <a:r>
              <a:rPr lang="en-US" dirty="0" smtClean="0"/>
              <a:t>Destination addresses are rewritten to route mail to the internal mail server. </a:t>
            </a:r>
          </a:p>
          <a:p>
            <a:r>
              <a:rPr lang="en-US" dirty="0" smtClean="0"/>
              <a:t>Also runs SSH server for admin access.</a:t>
            </a:r>
          </a:p>
          <a:p>
            <a:endParaRPr lang="en-US" dirty="0"/>
          </a:p>
        </p:txBody>
      </p:sp>
    </p:spTree>
    <p:extLst>
      <p:ext uri="{BB962C8B-B14F-4D97-AF65-F5344CB8AC3E}">
        <p14:creationId xmlns:p14="http://schemas.microsoft.com/office/powerpoint/2010/main" val="718511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Web Server</a:t>
            </a:r>
            <a:endParaRPr lang="en-US" dirty="0"/>
          </a:p>
        </p:txBody>
      </p:sp>
      <p:sp>
        <p:nvSpPr>
          <p:cNvPr id="3" name="Content Placeholder 2"/>
          <p:cNvSpPr>
            <a:spLocks noGrp="1"/>
          </p:cNvSpPr>
          <p:nvPr>
            <p:ph idx="1"/>
          </p:nvPr>
        </p:nvSpPr>
        <p:spPr/>
        <p:txBody>
          <a:bodyPr/>
          <a:lstStyle/>
          <a:p>
            <a:r>
              <a:rPr lang="en-US" dirty="0" smtClean="0"/>
              <a:t>Accepts and services requests and orders from the internet</a:t>
            </a:r>
          </a:p>
          <a:p>
            <a:pPr lvl="1"/>
            <a:r>
              <a:rPr lang="en-US" dirty="0" smtClean="0"/>
              <a:t>When consumer data is entered, it is checked and then encoded immediately, and the original file is deleted.</a:t>
            </a:r>
          </a:p>
          <a:p>
            <a:pPr lvl="1"/>
            <a:r>
              <a:rPr lang="en-US" dirty="0" smtClean="0"/>
              <a:t>Only the public key is on the web server.</a:t>
            </a:r>
          </a:p>
          <a:p>
            <a:pPr lvl="1"/>
            <a:r>
              <a:rPr lang="en-US" dirty="0" smtClean="0"/>
              <a:t>No customer data is stored in clear text. </a:t>
            </a:r>
          </a:p>
          <a:p>
            <a:r>
              <a:rPr lang="en-US" dirty="0" smtClean="0"/>
              <a:t>Also runs SSH server for admin connection.</a:t>
            </a:r>
            <a:endParaRPr lang="en-US" dirty="0"/>
          </a:p>
        </p:txBody>
      </p:sp>
    </p:spTree>
    <p:extLst>
      <p:ext uri="{BB962C8B-B14F-4D97-AF65-F5344CB8AC3E}">
        <p14:creationId xmlns:p14="http://schemas.microsoft.com/office/powerpoint/2010/main" val="2449808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DNS Server</a:t>
            </a:r>
            <a:endParaRPr lang="en-US" dirty="0"/>
          </a:p>
        </p:txBody>
      </p:sp>
      <p:sp>
        <p:nvSpPr>
          <p:cNvPr id="3" name="Content Placeholder 2"/>
          <p:cNvSpPr>
            <a:spLocks noGrp="1"/>
          </p:cNvSpPr>
          <p:nvPr>
            <p:ph idx="1"/>
          </p:nvPr>
        </p:nvSpPr>
        <p:spPr/>
        <p:txBody>
          <a:bodyPr/>
          <a:lstStyle/>
          <a:p>
            <a:r>
              <a:rPr lang="en-US" dirty="0" smtClean="0"/>
              <a:t>Has domain name service information for any hosts that the DMZ computers must know</a:t>
            </a:r>
          </a:p>
          <a:p>
            <a:pPr lvl="1"/>
            <a:r>
              <a:rPr lang="en-US" dirty="0" smtClean="0"/>
              <a:t>DMZ mail, web, and log server</a:t>
            </a:r>
          </a:p>
          <a:p>
            <a:pPr lvl="1"/>
            <a:r>
              <a:rPr lang="en-US" dirty="0" smtClean="0"/>
              <a:t>Internal trusted admin host</a:t>
            </a:r>
          </a:p>
          <a:p>
            <a:pPr lvl="1"/>
            <a:r>
              <a:rPr lang="en-US" dirty="0" smtClean="0"/>
              <a:t>Outer firewall</a:t>
            </a:r>
          </a:p>
          <a:p>
            <a:pPr lvl="1"/>
            <a:r>
              <a:rPr lang="en-US" dirty="0" smtClean="0"/>
              <a:t>Inner firewall</a:t>
            </a:r>
          </a:p>
          <a:p>
            <a:r>
              <a:rPr lang="en-US" dirty="0" smtClean="0"/>
              <a:t>Does NOT know others (e.g. internal mail server)</a:t>
            </a:r>
            <a:endParaRPr lang="en-US" dirty="0"/>
          </a:p>
        </p:txBody>
      </p:sp>
      <p:pic>
        <p:nvPicPr>
          <p:cNvPr id="4" name="Picture 3"/>
          <p:cNvPicPr>
            <a:picLocks noChangeAspect="1"/>
          </p:cNvPicPr>
          <p:nvPr/>
        </p:nvPicPr>
        <p:blipFill>
          <a:blip r:embed="rId2"/>
          <a:stretch>
            <a:fillRect/>
          </a:stretch>
        </p:blipFill>
        <p:spPr>
          <a:xfrm>
            <a:off x="3382432" y="5251977"/>
            <a:ext cx="3594100" cy="1409700"/>
          </a:xfrm>
          <a:prstGeom prst="rect">
            <a:avLst/>
          </a:prstGeom>
        </p:spPr>
      </p:pic>
    </p:spTree>
    <p:extLst>
      <p:ext uri="{BB962C8B-B14F-4D97-AF65-F5344CB8AC3E}">
        <p14:creationId xmlns:p14="http://schemas.microsoft.com/office/powerpoint/2010/main" val="1354104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log server</a:t>
            </a:r>
            <a:endParaRPr lang="en-US" dirty="0"/>
          </a:p>
        </p:txBody>
      </p:sp>
      <p:sp>
        <p:nvSpPr>
          <p:cNvPr id="3" name="Content Placeholder 2"/>
          <p:cNvSpPr>
            <a:spLocks noGrp="1"/>
          </p:cNvSpPr>
          <p:nvPr>
            <p:ph idx="1"/>
          </p:nvPr>
        </p:nvSpPr>
        <p:spPr/>
        <p:txBody>
          <a:bodyPr/>
          <a:lstStyle/>
          <a:p>
            <a:r>
              <a:rPr lang="en-US" dirty="0" smtClean="0"/>
              <a:t>Performs administrative logging of network traffic or server info</a:t>
            </a:r>
          </a:p>
          <a:p>
            <a:r>
              <a:rPr lang="en-US" dirty="0" smtClean="0"/>
              <a:t>Logs help to track data in case of attacks (although logs can be deleted)</a:t>
            </a:r>
          </a:p>
          <a:p>
            <a:r>
              <a:rPr lang="en-US" dirty="0" smtClean="0"/>
              <a:t>Placed in the DMZ to limit its access</a:t>
            </a:r>
          </a:p>
          <a:p>
            <a:r>
              <a:rPr lang="en-US" dirty="0" smtClean="0"/>
              <a:t>Accepts SSH connections from trusted admin host</a:t>
            </a:r>
            <a:endParaRPr lang="en-US" dirty="0"/>
          </a:p>
        </p:txBody>
      </p:sp>
    </p:spTree>
    <p:extLst>
      <p:ext uri="{BB962C8B-B14F-4D97-AF65-F5344CB8AC3E}">
        <p14:creationId xmlns:p14="http://schemas.microsoft.com/office/powerpoint/2010/main" val="3149129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Summary</a:t>
            </a:r>
            <a:endParaRPr lang="en-US" dirty="0"/>
          </a:p>
        </p:txBody>
      </p:sp>
      <p:sp>
        <p:nvSpPr>
          <p:cNvPr id="3" name="Content Placeholder 2"/>
          <p:cNvSpPr>
            <a:spLocks noGrp="1"/>
          </p:cNvSpPr>
          <p:nvPr>
            <p:ph idx="1"/>
          </p:nvPr>
        </p:nvSpPr>
        <p:spPr/>
        <p:txBody>
          <a:bodyPr/>
          <a:lstStyle/>
          <a:p>
            <a:r>
              <a:rPr lang="en-US" dirty="0" smtClean="0"/>
              <a:t>In a nutshell, each server will have the minimum knowledge of the network necessary to perform its task</a:t>
            </a:r>
          </a:p>
          <a:p>
            <a:r>
              <a:rPr lang="en-US" dirty="0" smtClean="0"/>
              <a:t>Operating systems for servers are kept very small, with only necessary services running</a:t>
            </a:r>
            <a:endParaRPr lang="en-US" dirty="0"/>
          </a:p>
        </p:txBody>
      </p:sp>
    </p:spTree>
    <p:extLst>
      <p:ext uri="{BB962C8B-B14F-4D97-AF65-F5344CB8AC3E}">
        <p14:creationId xmlns:p14="http://schemas.microsoft.com/office/powerpoint/2010/main" val="27608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srcRect l="-8699" t="-4104" r="-14730" b="-6198"/>
          <a:stretch/>
        </p:blipFill>
        <p:spPr>
          <a:xfrm>
            <a:off x="457200" y="360364"/>
            <a:ext cx="8229600" cy="6243637"/>
          </a:xfrm>
        </p:spPr>
      </p:pic>
    </p:spTree>
    <p:extLst>
      <p:ext uri="{BB962C8B-B14F-4D97-AF65-F5344CB8AC3E}">
        <p14:creationId xmlns:p14="http://schemas.microsoft.com/office/powerpoint/2010/main" val="3190776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networks</a:t>
            </a:r>
            <a:endParaRPr lang="en-US" dirty="0"/>
          </a:p>
        </p:txBody>
      </p:sp>
      <p:sp>
        <p:nvSpPr>
          <p:cNvPr id="3" name="Content Placeholder 2"/>
          <p:cNvSpPr>
            <a:spLocks noGrp="1"/>
          </p:cNvSpPr>
          <p:nvPr>
            <p:ph idx="1"/>
          </p:nvPr>
        </p:nvSpPr>
        <p:spPr/>
        <p:txBody>
          <a:bodyPr/>
          <a:lstStyle/>
          <a:p>
            <a:r>
              <a:rPr lang="en-US" dirty="0" smtClean="0"/>
              <a:t>Each internal network has its own firewall</a:t>
            </a:r>
            <a:endParaRPr lang="en-US" dirty="0"/>
          </a:p>
        </p:txBody>
      </p:sp>
      <p:pic>
        <p:nvPicPr>
          <p:cNvPr id="4" name="Picture 3"/>
          <p:cNvPicPr>
            <a:picLocks noChangeAspect="1"/>
          </p:cNvPicPr>
          <p:nvPr/>
        </p:nvPicPr>
        <p:blipFill>
          <a:blip r:embed="rId2"/>
          <a:stretch>
            <a:fillRect/>
          </a:stretch>
        </p:blipFill>
        <p:spPr>
          <a:xfrm>
            <a:off x="0" y="2701669"/>
            <a:ext cx="9144000" cy="3424494"/>
          </a:xfrm>
          <a:prstGeom prst="rect">
            <a:avLst/>
          </a:prstGeom>
        </p:spPr>
      </p:pic>
    </p:spTree>
    <p:extLst>
      <p:ext uri="{BB962C8B-B14F-4D97-AF65-F5344CB8AC3E}">
        <p14:creationId xmlns:p14="http://schemas.microsoft.com/office/powerpoint/2010/main" val="984814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14500"/>
            <a:ext cx="9144000" cy="3424494"/>
          </a:xfrm>
          <a:prstGeom prst="rect">
            <a:avLst/>
          </a:prstGeom>
        </p:spPr>
      </p:pic>
      <p:pic>
        <p:nvPicPr>
          <p:cNvPr id="3" name="Picture 2"/>
          <p:cNvPicPr>
            <a:picLocks noChangeAspect="1"/>
          </p:cNvPicPr>
          <p:nvPr/>
        </p:nvPicPr>
        <p:blipFill>
          <a:blip r:embed="rId3"/>
          <a:stretch>
            <a:fillRect/>
          </a:stretch>
        </p:blipFill>
        <p:spPr>
          <a:xfrm>
            <a:off x="6066366" y="420685"/>
            <a:ext cx="3035300" cy="1391179"/>
          </a:xfrm>
          <a:prstGeom prst="rect">
            <a:avLst/>
          </a:prstGeom>
        </p:spPr>
      </p:pic>
      <p:pic>
        <p:nvPicPr>
          <p:cNvPr id="4" name="Picture 3"/>
          <p:cNvPicPr>
            <a:picLocks noChangeAspect="1"/>
          </p:cNvPicPr>
          <p:nvPr/>
        </p:nvPicPr>
        <p:blipFill>
          <a:blip r:embed="rId4"/>
          <a:stretch>
            <a:fillRect/>
          </a:stretch>
        </p:blipFill>
        <p:spPr>
          <a:xfrm>
            <a:off x="3086098" y="384580"/>
            <a:ext cx="2980267" cy="1448451"/>
          </a:xfrm>
          <a:prstGeom prst="rect">
            <a:avLst/>
          </a:prstGeom>
        </p:spPr>
      </p:pic>
      <p:pic>
        <p:nvPicPr>
          <p:cNvPr id="5" name="Picture 4"/>
          <p:cNvPicPr>
            <a:picLocks noChangeAspect="1"/>
          </p:cNvPicPr>
          <p:nvPr/>
        </p:nvPicPr>
        <p:blipFill>
          <a:blip r:embed="rId5"/>
          <a:stretch>
            <a:fillRect/>
          </a:stretch>
        </p:blipFill>
        <p:spPr>
          <a:xfrm>
            <a:off x="3268134" y="5138994"/>
            <a:ext cx="3103033" cy="1492868"/>
          </a:xfrm>
          <a:prstGeom prst="rect">
            <a:avLst/>
          </a:prstGeom>
        </p:spPr>
      </p:pic>
      <p:pic>
        <p:nvPicPr>
          <p:cNvPr id="6" name="Picture 5"/>
          <p:cNvPicPr>
            <a:picLocks noChangeAspect="1"/>
          </p:cNvPicPr>
          <p:nvPr/>
        </p:nvPicPr>
        <p:blipFill>
          <a:blip r:embed="rId6"/>
          <a:stretch>
            <a:fillRect/>
          </a:stretch>
        </p:blipFill>
        <p:spPr>
          <a:xfrm>
            <a:off x="0" y="362340"/>
            <a:ext cx="3086099" cy="1489472"/>
          </a:xfrm>
          <a:prstGeom prst="rect">
            <a:avLst/>
          </a:prstGeom>
        </p:spPr>
      </p:pic>
    </p:spTree>
    <p:extLst>
      <p:ext uri="{BB962C8B-B14F-4D97-AF65-F5344CB8AC3E}">
        <p14:creationId xmlns:p14="http://schemas.microsoft.com/office/powerpoint/2010/main" val="428873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Address Resolution Protocol</a:t>
            </a:r>
            <a:endParaRPr lang="en-US" dirty="0"/>
          </a:p>
        </p:txBody>
      </p:sp>
      <p:sp>
        <p:nvSpPr>
          <p:cNvPr id="3" name="Content Placeholder 2"/>
          <p:cNvSpPr>
            <a:spLocks noGrp="1"/>
          </p:cNvSpPr>
          <p:nvPr>
            <p:ph idx="1"/>
          </p:nvPr>
        </p:nvSpPr>
        <p:spPr>
          <a:xfrm>
            <a:off x="457200" y="1397000"/>
            <a:ext cx="8686800" cy="4729163"/>
          </a:xfrm>
        </p:spPr>
        <p:txBody>
          <a:bodyPr/>
          <a:lstStyle/>
          <a:p>
            <a:r>
              <a:rPr lang="en-US" dirty="0" smtClean="0"/>
              <a:t>This translation process is done via ARP.</a:t>
            </a:r>
          </a:p>
          <a:p>
            <a:r>
              <a:rPr lang="en-US" dirty="0" smtClean="0"/>
              <a:t>Each node in memory has an ARP table, which looks something like this:</a:t>
            </a:r>
          </a:p>
          <a:p>
            <a:endParaRPr lang="en-US" dirty="0"/>
          </a:p>
        </p:txBody>
      </p:sp>
      <p:pic>
        <p:nvPicPr>
          <p:cNvPr id="4" name="Picture 3"/>
          <p:cNvPicPr>
            <a:picLocks noChangeAspect="1"/>
          </p:cNvPicPr>
          <p:nvPr/>
        </p:nvPicPr>
        <p:blipFill>
          <a:blip r:embed="rId2"/>
          <a:stretch>
            <a:fillRect/>
          </a:stretch>
        </p:blipFill>
        <p:spPr>
          <a:xfrm>
            <a:off x="1854200" y="3114750"/>
            <a:ext cx="5638800" cy="3298750"/>
          </a:xfrm>
          <a:prstGeom prst="rect">
            <a:avLst/>
          </a:prstGeom>
        </p:spPr>
      </p:pic>
    </p:spTree>
    <p:extLst>
      <p:ext uri="{BB962C8B-B14F-4D97-AF65-F5344CB8AC3E}">
        <p14:creationId xmlns:p14="http://schemas.microsoft.com/office/powerpoint/2010/main" val="244911061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notes</a:t>
            </a:r>
            <a:endParaRPr lang="en-US" dirty="0"/>
          </a:p>
        </p:txBody>
      </p:sp>
      <p:sp>
        <p:nvSpPr>
          <p:cNvPr id="3" name="Content Placeholder 2"/>
          <p:cNvSpPr>
            <a:spLocks noGrp="1"/>
          </p:cNvSpPr>
          <p:nvPr>
            <p:ph idx="1"/>
          </p:nvPr>
        </p:nvSpPr>
        <p:spPr/>
        <p:txBody>
          <a:bodyPr/>
          <a:lstStyle/>
          <a:p>
            <a:r>
              <a:rPr lang="en-US" dirty="0" smtClean="0"/>
              <a:t>This network is highly restrictive: note that NO internet connections other than email and customer web traffic is allowed to the internal network. </a:t>
            </a:r>
          </a:p>
          <a:p>
            <a:r>
              <a:rPr lang="en-US" dirty="0" smtClean="0"/>
              <a:t>Note also that internal networks may have their own intranet services, such as chat servers, internal webpages, etc.</a:t>
            </a:r>
            <a:endParaRPr lang="en-US" dirty="0"/>
          </a:p>
        </p:txBody>
      </p:sp>
    </p:spTree>
    <p:extLst>
      <p:ext uri="{BB962C8B-B14F-4D97-AF65-F5344CB8AC3E}">
        <p14:creationId xmlns:p14="http://schemas.microsoft.com/office/powerpoint/2010/main" val="23108536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DMZ services	</a:t>
            </a:r>
            <a:endParaRPr lang="en-US" dirty="0"/>
          </a:p>
        </p:txBody>
      </p:sp>
      <p:sp>
        <p:nvSpPr>
          <p:cNvPr id="3" name="Content Placeholder 2"/>
          <p:cNvSpPr>
            <a:spLocks noGrp="1"/>
          </p:cNvSpPr>
          <p:nvPr>
            <p:ph idx="1"/>
          </p:nvPr>
        </p:nvSpPr>
        <p:spPr/>
        <p:txBody>
          <a:bodyPr/>
          <a:lstStyle/>
          <a:p>
            <a:r>
              <a:rPr lang="en-US" dirty="0" smtClean="0"/>
              <a:t>Most DMZs incorporate intrusion detection systems to track connections</a:t>
            </a:r>
          </a:p>
          <a:p>
            <a:r>
              <a:rPr lang="en-US" dirty="0" smtClean="0"/>
              <a:t>In addition, most companies have a web proxy server with caching in the DMZ to monitor, block, and speed up web browsing.</a:t>
            </a:r>
          </a:p>
          <a:p>
            <a:r>
              <a:rPr lang="en-US" dirty="0" smtClean="0"/>
              <a:t>VPNs often also require a connection to the outside world, so support for these connections would reside in a DMZ</a:t>
            </a:r>
            <a:endParaRPr lang="en-US" dirty="0"/>
          </a:p>
        </p:txBody>
      </p:sp>
    </p:spTree>
    <p:extLst>
      <p:ext uri="{BB962C8B-B14F-4D97-AF65-F5344CB8AC3E}">
        <p14:creationId xmlns:p14="http://schemas.microsoft.com/office/powerpoint/2010/main" val="343616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ARP data</a:t>
            </a:r>
            <a:endParaRPr lang="en-US" dirty="0"/>
          </a:p>
        </p:txBody>
      </p:sp>
      <p:sp>
        <p:nvSpPr>
          <p:cNvPr id="3" name="Content Placeholder 2"/>
          <p:cNvSpPr>
            <a:spLocks noGrp="1"/>
          </p:cNvSpPr>
          <p:nvPr>
            <p:ph idx="1"/>
          </p:nvPr>
        </p:nvSpPr>
        <p:spPr>
          <a:xfrm>
            <a:off x="0" y="1522943"/>
            <a:ext cx="8686800" cy="4708525"/>
          </a:xfrm>
        </p:spPr>
        <p:txBody>
          <a:bodyPr>
            <a:normAutofit fontScale="85000" lnSpcReduction="10000"/>
          </a:bodyPr>
          <a:lstStyle/>
          <a:p>
            <a:r>
              <a:rPr lang="en-US" dirty="0" smtClean="0"/>
              <a:t>On most systems (windows, </a:t>
            </a:r>
            <a:r>
              <a:rPr lang="en-US" dirty="0" err="1" smtClean="0"/>
              <a:t>linux</a:t>
            </a:r>
            <a:r>
              <a:rPr lang="en-US" dirty="0" smtClean="0"/>
              <a:t>, or mac), type “</a:t>
            </a:r>
            <a:r>
              <a:rPr lang="en-US" dirty="0" err="1" smtClean="0"/>
              <a:t>arp</a:t>
            </a:r>
            <a:r>
              <a:rPr lang="en-US" dirty="0" smtClean="0"/>
              <a:t> –a”:</a:t>
            </a:r>
          </a:p>
          <a:p>
            <a:r>
              <a:rPr lang="en-US" dirty="0" smtClean="0"/>
              <a:t>Example (on my laptop): </a:t>
            </a:r>
          </a:p>
          <a:p>
            <a:pPr marL="0" indent="0">
              <a:buNone/>
            </a:pPr>
            <a:r>
              <a:rPr lang="en-US" dirty="0" smtClean="0"/>
              <a:t>Macintosh:~ echambe5$ </a:t>
            </a:r>
            <a:r>
              <a:rPr lang="en-US" dirty="0" err="1" smtClean="0"/>
              <a:t>arp</a:t>
            </a:r>
            <a:r>
              <a:rPr lang="en-US" dirty="0" smtClean="0"/>
              <a:t> -a</a:t>
            </a:r>
          </a:p>
          <a:p>
            <a:pPr marL="0" indent="0">
              <a:buNone/>
            </a:pPr>
            <a:r>
              <a:rPr lang="en-US" dirty="0" err="1" smtClean="0"/>
              <a:t>setup.ampedwireless.com;setup.ampedwireless.net</a:t>
            </a:r>
            <a:r>
              <a:rPr lang="en-US" dirty="0" smtClean="0"/>
              <a:t> (192.168.1.67) at f8:78:8c:0:1a:e6 on en0 </a:t>
            </a:r>
            <a:r>
              <a:rPr lang="en-US" dirty="0" err="1" smtClean="0"/>
              <a:t>ifscope</a:t>
            </a:r>
            <a:r>
              <a:rPr lang="en-US" dirty="0" smtClean="0"/>
              <a:t> [</a:t>
            </a:r>
            <a:r>
              <a:rPr lang="en-US" dirty="0" err="1" smtClean="0"/>
              <a:t>ethernet</a:t>
            </a:r>
            <a:r>
              <a:rPr lang="en-US" dirty="0" smtClean="0"/>
              <a:t>]</a:t>
            </a:r>
          </a:p>
          <a:p>
            <a:pPr marL="0" indent="0">
              <a:buNone/>
            </a:pPr>
            <a:r>
              <a:rPr lang="en-US" dirty="0" smtClean="0"/>
              <a:t>? (192.168.1.69) at 0:23:31:ee:37:56 on en0 </a:t>
            </a:r>
            <a:r>
              <a:rPr lang="en-US" dirty="0" err="1" smtClean="0"/>
              <a:t>ifscope</a:t>
            </a:r>
            <a:r>
              <a:rPr lang="en-US" dirty="0" smtClean="0"/>
              <a:t> [</a:t>
            </a:r>
            <a:r>
              <a:rPr lang="en-US" dirty="0" err="1" smtClean="0"/>
              <a:t>ethernet</a:t>
            </a:r>
            <a:r>
              <a:rPr lang="en-US" dirty="0" smtClean="0"/>
              <a:t>]</a:t>
            </a:r>
          </a:p>
          <a:p>
            <a:pPr marL="0" indent="0">
              <a:buNone/>
            </a:pPr>
            <a:r>
              <a:rPr lang="en-US" dirty="0" smtClean="0"/>
              <a:t>? (192.168.1.254) at 64:f:28:66:fc:c1 on en0 </a:t>
            </a:r>
            <a:r>
              <a:rPr lang="en-US" dirty="0" err="1" smtClean="0"/>
              <a:t>ifscope</a:t>
            </a:r>
            <a:r>
              <a:rPr lang="en-US" dirty="0" smtClean="0"/>
              <a:t> [</a:t>
            </a:r>
            <a:r>
              <a:rPr lang="en-US" dirty="0" err="1" smtClean="0"/>
              <a:t>ethernet</a:t>
            </a:r>
            <a:r>
              <a:rPr lang="en-US" dirty="0" smtClean="0"/>
              <a:t>]</a:t>
            </a:r>
          </a:p>
          <a:p>
            <a:pPr marL="0" indent="0">
              <a:buNone/>
            </a:pPr>
            <a:r>
              <a:rPr lang="en-US" dirty="0" smtClean="0"/>
              <a:t>? (192.168.1.255) at </a:t>
            </a:r>
            <a:r>
              <a:rPr lang="en-US" dirty="0" err="1" smtClean="0"/>
              <a:t>ff:ff:ff:ff:ff:ff</a:t>
            </a:r>
            <a:r>
              <a:rPr lang="en-US" dirty="0" smtClean="0"/>
              <a:t> on en0 </a:t>
            </a:r>
            <a:r>
              <a:rPr lang="en-US" dirty="0" err="1" smtClean="0"/>
              <a:t>ifscope</a:t>
            </a:r>
            <a:r>
              <a:rPr lang="en-US" dirty="0"/>
              <a:t> </a:t>
            </a:r>
            <a:r>
              <a:rPr lang="en-US" dirty="0" smtClean="0"/>
              <a:t>[</a:t>
            </a:r>
            <a:r>
              <a:rPr lang="en-US" dirty="0" err="1" smtClean="0"/>
              <a:t>ethernet</a:t>
            </a:r>
            <a:r>
              <a:rPr lang="en-US" dirty="0" smtClean="0"/>
              <a:t>]</a:t>
            </a:r>
            <a:endParaRPr lang="en-US" dirty="0"/>
          </a:p>
        </p:txBody>
      </p:sp>
    </p:spTree>
    <p:extLst>
      <p:ext uri="{BB962C8B-B14F-4D97-AF65-F5344CB8AC3E}">
        <p14:creationId xmlns:p14="http://schemas.microsoft.com/office/powerpoint/2010/main" val="14741727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First example: Host 1 transmits to host 2</a:t>
            </a:r>
          </a:p>
          <a:p>
            <a:endParaRPr lang="en-US" sz="2400" dirty="0"/>
          </a:p>
          <a:p>
            <a:r>
              <a:rPr lang="en-US" sz="2400" dirty="0" smtClean="0"/>
              <a:t>No entry in the table.</a:t>
            </a:r>
          </a:p>
          <a:p>
            <a:endParaRPr lang="en-US" sz="2400" dirty="0"/>
          </a:p>
          <a:p>
            <a:r>
              <a:rPr lang="en-US" sz="2400" dirty="0" smtClean="0"/>
              <a:t>Host 1 broadcasts an ARP request on LAN 1.</a:t>
            </a:r>
          </a:p>
          <a:p>
            <a:r>
              <a:rPr lang="en-US" sz="2400" dirty="0" smtClean="0"/>
              <a:t>Essentially:</a:t>
            </a:r>
            <a:endParaRPr lang="en-US" sz="2400" dirty="0"/>
          </a:p>
          <a:p>
            <a:r>
              <a:rPr lang="en-US" sz="2400" dirty="0" smtClean="0"/>
              <a:t>“If your IP is 133.176.8.57, then reply with your IP.”</a:t>
            </a:r>
            <a:endParaRPr lang="en-US" sz="2400" dirty="0"/>
          </a:p>
        </p:txBody>
      </p:sp>
    </p:spTree>
    <p:extLst>
      <p:ext uri="{BB962C8B-B14F-4D97-AF65-F5344CB8AC3E}">
        <p14:creationId xmlns:p14="http://schemas.microsoft.com/office/powerpoint/2010/main" val="3462021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First example: </a:t>
            </a:r>
            <a:endParaRPr lang="en-US" sz="2400" dirty="0"/>
          </a:p>
          <a:p>
            <a:endParaRPr lang="en-US" sz="2400" dirty="0" smtClean="0"/>
          </a:p>
          <a:p>
            <a:r>
              <a:rPr lang="en-US" sz="2400" dirty="0" smtClean="0"/>
              <a:t>Host 2 then replies with </a:t>
            </a:r>
          </a:p>
          <a:p>
            <a:r>
              <a:rPr lang="en-US" sz="2400" dirty="0" smtClean="0"/>
              <a:t>AB-49-9B-66-B2-69.</a:t>
            </a:r>
          </a:p>
          <a:p>
            <a:endParaRPr lang="en-US" sz="2400" dirty="0"/>
          </a:p>
          <a:p>
            <a:r>
              <a:rPr lang="en-US" sz="2400" dirty="0" smtClean="0"/>
              <a:t>The entry is added to ARP table, and transmission proceeds.</a:t>
            </a:r>
          </a:p>
        </p:txBody>
      </p:sp>
    </p:spTree>
    <p:extLst>
      <p:ext uri="{BB962C8B-B14F-4D97-AF65-F5344CB8AC3E}">
        <p14:creationId xmlns:p14="http://schemas.microsoft.com/office/powerpoint/2010/main" val="38485301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1359</TotalTime>
  <Words>2266</Words>
  <Application>Microsoft Macintosh PowerPoint</Application>
  <PresentationFormat>On-screen Show (4:3)</PresentationFormat>
  <Paragraphs>221</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Network Security (part 3)</vt:lpstr>
      <vt:lpstr>In our simple topologies from yesterday (generally built with hubs), there is nothing preventing a host from sniffing traffic intending for someone else.</vt:lpstr>
      <vt:lpstr>PowerPoint Presentation</vt:lpstr>
      <vt:lpstr>MAC addresses</vt:lpstr>
      <vt:lpstr>So, when a packet is translated from the internet (network) layer to the link layer, the machine must translate the destination IP address to a destination physical ethernet address.</vt:lpstr>
      <vt:lpstr>ARP: Address Resolution Protocol</vt:lpstr>
      <vt:lpstr>Viewing ARP data</vt:lpstr>
      <vt:lpstr>ARP Example</vt:lpstr>
      <vt:lpstr>ARP Example</vt:lpstr>
      <vt:lpstr>ARP Example</vt:lpstr>
      <vt:lpstr>ARP Example</vt:lpstr>
      <vt:lpstr>ARP Example</vt:lpstr>
      <vt:lpstr>ARP Example</vt:lpstr>
      <vt:lpstr>Network devices</vt:lpstr>
      <vt:lpstr>Network devices</vt:lpstr>
      <vt:lpstr>Network devices</vt:lpstr>
      <vt:lpstr>An attacker’s goal</vt:lpstr>
      <vt:lpstr>ARP Poisoing</vt:lpstr>
      <vt:lpstr>ARP Poisoning</vt:lpstr>
      <vt:lpstr>Implementing ARP Poisoning</vt:lpstr>
      <vt:lpstr>Tcpdump</vt:lpstr>
      <vt:lpstr>Tcpdump example</vt:lpstr>
      <vt:lpstr>Huh?  (Look closer)</vt:lpstr>
      <vt:lpstr>And here:</vt:lpstr>
      <vt:lpstr>Ettercap</vt:lpstr>
      <vt:lpstr>Ettercap example 1: Observe traffic between two machines</vt:lpstr>
      <vt:lpstr>Ettercap example 2: Alter web traffic</vt:lpstr>
      <vt:lpstr>Ettercap example 2: Alter web traffic</vt:lpstr>
      <vt:lpstr>Beyond ARP poisoning</vt:lpstr>
      <vt:lpstr>Recall: Key exchanges</vt:lpstr>
      <vt:lpstr>Recall: Key exchanges</vt:lpstr>
      <vt:lpstr>Avoiding this attack</vt:lpstr>
      <vt:lpstr>Example: TSL (in web apps)</vt:lpstr>
      <vt:lpstr>Note: still not foolproof!</vt:lpstr>
      <vt:lpstr>SSLstrip</vt:lpstr>
      <vt:lpstr>Network Design: A Case Study</vt:lpstr>
      <vt:lpstr>Policy Design and Development</vt:lpstr>
      <vt:lpstr>First principles:</vt:lpstr>
      <vt:lpstr>First principles:</vt:lpstr>
      <vt:lpstr>Example : a (fake) company</vt:lpstr>
      <vt:lpstr>Example : a (fake) company</vt:lpstr>
      <vt:lpstr>Fake Company (cont.)</vt:lpstr>
      <vt:lpstr>Network Design Fundamentals</vt:lpstr>
      <vt:lpstr>Possible design for our company</vt:lpstr>
      <vt:lpstr>A few things to note:</vt:lpstr>
      <vt:lpstr>The outer firewall</vt:lpstr>
      <vt:lpstr>The outer firewall</vt:lpstr>
      <vt:lpstr>The inner firewall</vt:lpstr>
      <vt:lpstr>Administrator connection</vt:lpstr>
      <vt:lpstr>PowerPoint Presentation</vt:lpstr>
      <vt:lpstr>DMZ Servers</vt:lpstr>
      <vt:lpstr>DMZ Mail Server</vt:lpstr>
      <vt:lpstr>DMZ Web Server</vt:lpstr>
      <vt:lpstr>DMZ DNS Server</vt:lpstr>
      <vt:lpstr>DMZ log server</vt:lpstr>
      <vt:lpstr>Server Summary</vt:lpstr>
      <vt:lpstr>PowerPoint Presentation</vt:lpstr>
      <vt:lpstr>Internal networks</vt:lpstr>
      <vt:lpstr>PowerPoint Presentation</vt:lpstr>
      <vt:lpstr>A few notes</vt:lpstr>
      <vt:lpstr>Additional DMZ services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(part 3)</dc:title>
  <dc:creator>Default User</dc:creator>
  <cp:lastModifiedBy>Default User</cp:lastModifiedBy>
  <cp:revision>24</cp:revision>
  <dcterms:created xsi:type="dcterms:W3CDTF">2013-02-06T03:39:36Z</dcterms:created>
  <dcterms:modified xsi:type="dcterms:W3CDTF">2013-02-07T02:18:38Z</dcterms:modified>
</cp:coreProperties>
</file>