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6" r:id="rId28"/>
    <p:sldId id="283" r:id="rId29"/>
    <p:sldId id="284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1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6EA3A-E16E-AD44-8E91-E6FDDB965AC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92E8D8-3C99-F74F-B461-A4778FBCCF9C}">
      <dgm:prSet phldrT="[Text]"/>
      <dgm:spPr/>
      <dgm:t>
        <a:bodyPr/>
        <a:lstStyle/>
        <a:p>
          <a:r>
            <a:rPr lang="en-US" b="1" i="0" dirty="0" smtClean="0">
              <a:solidFill>
                <a:schemeClr val="bg1"/>
              </a:solidFill>
              <a:effectLst>
                <a:outerShdw blurRad="38100" dist="38100" dir="2700000" algn="tl">
                  <a:srgbClr val="0064E2"/>
                </a:outerShdw>
              </a:effectLst>
            </a:rPr>
            <a:t>common criteria suggests:</a:t>
          </a:r>
          <a:endParaRPr lang="en-US" b="1" i="0" dirty="0">
            <a:solidFill>
              <a:schemeClr val="bg1"/>
            </a:solidFill>
          </a:endParaRPr>
        </a:p>
      </dgm:t>
    </dgm:pt>
    <dgm:pt modelId="{61EF5485-278A-7A41-9E45-BB177AFB5FCB}" type="parTrans" cxnId="{5DDB343D-D55A-5749-A2E8-955844A77501}">
      <dgm:prSet/>
      <dgm:spPr/>
      <dgm:t>
        <a:bodyPr/>
        <a:lstStyle/>
        <a:p>
          <a:endParaRPr lang="en-US"/>
        </a:p>
      </dgm:t>
    </dgm:pt>
    <dgm:pt modelId="{5218BDF1-DB97-E649-94B2-FB268C28DF16}" type="sibTrans" cxnId="{5DDB343D-D55A-5749-A2E8-955844A77501}">
      <dgm:prSet/>
      <dgm:spPr/>
      <dgm:t>
        <a:bodyPr/>
        <a:lstStyle/>
        <a:p>
          <a:endParaRPr lang="en-US"/>
        </a:p>
      </dgm:t>
    </dgm:pt>
    <dgm:pt modelId="{0873BD62-8333-6045-9C2B-67EA35707F2E}" type="pres">
      <dgm:prSet presAssocID="{F936EA3A-E16E-AD44-8E91-E6FDDB965A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C06B5D-6A81-734F-A72A-347D3A4FEC9D}" type="pres">
      <dgm:prSet presAssocID="{A992E8D8-3C99-F74F-B461-A4778FBCCF9C}" presName="parentText" presStyleLbl="node1" presStyleIdx="0" presStyleCnt="1" custScaleX="42858" custScaleY="21666" custLinFactNeighborX="-8571" custLinFactNeighborY="-81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167051-7469-F140-A8B7-0208878033DE}" type="presOf" srcId="{F936EA3A-E16E-AD44-8E91-E6FDDB965ACD}" destId="{0873BD62-8333-6045-9C2B-67EA35707F2E}" srcOrd="0" destOrd="0" presId="urn:microsoft.com/office/officeart/2005/8/layout/vList2"/>
    <dgm:cxn modelId="{5DDB343D-D55A-5749-A2E8-955844A77501}" srcId="{F936EA3A-E16E-AD44-8E91-E6FDDB965ACD}" destId="{A992E8D8-3C99-F74F-B461-A4778FBCCF9C}" srcOrd="0" destOrd="0" parTransId="{61EF5485-278A-7A41-9E45-BB177AFB5FCB}" sibTransId="{5218BDF1-DB97-E649-94B2-FB268C28DF16}"/>
    <dgm:cxn modelId="{BD12E67E-4ADE-5B4A-87F1-64847348BCD8}" type="presOf" srcId="{A992E8D8-3C99-F74F-B461-A4778FBCCF9C}" destId="{7FC06B5D-6A81-734F-A72A-347D3A4FEC9D}" srcOrd="0" destOrd="0" presId="urn:microsoft.com/office/officeart/2005/8/layout/vList2"/>
    <dgm:cxn modelId="{FE050033-4E9E-8447-8323-549915FDBDEB}" type="presParOf" srcId="{0873BD62-8333-6045-9C2B-67EA35707F2E}" destId="{7FC06B5D-6A81-734F-A72A-347D3A4FEC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EBEA57-0BA4-9442-AC20-F0F423C2E14D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C3E99A-A674-AE42-8377-D1D9267B0C90}">
      <dgm:prSet custT="1"/>
      <dgm:spPr>
        <a:ln w="28575">
          <a:solidFill>
            <a:schemeClr val="accent2"/>
          </a:solidFill>
        </a:ln>
      </dgm:spPr>
      <dgm:t>
        <a:bodyPr/>
        <a:lstStyle/>
        <a:p>
          <a:pPr rtl="0"/>
          <a:r>
            <a:rPr lang="en-US" sz="2000" b="1" dirty="0" smtClean="0">
              <a:solidFill>
                <a:schemeClr val="bg1"/>
              </a:solidFill>
            </a:rPr>
            <a:t>elements:</a:t>
          </a:r>
          <a:endParaRPr lang="en-US" sz="2000" dirty="0">
            <a:solidFill>
              <a:schemeClr val="bg1"/>
            </a:solidFill>
          </a:endParaRPr>
        </a:p>
      </dgm:t>
    </dgm:pt>
    <dgm:pt modelId="{A464819A-9D5D-CA49-AFB7-465A457623B3}" type="parTrans" cxnId="{BA317445-4D9C-614E-BBBF-0FA5AA64E415}">
      <dgm:prSet/>
      <dgm:spPr/>
      <dgm:t>
        <a:bodyPr/>
        <a:lstStyle/>
        <a:p>
          <a:endParaRPr lang="en-US"/>
        </a:p>
      </dgm:t>
    </dgm:pt>
    <dgm:pt modelId="{CB838234-9AAC-9347-BE15-0EE6DBE63928}" type="sibTrans" cxnId="{BA317445-4D9C-614E-BBBF-0FA5AA64E415}">
      <dgm:prSet/>
      <dgm:spPr/>
      <dgm:t>
        <a:bodyPr/>
        <a:lstStyle/>
        <a:p>
          <a:endParaRPr lang="en-US"/>
        </a:p>
      </dgm:t>
    </dgm:pt>
    <dgm:pt modelId="{2E71EDD2-9EAE-7348-9F86-D2C912D101CD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="1" dirty="0" smtClean="0">
              <a:solidFill>
                <a:srgbClr val="000000"/>
              </a:solidFill>
            </a:rPr>
            <a:t>syslog() </a:t>
          </a:r>
        </a:p>
      </dgm:t>
    </dgm:pt>
    <dgm:pt modelId="{22B3386A-F4C1-F347-8953-AAB8CE3013E9}" type="parTrans" cxnId="{83C41395-64B1-2E4B-BF23-6B1C1D69264C}">
      <dgm:prSet/>
      <dgm:spPr/>
      <dgm:t>
        <a:bodyPr/>
        <a:lstStyle/>
        <a:p>
          <a:endParaRPr lang="en-US"/>
        </a:p>
      </dgm:t>
    </dgm:pt>
    <dgm:pt modelId="{F089D455-F463-284A-8D19-C21A80864D08}" type="sibTrans" cxnId="{83C41395-64B1-2E4B-BF23-6B1C1D69264C}">
      <dgm:prSet/>
      <dgm:spPr/>
      <dgm:t>
        <a:bodyPr/>
        <a:lstStyle/>
        <a:p>
          <a:endParaRPr lang="en-US"/>
        </a:p>
      </dgm:t>
    </dgm:pt>
    <dgm:pt modelId="{E4D2C89D-A862-9B4C-91B4-6206FA13D81D}">
      <dgm:prSet/>
      <dgm:spPr>
        <a:ln w="28575">
          <a:solidFill>
            <a:schemeClr val="accent2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API referenced by several standard system utilities and available to application programs</a:t>
          </a:r>
          <a:endParaRPr lang="en-US" dirty="0">
            <a:solidFill>
              <a:schemeClr val="bg1"/>
            </a:solidFill>
          </a:endParaRPr>
        </a:p>
      </dgm:t>
    </dgm:pt>
    <dgm:pt modelId="{6D64F193-EE80-1C4B-8298-DB1D723DE8C2}" type="parTrans" cxnId="{8D00912F-22C0-6446-B34E-CB26F2AEED10}">
      <dgm:prSet/>
      <dgm:spPr/>
      <dgm:t>
        <a:bodyPr/>
        <a:lstStyle/>
        <a:p>
          <a:endParaRPr lang="en-US"/>
        </a:p>
      </dgm:t>
    </dgm:pt>
    <dgm:pt modelId="{8A1AD67D-13D5-3B49-84AF-7B8EAEBEAF33}" type="sibTrans" cxnId="{8D00912F-22C0-6446-B34E-CB26F2AEED10}">
      <dgm:prSet/>
      <dgm:spPr/>
      <dgm:t>
        <a:bodyPr/>
        <a:lstStyle/>
        <a:p>
          <a:endParaRPr lang="en-US"/>
        </a:p>
      </dgm:t>
    </dgm:pt>
    <dgm:pt modelId="{EEF155F1-B224-544A-B57E-6E40A94ED968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logger </a:t>
          </a:r>
        </a:p>
      </dgm:t>
    </dgm:pt>
    <dgm:pt modelId="{66B08066-EC7B-4E49-B09A-FCB76AA14696}" type="parTrans" cxnId="{7A7AA4C1-CF0F-2A47-85A6-6B53DB569C2F}">
      <dgm:prSet/>
      <dgm:spPr/>
      <dgm:t>
        <a:bodyPr/>
        <a:lstStyle/>
        <a:p>
          <a:endParaRPr lang="en-US"/>
        </a:p>
      </dgm:t>
    </dgm:pt>
    <dgm:pt modelId="{62604E5F-F4C2-3D47-8B42-E68FA04E3751}" type="sibTrans" cxnId="{7A7AA4C1-CF0F-2A47-85A6-6B53DB569C2F}">
      <dgm:prSet/>
      <dgm:spPr/>
      <dgm:t>
        <a:bodyPr/>
        <a:lstStyle/>
        <a:p>
          <a:endParaRPr lang="en-US"/>
        </a:p>
      </dgm:t>
    </dgm:pt>
    <dgm:pt modelId="{ED68A98C-97B3-9741-830A-279C7A7E1A11}">
      <dgm:prSet/>
      <dgm:spPr>
        <a:ln w="28575">
          <a:solidFill>
            <a:schemeClr val="accent2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command used to add single-line entries to the system log</a:t>
          </a:r>
          <a:endParaRPr lang="en-US" dirty="0">
            <a:solidFill>
              <a:schemeClr val="bg1"/>
            </a:solidFill>
          </a:endParaRPr>
        </a:p>
      </dgm:t>
    </dgm:pt>
    <dgm:pt modelId="{ECDECC9A-175D-594B-A545-882DD4EACF4A}" type="parTrans" cxnId="{E1C04438-DA7B-664A-B3CE-085A052DD52F}">
      <dgm:prSet/>
      <dgm:spPr/>
      <dgm:t>
        <a:bodyPr/>
        <a:lstStyle/>
        <a:p>
          <a:endParaRPr lang="en-US"/>
        </a:p>
      </dgm:t>
    </dgm:pt>
    <dgm:pt modelId="{67F42E71-633F-8A46-A57A-7591B661C432}" type="sibTrans" cxnId="{E1C04438-DA7B-664A-B3CE-085A052DD52F}">
      <dgm:prSet/>
      <dgm:spPr/>
      <dgm:t>
        <a:bodyPr/>
        <a:lstStyle/>
        <a:p>
          <a:endParaRPr lang="en-US"/>
        </a:p>
      </dgm:t>
    </dgm:pt>
    <dgm:pt modelId="{4D384F97-7A2B-2E48-B7C1-60B998F7BE02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/etc/syslog.conf </a:t>
          </a:r>
          <a:endParaRPr lang="en-US" sz="1800" dirty="0">
            <a:solidFill>
              <a:schemeClr val="bg1"/>
            </a:solidFill>
          </a:endParaRPr>
        </a:p>
      </dgm:t>
    </dgm:pt>
    <dgm:pt modelId="{9554D733-73EE-4745-8AC7-5E7CB84CA349}" type="parTrans" cxnId="{C71E41E5-20EA-C640-A91A-47D469D1632B}">
      <dgm:prSet/>
      <dgm:spPr/>
      <dgm:t>
        <a:bodyPr/>
        <a:lstStyle/>
        <a:p>
          <a:endParaRPr lang="en-US"/>
        </a:p>
      </dgm:t>
    </dgm:pt>
    <dgm:pt modelId="{76DC9018-2E6D-F74C-B5A7-6406D58FF7DB}" type="sibTrans" cxnId="{C71E41E5-20EA-C640-A91A-47D469D1632B}">
      <dgm:prSet/>
      <dgm:spPr/>
      <dgm:t>
        <a:bodyPr/>
        <a:lstStyle/>
        <a:p>
          <a:endParaRPr lang="en-US"/>
        </a:p>
      </dgm:t>
    </dgm:pt>
    <dgm:pt modelId="{70AE5C74-F29A-794B-B955-7E51109A12B8}">
      <dgm:prSet/>
      <dgm:spPr>
        <a:ln w="28575">
          <a:solidFill>
            <a:schemeClr val="accent2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configuration file used to control the logging and routing of system log events</a:t>
          </a:r>
          <a:endParaRPr lang="en-US" dirty="0">
            <a:solidFill>
              <a:schemeClr val="bg1"/>
            </a:solidFill>
          </a:endParaRPr>
        </a:p>
      </dgm:t>
    </dgm:pt>
    <dgm:pt modelId="{4B8BA6A1-E50E-2946-B636-76DA4A859AB9}" type="parTrans" cxnId="{CE2AC189-208C-4046-8BC9-445ABE9E8075}">
      <dgm:prSet/>
      <dgm:spPr/>
      <dgm:t>
        <a:bodyPr/>
        <a:lstStyle/>
        <a:p>
          <a:endParaRPr lang="en-US"/>
        </a:p>
      </dgm:t>
    </dgm:pt>
    <dgm:pt modelId="{C289967C-3C22-6046-BD2B-392D8A0C4415}" type="sibTrans" cxnId="{CE2AC189-208C-4046-8BC9-445ABE9E8075}">
      <dgm:prSet/>
      <dgm:spPr/>
      <dgm:t>
        <a:bodyPr/>
        <a:lstStyle/>
        <a:p>
          <a:endParaRPr lang="en-US"/>
        </a:p>
      </dgm:t>
    </dgm:pt>
    <dgm:pt modelId="{CA1F4413-04DE-9645-964A-020921B45F60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syslogd </a:t>
          </a:r>
          <a:endParaRPr lang="en-US" sz="1800" dirty="0">
            <a:solidFill>
              <a:schemeClr val="bg1"/>
            </a:solidFill>
          </a:endParaRPr>
        </a:p>
      </dgm:t>
    </dgm:pt>
    <dgm:pt modelId="{39157D2D-6E91-1542-B0E4-27700EA0C642}" type="parTrans" cxnId="{799438B8-0861-A04D-8C83-B720E86F03B3}">
      <dgm:prSet/>
      <dgm:spPr/>
      <dgm:t>
        <a:bodyPr/>
        <a:lstStyle/>
        <a:p>
          <a:endParaRPr lang="en-US"/>
        </a:p>
      </dgm:t>
    </dgm:pt>
    <dgm:pt modelId="{5065EC17-1803-BE42-A269-491ACC0F300F}" type="sibTrans" cxnId="{799438B8-0861-A04D-8C83-B720E86F03B3}">
      <dgm:prSet/>
      <dgm:spPr/>
      <dgm:t>
        <a:bodyPr/>
        <a:lstStyle/>
        <a:p>
          <a:endParaRPr lang="en-US"/>
        </a:p>
      </dgm:t>
    </dgm:pt>
    <dgm:pt modelId="{C61D0244-499F-6A43-9B7C-E27CBA50CBA2}">
      <dgm:prSet/>
      <dgm:spPr>
        <a:ln w="28575">
          <a:solidFill>
            <a:schemeClr val="accent2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daemon to receive/route log events</a:t>
          </a:r>
          <a:endParaRPr lang="en-US" dirty="0">
            <a:solidFill>
              <a:schemeClr val="bg1"/>
            </a:solidFill>
          </a:endParaRPr>
        </a:p>
      </dgm:t>
    </dgm:pt>
    <dgm:pt modelId="{6512564A-5A5C-C14F-899F-ADBD566B16A4}" type="parTrans" cxnId="{7ABADF7D-0443-3245-B8E5-D3E40CB074DD}">
      <dgm:prSet/>
      <dgm:spPr/>
      <dgm:t>
        <a:bodyPr/>
        <a:lstStyle/>
        <a:p>
          <a:endParaRPr lang="en-US"/>
        </a:p>
      </dgm:t>
    </dgm:pt>
    <dgm:pt modelId="{7A4D195E-CB56-AA4F-A7B7-5FA09F412954}" type="sibTrans" cxnId="{7ABADF7D-0443-3245-B8E5-D3E40CB074DD}">
      <dgm:prSet/>
      <dgm:spPr/>
      <dgm:t>
        <a:bodyPr/>
        <a:lstStyle/>
        <a:p>
          <a:endParaRPr lang="en-US"/>
        </a:p>
      </dgm:t>
    </dgm:pt>
    <dgm:pt modelId="{44002377-80F4-9149-852B-9647AD90D052}" type="pres">
      <dgm:prSet presAssocID="{DCEBEA57-0BA4-9442-AC20-F0F423C2E14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52F36A-6C26-5349-9ABB-1FB426996B97}" type="pres">
      <dgm:prSet presAssocID="{50C3E99A-A674-AE42-8377-D1D9267B0C90}" presName="vertOne" presStyleCnt="0"/>
      <dgm:spPr/>
    </dgm:pt>
    <dgm:pt modelId="{B3AD4375-0495-7B4F-924B-7105B9DB67F5}" type="pres">
      <dgm:prSet presAssocID="{50C3E99A-A674-AE42-8377-D1D9267B0C90}" presName="txOne" presStyleLbl="node0" presStyleIdx="0" presStyleCnt="1" custScaleY="618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018D8D-E5B2-FA43-848F-E2D1E2DB8BAD}" type="pres">
      <dgm:prSet presAssocID="{50C3E99A-A674-AE42-8377-D1D9267B0C90}" presName="parTransOne" presStyleCnt="0"/>
      <dgm:spPr/>
    </dgm:pt>
    <dgm:pt modelId="{D9F92B2A-CD66-C74A-B275-5B85D4AC0D8B}" type="pres">
      <dgm:prSet presAssocID="{50C3E99A-A674-AE42-8377-D1D9267B0C90}" presName="horzOne" presStyleCnt="0"/>
      <dgm:spPr/>
    </dgm:pt>
    <dgm:pt modelId="{01DD4DEA-CFCF-5141-B501-DE35A3A6896E}" type="pres">
      <dgm:prSet presAssocID="{2E71EDD2-9EAE-7348-9F86-D2C912D101CD}" presName="vertTwo" presStyleCnt="0"/>
      <dgm:spPr/>
    </dgm:pt>
    <dgm:pt modelId="{F7C2B438-9A0F-5C43-8B79-1477D11BA4DF}" type="pres">
      <dgm:prSet presAssocID="{2E71EDD2-9EAE-7348-9F86-D2C912D101CD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48FC4-BA0A-D24B-8B7E-E9B3E663285B}" type="pres">
      <dgm:prSet presAssocID="{2E71EDD2-9EAE-7348-9F86-D2C912D101CD}" presName="parTransTwo" presStyleCnt="0"/>
      <dgm:spPr/>
    </dgm:pt>
    <dgm:pt modelId="{07B75457-61D5-E942-91DF-AB0F41978EE1}" type="pres">
      <dgm:prSet presAssocID="{2E71EDD2-9EAE-7348-9F86-D2C912D101CD}" presName="horzTwo" presStyleCnt="0"/>
      <dgm:spPr/>
    </dgm:pt>
    <dgm:pt modelId="{C374C6AD-ECAC-CE44-9304-F0AEE38DC7F5}" type="pres">
      <dgm:prSet presAssocID="{E4D2C89D-A862-9B4C-91B4-6206FA13D81D}" presName="vertThree" presStyleCnt="0"/>
      <dgm:spPr/>
    </dgm:pt>
    <dgm:pt modelId="{766BB558-D375-5242-B195-E7E26AB40959}" type="pres">
      <dgm:prSet presAssocID="{E4D2C89D-A862-9B4C-91B4-6206FA13D81D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8DA2D9-5CA1-7141-8E47-C51CA9FE6F10}" type="pres">
      <dgm:prSet presAssocID="{E4D2C89D-A862-9B4C-91B4-6206FA13D81D}" presName="horzThree" presStyleCnt="0"/>
      <dgm:spPr/>
    </dgm:pt>
    <dgm:pt modelId="{1326A4FA-DB8F-CF4D-81CA-DDE023C0F1E6}" type="pres">
      <dgm:prSet presAssocID="{F089D455-F463-284A-8D19-C21A80864D08}" presName="sibSpaceTwo" presStyleCnt="0"/>
      <dgm:spPr/>
    </dgm:pt>
    <dgm:pt modelId="{FF1FE970-C290-1D45-9478-BD0BC28E36F6}" type="pres">
      <dgm:prSet presAssocID="{EEF155F1-B224-544A-B57E-6E40A94ED968}" presName="vertTwo" presStyleCnt="0"/>
      <dgm:spPr/>
    </dgm:pt>
    <dgm:pt modelId="{17DF35D8-8AA6-9A4D-BADC-5C0F291E30A0}" type="pres">
      <dgm:prSet presAssocID="{EEF155F1-B224-544A-B57E-6E40A94ED968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2481F2-95D9-5B4F-BBAE-E6A6B15FC564}" type="pres">
      <dgm:prSet presAssocID="{EEF155F1-B224-544A-B57E-6E40A94ED968}" presName="parTransTwo" presStyleCnt="0"/>
      <dgm:spPr/>
    </dgm:pt>
    <dgm:pt modelId="{17AD4949-54C2-BD46-A9D3-408D82666EE4}" type="pres">
      <dgm:prSet presAssocID="{EEF155F1-B224-544A-B57E-6E40A94ED968}" presName="horzTwo" presStyleCnt="0"/>
      <dgm:spPr/>
    </dgm:pt>
    <dgm:pt modelId="{08073A9F-7690-3144-A2C4-E154A51F4C00}" type="pres">
      <dgm:prSet presAssocID="{ED68A98C-97B3-9741-830A-279C7A7E1A11}" presName="vertThree" presStyleCnt="0"/>
      <dgm:spPr/>
    </dgm:pt>
    <dgm:pt modelId="{41B13F21-6628-D04D-BBCA-A03F077BFE7D}" type="pres">
      <dgm:prSet presAssocID="{ED68A98C-97B3-9741-830A-279C7A7E1A11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3E1195-667C-024C-88FF-B315F9C57B87}" type="pres">
      <dgm:prSet presAssocID="{ED68A98C-97B3-9741-830A-279C7A7E1A11}" presName="horzThree" presStyleCnt="0"/>
      <dgm:spPr/>
    </dgm:pt>
    <dgm:pt modelId="{F11DA197-357D-9741-B710-E9450DA5991F}" type="pres">
      <dgm:prSet presAssocID="{62604E5F-F4C2-3D47-8B42-E68FA04E3751}" presName="sibSpaceTwo" presStyleCnt="0"/>
      <dgm:spPr/>
    </dgm:pt>
    <dgm:pt modelId="{41826ED8-AA76-7D40-A96E-AAD82C7CC0A0}" type="pres">
      <dgm:prSet presAssocID="{4D384F97-7A2B-2E48-B7C1-60B998F7BE02}" presName="vertTwo" presStyleCnt="0"/>
      <dgm:spPr/>
    </dgm:pt>
    <dgm:pt modelId="{0C82C74A-503E-0C42-8027-61DA92A62EEF}" type="pres">
      <dgm:prSet presAssocID="{4D384F97-7A2B-2E48-B7C1-60B998F7BE02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9B8B7-C705-8746-8E60-C4E33EBBC443}" type="pres">
      <dgm:prSet presAssocID="{4D384F97-7A2B-2E48-B7C1-60B998F7BE02}" presName="parTransTwo" presStyleCnt="0"/>
      <dgm:spPr/>
    </dgm:pt>
    <dgm:pt modelId="{6443C1F9-B2DE-EC4E-B065-3DC4B07940A3}" type="pres">
      <dgm:prSet presAssocID="{4D384F97-7A2B-2E48-B7C1-60B998F7BE02}" presName="horzTwo" presStyleCnt="0"/>
      <dgm:spPr/>
    </dgm:pt>
    <dgm:pt modelId="{08A526DC-4E73-DB4A-AA90-0416A5C1F875}" type="pres">
      <dgm:prSet presAssocID="{70AE5C74-F29A-794B-B955-7E51109A12B8}" presName="vertThree" presStyleCnt="0"/>
      <dgm:spPr/>
    </dgm:pt>
    <dgm:pt modelId="{25D4BD96-7AC5-3741-89A7-C234712F279B}" type="pres">
      <dgm:prSet presAssocID="{70AE5C74-F29A-794B-B955-7E51109A12B8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BED589-6DF5-0348-9E4C-CA24E034754F}" type="pres">
      <dgm:prSet presAssocID="{70AE5C74-F29A-794B-B955-7E51109A12B8}" presName="horzThree" presStyleCnt="0"/>
      <dgm:spPr/>
    </dgm:pt>
    <dgm:pt modelId="{EB7C4E55-EE98-F541-9766-C9837F9B0052}" type="pres">
      <dgm:prSet presAssocID="{76DC9018-2E6D-F74C-B5A7-6406D58FF7DB}" presName="sibSpaceTwo" presStyleCnt="0"/>
      <dgm:spPr/>
    </dgm:pt>
    <dgm:pt modelId="{CD0F8C4E-3BA2-8444-A77C-18D3E2921A08}" type="pres">
      <dgm:prSet presAssocID="{CA1F4413-04DE-9645-964A-020921B45F60}" presName="vertTwo" presStyleCnt="0"/>
      <dgm:spPr/>
    </dgm:pt>
    <dgm:pt modelId="{4573EA44-A8D5-114D-8212-33E118A3EC55}" type="pres">
      <dgm:prSet presAssocID="{CA1F4413-04DE-9645-964A-020921B45F60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BAAC5A-4B45-C84A-BF39-BF60A3FCCF9E}" type="pres">
      <dgm:prSet presAssocID="{CA1F4413-04DE-9645-964A-020921B45F60}" presName="parTransTwo" presStyleCnt="0"/>
      <dgm:spPr/>
    </dgm:pt>
    <dgm:pt modelId="{A19ECCB4-6B10-D44A-BD4C-762D80466275}" type="pres">
      <dgm:prSet presAssocID="{CA1F4413-04DE-9645-964A-020921B45F60}" presName="horzTwo" presStyleCnt="0"/>
      <dgm:spPr/>
    </dgm:pt>
    <dgm:pt modelId="{D21E139B-103B-954E-9515-47CC78F3777A}" type="pres">
      <dgm:prSet presAssocID="{C61D0244-499F-6A43-9B7C-E27CBA50CBA2}" presName="vertThree" presStyleCnt="0"/>
      <dgm:spPr/>
    </dgm:pt>
    <dgm:pt modelId="{5B80C82F-4B00-B141-A3CB-9E62BDE677FA}" type="pres">
      <dgm:prSet presAssocID="{C61D0244-499F-6A43-9B7C-E27CBA50CBA2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D606D0-F861-B34C-A3E9-858E151A818F}" type="pres">
      <dgm:prSet presAssocID="{C61D0244-499F-6A43-9B7C-E27CBA50CBA2}" presName="horzThree" presStyleCnt="0"/>
      <dgm:spPr/>
    </dgm:pt>
  </dgm:ptLst>
  <dgm:cxnLst>
    <dgm:cxn modelId="{3798314F-1508-0641-AF4B-667D112D4E8F}" type="presOf" srcId="{E4D2C89D-A862-9B4C-91B4-6206FA13D81D}" destId="{766BB558-D375-5242-B195-E7E26AB40959}" srcOrd="0" destOrd="0" presId="urn:microsoft.com/office/officeart/2005/8/layout/hierarchy4"/>
    <dgm:cxn modelId="{487A852F-65C2-054F-9A80-C05EAEBC7108}" type="presOf" srcId="{70AE5C74-F29A-794B-B955-7E51109A12B8}" destId="{25D4BD96-7AC5-3741-89A7-C234712F279B}" srcOrd="0" destOrd="0" presId="urn:microsoft.com/office/officeart/2005/8/layout/hierarchy4"/>
    <dgm:cxn modelId="{BA317445-4D9C-614E-BBBF-0FA5AA64E415}" srcId="{DCEBEA57-0BA4-9442-AC20-F0F423C2E14D}" destId="{50C3E99A-A674-AE42-8377-D1D9267B0C90}" srcOrd="0" destOrd="0" parTransId="{A464819A-9D5D-CA49-AFB7-465A457623B3}" sibTransId="{CB838234-9AAC-9347-BE15-0EE6DBE63928}"/>
    <dgm:cxn modelId="{FB0E9711-5BEF-BC46-B2B4-F926C62D60D2}" type="presOf" srcId="{ED68A98C-97B3-9741-830A-279C7A7E1A11}" destId="{41B13F21-6628-D04D-BBCA-A03F077BFE7D}" srcOrd="0" destOrd="0" presId="urn:microsoft.com/office/officeart/2005/8/layout/hierarchy4"/>
    <dgm:cxn modelId="{7ABADF7D-0443-3245-B8E5-D3E40CB074DD}" srcId="{CA1F4413-04DE-9645-964A-020921B45F60}" destId="{C61D0244-499F-6A43-9B7C-E27CBA50CBA2}" srcOrd="0" destOrd="0" parTransId="{6512564A-5A5C-C14F-899F-ADBD566B16A4}" sibTransId="{7A4D195E-CB56-AA4F-A7B7-5FA09F412954}"/>
    <dgm:cxn modelId="{C71E41E5-20EA-C640-A91A-47D469D1632B}" srcId="{50C3E99A-A674-AE42-8377-D1D9267B0C90}" destId="{4D384F97-7A2B-2E48-B7C1-60B998F7BE02}" srcOrd="2" destOrd="0" parTransId="{9554D733-73EE-4745-8AC7-5E7CB84CA349}" sibTransId="{76DC9018-2E6D-F74C-B5A7-6406D58FF7DB}"/>
    <dgm:cxn modelId="{EF5FE188-74AF-BB4D-B66B-6684A4A85AEA}" type="presOf" srcId="{C61D0244-499F-6A43-9B7C-E27CBA50CBA2}" destId="{5B80C82F-4B00-B141-A3CB-9E62BDE677FA}" srcOrd="0" destOrd="0" presId="urn:microsoft.com/office/officeart/2005/8/layout/hierarchy4"/>
    <dgm:cxn modelId="{8B36F93B-DA4C-1F4A-AB8F-2730EDE7A91D}" type="presOf" srcId="{4D384F97-7A2B-2E48-B7C1-60B998F7BE02}" destId="{0C82C74A-503E-0C42-8027-61DA92A62EEF}" srcOrd="0" destOrd="0" presId="urn:microsoft.com/office/officeart/2005/8/layout/hierarchy4"/>
    <dgm:cxn modelId="{3C1510D1-9172-AC49-B0DA-651074C0FC60}" type="presOf" srcId="{DCEBEA57-0BA4-9442-AC20-F0F423C2E14D}" destId="{44002377-80F4-9149-852B-9647AD90D052}" srcOrd="0" destOrd="0" presId="urn:microsoft.com/office/officeart/2005/8/layout/hierarchy4"/>
    <dgm:cxn modelId="{2E8B2722-E704-7041-B02E-5DFDF1A15A07}" type="presOf" srcId="{50C3E99A-A674-AE42-8377-D1D9267B0C90}" destId="{B3AD4375-0495-7B4F-924B-7105B9DB67F5}" srcOrd="0" destOrd="0" presId="urn:microsoft.com/office/officeart/2005/8/layout/hierarchy4"/>
    <dgm:cxn modelId="{799438B8-0861-A04D-8C83-B720E86F03B3}" srcId="{50C3E99A-A674-AE42-8377-D1D9267B0C90}" destId="{CA1F4413-04DE-9645-964A-020921B45F60}" srcOrd="3" destOrd="0" parTransId="{39157D2D-6E91-1542-B0E4-27700EA0C642}" sibTransId="{5065EC17-1803-BE42-A269-491ACC0F300F}"/>
    <dgm:cxn modelId="{8D00912F-22C0-6446-B34E-CB26F2AEED10}" srcId="{2E71EDD2-9EAE-7348-9F86-D2C912D101CD}" destId="{E4D2C89D-A862-9B4C-91B4-6206FA13D81D}" srcOrd="0" destOrd="0" parTransId="{6D64F193-EE80-1C4B-8298-DB1D723DE8C2}" sibTransId="{8A1AD67D-13D5-3B49-84AF-7B8EAEBEAF33}"/>
    <dgm:cxn modelId="{70B1994A-2ACF-BD4E-BF18-75BCD6702D46}" type="presOf" srcId="{2E71EDD2-9EAE-7348-9F86-D2C912D101CD}" destId="{F7C2B438-9A0F-5C43-8B79-1477D11BA4DF}" srcOrd="0" destOrd="0" presId="urn:microsoft.com/office/officeart/2005/8/layout/hierarchy4"/>
    <dgm:cxn modelId="{32FEE18E-1B40-ED4D-8527-BE7A8A59D8C3}" type="presOf" srcId="{CA1F4413-04DE-9645-964A-020921B45F60}" destId="{4573EA44-A8D5-114D-8212-33E118A3EC55}" srcOrd="0" destOrd="0" presId="urn:microsoft.com/office/officeart/2005/8/layout/hierarchy4"/>
    <dgm:cxn modelId="{7A7AA4C1-CF0F-2A47-85A6-6B53DB569C2F}" srcId="{50C3E99A-A674-AE42-8377-D1D9267B0C90}" destId="{EEF155F1-B224-544A-B57E-6E40A94ED968}" srcOrd="1" destOrd="0" parTransId="{66B08066-EC7B-4E49-B09A-FCB76AA14696}" sibTransId="{62604E5F-F4C2-3D47-8B42-E68FA04E3751}"/>
    <dgm:cxn modelId="{CE2AC189-208C-4046-8BC9-445ABE9E8075}" srcId="{4D384F97-7A2B-2E48-B7C1-60B998F7BE02}" destId="{70AE5C74-F29A-794B-B955-7E51109A12B8}" srcOrd="0" destOrd="0" parTransId="{4B8BA6A1-E50E-2946-B636-76DA4A859AB9}" sibTransId="{C289967C-3C22-6046-BD2B-392D8A0C4415}"/>
    <dgm:cxn modelId="{E1C04438-DA7B-664A-B3CE-085A052DD52F}" srcId="{EEF155F1-B224-544A-B57E-6E40A94ED968}" destId="{ED68A98C-97B3-9741-830A-279C7A7E1A11}" srcOrd="0" destOrd="0" parTransId="{ECDECC9A-175D-594B-A545-882DD4EACF4A}" sibTransId="{67F42E71-633F-8A46-A57A-7591B661C432}"/>
    <dgm:cxn modelId="{83C41395-64B1-2E4B-BF23-6B1C1D69264C}" srcId="{50C3E99A-A674-AE42-8377-D1D9267B0C90}" destId="{2E71EDD2-9EAE-7348-9F86-D2C912D101CD}" srcOrd="0" destOrd="0" parTransId="{22B3386A-F4C1-F347-8953-AAB8CE3013E9}" sibTransId="{F089D455-F463-284A-8D19-C21A80864D08}"/>
    <dgm:cxn modelId="{8901E208-EF40-6149-A91E-525EB2BA1A80}" type="presOf" srcId="{EEF155F1-B224-544A-B57E-6E40A94ED968}" destId="{17DF35D8-8AA6-9A4D-BADC-5C0F291E30A0}" srcOrd="0" destOrd="0" presId="urn:microsoft.com/office/officeart/2005/8/layout/hierarchy4"/>
    <dgm:cxn modelId="{8508821A-56A7-B045-BF01-FFAF99FAB6F1}" type="presParOf" srcId="{44002377-80F4-9149-852B-9647AD90D052}" destId="{5F52F36A-6C26-5349-9ABB-1FB426996B97}" srcOrd="0" destOrd="0" presId="urn:microsoft.com/office/officeart/2005/8/layout/hierarchy4"/>
    <dgm:cxn modelId="{398B998D-A596-F046-854A-24B8E2FC377E}" type="presParOf" srcId="{5F52F36A-6C26-5349-9ABB-1FB426996B97}" destId="{B3AD4375-0495-7B4F-924B-7105B9DB67F5}" srcOrd="0" destOrd="0" presId="urn:microsoft.com/office/officeart/2005/8/layout/hierarchy4"/>
    <dgm:cxn modelId="{B3B11E59-0D2C-284A-9BB3-CACC590C9743}" type="presParOf" srcId="{5F52F36A-6C26-5349-9ABB-1FB426996B97}" destId="{0B018D8D-E5B2-FA43-848F-E2D1E2DB8BAD}" srcOrd="1" destOrd="0" presId="urn:microsoft.com/office/officeart/2005/8/layout/hierarchy4"/>
    <dgm:cxn modelId="{26A8DC8A-9332-6141-9B1D-8089D59D2518}" type="presParOf" srcId="{5F52F36A-6C26-5349-9ABB-1FB426996B97}" destId="{D9F92B2A-CD66-C74A-B275-5B85D4AC0D8B}" srcOrd="2" destOrd="0" presId="urn:microsoft.com/office/officeart/2005/8/layout/hierarchy4"/>
    <dgm:cxn modelId="{28334F95-8CA9-FB45-AE83-C72201801809}" type="presParOf" srcId="{D9F92B2A-CD66-C74A-B275-5B85D4AC0D8B}" destId="{01DD4DEA-CFCF-5141-B501-DE35A3A6896E}" srcOrd="0" destOrd="0" presId="urn:microsoft.com/office/officeart/2005/8/layout/hierarchy4"/>
    <dgm:cxn modelId="{FA99DFB3-6998-C94E-ADED-DC45D9C5F9EC}" type="presParOf" srcId="{01DD4DEA-CFCF-5141-B501-DE35A3A6896E}" destId="{F7C2B438-9A0F-5C43-8B79-1477D11BA4DF}" srcOrd="0" destOrd="0" presId="urn:microsoft.com/office/officeart/2005/8/layout/hierarchy4"/>
    <dgm:cxn modelId="{5743A60D-5BAE-B546-A46A-1CF5A8F8DC7B}" type="presParOf" srcId="{01DD4DEA-CFCF-5141-B501-DE35A3A6896E}" destId="{28848FC4-BA0A-D24B-8B7E-E9B3E663285B}" srcOrd="1" destOrd="0" presId="urn:microsoft.com/office/officeart/2005/8/layout/hierarchy4"/>
    <dgm:cxn modelId="{47903109-1B40-734B-BFB9-25AC64DE7249}" type="presParOf" srcId="{01DD4DEA-CFCF-5141-B501-DE35A3A6896E}" destId="{07B75457-61D5-E942-91DF-AB0F41978EE1}" srcOrd="2" destOrd="0" presId="urn:microsoft.com/office/officeart/2005/8/layout/hierarchy4"/>
    <dgm:cxn modelId="{0A29500E-CE12-A142-A9C5-3F029A70305E}" type="presParOf" srcId="{07B75457-61D5-E942-91DF-AB0F41978EE1}" destId="{C374C6AD-ECAC-CE44-9304-F0AEE38DC7F5}" srcOrd="0" destOrd="0" presId="urn:microsoft.com/office/officeart/2005/8/layout/hierarchy4"/>
    <dgm:cxn modelId="{EEF71B40-D359-AA43-A590-95A7548E00D6}" type="presParOf" srcId="{C374C6AD-ECAC-CE44-9304-F0AEE38DC7F5}" destId="{766BB558-D375-5242-B195-E7E26AB40959}" srcOrd="0" destOrd="0" presId="urn:microsoft.com/office/officeart/2005/8/layout/hierarchy4"/>
    <dgm:cxn modelId="{616730F5-3497-4249-A44B-56540C70D3D8}" type="presParOf" srcId="{C374C6AD-ECAC-CE44-9304-F0AEE38DC7F5}" destId="{368DA2D9-5CA1-7141-8E47-C51CA9FE6F10}" srcOrd="1" destOrd="0" presId="urn:microsoft.com/office/officeart/2005/8/layout/hierarchy4"/>
    <dgm:cxn modelId="{13D24193-7790-3F43-9411-F10988E14083}" type="presParOf" srcId="{D9F92B2A-CD66-C74A-B275-5B85D4AC0D8B}" destId="{1326A4FA-DB8F-CF4D-81CA-DDE023C0F1E6}" srcOrd="1" destOrd="0" presId="urn:microsoft.com/office/officeart/2005/8/layout/hierarchy4"/>
    <dgm:cxn modelId="{1B819480-BF01-8D49-9D43-C2FCCCC62EBE}" type="presParOf" srcId="{D9F92B2A-CD66-C74A-B275-5B85D4AC0D8B}" destId="{FF1FE970-C290-1D45-9478-BD0BC28E36F6}" srcOrd="2" destOrd="0" presId="urn:microsoft.com/office/officeart/2005/8/layout/hierarchy4"/>
    <dgm:cxn modelId="{AE459813-2A42-3941-82FE-0BDACBB27F27}" type="presParOf" srcId="{FF1FE970-C290-1D45-9478-BD0BC28E36F6}" destId="{17DF35D8-8AA6-9A4D-BADC-5C0F291E30A0}" srcOrd="0" destOrd="0" presId="urn:microsoft.com/office/officeart/2005/8/layout/hierarchy4"/>
    <dgm:cxn modelId="{962377C0-9C09-A844-954A-1F716DE5E08C}" type="presParOf" srcId="{FF1FE970-C290-1D45-9478-BD0BC28E36F6}" destId="{702481F2-95D9-5B4F-BBAE-E6A6B15FC564}" srcOrd="1" destOrd="0" presId="urn:microsoft.com/office/officeart/2005/8/layout/hierarchy4"/>
    <dgm:cxn modelId="{034679F6-AC1A-3F40-BECA-7AEBC297E9FF}" type="presParOf" srcId="{FF1FE970-C290-1D45-9478-BD0BC28E36F6}" destId="{17AD4949-54C2-BD46-A9D3-408D82666EE4}" srcOrd="2" destOrd="0" presId="urn:microsoft.com/office/officeart/2005/8/layout/hierarchy4"/>
    <dgm:cxn modelId="{81CC4382-C6D8-0E45-9886-47124FAAB2E0}" type="presParOf" srcId="{17AD4949-54C2-BD46-A9D3-408D82666EE4}" destId="{08073A9F-7690-3144-A2C4-E154A51F4C00}" srcOrd="0" destOrd="0" presId="urn:microsoft.com/office/officeart/2005/8/layout/hierarchy4"/>
    <dgm:cxn modelId="{0120DC2D-7184-8941-9202-27C6026DB9C9}" type="presParOf" srcId="{08073A9F-7690-3144-A2C4-E154A51F4C00}" destId="{41B13F21-6628-D04D-BBCA-A03F077BFE7D}" srcOrd="0" destOrd="0" presId="urn:microsoft.com/office/officeart/2005/8/layout/hierarchy4"/>
    <dgm:cxn modelId="{5543EEAC-8603-8D44-A603-494A3B1AA458}" type="presParOf" srcId="{08073A9F-7690-3144-A2C4-E154A51F4C00}" destId="{A03E1195-667C-024C-88FF-B315F9C57B87}" srcOrd="1" destOrd="0" presId="urn:microsoft.com/office/officeart/2005/8/layout/hierarchy4"/>
    <dgm:cxn modelId="{1F13D283-00D3-D044-A6C3-28DCB1A54E4F}" type="presParOf" srcId="{D9F92B2A-CD66-C74A-B275-5B85D4AC0D8B}" destId="{F11DA197-357D-9741-B710-E9450DA5991F}" srcOrd="3" destOrd="0" presId="urn:microsoft.com/office/officeart/2005/8/layout/hierarchy4"/>
    <dgm:cxn modelId="{49608033-84B0-314C-9697-8D19AB28830F}" type="presParOf" srcId="{D9F92B2A-CD66-C74A-B275-5B85D4AC0D8B}" destId="{41826ED8-AA76-7D40-A96E-AAD82C7CC0A0}" srcOrd="4" destOrd="0" presId="urn:microsoft.com/office/officeart/2005/8/layout/hierarchy4"/>
    <dgm:cxn modelId="{A4BF768C-FBCE-A540-BD5B-5A657A592BAB}" type="presParOf" srcId="{41826ED8-AA76-7D40-A96E-AAD82C7CC0A0}" destId="{0C82C74A-503E-0C42-8027-61DA92A62EEF}" srcOrd="0" destOrd="0" presId="urn:microsoft.com/office/officeart/2005/8/layout/hierarchy4"/>
    <dgm:cxn modelId="{57C2B59C-1920-A645-8659-BDCF153D3CC5}" type="presParOf" srcId="{41826ED8-AA76-7D40-A96E-AAD82C7CC0A0}" destId="{B899B8B7-C705-8746-8E60-C4E33EBBC443}" srcOrd="1" destOrd="0" presId="urn:microsoft.com/office/officeart/2005/8/layout/hierarchy4"/>
    <dgm:cxn modelId="{A33BD771-0AE0-D74F-AEF0-369EB29D477E}" type="presParOf" srcId="{41826ED8-AA76-7D40-A96E-AAD82C7CC0A0}" destId="{6443C1F9-B2DE-EC4E-B065-3DC4B07940A3}" srcOrd="2" destOrd="0" presId="urn:microsoft.com/office/officeart/2005/8/layout/hierarchy4"/>
    <dgm:cxn modelId="{B9FE5F50-2B2C-4F47-8A60-0F7F0810D15C}" type="presParOf" srcId="{6443C1F9-B2DE-EC4E-B065-3DC4B07940A3}" destId="{08A526DC-4E73-DB4A-AA90-0416A5C1F875}" srcOrd="0" destOrd="0" presId="urn:microsoft.com/office/officeart/2005/8/layout/hierarchy4"/>
    <dgm:cxn modelId="{FFB69AC4-C901-B149-9B2A-5F5089EF773D}" type="presParOf" srcId="{08A526DC-4E73-DB4A-AA90-0416A5C1F875}" destId="{25D4BD96-7AC5-3741-89A7-C234712F279B}" srcOrd="0" destOrd="0" presId="urn:microsoft.com/office/officeart/2005/8/layout/hierarchy4"/>
    <dgm:cxn modelId="{67FB1584-8D15-4841-B7E2-E26F175F8B28}" type="presParOf" srcId="{08A526DC-4E73-DB4A-AA90-0416A5C1F875}" destId="{56BED589-6DF5-0348-9E4C-CA24E034754F}" srcOrd="1" destOrd="0" presId="urn:microsoft.com/office/officeart/2005/8/layout/hierarchy4"/>
    <dgm:cxn modelId="{EF748451-B0E0-494C-8EEB-695606D033FB}" type="presParOf" srcId="{D9F92B2A-CD66-C74A-B275-5B85D4AC0D8B}" destId="{EB7C4E55-EE98-F541-9766-C9837F9B0052}" srcOrd="5" destOrd="0" presId="urn:microsoft.com/office/officeart/2005/8/layout/hierarchy4"/>
    <dgm:cxn modelId="{8671693D-955C-1B43-A067-1F7D44113D52}" type="presParOf" srcId="{D9F92B2A-CD66-C74A-B275-5B85D4AC0D8B}" destId="{CD0F8C4E-3BA2-8444-A77C-18D3E2921A08}" srcOrd="6" destOrd="0" presId="urn:microsoft.com/office/officeart/2005/8/layout/hierarchy4"/>
    <dgm:cxn modelId="{0DD4B021-248B-5747-A574-53D2E81B75E8}" type="presParOf" srcId="{CD0F8C4E-3BA2-8444-A77C-18D3E2921A08}" destId="{4573EA44-A8D5-114D-8212-33E118A3EC55}" srcOrd="0" destOrd="0" presId="urn:microsoft.com/office/officeart/2005/8/layout/hierarchy4"/>
    <dgm:cxn modelId="{BA288ED4-0FA3-654B-9EE2-5C812D0307DB}" type="presParOf" srcId="{CD0F8C4E-3BA2-8444-A77C-18D3E2921A08}" destId="{C9BAAC5A-4B45-C84A-BF39-BF60A3FCCF9E}" srcOrd="1" destOrd="0" presId="urn:microsoft.com/office/officeart/2005/8/layout/hierarchy4"/>
    <dgm:cxn modelId="{68F5E9BA-1E6E-264A-B820-7D1DFC352074}" type="presParOf" srcId="{CD0F8C4E-3BA2-8444-A77C-18D3E2921A08}" destId="{A19ECCB4-6B10-D44A-BD4C-762D80466275}" srcOrd="2" destOrd="0" presId="urn:microsoft.com/office/officeart/2005/8/layout/hierarchy4"/>
    <dgm:cxn modelId="{8C02CC68-EED7-CD4E-8DAB-8A628FC6B0C3}" type="presParOf" srcId="{A19ECCB4-6B10-D44A-BD4C-762D80466275}" destId="{D21E139B-103B-954E-9515-47CC78F3777A}" srcOrd="0" destOrd="0" presId="urn:microsoft.com/office/officeart/2005/8/layout/hierarchy4"/>
    <dgm:cxn modelId="{AB00F5BE-EF75-5143-970D-D4E7D408F8EB}" type="presParOf" srcId="{D21E139B-103B-954E-9515-47CC78F3777A}" destId="{5B80C82F-4B00-B141-A3CB-9E62BDE677FA}" srcOrd="0" destOrd="0" presId="urn:microsoft.com/office/officeart/2005/8/layout/hierarchy4"/>
    <dgm:cxn modelId="{C31E4417-8B66-FC4D-8F88-B595C48767A0}" type="presParOf" srcId="{D21E139B-103B-954E-9515-47CC78F3777A}" destId="{C1D606D0-F861-B34C-A3E9-858E151A818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06B5D-6A81-734F-A72A-347D3A4FEC9D}">
      <dsp:nvSpPr>
        <dsp:cNvPr id="0" name=""/>
        <dsp:cNvSpPr/>
      </dsp:nvSpPr>
      <dsp:spPr>
        <a:xfrm>
          <a:off x="1600200" y="25395"/>
          <a:ext cx="3429068" cy="551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64E2"/>
                </a:outerShdw>
              </a:effectLst>
            </a:rPr>
            <a:t>common criteria suggests:</a:t>
          </a:r>
          <a:endParaRPr lang="en-US" sz="2300" b="1" i="0" kern="1200" dirty="0">
            <a:solidFill>
              <a:schemeClr val="bg1"/>
            </a:solidFill>
          </a:endParaRPr>
        </a:p>
      </dsp:txBody>
      <dsp:txXfrm>
        <a:off x="1627127" y="52322"/>
        <a:ext cx="3375214" cy="497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D4375-0495-7B4F-924B-7105B9DB67F5}">
      <dsp:nvSpPr>
        <dsp:cNvPr id="0" name=""/>
        <dsp:cNvSpPr/>
      </dsp:nvSpPr>
      <dsp:spPr>
        <a:xfrm>
          <a:off x="1367" y="1663"/>
          <a:ext cx="8455465" cy="785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28575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elements: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4382" y="24678"/>
        <a:ext cx="8409435" cy="739761"/>
      </dsp:txXfrm>
    </dsp:sp>
    <dsp:sp modelId="{F7C2B438-9A0F-5C43-8B79-1477D11BA4DF}">
      <dsp:nvSpPr>
        <dsp:cNvPr id="0" name=""/>
        <dsp:cNvSpPr/>
      </dsp:nvSpPr>
      <dsp:spPr>
        <a:xfrm>
          <a:off x="1367" y="951894"/>
          <a:ext cx="1988585" cy="126980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0000"/>
              </a:solidFill>
            </a:rPr>
            <a:t>syslog() </a:t>
          </a:r>
        </a:p>
      </dsp:txBody>
      <dsp:txXfrm>
        <a:off x="38558" y="989085"/>
        <a:ext cx="1914203" cy="1195419"/>
      </dsp:txXfrm>
    </dsp:sp>
    <dsp:sp modelId="{766BB558-D375-5242-B195-E7E26AB40959}">
      <dsp:nvSpPr>
        <dsp:cNvPr id="0" name=""/>
        <dsp:cNvSpPr/>
      </dsp:nvSpPr>
      <dsp:spPr>
        <a:xfrm>
          <a:off x="1367" y="2386134"/>
          <a:ext cx="1988585" cy="12698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28575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</a:rPr>
            <a:t>API referenced by several standard system utilities and available to application programs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38558" y="2423325"/>
        <a:ext cx="1914203" cy="1195419"/>
      </dsp:txXfrm>
    </dsp:sp>
    <dsp:sp modelId="{17DF35D8-8AA6-9A4D-BADC-5C0F291E30A0}">
      <dsp:nvSpPr>
        <dsp:cNvPr id="0" name=""/>
        <dsp:cNvSpPr/>
      </dsp:nvSpPr>
      <dsp:spPr>
        <a:xfrm>
          <a:off x="2156993" y="951894"/>
          <a:ext cx="1988585" cy="126980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logger </a:t>
          </a:r>
        </a:p>
      </dsp:txBody>
      <dsp:txXfrm>
        <a:off x="2194184" y="989085"/>
        <a:ext cx="1914203" cy="1195419"/>
      </dsp:txXfrm>
    </dsp:sp>
    <dsp:sp modelId="{41B13F21-6628-D04D-BBCA-A03F077BFE7D}">
      <dsp:nvSpPr>
        <dsp:cNvPr id="0" name=""/>
        <dsp:cNvSpPr/>
      </dsp:nvSpPr>
      <dsp:spPr>
        <a:xfrm>
          <a:off x="2156993" y="2386134"/>
          <a:ext cx="1988585" cy="12698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28575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</a:rPr>
            <a:t>command used to add single-line entries to the system log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194184" y="2423325"/>
        <a:ext cx="1914203" cy="1195419"/>
      </dsp:txXfrm>
    </dsp:sp>
    <dsp:sp modelId="{0C82C74A-503E-0C42-8027-61DA92A62EEF}">
      <dsp:nvSpPr>
        <dsp:cNvPr id="0" name=""/>
        <dsp:cNvSpPr/>
      </dsp:nvSpPr>
      <dsp:spPr>
        <a:xfrm>
          <a:off x="4312620" y="951894"/>
          <a:ext cx="1988585" cy="126980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/etc/syslog.conf 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349811" y="989085"/>
        <a:ext cx="1914203" cy="1195419"/>
      </dsp:txXfrm>
    </dsp:sp>
    <dsp:sp modelId="{25D4BD96-7AC5-3741-89A7-C234712F279B}">
      <dsp:nvSpPr>
        <dsp:cNvPr id="0" name=""/>
        <dsp:cNvSpPr/>
      </dsp:nvSpPr>
      <dsp:spPr>
        <a:xfrm>
          <a:off x="4312620" y="2386134"/>
          <a:ext cx="1988585" cy="12698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28575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</a:rPr>
            <a:t>configuration file used to control the logging and routing of system log events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349811" y="2423325"/>
        <a:ext cx="1914203" cy="1195419"/>
      </dsp:txXfrm>
    </dsp:sp>
    <dsp:sp modelId="{4573EA44-A8D5-114D-8212-33E118A3EC55}">
      <dsp:nvSpPr>
        <dsp:cNvPr id="0" name=""/>
        <dsp:cNvSpPr/>
      </dsp:nvSpPr>
      <dsp:spPr>
        <a:xfrm>
          <a:off x="6468247" y="951894"/>
          <a:ext cx="1988585" cy="126980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syslogd 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6505438" y="989085"/>
        <a:ext cx="1914203" cy="1195419"/>
      </dsp:txXfrm>
    </dsp:sp>
    <dsp:sp modelId="{5B80C82F-4B00-B141-A3CB-9E62BDE677FA}">
      <dsp:nvSpPr>
        <dsp:cNvPr id="0" name=""/>
        <dsp:cNvSpPr/>
      </dsp:nvSpPr>
      <dsp:spPr>
        <a:xfrm>
          <a:off x="6468247" y="2386134"/>
          <a:ext cx="1988585" cy="12698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28575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</a:rPr>
            <a:t>daemon to receive/route log events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6505438" y="2423325"/>
        <a:ext cx="1914203" cy="1195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3CFB6-F73D-5347-9FF1-33098583DF9E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B4A3-B862-3648-85C7-B649BB693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DF5F90-E86A-8044-BB8C-ADF9964E8F48}" type="slidenum">
              <a:rPr lang="en-AU"/>
              <a:pPr/>
              <a:t>12</a:t>
            </a:fld>
            <a:endParaRPr lang="en-AU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Reviewing the functionality suggested by Figures 18.1 and 18.3 , we can develop a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set of requirements for security auditing. The first requirement is </a:t>
            </a:r>
            <a:r>
              <a:rPr lang="en-US" b="1" smtClean="0">
                <a:ea typeface="ＭＳ Ｐゴシック" pitchFamily="-110" charset="-128"/>
                <a:cs typeface="ＭＳ Ｐゴシック" pitchFamily="-110" charset="-128"/>
              </a:rPr>
              <a:t>event definition .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The security administrator must define the set of events that are subject to audit.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We go into more detail in the next section, but we include here a list suggested in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[CCPS04a]: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Introduction of objects within the security-related portion of the software into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 subject’s address space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Deletion of objects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Distribution or revocation of access rights or capabilities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Changes to subject or object security attributes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Policy checks performed by the security software as a result of a request by a subject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The use of access rights to bypass a policy check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Use of identification and authentication functions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Security-related actions taken by an operator and/or authorized user (e.g.,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suppression of a protection mechanism)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Import/export of data from/to removable media (e.g., printed output, tapes,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disks)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84E8-95F9-BC43-898F-FC306163357F}" type="slidenum">
              <a:rPr lang="en-AU"/>
              <a:pPr/>
              <a:t>22</a:t>
            </a:fld>
            <a:endParaRPr lang="en-AU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syslog protocol provides a transport to allow a machine to send event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notification messages across IP networks to event message collectors—also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known as syslog servers. Within a system, we can view the process of capturing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and recording events in terms of various applications and system facilities sending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messages to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syslogd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for storage in the system log. Because each process, application,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and UNIX OS implementation may have different formatting conventions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for logged events, the syslog protocol provides only a very general message format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for transmission between systems. A common version of the syslog protocol was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originally developed on the University of California Berkeley Software Distribution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(BSD) UNIX/TCP/IP system implementations. This version is documented in RFC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3164, </a:t>
            </a:r>
            <a:r>
              <a:rPr lang="en-US" i="1" dirty="0" smtClean="0">
                <a:ea typeface="ＭＳ Ｐゴシック" pitchFamily="-110" charset="-128"/>
                <a:cs typeface="ＭＳ Ｐゴシック" pitchFamily="-110" charset="-128"/>
              </a:rPr>
              <a:t>The BSD Syslog Protocol . Subsequently, IETF issued RFC 5424, The Syslog</a:t>
            </a:r>
          </a:p>
          <a:p>
            <a:pPr eaLnBrk="1" hangingPunct="1"/>
            <a:r>
              <a:rPr lang="en-US" i="1" dirty="0" smtClean="0">
                <a:ea typeface="ＭＳ Ｐゴシック" pitchFamily="-110" charset="-128"/>
                <a:cs typeface="ＭＳ Ｐゴシック" pitchFamily="-110" charset="-128"/>
              </a:rPr>
              <a:t>Protocol , which is intended to be an Internet standard and which differs in some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details from the BSD version. In what follows, we describe the BSD version.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Messages in the BSD syslog format consist of three parts: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PRI: Consists of a code that represents the Facilities and Severity values of the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message, described subsequently.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Header: Contains a timestamp and an indication of the hostname or IP address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of the device.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Msg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: Consists of two fields: The TAG field is the name of the program or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process that generated the message; the CONTENT contains the details of the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message. The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Msg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part has traditionally been a free-form message of printable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characters that gives some detailed information of the event.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8D4EA-87C7-0B43-B324-402CAB341E72}" type="slidenum">
              <a:rPr lang="en-AU"/>
              <a:pPr/>
              <a:t>23</a:t>
            </a:fld>
            <a:endParaRPr lang="en-AU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All messages sent to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syslogd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have a facility and a severity ( Table 18.5 ).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facility identifies the application or system component that generates the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message. The severity, or message level, indicates the relative severity of the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message and can be used for some rudimentary filtering.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B08F86-5037-5A47-9B28-82AFC7A7E362}" type="slidenum">
              <a:rPr lang="en-AU"/>
              <a:pPr/>
              <a:t>24</a:t>
            </a:fld>
            <a:endParaRPr lang="en-AU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Figure 18.6 shows several examples of syslog messages, excluding the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PRI part.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2C0A84-3C63-AE46-81BC-C01AA0CC807F}" type="slidenum">
              <a:rPr lang="en-AU"/>
              <a:pPr/>
              <a:t>25</a:t>
            </a:fld>
            <a:endParaRPr lang="en-AU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Applications, especially applications with a certain level of privilege, present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security problems that may not be captured by system-level or user-level auditing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data. Application-level vulnerabilities constitute a large percentage of reported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vulnerabilities on security mailing lists. One type of vulnerability that can be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exploited is the all-too-frequent lack of dynamic checks on input data, which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make possible buffer overflow (see Chapter 10 ) and format string attacks. Other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vulnerabilities exploit errors in application logic. For example, a privileged application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may be designed to read and print a specific file. An error in the application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might allow an attacker to exploit an unexpected interaction with the shell environment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to force the application to read and print a different file, which would result in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 security compromise.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Auditing at the system level does not provide the level of detail to catch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application logic error behavior. Further, intrusion detection systems look for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attack signatures or anomalous behavior that would fail to appear with attacks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based on application logic errors. For both detection and auditing purposes, it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may be necessary to capture in detail the behavior of an application, beyond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its access to system services and file systems. The information needed to detect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application-level attacks may be missing or too difficult to extract from the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low-level information included in system call traces and in the audit records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produced by the operating system.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In the remainder of this section, we examine two approaches to collecting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audit data from applications: interposable libraries and dynamic binary rewriting.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36E1B-9B91-4D4F-A937-750B7B5EA92E}" type="slidenum">
              <a:rPr lang="en-AU"/>
              <a:pPr/>
              <a:t>26</a:t>
            </a:fld>
            <a:endParaRPr lang="en-A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Figure 18.7a indicates the normal mode of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operation when a program invokes a routine in dynamically linked shared libraries.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At load time, the reference to routine foo in the program is resolved to the virtual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memory address of the start of the foo in the shared library.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With library interpolation, a special interposable library is constructed so that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at load time, the program links to the interposable library instead of the shared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library. For each function in the shared library for which auditing is to be invoked,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interposable library contains a function with the same name. If the desired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function is not contained in the interposed library, the loader continues its search in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shared library and links directly with the target function.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interposed module can perform any auditing-related function, such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as recording the fact of the call, the parameters passed and returned, the return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address in the calling program, and so forth. Typically, the interposed module will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call the actual shared function ( Figure 18.7b ) so that the application’s behavior is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not altered, just instrumented.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This technique allows the interception of certain function calls and the storage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of state between such calls without requiring the recompilation of the calling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program or shared objects.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E08B87-21B3-9442-8BBC-C58631EF874A}" type="slidenum">
              <a:rPr lang="en-AU"/>
              <a:pPr/>
              <a:t>28</a:t>
            </a:fld>
            <a:endParaRPr lang="en-AU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Audit trails can be used in multiple ways. The type of analysis depends, at least in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part, on when the analysis is to be done. The possibilities include the following: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smtClean="0">
                <a:ea typeface="ＭＳ Ｐゴシック" pitchFamily="-110" charset="-128"/>
                <a:cs typeface="ＭＳ Ｐゴシック" pitchFamily="-110" charset="-128"/>
              </a:rPr>
              <a:t>Audit trail review after an event: This type of review is triggered by an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observed event, such as a known system or application software problem, a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known violation of existing security policy by a user, or some unexplained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system or user problem. The review can gather information to elaborate on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what is known about the event, to diagnose the cause or the problem, and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to suggest remedial action and future countermeasures. This type of review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focuses on the audit trail entries that are relevant to the specific event.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smtClean="0">
                <a:ea typeface="ＭＳ Ｐゴシック" pitchFamily="-110" charset="-128"/>
                <a:cs typeface="ＭＳ Ｐゴシック" pitchFamily="-110" charset="-128"/>
              </a:rPr>
              <a:t>Periodic review of audit trail data: This type of review looks at all of the audit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trail data or at defined subsets of the data and has many possible objectives.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Examples of objectives include looking for events or patterns that suggest a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security problem, developing a profile of normal behavior and searching for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anomalous behavior, and developing profiles by individual user to maintain a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permanent record by user.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smtClean="0">
                <a:ea typeface="ＭＳ Ｐゴシック" pitchFamily="-110" charset="-128"/>
                <a:cs typeface="ＭＳ Ｐゴシック" pitchFamily="-110" charset="-128"/>
              </a:rPr>
              <a:t>Real-time audit analysis: Audit analysis tools can also be used in a real-time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or near-real-time fashion. Real-time analysis is part of the intrusion detection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function.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9A206-34E0-9449-8B2A-5BAAE42933B6}" type="slidenum">
              <a:rPr lang="en-AU"/>
              <a:pPr/>
              <a:t>29</a:t>
            </a:fld>
            <a:endParaRPr lang="en-AU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Distinct from an analysis of audit trail data using data reduction and analysis tools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is the concept of audit review. An audit review capability enables an administrator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to read information from selected audit records. The Common Criteria specification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[CCPS04a] calls for a capability that allows prestorage or poststorage audit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selection and includes the ability to selectively review the following: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The actions of one or more users (e.g., identification, authentication, system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entry, and access control actions)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The actions performed on a specific object or system resource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All or a specified set of audited exceptions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Actions associated with a specific system or security attribute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Audit review can be focused on records that match certain attributes, such as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user or user group, time window, type of record, and so forth.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One automated tool that can be useful in audit review is a prioritization of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audit records based on input from the administrator. Records can be prioritized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based on a combination of factors. Examples include the following: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Entry type (e.g., message code 103, message class CRITICAL)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Newness of the entry type (i.e., has this type of entry appeared in the logs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before?)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Log source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Source or destination IP address (e.g., source address on a blacklist,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destination address of a critical system, previous events involving a particular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IP address)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Time of day or day of the week (e.g., an entry might be acceptable during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certain times but not permitted during others)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Frequency of the entry (e.g., </a:t>
            </a:r>
            <a:r>
              <a:rPr lang="en-US" i="1" smtClean="0">
                <a:ea typeface="ＭＳ Ｐゴシック" pitchFamily="-110" charset="-128"/>
                <a:cs typeface="ＭＳ Ｐゴシック" pitchFamily="-110" charset="-128"/>
              </a:rPr>
              <a:t>x times in y seconds)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There may be a number of possible purposes for this type of audit review.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Audit review can enable an administrator to get a feel for the current operation of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the system and the profile of the users and applications on the system, the level of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attack activity, and other usage and security-related events. Audit review can be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used to gain an understanding after the fact of an attack incident and the system’s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response to it, leading to changes in software and procedures.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D3132E-548F-1745-920A-A51C58A82356}" type="slidenum">
              <a:rPr lang="en-AU"/>
              <a:pPr/>
              <a:t>30</a:t>
            </a:fld>
            <a:endParaRPr lang="en-AU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[KELL06] is a report by an information security officer at a government agency on her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attempts to get a handle on the vast amount of security audit data generated by her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agency’s networks, servers, and hosts. The systems are configured to generate audit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data, including security-related audit data, for management, auditors, and attorneys.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So much data is generated that it makes it difficult for the security officer to extract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timely and useful information. She needs to get and analyze security-related data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from hosts, servers, routers, intrusion detection systems, firewalls, and a multitude of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other security tools. The load is so great that one large server is dedicated solely to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housing security analysis software and audit files.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The problem came to a head when the security officer realized that it had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become impossible to perform one of the basic tasks of security audit analysis: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baselining. The security officer needs to be able to characterize normal activity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and thresholds so that the system will generate alerts when anomalies or malicious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patterns are detected. Because of the volume of data, a human-generated or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even human-assisted baseline generation was impractical. And with the broad mix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of audit data sources and formats, there seemed to be no obvious way to develop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automated baseline generation.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The type of product that can address these issues has been referred to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as a security information management (SIM) system or a security information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and event management (SIEM) system. As these products move into the third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and fourth generations, a number of other names have proliferated, with none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commonly accepted across product lines. Before looking at the specific solution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adopted by this security officer, we provide a brief general overview of SIEM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systems.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E41902-5701-5C4B-86F3-6B927BF88913}" type="slidenum">
              <a:rPr lang="en-AU"/>
              <a:pPr/>
              <a:t>31</a:t>
            </a:fld>
            <a:endParaRPr lang="en-AU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After reviewing several alternatives, the security officer chose the Cisco Systems’ MARS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product as being the most cost-effective. The MARS product supports a variety of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systems. Of course, all of the Cisco products on site were compatible with the product,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including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NetFlow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and syslog data from Cisco routers, firewalls, switches, concentrators,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IDSs, and so on. In addition, MARS can pull data from almost any SNMP- and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syslog-enabled device, as well as from a wide range of vulnerability and antivirus systems,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host operating systems, Web servers, Web proxy devices, and database servers. The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following is a list of the devices and software packages supported at that time by MARS: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Network: Cisco IOS Software; Cisco Catalyst OS; Cisco 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NetFlow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; and Extreme</a:t>
            </a:r>
          </a:p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Extremeware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Firewall/VPN: Cisco ASA Software; Cisco PIX Security Appliance; Cisco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IOS Firewall; Cisco Firewall Services Module (FWSM); Cisco VPN 3000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Concentrator; Checkpoint Firewall-1 NG and VPN-1 versions;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NetScreen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Firewall; and Nokia Firewall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Intrusion detection: Cisco IDS; Cisco IDS Module; Cisco IOS IPS; Enterasys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Dragon NIDS; ISS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RealSecure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Network Sensor; Snort NIDS; McAfee</a:t>
            </a:r>
          </a:p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Intrushield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NIDS;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NetScreen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IDP; OS; and Symantec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ManHunt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Vulnerability assessment: 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eEye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 REM, 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Qualys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QualysGuard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, and 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FoundStone</a:t>
            </a:r>
            <a:endParaRPr lang="en-US" b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FoundScan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Host security: Cisco Security Agent; McAfee 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Entercept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; and ISS 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RealSecure</a:t>
            </a:r>
            <a:endParaRPr lang="en-US" b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Host Sensor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Antivirus: Symantec Antivirus, Cisco Incident Control System (Cisco ICS),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Trend Micro Outbreak Prevention Service (OPS), Network Associates</a:t>
            </a:r>
          </a:p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VirusScan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, and McAfee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ePO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Authentication servers: Cisco Secure ACS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Host log: Windows NT, 2000, and 2003 (agent and agentless); Solaris; and Linux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Application: Web servers (Internet Information Server, 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iPlanet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, and Apache);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Oracle audit logs; and Network Appliance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NetCache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Universal device support: To aggregate and monitor any application syslog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MARS works in an agentless configuration, with a centralized dedicated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server. In general terms, the server performs the following steps:</a:t>
            </a:r>
          </a:p>
          <a:p>
            <a:pPr eaLnBrk="1" hangingPunct="1"/>
            <a:endParaRPr lang="en-US" b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1. Events come into the MARS server from devices and software modules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throughout the network.</a:t>
            </a:r>
          </a:p>
          <a:p>
            <a:pPr eaLnBrk="1" hangingPunct="1"/>
            <a:endParaRPr lang="en-US" b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2. Events are parsed to locate and identify each field in the entry.</a:t>
            </a:r>
          </a:p>
          <a:p>
            <a:pPr eaLnBrk="1" hangingPunct="1"/>
            <a:endParaRPr lang="en-US" b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3. MARS normalizes each entry into a uniform audit trail entry format.</a:t>
            </a:r>
          </a:p>
          <a:p>
            <a:pPr eaLnBrk="1" hangingPunct="1"/>
            <a:endParaRPr lang="en-US" b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4. MARS performs a correlation function to find events that are related and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defines sessions. Each session is a related set of events. For example, if a worm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is detected, the detected occurrences across all devices are correlated into a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single session for this worm attack.</a:t>
            </a:r>
          </a:p>
          <a:p>
            <a:pPr eaLnBrk="1" hangingPunct="1"/>
            <a:endParaRPr lang="en-US" b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5. Sessions and uncorrelated events are run against a rule engine and each is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assessed. Some events and sessions are dropped as irrelevant. The others are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reclassified as incidents to be logged in the incident database.</a:t>
            </a:r>
          </a:p>
          <a:p>
            <a:pPr eaLnBrk="1" hangingPunct="1"/>
            <a:endParaRPr lang="en-US" b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6. A false-positive analysis is run on the data to catch known false positive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reports for IDS and other systems in the network.</a:t>
            </a:r>
          </a:p>
          <a:p>
            <a:pPr eaLnBrk="1" hangingPunct="1"/>
            <a:endParaRPr lang="en-US" b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7. A vulnerability assessment is performed against suspected hosts to determine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urgency of the data.</a:t>
            </a:r>
          </a:p>
          <a:p>
            <a:pPr eaLnBrk="1" hangingPunct="1"/>
            <a:endParaRPr lang="en-US" b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8. Traffic profiling and statistical anomaly detection programs are run against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data.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MARS provides a wide array of analysis packages and an effective graphical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user interface. Preliminary indications are that this product will meet the needs of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security officer.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F0F44-FB44-FE46-98E5-340C5889D31B}" type="slidenum">
              <a:rPr lang="en-AU"/>
              <a:pPr/>
              <a:t>14</a:t>
            </a:fld>
            <a:endParaRPr lang="en-AU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It is useful to look at another breakdown of the security auditing function, developed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as part of the Common Criteria specification [CCPS04a]. Figure 18.3 shows a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breakdown of security auditing into six major areas, each of which has one or more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specific functions: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Data generation: Identifies the level of auditing, enumerates the types of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auditable events, and identifies the minimum set of audit-related information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provided. This function must also deal with the conflict between security and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privacy and specify for which events the identity of the user associated with an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action is included in the data generated as a result of an event.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Event selection: Inclusion or exclusion of events from the auditable set. This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allows the system to be configured at different levels of granularity to avoid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creation of an unwieldy audit trail.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Event storage: Creation and maintenance of the secure audit trail. The storage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function includes measures to provide availability and to prevent loss of data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from the audit trail.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Automatic response: Defines reactions taken following detection of events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that are indicative of a potential security violation.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Audit analysis: Provided via automated mechanisms to analyze system activity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and audit data in search of security violations. This component identifies the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set of auditable events whose occurrence or accumulated occurrence indicates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 potential security violation. For such events, an analysis is done to determine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if a security violation has occurred; this analysis uses anomaly detection and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attack heuristics.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Audit review: As available to authorized users to assist in audit data review.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audit review component may include a selectable review function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that provides the ability to perform searches based on a single criterion or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multiple criteria with logical (i.e., and/or) relations, sort audit data, and filter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audit data before audit data are reviewed. Audit review may be restricted to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authorized users.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DF5F90-E86A-8044-BB8C-ADF9964E8F48}" type="slidenum">
              <a:rPr lang="en-AU"/>
              <a:pPr/>
              <a:t>15</a:t>
            </a:fld>
            <a:endParaRPr lang="en-AU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Reviewing the functionality suggested by Figures 18.1 and 18.3 , we can develop a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set of requirements for security auditing. The first requirement is </a:t>
            </a:r>
            <a:r>
              <a:rPr lang="en-US" b="1" smtClean="0">
                <a:ea typeface="ＭＳ Ｐゴシック" pitchFamily="-110" charset="-128"/>
                <a:cs typeface="ＭＳ Ｐゴシック" pitchFamily="-110" charset="-128"/>
              </a:rPr>
              <a:t>event definition .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The security administrator must define the set of events that are subject to audit.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We go into more detail in the next section, but we include here a list suggested in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[CCPS04a]: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Introduction of objects within the security-related portion of the software into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 subject’s address space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Deletion of objects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Distribution or revocation of access rights or capabilities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Changes to subject or object security attributes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Policy checks performed by the security software as a result of a request by a subject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The use of access rights to bypass a policy check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Use of identification and authentication functions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Security-related actions taken by an operator and/or authorized user (e.g.,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suppression of a protection mechanism)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• Import/export of data from/to removable media (e.g., printed output, tapes,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disks)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263A5-0758-EC40-A99F-C3535FCA8342}" type="slidenum">
              <a:rPr lang="en-AU"/>
              <a:pPr/>
              <a:t>16</a:t>
            </a:fld>
            <a:endParaRPr lang="en-AU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choice of data to collect is determined by a number of requirements. One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issue is the amount of data to collect, which is determined by the range of areas of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interest and by the granularity of data collection. There is a trade-off here between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quantity and efficiency. The more data are collected, the greater is the performance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penalty on the system. Larger amounts of data may also unnecessarily burden the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various algorithms used to examine and analyze the data. Further, the presence of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large amounts of data creates a temptation to generate security reports excessive in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number or length.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With these cautions in mind, the first order of business in security audit trail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design is the selection of data items to capture. These may include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Events related to the use of the auditing software (i.e., all the components of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Figure 18.1 ).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Events related to the security mechanisms on the system.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Any events that are collected for use by the various security detection and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prevention mechanisms. These include items relevant to intrusion detection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(e.g., Table 8.2 ) and items related to firewall operation (e.g., Tables 9.3 and 9.4 ).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Events related to system management and operation.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Operating system access (e.g., via system calls).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Application access for selected applications.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Remote access.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1DA39-D624-4E47-B944-1E2326DF7907}" type="slidenum">
              <a:rPr lang="en-AU"/>
              <a:pPr/>
              <a:t>17</a:t>
            </a:fld>
            <a:endParaRPr lang="en-AU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System-level audit trails are generally used to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monitor and optimize system performance but can serve a security audit function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as well. The system enforces certain aspects of security policy, such as access to the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system itself. A system-level audit trail should capture data such as login attempts,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both successful and unsuccessful, devices used, and OS functions performed. Other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system-level functions may be of interest for auditing, such as system operation and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network performance indicators.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Figure 18.4a , from [NIST95], is an example of a system-level audit trail on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 UNIX system. The shutdown command terminates all processes and takes the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system down to single-user mode. The su command creates a UNIX shell.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Application-level audit trails may be used to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detect security violations within an application or to detect flaws in the application’s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interaction with the system. For critical applications, or those that deal with sensitive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data, an application-level audit trail can provide the desired level of detail to assess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security threats and impacts. For example, for an e-mail application, an audit trail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can record sender and receiver, message size, and types of attachments. An audit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trail for a database interaction using SQL (Structured Query Language) queries can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record the user, type of transaction, and even individual tables, rows, columns, or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data items accessed.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Figure 18.4b is an example of an application-level audit trail for a mail delivery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system.</a:t>
            </a:r>
          </a:p>
          <a:p>
            <a:pPr eaLnBrk="1" hangingPunct="1"/>
            <a:endParaRPr lang="en-US" b="1" i="1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1" i="1" smtClean="0">
                <a:ea typeface="ＭＳ Ｐゴシック" pitchFamily="-110" charset="-128"/>
                <a:cs typeface="ＭＳ Ｐゴシック" pitchFamily="-110" charset="-128"/>
              </a:rPr>
              <a:t>A user-level audit trail traces the activity of individual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users over time. It can be used to hold a user accountable for his or her actions. Such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audit trails are also useful as input to an analysis program that attempts to define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normal versus anomalous behavior.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 user-level audit trail can record user interactions with the system,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such as commands issued, identification and authentication attempts, and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files and resources accessed. The audit trail can also capture the user’s use of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applications.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Figure 18.4c is an example of a user-level audit trail on a UNIX system.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277BB1-B59F-0C43-A9F4-62936E30B0CF}" type="slidenum">
              <a:rPr lang="en-AU"/>
              <a:pPr/>
              <a:t>18</a:t>
            </a:fld>
            <a:endParaRPr lang="en-AU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The foundation of a security auditing facility is the initial capture of the audit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data. This requires that the software include hooks, or capture points, that trigger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the collection and storage of data as preselected events occur. Such an audit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collection or logging function is dependent on the nature of the software and will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vary depending on the underlying operating system and the applications involved.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In this section, we look at approaches to implementing the logging function for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system-level and user-level audit trails on the one hand and application-level audit</a:t>
            </a:r>
          </a:p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trails on the other.</a:t>
            </a: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mtClean="0">
              <a:ea typeface="ＭＳ Ｐゴシック" pitchFamily="-110" charset="-128"/>
              <a:cs typeface="ＭＳ Ｐゴシック" pitchFamily="-110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90E6EC-1C9D-224B-B7A7-6FC3FAD0D2EE}" type="slidenum">
              <a:rPr lang="en-AU"/>
              <a:pPr/>
              <a:t>19</a:t>
            </a:fld>
            <a:endParaRPr lang="en-AU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An event in Windows Event Log is an entity that describes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some interesting occurrence in a computer system. Events contain a numeric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identification code, a set of attributes (task, 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opcode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, level, version, and keywords),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and optional user-supplied data. Windows is equipped with three types of event logs: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System event log: Used by applications running under system service accounts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(installed system services), drivers, or a component or application that has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events that relate to the health of the computer system.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Application event log: Events for all user-level applications. This log is not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secured and it is open to any applications. Applications that log extensive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information should define an application-specific log.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Security event log: The Windows Audit Log. This event log is for exclusive use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of the Windows Local Security Authority. User events may appear as audits if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supported by the underlying application.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C3095-5247-AD43-B884-CDCCCD51B1AF}" type="slidenum">
              <a:rPr lang="en-AU"/>
              <a:pPr/>
              <a:t>20</a:t>
            </a:fld>
            <a:endParaRPr lang="en-AU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10" charset="-128"/>
                <a:cs typeface="ＭＳ Ｐゴシック" pitchFamily="-110" charset="-128"/>
              </a:rPr>
              <a:t>Figure 18.5 is an example of data exported from a Windows system event log.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AE319-0548-0B4F-B9BF-51ABE0ED12EE}" type="slidenum">
              <a:rPr lang="en-AU"/>
              <a:pPr/>
              <a:t>21</a:t>
            </a:fld>
            <a:endParaRPr lang="en-AU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Syslog is UNIX’s general-purpose logging mechanism found on all UNIX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variants and Linux. It consists of the following elements: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syslog() : An application program interface (API) referenced by several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standard system utilities and available to application programs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logger: A UNIX command used to add single-line entries to the system log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/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etc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/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syslog.conf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: The configuration file used to control the logging and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routing of system log events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syslogd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: The system daemon used to receive and route system log events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from syslog() calls and logger commands.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Different UNIX implementations will have different variants of the syslog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facility, and there are no uniform system log formats across systems. Chapter 25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examines the Linux syslog facility. Here, we provide a brief overview of some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syslog-related functions and look at the syslog protocol.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4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5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4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0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6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3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2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7B9-9D4C-A641-A4C1-41DC6D73751E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7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27B9-9D4C-A641-A4C1-41DC6D73751E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BC26D-8E9A-7141-92BE-302D2FCA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Macintosh%20HD:Users:kevinmclaughlin:Desktop:Stallings%20Security%20Book%202nd%20Edition:T18-Audit.doc!OLE_LINK3" TargetMode="External"/><Relationship Id="rId5" Type="http://schemas.openxmlformats.org/officeDocument/2006/relationships/image" Target="../media/image6.png"/><Relationship Id="rId6" Type="http://schemas.openxmlformats.org/officeDocument/2006/relationships/oleObject" Target="Macintosh%20HD:Users:kevinmclaughlin:Desktop:Stallings%20Security%20Book%202nd%20Edition:T18-Audit.doc!OLE_LINK4" TargetMode="External"/><Relationship Id="rId7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bits of 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Secure storage and TPM</a:t>
            </a:r>
          </a:p>
          <a:p>
            <a:r>
              <a:rPr lang="en-US" dirty="0" smtClean="0"/>
              <a:t>Auditing and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5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on TPM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new research is focusing on how to attack these systems</a:t>
            </a:r>
          </a:p>
          <a:p>
            <a:r>
              <a:rPr lang="en-US" dirty="0" smtClean="0"/>
              <a:t>Example:</a:t>
            </a:r>
            <a:r>
              <a:rPr lang="en-US" dirty="0"/>
              <a:t> </a:t>
            </a:r>
            <a:r>
              <a:rPr lang="en-US" dirty="0" smtClean="0"/>
              <a:t>TPM Reset Attack: </a:t>
            </a:r>
          </a:p>
          <a:p>
            <a:pPr lvl="1"/>
            <a:r>
              <a:rPr lang="en-US" dirty="0" smtClean="0"/>
              <a:t>Focuses on resetting the TPM without restarting the system, so it can be brought into “trusted” state in any configuration</a:t>
            </a:r>
          </a:p>
          <a:p>
            <a:pPr lvl="1"/>
            <a:r>
              <a:rPr lang="en-US" dirty="0" smtClean="0"/>
              <a:t>Uses only a 3 inch piece of wire (go check video)</a:t>
            </a:r>
          </a:p>
          <a:p>
            <a:r>
              <a:rPr lang="en-US" dirty="0" smtClean="0"/>
              <a:t>Example: Evil Maid attacks</a:t>
            </a:r>
          </a:p>
          <a:p>
            <a:pPr lvl="1"/>
            <a:r>
              <a:rPr lang="en-US" dirty="0" smtClean="0"/>
              <a:t>Attacker writes hacked </a:t>
            </a:r>
            <a:r>
              <a:rPr lang="en-US" dirty="0" err="1" smtClean="0"/>
              <a:t>bootloader</a:t>
            </a:r>
            <a:r>
              <a:rPr lang="en-US" dirty="0" smtClean="0"/>
              <a:t> to your shut down computer (by booting from separate volume)</a:t>
            </a:r>
          </a:p>
          <a:p>
            <a:pPr lvl="1"/>
            <a:r>
              <a:rPr lang="en-US" dirty="0" smtClean="0"/>
              <a:t>When you boot, you enter your key, and once unlocked the hacked </a:t>
            </a:r>
            <a:r>
              <a:rPr lang="en-US" dirty="0" err="1" smtClean="0"/>
              <a:t>bootloader</a:t>
            </a:r>
            <a:r>
              <a:rPr lang="en-US" dirty="0" smtClean="0"/>
              <a:t> can cause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 and TPM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need 2 factor authentication: a token you can’t leave behind for someone to find.</a:t>
            </a:r>
          </a:p>
          <a:p>
            <a:r>
              <a:rPr lang="en-US" dirty="0" smtClean="0"/>
              <a:t>Machine can still be corrupted</a:t>
            </a:r>
          </a:p>
          <a:p>
            <a:r>
              <a:rPr lang="en-US" dirty="0" smtClean="0"/>
              <a:t>Really, encryption can protect against someone stealing your laptop, but not perfect protection against someone who has repeated access to your machine while you are using it also.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8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Computer forensics </a:t>
            </a:r>
            <a:endParaRPr lang="en-US" dirty="0">
              <a:solidFill>
                <a:schemeClr val="accent1"/>
              </a:solidFill>
              <a:ea typeface="+mj-ea"/>
              <a:cs typeface="+mj-cs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537916"/>
            <a:ext cx="8229600" cy="5059436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Computer forensics is the science of attempting to recover evidence on a computer system.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Complex area: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Legal issues heavily weigh in here.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Technical tools are likewise complex, since a chain of evidence must be preserved</a:t>
            </a:r>
            <a:r>
              <a:rPr lang="en-US" sz="2600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>
                <a:ea typeface="ＭＳ Ｐゴシック" pitchFamily="-110" charset="-128"/>
                <a:cs typeface="ＭＳ Ｐゴシック" pitchFamily="-110" charset="-128"/>
              </a:rPr>
              <a:t>(We’ll see more in the next lab on this)</a:t>
            </a:r>
            <a:endParaRPr lang="en-US" sz="2600" dirty="0" smtClean="0">
              <a:effectLst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However, much of this boils down to an area called auditing.  As a result, we must discuss what audit tools are included (and appropriate) on various systems.</a:t>
            </a:r>
          </a:p>
        </p:txBody>
      </p:sp>
    </p:spTree>
    <p:extLst>
      <p:ext uri="{BB962C8B-B14F-4D97-AF65-F5344CB8AC3E}">
        <p14:creationId xmlns:p14="http://schemas.microsoft.com/office/powerpoint/2010/main" val="31422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audit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Logger: a mechanism to record information.  Generally built into the system, but can be tailored by administrator.</a:t>
            </a:r>
          </a:p>
          <a:p>
            <a:r>
              <a:rPr lang="en-US" dirty="0" smtClean="0"/>
              <a:t>Analyzer: Takes a log as input.  Result of the analysis may lead either to changes in the data being recorded or to detection of problem/event.</a:t>
            </a:r>
          </a:p>
          <a:p>
            <a:r>
              <a:rPr lang="en-US" dirty="0" err="1" smtClean="0"/>
              <a:t>Notifier</a:t>
            </a:r>
            <a:r>
              <a:rPr lang="en-US" dirty="0" smtClean="0"/>
              <a:t>: Takes output of analyzer and takes appropriate action, such as notifying user or admin.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8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559242"/>
            <a:ext cx="3505200" cy="533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B91D"/>
                </a:solidFill>
                <a:ea typeface="+mj-ea"/>
                <a:cs typeface="+mj-cs"/>
              </a:rPr>
              <a:t>Security Auditing </a:t>
            </a:r>
            <a:r>
              <a:rPr lang="en-US" dirty="0" smtClean="0">
                <a:solidFill>
                  <a:srgbClr val="FFB91D"/>
                </a:solidFill>
                <a:ea typeface="+mj-ea"/>
                <a:cs typeface="+mj-cs"/>
              </a:rPr>
              <a:t>Functions</a:t>
            </a:r>
            <a:br>
              <a:rPr lang="en-US" dirty="0" smtClean="0">
                <a:solidFill>
                  <a:srgbClr val="FFB91D"/>
                </a:solidFill>
                <a:ea typeface="+mj-ea"/>
                <a:cs typeface="+mj-cs"/>
              </a:rPr>
            </a:br>
            <a:r>
              <a:rPr lang="en-US" sz="2800" dirty="0" smtClean="0">
                <a:solidFill>
                  <a:srgbClr val="FFB91D"/>
                </a:solidFill>
              </a:rPr>
              <a:t>(from Stallings and Brown)</a:t>
            </a:r>
            <a:endParaRPr lang="en-US" sz="2800" dirty="0">
              <a:solidFill>
                <a:srgbClr val="FFB91D"/>
              </a:solidFill>
            </a:endParaRPr>
          </a:p>
        </p:txBody>
      </p:sp>
      <p:pic>
        <p:nvPicPr>
          <p:cNvPr id="25603" name="Picture 6" descr="f3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0"/>
            <a:ext cx="5299075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285783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Event Definition</a:t>
            </a:r>
            <a:endParaRPr lang="en-US" dirty="0">
              <a:solidFill>
                <a:schemeClr val="accent1"/>
              </a:solidFill>
              <a:ea typeface="+mj-ea"/>
              <a:cs typeface="+mj-cs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2077"/>
            <a:ext cx="8229600" cy="914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effectLst/>
                <a:ea typeface="ＭＳ Ｐゴシック" pitchFamily="-110" charset="-128"/>
                <a:cs typeface="ＭＳ Ｐゴシック" pitchFamily="-110" charset="-128"/>
              </a:rPr>
              <a:t>must define the set of events that are subject to audit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762000" y="2794000"/>
          <a:ext cx="8001000" cy="101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733800"/>
            <a:ext cx="7924800" cy="3278188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marL="685800" lvl="1" indent="-336550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-110" charset="2"/>
              <a:buChar char=""/>
            </a:pPr>
            <a:r>
              <a:rPr lang="en-US" sz="1600" b="1">
                <a:latin typeface="Corbel" pitchFamily="-110" charset="0"/>
                <a:ea typeface="ＭＳ Ｐゴシック" pitchFamily="-110" charset="-128"/>
                <a:cs typeface="ＭＳ Ｐゴシック" pitchFamily="-110" charset="-128"/>
              </a:rPr>
              <a:t>introduction of objects </a:t>
            </a:r>
          </a:p>
          <a:p>
            <a:pPr marL="685800" lvl="1" indent="-336550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-110" charset="2"/>
              <a:buChar char=""/>
            </a:pPr>
            <a:r>
              <a:rPr lang="en-US" sz="1600" b="1">
                <a:latin typeface="Corbel" pitchFamily="-110" charset="0"/>
                <a:ea typeface="ＭＳ Ｐゴシック" pitchFamily="-110" charset="-128"/>
                <a:cs typeface="ＭＳ Ｐゴシック" pitchFamily="-110" charset="-128"/>
              </a:rPr>
              <a:t>deletion of objects</a:t>
            </a:r>
          </a:p>
          <a:p>
            <a:pPr marL="685800" lvl="1" indent="-336550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-110" charset="2"/>
              <a:buChar char=""/>
            </a:pPr>
            <a:r>
              <a:rPr lang="en-US" sz="1600" b="1">
                <a:latin typeface="Corbel" pitchFamily="-110" charset="0"/>
                <a:ea typeface="ＭＳ Ｐゴシック" pitchFamily="-110" charset="-128"/>
                <a:cs typeface="ＭＳ Ｐゴシック" pitchFamily="-110" charset="-128"/>
              </a:rPr>
              <a:t>distribution or revocation of access rights or capabilities</a:t>
            </a:r>
          </a:p>
          <a:p>
            <a:pPr marL="685800" lvl="1" indent="-336550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-110" charset="2"/>
              <a:buChar char=""/>
            </a:pPr>
            <a:r>
              <a:rPr lang="en-US" sz="1600" b="1">
                <a:latin typeface="Corbel" pitchFamily="-110" charset="0"/>
                <a:ea typeface="ＭＳ Ｐゴシック" pitchFamily="-110" charset="-128"/>
                <a:cs typeface="ＭＳ Ｐゴシック" pitchFamily="-110" charset="-128"/>
              </a:rPr>
              <a:t>changes to subject or object security attributes</a:t>
            </a:r>
          </a:p>
          <a:p>
            <a:pPr marL="685800" lvl="1" indent="-336550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-110" charset="2"/>
              <a:buChar char=""/>
            </a:pPr>
            <a:r>
              <a:rPr lang="en-US" sz="1600" b="1">
                <a:latin typeface="Corbel" pitchFamily="-110" charset="0"/>
                <a:ea typeface="ＭＳ Ｐゴシック" pitchFamily="-110" charset="-128"/>
                <a:cs typeface="ＭＳ Ｐゴシック" pitchFamily="-110" charset="-128"/>
              </a:rPr>
              <a:t>policy checks performed by the security software </a:t>
            </a:r>
          </a:p>
          <a:p>
            <a:pPr marL="685800" lvl="1" indent="-336550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-110" charset="2"/>
              <a:buChar char=""/>
            </a:pPr>
            <a:r>
              <a:rPr lang="en-US" sz="1600" b="1">
                <a:latin typeface="Corbel" pitchFamily="-110" charset="0"/>
                <a:ea typeface="ＭＳ Ｐゴシック" pitchFamily="-110" charset="-128"/>
                <a:cs typeface="ＭＳ Ｐゴシック" pitchFamily="-110" charset="-128"/>
              </a:rPr>
              <a:t>use of access rights to bypass a policy check</a:t>
            </a:r>
          </a:p>
          <a:p>
            <a:pPr marL="685800" lvl="1" indent="-336550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-110" charset="2"/>
              <a:buChar char=""/>
            </a:pPr>
            <a:r>
              <a:rPr lang="en-US" sz="1600" b="1">
                <a:latin typeface="Corbel" pitchFamily="-110" charset="0"/>
                <a:ea typeface="ＭＳ Ｐゴシック" pitchFamily="-110" charset="-128"/>
                <a:cs typeface="ＭＳ Ｐゴシック" pitchFamily="-110" charset="-128"/>
              </a:rPr>
              <a:t>use of identification and authentication functions</a:t>
            </a:r>
          </a:p>
          <a:p>
            <a:pPr marL="685800" lvl="1" indent="-336550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-110" charset="2"/>
              <a:buChar char=""/>
            </a:pPr>
            <a:r>
              <a:rPr lang="en-US" sz="1600" b="1">
                <a:latin typeface="Corbel" pitchFamily="-110" charset="0"/>
                <a:ea typeface="ＭＳ Ｐゴシック" pitchFamily="-110" charset="-128"/>
                <a:cs typeface="ＭＳ Ｐゴシック" pitchFamily="-110" charset="-128"/>
              </a:rPr>
              <a:t>security-related actions taken by an operator/user </a:t>
            </a:r>
          </a:p>
          <a:p>
            <a:pPr marL="685800" lvl="1" indent="-336550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-110" charset="2"/>
              <a:buChar char=""/>
            </a:pPr>
            <a:r>
              <a:rPr lang="en-US" sz="1600" b="1">
                <a:latin typeface="Corbel" pitchFamily="-110" charset="0"/>
                <a:ea typeface="ＭＳ Ｐゴシック" pitchFamily="-110" charset="-128"/>
                <a:cs typeface="ＭＳ Ｐゴシック" pitchFamily="-110" charset="-128"/>
              </a:rPr>
              <a:t>import/export of data from/to removable media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 smtClean="0"/>
              <a:t>What to Collect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42827"/>
            <a:ext cx="8229600" cy="4267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events related to the use of the auditing software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events related to the security mechanisms on the system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events that are collected for use by the various security detection and prevention mechanisms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events related to system management and operation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operating system access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application access for selected applications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remote access</a:t>
            </a: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93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FFB91D"/>
                </a:solidFill>
                <a:ea typeface="+mj-ea"/>
                <a:cs typeface="+mj-cs"/>
              </a:rPr>
              <a:t>Figure 18.4 - Examples of Audit Trails</a:t>
            </a:r>
            <a:endParaRPr lang="en-US" sz="4000" dirty="0">
              <a:solidFill>
                <a:srgbClr val="FFB91D"/>
              </a:solidFill>
              <a:ea typeface="+mj-ea"/>
              <a:cs typeface="+mj-c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3932238" cy="3979863"/>
          </a:xfrm>
        </p:spPr>
        <p:txBody>
          <a:bodyPr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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066800"/>
            <a:ext cx="2743200" cy="54864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figure 18.4a is an example of a system-level audit trail on a UNIX system</a:t>
            </a:r>
          </a:p>
          <a:p>
            <a:pPr>
              <a:defRPr/>
            </a:pPr>
            <a:endParaRPr lang="en-US" sz="1000" dirty="0" smtClean="0">
              <a:ea typeface="+mn-ea"/>
              <a:cs typeface="+mn-cs"/>
            </a:endParaRPr>
          </a:p>
          <a:p>
            <a:pPr>
              <a:defRPr/>
            </a:pPr>
            <a:endParaRPr lang="en-US" sz="1000" dirty="0" smtClean="0">
              <a:ea typeface="+mn-ea"/>
              <a:cs typeface="+mn-cs"/>
            </a:endParaRPr>
          </a:p>
          <a:p>
            <a:pPr>
              <a:defRPr/>
            </a:pPr>
            <a:endParaRPr lang="en-US" sz="1000" dirty="0" smtClean="0">
              <a:ea typeface="+mn-ea"/>
              <a:cs typeface="+mn-cs"/>
            </a:endParaRPr>
          </a:p>
          <a:p>
            <a:pPr>
              <a:defRPr/>
            </a:pPr>
            <a:endParaRPr lang="en-US" sz="1000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figure 18.4b is an example of an application-level audit trail for a mail delivery system</a:t>
            </a: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figure 18.4c is an example of a user-level audit trail on a UNIX system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37893" name="Picture 6" descr="f4.pdf"/>
          <p:cNvPicPr>
            <a:picLocks noChangeAspect="1"/>
          </p:cNvPicPr>
          <p:nvPr/>
        </p:nvPicPr>
        <p:blipFill>
          <a:blip r:embed="rId3"/>
          <a:srcRect l="11765" t="8182" r="11765" b="36365"/>
          <a:stretch>
            <a:fillRect/>
          </a:stretch>
        </p:blipFill>
        <p:spPr bwMode="auto">
          <a:xfrm>
            <a:off x="0" y="871538"/>
            <a:ext cx="6378575" cy="5986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4312178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a typeface="+mj-ea"/>
                <a:cs typeface="+mj-cs"/>
              </a:rPr>
              <a:t>Implementing Logging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3983" y="1644263"/>
            <a:ext cx="8229600" cy="441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/>
                <a:ea typeface="ＭＳ Ｐゴシック" pitchFamily="-110" charset="-128"/>
                <a:cs typeface="ＭＳ Ｐゴシック" pitchFamily="-110" charset="-128"/>
              </a:rPr>
              <a:t>foundation of security auditing facility is the initial capture of the audit data</a:t>
            </a:r>
          </a:p>
          <a:p>
            <a:pPr eaLnBrk="1" hangingPunct="1"/>
            <a:r>
              <a:rPr lang="en-US" dirty="0">
                <a:effectLst/>
                <a:ea typeface="ＭＳ Ｐゴシック" pitchFamily="-110" charset="-128"/>
                <a:cs typeface="ＭＳ Ｐゴシック" pitchFamily="-110" charset="-128"/>
              </a:rPr>
              <a:t>software must include hooks (capture points) that trigger data collection and storage as preselected events occur</a:t>
            </a:r>
          </a:p>
          <a:p>
            <a:pPr eaLnBrk="1" hangingPunct="1"/>
            <a:r>
              <a:rPr lang="en-US" dirty="0">
                <a:effectLst/>
                <a:ea typeface="ＭＳ Ｐゴシック" pitchFamily="-110" charset="-128"/>
                <a:cs typeface="ＭＳ Ｐゴシック" pitchFamily="-110" charset="-128"/>
              </a:rPr>
              <a:t>dependent on the nature of the software</a:t>
            </a:r>
          </a:p>
          <a:p>
            <a:pPr lvl="1" eaLnBrk="1" hangingPunct="1"/>
            <a:r>
              <a:rPr lang="en-US" dirty="0">
                <a:effectLst/>
              </a:rPr>
              <a:t>varies depending on operating system and applications involved</a:t>
            </a:r>
          </a:p>
        </p:txBody>
      </p:sp>
    </p:spTree>
    <p:extLst>
      <p:ext uri="{BB962C8B-B14F-4D97-AF65-F5344CB8AC3E}">
        <p14:creationId xmlns:p14="http://schemas.microsoft.com/office/powerpoint/2010/main" val="107172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Windows event log</a:t>
            </a:r>
            <a:endParaRPr lang="en-US" dirty="0">
              <a:solidFill>
                <a:srgbClr val="FFB91D"/>
              </a:solidFill>
              <a:ea typeface="+mj-ea"/>
              <a:cs typeface="+mj-cs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417638"/>
            <a:ext cx="8229600" cy="48768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event is an entity that describes some interesting occurrence</a:t>
            </a:r>
          </a:p>
          <a:p>
            <a:pPr lvl="1" eaLnBrk="1" hangingPunct="1"/>
            <a:r>
              <a:rPr lang="en-US" dirty="0" smtClean="0">
                <a:effectLst/>
              </a:rPr>
              <a:t>contains: </a:t>
            </a:r>
          </a:p>
          <a:p>
            <a:pPr lvl="2" eaLnBrk="1" hangingPunct="1"/>
            <a:r>
              <a:rPr lang="en-US" dirty="0" smtClean="0">
                <a:effectLst/>
                <a:ea typeface="ＭＳ Ｐゴシック" pitchFamily="-110" charset="-128"/>
              </a:rPr>
              <a:t>a numeric identification code</a:t>
            </a:r>
          </a:p>
          <a:p>
            <a:pPr lvl="2" eaLnBrk="1" hangingPunct="1"/>
            <a:r>
              <a:rPr lang="en-US" dirty="0" smtClean="0">
                <a:effectLst/>
                <a:ea typeface="ＭＳ Ｐゴシック" pitchFamily="-110" charset="-128"/>
              </a:rPr>
              <a:t>a set of attributes</a:t>
            </a:r>
          </a:p>
          <a:p>
            <a:pPr lvl="2" eaLnBrk="1" hangingPunct="1"/>
            <a:r>
              <a:rPr lang="en-US" dirty="0" smtClean="0">
                <a:effectLst/>
                <a:ea typeface="ＭＳ Ｐゴシック" pitchFamily="-110" charset="-128"/>
              </a:rPr>
              <a:t>optional user-supplied data</a:t>
            </a:r>
          </a:p>
          <a:p>
            <a:pPr eaLnBrk="1" hangingPunct="1"/>
            <a:r>
              <a:rPr lang="en-US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three types of event logs:</a:t>
            </a:r>
          </a:p>
          <a:p>
            <a:pPr lvl="1" eaLnBrk="1" hangingPunct="1"/>
            <a:r>
              <a:rPr lang="en-US" dirty="0" smtClean="0">
                <a:effectLst/>
              </a:rPr>
              <a:t>system:  system related apps and drivers</a:t>
            </a:r>
          </a:p>
          <a:p>
            <a:pPr lvl="1" eaLnBrk="1" hangingPunct="1"/>
            <a:r>
              <a:rPr lang="en-US" dirty="0" smtClean="0">
                <a:effectLst/>
              </a:rPr>
              <a:t>application:  user-level apps</a:t>
            </a:r>
          </a:p>
          <a:p>
            <a:pPr lvl="1" eaLnBrk="1" hangingPunct="1"/>
            <a:r>
              <a:rPr lang="en-US" dirty="0" smtClean="0">
                <a:effectLst/>
              </a:rPr>
              <a:t>security:  Windows LSA</a:t>
            </a:r>
          </a:p>
        </p:txBody>
      </p:sp>
    </p:spTree>
    <p:extLst>
      <p:ext uri="{BB962C8B-B14F-4D97-AF65-F5344CB8AC3E}">
        <p14:creationId xmlns:p14="http://schemas.microsoft.com/office/powerpoint/2010/main" val="2723446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TPM and Trusted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448342" cy="4815583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 smtClean="0"/>
              <a:t>Goal: incorporate specialized hardware to improve security. </a:t>
            </a:r>
          </a:p>
          <a:p>
            <a:r>
              <a:rPr lang="en-US" sz="3100" dirty="0" smtClean="0"/>
              <a:t>Built into personal computers, but these </a:t>
            </a:r>
            <a:r>
              <a:rPr lang="en-US" sz="3100" dirty="0" smtClean="0"/>
              <a:t>components (usually specialized chips) </a:t>
            </a:r>
            <a:r>
              <a:rPr lang="en-US" sz="3100" dirty="0" smtClean="0"/>
              <a:t>are tamperproof and </a:t>
            </a:r>
            <a:r>
              <a:rPr lang="en-US" sz="3100" dirty="0" smtClean="0"/>
              <a:t>provide hardware level authentication</a:t>
            </a:r>
            <a:r>
              <a:rPr lang="en-US" sz="3100" dirty="0" smtClean="0"/>
              <a:t>.</a:t>
            </a:r>
            <a:endParaRPr lang="en-US" sz="3100" dirty="0" smtClean="0"/>
          </a:p>
          <a:p>
            <a:r>
              <a:rPr lang="en-US" sz="3100" dirty="0" smtClean="0"/>
              <a:t>Three basic functionalities:</a:t>
            </a:r>
          </a:p>
          <a:p>
            <a:pPr lvl="1"/>
            <a:r>
              <a:rPr lang="en-US" sz="2600" dirty="0" smtClean="0"/>
              <a:t>Secure storage and use of keys</a:t>
            </a:r>
          </a:p>
          <a:p>
            <a:pPr lvl="1"/>
            <a:r>
              <a:rPr lang="en-US" sz="2600" dirty="0" smtClean="0"/>
              <a:t>Secure software attestations</a:t>
            </a:r>
          </a:p>
          <a:p>
            <a:pPr lvl="1"/>
            <a:r>
              <a:rPr lang="en-US" sz="2600" dirty="0" smtClean="0"/>
              <a:t>Secured data</a:t>
            </a:r>
            <a:endParaRPr lang="en-US" sz="2600" dirty="0"/>
          </a:p>
        </p:txBody>
      </p:sp>
      <p:pic>
        <p:nvPicPr>
          <p:cNvPr id="5" name="Content Placeholder 4" descr="TMP_2.jp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974" b="-28974"/>
          <a:stretch/>
        </p:blipFill>
        <p:spPr>
          <a:xfrm>
            <a:off x="4869452" y="356194"/>
            <a:ext cx="4038600" cy="4525963"/>
          </a:xfrm>
        </p:spPr>
      </p:pic>
      <p:pic>
        <p:nvPicPr>
          <p:cNvPr id="6" name="Picture 5" descr="u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40" y="4000561"/>
            <a:ext cx="2232660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96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300" dirty="0">
                <a:effectLst/>
                <a:ea typeface="ＭＳ Ｐゴシック" pitchFamily="-110" charset="-128"/>
                <a:cs typeface="ＭＳ Ｐゴシック" pitchFamily="-110" charset="-128"/>
              </a:rPr>
              <a:t>Windows System Log Example</a:t>
            </a:r>
          </a:p>
        </p:txBody>
      </p:sp>
      <p:pic>
        <p:nvPicPr>
          <p:cNvPr id="50179" name="Picture 6" descr="f5.pdf"/>
          <p:cNvPicPr>
            <a:picLocks noChangeAspect="1"/>
          </p:cNvPicPr>
          <p:nvPr/>
        </p:nvPicPr>
        <p:blipFill>
          <a:blip r:embed="rId3"/>
          <a:srcRect l="4706" t="5455" r="4706" b="61818"/>
          <a:stretch>
            <a:fillRect/>
          </a:stretch>
        </p:blipFill>
        <p:spPr bwMode="auto">
          <a:xfrm>
            <a:off x="0" y="1905000"/>
            <a:ext cx="9144000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8185756"/>
      </p:ext>
    </p:extLst>
  </p:cSld>
  <p:clrMapOvr>
    <a:masterClrMapping/>
  </p:clrMapOvr>
  <p:transition xmlns:p14="http://schemas.microsoft.com/office/powerpoint/2010/main">
    <p:wipe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</a:rPr>
              <a:t>UNIX syslog</a:t>
            </a:r>
            <a:endParaRPr lang="en-US" dirty="0">
              <a:solidFill>
                <a:srgbClr val="FFB91D"/>
              </a:solidFill>
              <a:ea typeface="+mj-ea"/>
              <a:cs typeface="+mj-cs"/>
            </a:endParaRPr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358935"/>
              </p:ext>
            </p:extLst>
          </p:nvPr>
        </p:nvGraphicFramePr>
        <p:xfrm>
          <a:off x="311087" y="2657226"/>
          <a:ext cx="8458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4276" name="TextBox 17"/>
          <p:cNvSpPr txBox="1">
            <a:spLocks noChangeArrowheads="1"/>
          </p:cNvSpPr>
          <p:nvPr/>
        </p:nvSpPr>
        <p:spPr bwMode="auto">
          <a:xfrm>
            <a:off x="608013" y="2135188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2163" y="1504157"/>
            <a:ext cx="7086600" cy="1154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2000"/>
              </a:spcBef>
              <a:buClr>
                <a:schemeClr val="accent1"/>
              </a:buClr>
              <a:buSzPct val="90000"/>
              <a:defRPr/>
            </a:pPr>
            <a:r>
              <a:rPr lang="en-US" sz="2400" b="1" dirty="0" smtClean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UNIX's </a:t>
            </a:r>
            <a:r>
              <a:rPr lang="en-US" sz="2400" b="1" dirty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general-purpose logging mechanism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SzPct val="90000"/>
              <a:defRPr/>
            </a:pPr>
            <a:r>
              <a:rPr lang="en-US" sz="2200" b="1" dirty="0" smtClean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(found </a:t>
            </a:r>
            <a:r>
              <a:rPr lang="en-US" sz="2200" b="1" dirty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on all UNIX / Linux </a:t>
            </a:r>
            <a:r>
              <a:rPr lang="en-US" sz="2200" b="1" dirty="0" smtClean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variants)</a:t>
            </a:r>
            <a:endParaRPr lang="en-US" sz="2200" b="1" dirty="0"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+mn-lt"/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5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a typeface="+mj-ea"/>
                <a:cs typeface="+mj-cs"/>
              </a:rPr>
              <a:t>Syslog Protocol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19573"/>
            <a:ext cx="8229600" cy="5398128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In 2009, the IETF standardized a syslog protocol, formalizing a message format for communication and logging of events across networks.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Result: a </a:t>
            </a:r>
            <a:r>
              <a:rPr lang="en-US" sz="2400" dirty="0">
                <a:effectLst/>
                <a:ea typeface="ＭＳ Ｐゴシック" pitchFamily="-110" charset="-128"/>
                <a:cs typeface="ＭＳ Ｐゴシック" pitchFamily="-110" charset="-128"/>
              </a:rPr>
              <a:t>transport allowing hosts to send IP event notification messages to syslog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ffectLst/>
              </a:rPr>
              <a:t>provides a very general message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ffectLst/>
              </a:rPr>
              <a:t>allowing processes and applications to use suitable conventions for their logged </a:t>
            </a:r>
            <a:r>
              <a:rPr lang="en-US" sz="2000" dirty="0" smtClean="0">
                <a:effectLst/>
              </a:rPr>
              <a:t>events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ffectLst/>
              </a:rPr>
              <a:t>The common </a:t>
            </a:r>
            <a:r>
              <a:rPr lang="en-US" sz="2400" dirty="0">
                <a:effectLst/>
              </a:rPr>
              <a:t>version of the syslog protocol was originally developed on the University of California Berkeley Software Distribution (BSD) UNIX/TCP/IP system implementations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sz="2400" dirty="0" smtClean="0">
                <a:effectLst/>
                <a:ea typeface="ＭＳ Ｐゴシック" pitchFamily="-110" charset="-128"/>
                <a:cs typeface="ＭＳ Ｐゴシック" pitchFamily="-110" charset="-128"/>
              </a:rPr>
              <a:t>essages </a:t>
            </a:r>
            <a:r>
              <a:rPr lang="en-US" sz="2400" dirty="0">
                <a:effectLst/>
                <a:ea typeface="ＭＳ Ｐゴシック" pitchFamily="-110" charset="-128"/>
                <a:cs typeface="ＭＳ Ｐゴシック" pitchFamily="-110" charset="-128"/>
              </a:rPr>
              <a:t>in the BSD syslog format consist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ffectLst/>
              </a:rPr>
              <a:t>PRI - facilities / severity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ffectLst/>
              </a:rPr>
              <a:t>header – timestamp and hostname/IP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>
                <a:effectLst/>
              </a:rPr>
              <a:t>Msg</a:t>
            </a:r>
            <a:r>
              <a:rPr lang="en-US" sz="2000" dirty="0">
                <a:effectLst/>
              </a:rPr>
              <a:t> - program name and content</a:t>
            </a:r>
          </a:p>
        </p:txBody>
      </p:sp>
    </p:spTree>
    <p:extLst>
      <p:ext uri="{BB962C8B-B14F-4D97-AF65-F5344CB8AC3E}">
        <p14:creationId xmlns:p14="http://schemas.microsoft.com/office/powerpoint/2010/main" val="392939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1295400"/>
          </a:xfrm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300" dirty="0">
                <a:solidFill>
                  <a:srgbClr val="000000"/>
                </a:solidFill>
                <a:effectLst/>
                <a:ea typeface="ＭＳ Ｐゴシック" pitchFamily="-110" charset="-128"/>
                <a:cs typeface="ＭＳ Ｐゴシック" pitchFamily="-110" charset="-128"/>
              </a:rPr>
              <a:t>Syslog Facilities and Severity Levels</a:t>
            </a: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228600" y="1447800"/>
          <a:ext cx="4964113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5626100" imgH="4318000" progId="Word.Document.12">
                  <p:link updateAutomatic="1"/>
                </p:oleObj>
              </mc:Choice>
              <mc:Fallback>
                <p:oleObj name="Document" r:id="rId4" imgW="5626100" imgH="431800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4964113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3581400" y="4260850"/>
          <a:ext cx="5302250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6" imgW="5626100" imgH="2755900" progId="Word.Document.12">
                  <p:link updateAutomatic="1"/>
                </p:oleObj>
              </mc:Choice>
              <mc:Fallback>
                <p:oleObj name="Document" r:id="rId6" imgW="5626100" imgH="275590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260850"/>
                        <a:ext cx="5302250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5867400"/>
            <a:ext cx="3276600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2000"/>
              </a:spcBef>
              <a:buClr>
                <a:schemeClr val="accent1"/>
              </a:buClr>
              <a:buSzPct val="90000"/>
              <a:defRPr/>
            </a:pPr>
            <a:r>
              <a:rPr lang="en-US" sz="2200" b="1" dirty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(b) Syslog Severity Levels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2667000"/>
            <a:ext cx="2492375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spcBef>
                <a:spcPts val="2000"/>
              </a:spcBef>
              <a:buClr>
                <a:schemeClr val="accent1"/>
              </a:buClr>
              <a:buSzPct val="90000"/>
              <a:defRPr/>
            </a:pPr>
            <a:r>
              <a:rPr lang="en-US" sz="2200" b="1" dirty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rPr>
              <a:t>(a) Syslog Facilities</a:t>
            </a:r>
          </a:p>
        </p:txBody>
      </p:sp>
    </p:spTree>
    <p:extLst>
      <p:ext uri="{BB962C8B-B14F-4D97-AF65-F5344CB8AC3E}">
        <p14:creationId xmlns:p14="http://schemas.microsoft.com/office/powerpoint/2010/main" val="3235366159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a typeface="+mj-ea"/>
                <a:cs typeface="+mj-cs"/>
              </a:rPr>
              <a:t>Syslog Examples</a:t>
            </a:r>
          </a:p>
        </p:txBody>
      </p:sp>
      <p:pic>
        <p:nvPicPr>
          <p:cNvPr id="60419" name="Picture 6" descr="f6.pdf"/>
          <p:cNvPicPr>
            <a:picLocks noChangeAspect="1"/>
          </p:cNvPicPr>
          <p:nvPr/>
        </p:nvPicPr>
        <p:blipFill>
          <a:blip r:embed="rId3"/>
          <a:srcRect t="2727" b="59091"/>
          <a:stretch>
            <a:fillRect/>
          </a:stretch>
        </p:blipFill>
        <p:spPr bwMode="auto">
          <a:xfrm>
            <a:off x="304800" y="1981200"/>
            <a:ext cx="8636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711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a typeface="+mj-ea"/>
                <a:cs typeface="+mj-cs"/>
              </a:rPr>
              <a:t>Logging at Application Level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70000"/>
              </a:lnSpc>
              <a:defRPr/>
            </a:pPr>
            <a:r>
              <a:rPr lang="en-US" sz="2800" dirty="0">
                <a:effectLst/>
              </a:rPr>
              <a:t>privileged applications present security issues</a:t>
            </a:r>
          </a:p>
          <a:p>
            <a:pPr lvl="1">
              <a:lnSpc>
                <a:spcPct val="70000"/>
              </a:lnSpc>
              <a:defRPr/>
            </a:pPr>
            <a:r>
              <a:rPr lang="en-US" sz="2400" dirty="0">
                <a:effectLst/>
              </a:rPr>
              <a:t>may not be captured by system/user-level audit data</a:t>
            </a:r>
          </a:p>
          <a:p>
            <a:pPr lvl="1">
              <a:lnSpc>
                <a:spcPct val="70000"/>
              </a:lnSpc>
              <a:defRPr/>
            </a:pPr>
            <a:r>
              <a:rPr lang="en-US" sz="2400" dirty="0">
                <a:effectLst/>
              </a:rPr>
              <a:t>constitute a large percentage of reported vulnerabilities</a:t>
            </a:r>
          </a:p>
          <a:p>
            <a:pPr>
              <a:lnSpc>
                <a:spcPct val="70000"/>
              </a:lnSpc>
              <a:defRPr/>
            </a:pPr>
            <a:r>
              <a:rPr lang="en-US" sz="2800" dirty="0">
                <a:effectLst/>
              </a:rPr>
              <a:t>vulnerabilities exploited:</a:t>
            </a:r>
          </a:p>
          <a:p>
            <a:pPr lvl="1">
              <a:lnSpc>
                <a:spcPct val="70000"/>
              </a:lnSpc>
              <a:defRPr/>
            </a:pPr>
            <a:r>
              <a:rPr lang="en-US" sz="2400" dirty="0">
                <a:effectLst/>
              </a:rPr>
              <a:t>lack of dynamic checks on input data</a:t>
            </a:r>
          </a:p>
          <a:p>
            <a:pPr lvl="1">
              <a:lnSpc>
                <a:spcPct val="70000"/>
              </a:lnSpc>
              <a:defRPr/>
            </a:pPr>
            <a:r>
              <a:rPr lang="en-US" sz="2400" dirty="0">
                <a:effectLst/>
              </a:rPr>
              <a:t>errors in application logic</a:t>
            </a:r>
          </a:p>
          <a:p>
            <a:pPr>
              <a:lnSpc>
                <a:spcPct val="70000"/>
              </a:lnSpc>
              <a:defRPr/>
            </a:pPr>
            <a:r>
              <a:rPr lang="en-US" sz="2800" dirty="0">
                <a:effectLst/>
              </a:rPr>
              <a:t>may be necessary to capture behavior of application beyond its access to system services and file systems</a:t>
            </a:r>
          </a:p>
          <a:p>
            <a:pPr>
              <a:lnSpc>
                <a:spcPct val="70000"/>
              </a:lnSpc>
              <a:defRPr/>
            </a:pPr>
            <a:r>
              <a:rPr lang="en-US" sz="2800" dirty="0">
                <a:effectLst/>
              </a:rPr>
              <a:t>two approaches to collecting audit data:</a:t>
            </a:r>
          </a:p>
          <a:p>
            <a:pPr lvl="1">
              <a:lnSpc>
                <a:spcPct val="70000"/>
              </a:lnSpc>
              <a:defRPr/>
            </a:pPr>
            <a:r>
              <a:rPr lang="en-US" sz="2400" dirty="0">
                <a:effectLst/>
              </a:rPr>
              <a:t>interposable libraries </a:t>
            </a:r>
          </a:p>
          <a:p>
            <a:pPr lvl="1">
              <a:lnSpc>
                <a:spcPct val="70000"/>
              </a:lnSpc>
              <a:defRPr/>
            </a:pPr>
            <a:r>
              <a:rPr lang="en-US" sz="2400" dirty="0">
                <a:effectLst/>
              </a:rPr>
              <a:t>dynamic binary rewriting</a:t>
            </a:r>
          </a:p>
          <a:p>
            <a:pPr lvl="1" eaLnBrk="1" hangingPunct="1">
              <a:lnSpc>
                <a:spcPct val="70000"/>
              </a:lnSpc>
              <a:buFont typeface="Wingdings" pitchFamily="45" charset="2"/>
              <a:buChar char=""/>
              <a:defRPr/>
            </a:pPr>
            <a:endParaRPr lang="en-US" dirty="0">
              <a:effectLst>
                <a:outerShdw blurRad="38100" dist="38100" dir="2700000" algn="tl">
                  <a:srgbClr val="0064E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960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3124200" cy="55895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00000"/>
                </a:solidFill>
                <a:ea typeface="+mj-ea"/>
                <a:cs typeface="+mj-cs"/>
              </a:rPr>
              <a:t>Use of an Interposable Library</a:t>
            </a:r>
            <a:endParaRPr lang="en-US" sz="4000" dirty="0">
              <a:solidFill>
                <a:srgbClr val="000000"/>
              </a:solidFill>
              <a:ea typeface="+mj-ea"/>
              <a:cs typeface="+mj-cs"/>
            </a:endParaRPr>
          </a:p>
        </p:txBody>
      </p:sp>
      <p:pic>
        <p:nvPicPr>
          <p:cNvPr id="68611" name="Picture 5" descr="f7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4925" y="0"/>
            <a:ext cx="5299075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1753625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Trail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110" charset="-128"/>
                <a:cs typeface="ＭＳ Ｐゴシック" pitchFamily="-110" charset="-128"/>
              </a:rPr>
              <a:t>analysis programs and procedures vary widely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110" charset="-128"/>
                <a:cs typeface="ＭＳ Ｐゴシック" pitchFamily="-110" charset="-128"/>
              </a:rPr>
              <a:t>must understand context of log entries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</a:rPr>
              <a:t>relevant information may reside in other entries in the same logs, other logs, and </a:t>
            </a:r>
            <a:r>
              <a:rPr lang="en-US" dirty="0" err="1" smtClean="0">
                <a:effectLst>
                  <a:outerShdw blurRad="38100" dist="38100" dir="2700000" algn="tl">
                    <a:srgbClr val="0064E2"/>
                  </a:outerShdw>
                </a:effectLst>
              </a:rPr>
              <a:t>nonlog</a:t>
            </a: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</a:rPr>
              <a:t> sources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110" charset="-128"/>
                <a:cs typeface="ＭＳ Ｐゴシック" pitchFamily="-110" charset="-128"/>
              </a:rPr>
              <a:t>audit file formats contain mix of plain text and codes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</a:rPr>
              <a:t>must decipher manually / automatically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110" charset="-128"/>
                <a:cs typeface="ＭＳ Ｐゴシック" pitchFamily="-110" charset="-128"/>
              </a:rPr>
              <a:t>ideally regularly review entries to gain understanding of baseline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76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a typeface="+mj-ea"/>
                <a:cs typeface="+mj-cs"/>
              </a:rPr>
              <a:t>Types of Audit Trail Analysis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45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audit trails can be used in multiple ways</a:t>
            </a:r>
          </a:p>
          <a:p>
            <a:pPr lvl="1" eaLnBrk="1" hangingPunct="1">
              <a:lnSpc>
                <a:spcPct val="90000"/>
              </a:lnSpc>
              <a:buFont typeface="Wingdings" pitchFamily="45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this depends in part on when done</a:t>
            </a:r>
          </a:p>
          <a:p>
            <a:pPr eaLnBrk="1" hangingPunct="1">
              <a:lnSpc>
                <a:spcPct val="90000"/>
              </a:lnSpc>
              <a:buFont typeface="Wingdings" pitchFamily="45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possibilities include:</a:t>
            </a:r>
          </a:p>
          <a:p>
            <a:pPr lvl="1" eaLnBrk="1" hangingPunct="1">
              <a:lnSpc>
                <a:spcPct val="90000"/>
              </a:lnSpc>
              <a:buFont typeface="Wingdings" pitchFamily="45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audit trail review after an event</a:t>
            </a:r>
          </a:p>
          <a:p>
            <a:pPr lvl="2" eaLnBrk="1" hangingPunct="1">
              <a:lnSpc>
                <a:spcPct val="90000"/>
              </a:lnSpc>
              <a:buFont typeface="Wingdings" pitchFamily="45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triggered by event to diagnose cause and remediate</a:t>
            </a:r>
          </a:p>
          <a:p>
            <a:pPr lvl="2" eaLnBrk="1" hangingPunct="1">
              <a:lnSpc>
                <a:spcPct val="90000"/>
              </a:lnSpc>
              <a:buFont typeface="Wingdings" pitchFamily="45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focuses on the audit trail entries that are relevant to the specific event</a:t>
            </a:r>
          </a:p>
          <a:p>
            <a:pPr lvl="1" eaLnBrk="1" hangingPunct="1">
              <a:lnSpc>
                <a:spcPct val="90000"/>
              </a:lnSpc>
              <a:buFont typeface="Wingdings" pitchFamily="45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periodic review of audit trail data</a:t>
            </a:r>
          </a:p>
          <a:p>
            <a:pPr lvl="2" eaLnBrk="1" hangingPunct="1">
              <a:lnSpc>
                <a:spcPct val="90000"/>
              </a:lnSpc>
              <a:buFont typeface="Wingdings" pitchFamily="45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review bulk data to identify problems and behavior</a:t>
            </a:r>
          </a:p>
          <a:p>
            <a:pPr lvl="1" eaLnBrk="1" hangingPunct="1">
              <a:lnSpc>
                <a:spcPct val="90000"/>
              </a:lnSpc>
              <a:buFont typeface="Wingdings" pitchFamily="45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real-time audit analysis</a:t>
            </a:r>
          </a:p>
          <a:p>
            <a:pPr lvl="2" eaLnBrk="1" hangingPunct="1">
              <a:lnSpc>
                <a:spcPct val="90000"/>
              </a:lnSpc>
              <a:buFont typeface="Wingdings" pitchFamily="45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part of an intrusion detection function</a:t>
            </a:r>
          </a:p>
        </p:txBody>
      </p:sp>
    </p:spTree>
    <p:extLst>
      <p:ext uri="{BB962C8B-B14F-4D97-AF65-F5344CB8AC3E}">
        <p14:creationId xmlns:p14="http://schemas.microsoft.com/office/powerpoint/2010/main" val="177992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a typeface="+mj-ea"/>
                <a:cs typeface="+mj-cs"/>
              </a:rPr>
              <a:t>Audit Review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30778"/>
            <a:ext cx="8458200" cy="4724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itchFamily="45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audit review capability provides administrator with information from selected audit records</a:t>
            </a:r>
          </a:p>
          <a:p>
            <a:pPr lvl="1" eaLnBrk="1" hangingPunct="1">
              <a:lnSpc>
                <a:spcPct val="90000"/>
              </a:lnSpc>
              <a:buFont typeface="Wingdings" pitchFamily="45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actions of one or more users</a:t>
            </a:r>
          </a:p>
          <a:p>
            <a:pPr lvl="1" eaLnBrk="1" hangingPunct="1">
              <a:lnSpc>
                <a:spcPct val="90000"/>
              </a:lnSpc>
              <a:buFont typeface="Wingdings" pitchFamily="45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actions on a specific object or resource</a:t>
            </a:r>
          </a:p>
          <a:p>
            <a:pPr lvl="1" eaLnBrk="1" hangingPunct="1">
              <a:lnSpc>
                <a:spcPct val="90000"/>
              </a:lnSpc>
              <a:buFont typeface="Wingdings" pitchFamily="45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all or a specified set of audited exceptions</a:t>
            </a:r>
          </a:p>
          <a:p>
            <a:pPr lvl="1" eaLnBrk="1" hangingPunct="1">
              <a:lnSpc>
                <a:spcPct val="90000"/>
              </a:lnSpc>
              <a:buFont typeface="Wingdings" pitchFamily="45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actions on a specific system / security attribute</a:t>
            </a:r>
          </a:p>
          <a:p>
            <a:pPr eaLnBrk="1" hangingPunct="1">
              <a:lnSpc>
                <a:spcPct val="90000"/>
              </a:lnSpc>
              <a:buFont typeface="Wingdings" pitchFamily="45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may be filtered by time / source / frequency </a:t>
            </a:r>
          </a:p>
          <a:p>
            <a:pPr eaLnBrk="1" hangingPunct="1">
              <a:lnSpc>
                <a:spcPct val="90000"/>
              </a:lnSpc>
              <a:buFont typeface="Wingdings" pitchFamily="45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used to provide system activity baseline</a:t>
            </a:r>
          </a:p>
          <a:p>
            <a:pPr eaLnBrk="1" hangingPunct="1">
              <a:lnSpc>
                <a:spcPct val="90000"/>
              </a:lnSpc>
              <a:buFont typeface="Wingdings" pitchFamily="45" charset="2"/>
              <a:buChar char="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level of security related activity</a:t>
            </a:r>
          </a:p>
        </p:txBody>
      </p:sp>
    </p:spTree>
    <p:extLst>
      <p:ext uri="{BB962C8B-B14F-4D97-AF65-F5344CB8AC3E}">
        <p14:creationId xmlns:p14="http://schemas.microsoft.com/office/powerpoint/2010/main" val="384946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136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Each TPM chip contains an RSA key pair called the “endorsement key” – EK.</a:t>
            </a:r>
          </a:p>
          <a:p>
            <a:pPr lvl="1"/>
            <a:r>
              <a:rPr lang="en-US" dirty="0" smtClean="0"/>
              <a:t>Cannot be accessed by software</a:t>
            </a:r>
          </a:p>
          <a:p>
            <a:r>
              <a:rPr lang="en-US" dirty="0" smtClean="0"/>
              <a:t>The Storage Root Key (SRK) is created when an admin takes ownership of the system</a:t>
            </a:r>
          </a:p>
          <a:p>
            <a:pPr lvl="1"/>
            <a:r>
              <a:rPr lang="en-US" dirty="0" smtClean="0"/>
              <a:t>Generated by the TPM based on the EK and an owner password</a:t>
            </a:r>
          </a:p>
          <a:p>
            <a:r>
              <a:rPr lang="en-US" dirty="0" smtClean="0"/>
              <a:t>A second key, the Attestation Identity Key (AIK) protects the device against installation of any software or firmware by hashing critical sections of the firmware before execution.</a:t>
            </a:r>
          </a:p>
          <a:p>
            <a:pPr lvl="1"/>
            <a:r>
              <a:rPr lang="en-US" dirty="0" smtClean="0"/>
              <a:t>When the system attempts to connect to network, hashes are checked on a sever, and if they fail, the system is locked out.</a:t>
            </a:r>
          </a:p>
        </p:txBody>
      </p:sp>
    </p:spTree>
    <p:extLst>
      <p:ext uri="{BB962C8B-B14F-4D97-AF65-F5344CB8AC3E}">
        <p14:creationId xmlns:p14="http://schemas.microsoft.com/office/powerpoint/2010/main" val="703983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a typeface="+mj-ea"/>
                <a:cs typeface="+mj-cs"/>
              </a:rPr>
              <a:t>Integrated Approaches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110" charset="-128"/>
                <a:cs typeface="ＭＳ Ｐゴシック" pitchFamily="-110" charset="-128"/>
              </a:rPr>
              <a:t>volume of audit data means manual analysis and </a:t>
            </a:r>
            <a:r>
              <a:rPr lang="en-US" sz="2800" dirty="0" err="1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110" charset="-128"/>
                <a:cs typeface="ＭＳ Ｐゴシック" pitchFamily="-110" charset="-128"/>
              </a:rPr>
              <a:t>baselining</a:t>
            </a:r>
            <a:r>
              <a:rPr lang="en-US" sz="2800" dirty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110" charset="-128"/>
                <a:cs typeface="ＭＳ Ｐゴシック" pitchFamily="-110" charset="-128"/>
              </a:rPr>
              <a:t> is impractical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110" charset="-128"/>
                <a:cs typeface="ＭＳ Ｐゴシック" pitchFamily="-110" charset="-128"/>
              </a:rPr>
              <a:t>need a Security Information and Event Management (SIEM) system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a centralized logging and analysis package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agentless or agent-based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normalizes a variety of log formats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analyzes combined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correlates events among the log entries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identifies and prioritizes significant events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</a:rPr>
              <a:t>can initiate responses</a:t>
            </a:r>
          </a:p>
        </p:txBody>
      </p:sp>
    </p:spTree>
    <p:extLst>
      <p:ext uri="{BB962C8B-B14F-4D97-AF65-F5344CB8AC3E}">
        <p14:creationId xmlns:p14="http://schemas.microsoft.com/office/powerpoint/2010/main" val="329746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a typeface="+mj-ea"/>
                <a:cs typeface="+mj-cs"/>
              </a:rPr>
              <a:t>Example: Cisco MARS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32612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example of SIEM product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supports </a:t>
            </a:r>
            <a:r>
              <a:rPr lang="en-US" dirty="0">
                <a:ea typeface="+mn-ea"/>
                <a:cs typeface="+mn-cs"/>
              </a:rPr>
              <a:t>a wide variety of systems 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agentless with central dedicated server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wide array of analysis packages 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an effective GUI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server collects, parses, normalizes, correlates and assesses events to then check for false positives, vulnerabilities, and profiling</a:t>
            </a:r>
          </a:p>
        </p:txBody>
      </p:sp>
    </p:spTree>
    <p:extLst>
      <p:ext uri="{BB962C8B-B14F-4D97-AF65-F5344CB8AC3E}">
        <p14:creationId xmlns:p14="http://schemas.microsoft.com/office/powerpoint/2010/main" val="141628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Computer forensics is an area devoted to answering questions about computer actions in a court of law</a:t>
            </a:r>
          </a:p>
          <a:p>
            <a:r>
              <a:rPr lang="en-US" dirty="0" smtClean="0"/>
              <a:t>Incorporates good sys admin skills as well as analysis skills</a:t>
            </a:r>
          </a:p>
          <a:p>
            <a:r>
              <a:rPr lang="en-US" dirty="0" smtClean="0"/>
              <a:t>Analyzing logs is often the heart of this area, but goes considerably beyond:</a:t>
            </a:r>
          </a:p>
          <a:p>
            <a:pPr lvl="1"/>
            <a:r>
              <a:rPr lang="en-US" dirty="0" smtClean="0"/>
              <a:t>Network analysis</a:t>
            </a:r>
          </a:p>
          <a:p>
            <a:pPr lvl="1"/>
            <a:r>
              <a:rPr lang="en-US" dirty="0" smtClean="0"/>
              <a:t>Maintenance of crypto authentication</a:t>
            </a:r>
          </a:p>
          <a:p>
            <a:pPr lvl="1"/>
            <a:r>
              <a:rPr lang="en-US" dirty="0" smtClean="0"/>
              <a:t>Data recovery</a:t>
            </a:r>
          </a:p>
          <a:p>
            <a:r>
              <a:rPr lang="en-US" dirty="0" smtClean="0"/>
              <a:t>Laws and precedents change quite often in this area!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47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lab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your next lab, you’ll be playing the part of a forensics expert.</a:t>
            </a:r>
          </a:p>
          <a:p>
            <a:r>
              <a:rPr lang="en-US" dirty="0" smtClean="0"/>
              <a:t>The assignment will give you 3 different images, and your job is to play the part of a security analyzer to discover and report what happened.</a:t>
            </a:r>
          </a:p>
          <a:p>
            <a:r>
              <a:rPr lang="en-US" dirty="0" smtClean="0"/>
              <a:t>Have some fun with this one – the only thing you’ll hand in is a report.</a:t>
            </a:r>
          </a:p>
          <a:p>
            <a:pPr lvl="1"/>
            <a:r>
              <a:rPr lang="en-US" dirty="0" smtClean="0"/>
              <a:t>Obviously, your grade will depend on whether you can accurately determine what happened.</a:t>
            </a:r>
          </a:p>
          <a:p>
            <a:pPr lvl="1"/>
            <a:r>
              <a:rPr lang="en-US" dirty="0" smtClean="0"/>
              <a:t>However, some extra credit for creativity in what you submit (at my discretion).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6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Intel: Trusted Execution Technology (TXT)</a:t>
            </a:r>
          </a:p>
          <a:p>
            <a:r>
              <a:rPr lang="en-US" dirty="0" smtClean="0"/>
              <a:t>Hardware included on most commercial chips these days</a:t>
            </a:r>
          </a:p>
          <a:p>
            <a:r>
              <a:rPr lang="en-US" dirty="0" smtClean="0"/>
              <a:t>Used by many systems and applications:</a:t>
            </a:r>
          </a:p>
          <a:p>
            <a:pPr lvl="1"/>
            <a:r>
              <a:rPr lang="en-US" dirty="0" smtClean="0"/>
              <a:t>Linux Unified Key Setup (LUKS)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 err="1" smtClean="0"/>
              <a:t>BitLocker</a:t>
            </a:r>
            <a:r>
              <a:rPr lang="en-US" dirty="0" smtClean="0"/>
              <a:t> drive </a:t>
            </a:r>
            <a:r>
              <a:rPr lang="en-US" dirty="0" err="1" smtClean="0"/>
              <a:t>encrypter</a:t>
            </a:r>
            <a:endParaRPr lang="en-US" dirty="0" smtClean="0"/>
          </a:p>
          <a:p>
            <a:pPr lvl="1"/>
            <a:r>
              <a:rPr lang="en-US" dirty="0" smtClean="0"/>
              <a:t>Encryption applications: </a:t>
            </a:r>
            <a:r>
              <a:rPr lang="en-US" dirty="0" err="1" smtClean="0"/>
              <a:t>SecureDoc</a:t>
            </a:r>
            <a:r>
              <a:rPr lang="en-US" dirty="0" smtClean="0"/>
              <a:t>, cm-crypt in Linux</a:t>
            </a:r>
          </a:p>
          <a:p>
            <a:pPr lvl="1"/>
            <a:r>
              <a:rPr lang="en-US" dirty="0" smtClean="0"/>
              <a:t>Even applications preventing cheating in online games can make use of this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0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TPM Key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crypto keys are stored in a tamperproof area</a:t>
            </a:r>
          </a:p>
          <a:p>
            <a:r>
              <a:rPr lang="en-US" dirty="0" smtClean="0"/>
              <a:t>TPM hardware generates RSA keys pairs using “true” random number generators.</a:t>
            </a:r>
          </a:p>
          <a:p>
            <a:r>
              <a:rPr lang="en-US" dirty="0" smtClean="0"/>
              <a:t>Each TPM chip has a permanent </a:t>
            </a:r>
            <a:r>
              <a:rPr lang="en-US" dirty="0" smtClean="0"/>
              <a:t>key (the EK), </a:t>
            </a:r>
            <a:r>
              <a:rPr lang="en-US" dirty="0" smtClean="0"/>
              <a:t>and others are generated as needed.</a:t>
            </a:r>
          </a:p>
          <a:p>
            <a:pPr lvl="1"/>
            <a:r>
              <a:rPr lang="en-US" dirty="0" smtClean="0"/>
              <a:t>The permanent key can be used to sign and prove where things come from.</a:t>
            </a:r>
          </a:p>
          <a:p>
            <a:pPr lvl="1"/>
            <a:r>
              <a:rPr lang="en-US" dirty="0" smtClean="0"/>
              <a:t>Actually a private/public key pair, and the private part never leaves the dedicated hardware.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3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TMP and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includes encryption and decryption functions, so that keys never leave the hardware.</a:t>
            </a:r>
          </a:p>
          <a:p>
            <a:r>
              <a:rPr lang="en-US" dirty="0" smtClean="0"/>
              <a:t>Data comes in and is encrypted or decrypted locally.</a:t>
            </a:r>
          </a:p>
          <a:p>
            <a:r>
              <a:rPr lang="en-US" dirty="0" smtClean="0"/>
              <a:t>Users have only limited interaction with crypto components in order to minimize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8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TPM Attestations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7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Essentially provides proof that a particular piece of software is funning on the machine.</a:t>
            </a:r>
          </a:p>
          <a:p>
            <a:pPr lvl="1"/>
            <a:r>
              <a:rPr lang="en-US" dirty="0" smtClean="0"/>
              <a:t>Really a signature on a hash of the software.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Can guarantee certain level of software or OS is running.</a:t>
            </a:r>
          </a:p>
          <a:p>
            <a:pPr lvl="1"/>
            <a:r>
              <a:rPr lang="en-US" dirty="0" smtClean="0"/>
              <a:t>One way to enforce security standards on both sides of a communication, or to require certain levels and standards.</a:t>
            </a:r>
          </a:p>
          <a:p>
            <a:r>
              <a:rPr lang="en-US" dirty="0" smtClean="0"/>
              <a:t>Example: boot loader can require a check that the OS is the one it intends to load,</a:t>
            </a:r>
            <a:r>
              <a:rPr lang="en-US" dirty="0"/>
              <a:t> </a:t>
            </a:r>
            <a:r>
              <a:rPr lang="en-US" dirty="0" smtClean="0"/>
              <a:t>and quit if not.</a:t>
            </a:r>
          </a:p>
          <a:p>
            <a:pPr lvl="1"/>
            <a:r>
              <a:rPr lang="en-US" dirty="0" smtClean="0"/>
              <a:t>Prevents attacker from loading a corrupted kernel.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1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TPM and Data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encrypt data with keys on one machine.</a:t>
            </a:r>
          </a:p>
          <a:p>
            <a:r>
              <a:rPr lang="en-US" dirty="0" smtClean="0"/>
              <a:t>Data can then ONLY be decrypted on that machine.</a:t>
            </a:r>
          </a:p>
          <a:p>
            <a:pPr lvl="1"/>
            <a:r>
              <a:rPr lang="en-US" dirty="0" smtClean="0"/>
              <a:t>Can even be sealed so that one a particular application can access it.</a:t>
            </a:r>
          </a:p>
          <a:p>
            <a:r>
              <a:rPr lang="en-US" dirty="0" smtClean="0"/>
              <a:t>This technology is the basis for many secure encryption devices.  (Very popular on TV these days.)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0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TPM controversies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“Who’s computer is this, anyway?”</a:t>
            </a:r>
          </a:p>
          <a:p>
            <a:r>
              <a:rPr lang="en-US" dirty="0" smtClean="0"/>
              <a:t>Many critics worry about DRM issues</a:t>
            </a:r>
          </a:p>
          <a:p>
            <a:r>
              <a:rPr lang="en-US" dirty="0" smtClean="0"/>
              <a:t>Companies are using it to block competition in some settings</a:t>
            </a:r>
          </a:p>
          <a:p>
            <a:r>
              <a:rPr lang="en-US" dirty="0" smtClean="0"/>
              <a:t>Practicality issues: patching, releases,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4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6149</Words>
  <Application>Microsoft Macintosh PowerPoint</Application>
  <PresentationFormat>On-screen Show (4:3)</PresentationFormat>
  <Paragraphs>667</Paragraphs>
  <Slides>33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Macintosh HD:Users:kevinmclaughlin:Desktop:Stallings Security Book 2nd Edition:T18-Audit.doc!OLE_LINK3</vt:lpstr>
      <vt:lpstr>Macintosh HD:Users:kevinmclaughlin:Desktop:Stallings Security Book 2nd Edition:T18-Audit.doc!OLE_LINK4</vt:lpstr>
      <vt:lpstr>Final bits of OS</vt:lpstr>
      <vt:lpstr>TPM and Trusted Computing</vt:lpstr>
      <vt:lpstr>What is TPM</vt:lpstr>
      <vt:lpstr>Examples</vt:lpstr>
      <vt:lpstr>TPM Key Storage</vt:lpstr>
      <vt:lpstr>TMP and Crypto</vt:lpstr>
      <vt:lpstr>TPM Attestations</vt:lpstr>
      <vt:lpstr>TPM and Data Security</vt:lpstr>
      <vt:lpstr>TPM controversies</vt:lpstr>
      <vt:lpstr>Attacks on TPM</vt:lpstr>
      <vt:lpstr>Defenses and TPM</vt:lpstr>
      <vt:lpstr>Computer forensics </vt:lpstr>
      <vt:lpstr>Anatomy of an audit system</vt:lpstr>
      <vt:lpstr>Security Auditing Functions (from Stallings and Brown)</vt:lpstr>
      <vt:lpstr>Event Definition</vt:lpstr>
      <vt:lpstr>What to Collect</vt:lpstr>
      <vt:lpstr>Figure 18.4 - Examples of Audit Trails</vt:lpstr>
      <vt:lpstr>Implementing Logging</vt:lpstr>
      <vt:lpstr>Windows event log</vt:lpstr>
      <vt:lpstr>Windows System Log Example</vt:lpstr>
      <vt:lpstr>UNIX syslog</vt:lpstr>
      <vt:lpstr>Syslog Protocol</vt:lpstr>
      <vt:lpstr>Syslog Facilities and Severity Levels</vt:lpstr>
      <vt:lpstr>Syslog Examples</vt:lpstr>
      <vt:lpstr>Logging at Application Level</vt:lpstr>
      <vt:lpstr>Use of an Interposable Library</vt:lpstr>
      <vt:lpstr>Audit Trail Analysis</vt:lpstr>
      <vt:lpstr>Types of Audit Trail Analysis</vt:lpstr>
      <vt:lpstr>Audit Review</vt:lpstr>
      <vt:lpstr>Integrated Approaches</vt:lpstr>
      <vt:lpstr>Example: Cisco MARS</vt:lpstr>
      <vt:lpstr>Computer Forensics</vt:lpstr>
      <vt:lpstr>Next lab overview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bits of OS</dc:title>
  <dc:creator>Default User</dc:creator>
  <cp:lastModifiedBy>Default User</cp:lastModifiedBy>
  <cp:revision>7</cp:revision>
  <dcterms:created xsi:type="dcterms:W3CDTF">2015-03-26T13:38:57Z</dcterms:created>
  <dcterms:modified xsi:type="dcterms:W3CDTF">2015-03-26T14:33:11Z</dcterms:modified>
</cp:coreProperties>
</file>