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6"/>
  </p:notesMasterIdLst>
  <p:sldIdLst>
    <p:sldId id="256" r:id="rId2"/>
    <p:sldId id="257" r:id="rId3"/>
    <p:sldId id="260" r:id="rId4"/>
    <p:sldId id="261" r:id="rId5"/>
    <p:sldId id="258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129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notesMaster" Target="notesMasters/notesMaster1.xml"/><Relationship Id="rId47" Type="http://schemas.openxmlformats.org/officeDocument/2006/relationships/printerSettings" Target="printerSettings/printerSettings1.bin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51F368-BBBF-BB42-BE39-CAB2A41A7A0A}" type="doc">
      <dgm:prSet loTypeId="urn:microsoft.com/office/officeart/2005/8/layout/target2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9E0AB89-767B-3C44-8772-A23D18861D5A}">
      <dgm:prSet/>
      <dgm:spPr>
        <a:solidFill>
          <a:schemeClr val="accent2"/>
        </a:solidFill>
        <a:ln>
          <a:solidFill>
            <a:schemeClr val="accent1"/>
          </a:solidFill>
        </a:ln>
        <a:effectLst>
          <a:glow rad="101600">
            <a:schemeClr val="accent1">
              <a:alpha val="75000"/>
            </a:schemeClr>
          </a:glow>
        </a:effectLst>
      </dgm:spPr>
      <dgm:t>
        <a:bodyPr/>
        <a:lstStyle/>
        <a:p>
          <a:pPr rtl="0"/>
          <a:r>
            <a:rPr lang="en-US" b="1" dirty="0" smtClean="0">
              <a:solidFill>
                <a:schemeClr val="bg1"/>
              </a:solidFill>
            </a:rPr>
            <a:t>application virtualization</a:t>
          </a:r>
          <a:endParaRPr lang="en-US" dirty="0">
            <a:solidFill>
              <a:schemeClr val="bg1"/>
            </a:solidFill>
          </a:endParaRPr>
        </a:p>
      </dgm:t>
    </dgm:pt>
    <dgm:pt modelId="{1EECCAE1-4B12-2546-B925-ADD474991100}" type="parTrans" cxnId="{4432E7A2-C7C7-9F4B-9D81-216F4119880F}">
      <dgm:prSet/>
      <dgm:spPr/>
      <dgm:t>
        <a:bodyPr/>
        <a:lstStyle/>
        <a:p>
          <a:endParaRPr lang="en-US"/>
        </a:p>
      </dgm:t>
    </dgm:pt>
    <dgm:pt modelId="{450E06E1-4284-DE46-923D-974EBB0AC097}" type="sibTrans" cxnId="{4432E7A2-C7C7-9F4B-9D81-216F4119880F}">
      <dgm:prSet/>
      <dgm:spPr/>
      <dgm:t>
        <a:bodyPr/>
        <a:lstStyle/>
        <a:p>
          <a:endParaRPr lang="en-US"/>
        </a:p>
      </dgm:t>
    </dgm:pt>
    <dgm:pt modelId="{981A9138-F00F-C74E-BA53-8CD3DF893E59}">
      <dgm:prSet/>
      <dgm:spPr/>
      <dgm:t>
        <a:bodyPr/>
        <a:lstStyle/>
        <a:p>
          <a:pPr rtl="0"/>
          <a:r>
            <a:rPr lang="en-US" b="1" dirty="0" smtClean="0"/>
            <a:t>allows applications written for one environment to execute on some other operating system</a:t>
          </a:r>
          <a:endParaRPr lang="en-US" dirty="0"/>
        </a:p>
      </dgm:t>
    </dgm:pt>
    <dgm:pt modelId="{8B8DC128-1AF6-0B44-8A00-0E265369F6A6}" type="parTrans" cxnId="{261DA0E3-CFB2-6744-964F-2A5025914D06}">
      <dgm:prSet/>
      <dgm:spPr/>
      <dgm:t>
        <a:bodyPr/>
        <a:lstStyle/>
        <a:p>
          <a:endParaRPr lang="en-US"/>
        </a:p>
      </dgm:t>
    </dgm:pt>
    <dgm:pt modelId="{3BF05437-321B-AF4C-8012-1502CB62992F}" type="sibTrans" cxnId="{261DA0E3-CFB2-6744-964F-2A5025914D06}">
      <dgm:prSet/>
      <dgm:spPr/>
      <dgm:t>
        <a:bodyPr/>
        <a:lstStyle/>
        <a:p>
          <a:endParaRPr lang="en-US"/>
        </a:p>
      </dgm:t>
    </dgm:pt>
    <dgm:pt modelId="{B1D87A38-ECD7-2140-A988-1F3391E4F95C}">
      <dgm:prSet/>
      <dgm:spPr>
        <a:ln w="57150" cap="rnd" cmpd="thickThin">
          <a:solidFill>
            <a:schemeClr val="accent1"/>
          </a:solidFill>
        </a:ln>
        <a:effectLst>
          <a:glow rad="101600">
            <a:schemeClr val="accent1">
              <a:alpha val="75000"/>
            </a:schemeClr>
          </a:glow>
        </a:effectLst>
      </dgm:spPr>
      <dgm:t>
        <a:bodyPr/>
        <a:lstStyle/>
        <a:p>
          <a:pPr rtl="0"/>
          <a:r>
            <a:rPr lang="en-US" b="1" dirty="0" smtClean="0">
              <a:solidFill>
                <a:srgbClr val="000000"/>
              </a:solidFill>
            </a:rPr>
            <a:t>full virtualization</a:t>
          </a:r>
          <a:endParaRPr lang="en-US" b="1" dirty="0">
            <a:solidFill>
              <a:srgbClr val="000000"/>
            </a:solidFill>
          </a:endParaRPr>
        </a:p>
      </dgm:t>
    </dgm:pt>
    <dgm:pt modelId="{EDF8B077-FBF5-AA4D-9C8C-E3569CB7A185}" type="parTrans" cxnId="{966035E5-EA46-CF4F-BAA3-245AC760B276}">
      <dgm:prSet/>
      <dgm:spPr/>
      <dgm:t>
        <a:bodyPr/>
        <a:lstStyle/>
        <a:p>
          <a:endParaRPr lang="en-US"/>
        </a:p>
      </dgm:t>
    </dgm:pt>
    <dgm:pt modelId="{2FDB7D67-CDC1-5344-99CA-9D1D05D141C5}" type="sibTrans" cxnId="{966035E5-EA46-CF4F-BAA3-245AC760B276}">
      <dgm:prSet/>
      <dgm:spPr/>
      <dgm:t>
        <a:bodyPr/>
        <a:lstStyle/>
        <a:p>
          <a:endParaRPr lang="en-US"/>
        </a:p>
      </dgm:t>
    </dgm:pt>
    <dgm:pt modelId="{18EFEBF9-B6F5-004A-B38E-EA25B734362B}">
      <dgm:prSet/>
      <dgm:spPr/>
      <dgm:t>
        <a:bodyPr/>
        <a:lstStyle/>
        <a:p>
          <a:pPr rtl="0"/>
          <a:r>
            <a:rPr lang="en-US" b="1" dirty="0" smtClean="0"/>
            <a:t>multiple full operating system instances execute in parallel</a:t>
          </a:r>
          <a:endParaRPr lang="en-US" dirty="0"/>
        </a:p>
      </dgm:t>
    </dgm:pt>
    <dgm:pt modelId="{9E6D2ABC-7E93-1640-9B68-1B7EE1B2D908}" type="parTrans" cxnId="{107E1BC2-A28B-DA49-870E-6BE6B2165363}">
      <dgm:prSet/>
      <dgm:spPr/>
      <dgm:t>
        <a:bodyPr/>
        <a:lstStyle/>
        <a:p>
          <a:endParaRPr lang="en-US"/>
        </a:p>
      </dgm:t>
    </dgm:pt>
    <dgm:pt modelId="{F28105E8-C059-9C46-A0FD-F9C49CA80024}" type="sibTrans" cxnId="{107E1BC2-A28B-DA49-870E-6BE6B2165363}">
      <dgm:prSet/>
      <dgm:spPr/>
      <dgm:t>
        <a:bodyPr/>
        <a:lstStyle/>
        <a:p>
          <a:endParaRPr lang="en-US"/>
        </a:p>
      </dgm:t>
    </dgm:pt>
    <dgm:pt modelId="{F1F39CD1-3F5C-7D4A-ADEB-1A54ABA0AF56}">
      <dgm:prSet/>
      <dgm:spPr>
        <a:solidFill>
          <a:schemeClr val="accent2"/>
        </a:solidFill>
        <a:effectLst>
          <a:glow rad="101600">
            <a:schemeClr val="accent2">
              <a:alpha val="75000"/>
            </a:schemeClr>
          </a:glow>
        </a:effectLst>
      </dgm:spPr>
      <dgm:t>
        <a:bodyPr/>
        <a:lstStyle/>
        <a:p>
          <a:pPr rtl="0"/>
          <a:r>
            <a:rPr lang="en-US" b="1" dirty="0" smtClean="0">
              <a:solidFill>
                <a:srgbClr val="000000"/>
              </a:solidFill>
            </a:rPr>
            <a:t>virtual machine monitor (VMM)</a:t>
          </a:r>
          <a:endParaRPr lang="en-US" dirty="0">
            <a:solidFill>
              <a:srgbClr val="000000"/>
            </a:solidFill>
          </a:endParaRPr>
        </a:p>
      </dgm:t>
    </dgm:pt>
    <dgm:pt modelId="{B2445E72-3F9C-B746-9278-718DE0C132B8}" type="parTrans" cxnId="{C0160AD4-5019-8B40-AEFE-F05E82983DC3}">
      <dgm:prSet/>
      <dgm:spPr/>
      <dgm:t>
        <a:bodyPr/>
        <a:lstStyle/>
        <a:p>
          <a:endParaRPr lang="en-US"/>
        </a:p>
      </dgm:t>
    </dgm:pt>
    <dgm:pt modelId="{A74CC8F5-5F83-8C48-86CD-E1D0BB5935E7}" type="sibTrans" cxnId="{C0160AD4-5019-8B40-AEFE-F05E82983DC3}">
      <dgm:prSet/>
      <dgm:spPr/>
      <dgm:t>
        <a:bodyPr/>
        <a:lstStyle/>
        <a:p>
          <a:endParaRPr lang="en-US"/>
        </a:p>
      </dgm:t>
    </dgm:pt>
    <dgm:pt modelId="{2F4E06F1-8B11-A141-8177-D889E8C3CB48}">
      <dgm:prSet/>
      <dgm:spPr/>
      <dgm:t>
        <a:bodyPr/>
        <a:lstStyle/>
        <a:p>
          <a:pPr rtl="0"/>
          <a:r>
            <a:rPr lang="en-US" b="1" dirty="0" smtClean="0"/>
            <a:t>hypervisor</a:t>
          </a:r>
          <a:endParaRPr lang="en-US" dirty="0"/>
        </a:p>
      </dgm:t>
    </dgm:pt>
    <dgm:pt modelId="{53E1E787-ABEB-724B-B099-04043C6453A3}" type="parTrans" cxnId="{8DBEA456-FB25-0643-85F0-88F093CE63E0}">
      <dgm:prSet/>
      <dgm:spPr/>
      <dgm:t>
        <a:bodyPr/>
        <a:lstStyle/>
        <a:p>
          <a:endParaRPr lang="en-US"/>
        </a:p>
      </dgm:t>
    </dgm:pt>
    <dgm:pt modelId="{85AEFFC6-A82C-C34A-A64E-5F3E17378CED}" type="sibTrans" cxnId="{8DBEA456-FB25-0643-85F0-88F093CE63E0}">
      <dgm:prSet/>
      <dgm:spPr/>
      <dgm:t>
        <a:bodyPr/>
        <a:lstStyle/>
        <a:p>
          <a:endParaRPr lang="en-US"/>
        </a:p>
      </dgm:t>
    </dgm:pt>
    <dgm:pt modelId="{BA7F7536-8A37-994F-8813-1A03C7799A05}">
      <dgm:prSet/>
      <dgm:spPr/>
      <dgm:t>
        <a:bodyPr/>
        <a:lstStyle/>
        <a:p>
          <a:pPr rtl="0"/>
          <a:r>
            <a:rPr lang="en-US" b="1" dirty="0" smtClean="0"/>
            <a:t>coordinates access between each of the guests and the actual physical hardware resources</a:t>
          </a:r>
          <a:endParaRPr lang="en-US" dirty="0"/>
        </a:p>
      </dgm:t>
    </dgm:pt>
    <dgm:pt modelId="{BCA400B5-966E-024A-8D21-FCB61975EDB4}" type="parTrans" cxnId="{61A9A3A0-6F25-544B-9CAC-65C8BA5A3C37}">
      <dgm:prSet/>
      <dgm:spPr/>
      <dgm:t>
        <a:bodyPr/>
        <a:lstStyle/>
        <a:p>
          <a:endParaRPr lang="en-US"/>
        </a:p>
      </dgm:t>
    </dgm:pt>
    <dgm:pt modelId="{F898A79D-7C31-EE4D-BD97-9BB693D1BC2F}" type="sibTrans" cxnId="{61A9A3A0-6F25-544B-9CAC-65C8BA5A3C37}">
      <dgm:prSet/>
      <dgm:spPr/>
      <dgm:t>
        <a:bodyPr/>
        <a:lstStyle/>
        <a:p>
          <a:endParaRPr lang="en-US"/>
        </a:p>
      </dgm:t>
    </dgm:pt>
    <dgm:pt modelId="{D85DCE3B-75F7-E04A-80D0-F139628584D9}" type="pres">
      <dgm:prSet presAssocID="{2751F368-BBBF-BB42-BE39-CAB2A41A7A0A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585453AD-DFBF-2541-BDB5-806329B05C0D}" type="pres">
      <dgm:prSet presAssocID="{2751F368-BBBF-BB42-BE39-CAB2A41A7A0A}" presName="outerBox" presStyleCnt="0"/>
      <dgm:spPr/>
    </dgm:pt>
    <dgm:pt modelId="{A2C4EA72-062A-B348-AB13-9446779F12B7}" type="pres">
      <dgm:prSet presAssocID="{2751F368-BBBF-BB42-BE39-CAB2A41A7A0A}" presName="outerBoxParent" presStyleLbl="node1" presStyleIdx="0" presStyleCnt="3"/>
      <dgm:spPr/>
      <dgm:t>
        <a:bodyPr/>
        <a:lstStyle/>
        <a:p>
          <a:endParaRPr lang="en-US"/>
        </a:p>
      </dgm:t>
    </dgm:pt>
    <dgm:pt modelId="{90037E22-F390-3146-9988-CCC38A3BFA90}" type="pres">
      <dgm:prSet presAssocID="{2751F368-BBBF-BB42-BE39-CAB2A41A7A0A}" presName="outerBoxChildren" presStyleCnt="0"/>
      <dgm:spPr/>
    </dgm:pt>
    <dgm:pt modelId="{DCE0BEFD-DB6C-5943-B776-BDC10D234A15}" type="pres">
      <dgm:prSet presAssocID="{981A9138-F00F-C74E-BA53-8CD3DF893E59}" presName="oChild" presStyleLbl="f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701D07-8A63-1446-90D4-FC9371EA6F1F}" type="pres">
      <dgm:prSet presAssocID="{2751F368-BBBF-BB42-BE39-CAB2A41A7A0A}" presName="middleBox" presStyleCnt="0"/>
      <dgm:spPr/>
    </dgm:pt>
    <dgm:pt modelId="{4D0BE879-0AB0-E24A-933E-D7328406EB4D}" type="pres">
      <dgm:prSet presAssocID="{2751F368-BBBF-BB42-BE39-CAB2A41A7A0A}" presName="middleBoxParent" presStyleLbl="node1" presStyleIdx="1" presStyleCnt="3"/>
      <dgm:spPr/>
      <dgm:t>
        <a:bodyPr/>
        <a:lstStyle/>
        <a:p>
          <a:endParaRPr lang="en-US"/>
        </a:p>
      </dgm:t>
    </dgm:pt>
    <dgm:pt modelId="{AC783A47-57B8-2042-818A-6BBDB1AF9281}" type="pres">
      <dgm:prSet presAssocID="{2751F368-BBBF-BB42-BE39-CAB2A41A7A0A}" presName="middleBoxChildren" presStyleCnt="0"/>
      <dgm:spPr/>
    </dgm:pt>
    <dgm:pt modelId="{DA34A8A0-DF62-4449-B533-42BE1588634B}" type="pres">
      <dgm:prSet presAssocID="{18EFEBF9-B6F5-004A-B38E-EA25B734362B}" presName="mChild" presStyleLbl="f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4D88E2-8050-CB4A-B52B-581AD9B8428C}" type="pres">
      <dgm:prSet presAssocID="{2751F368-BBBF-BB42-BE39-CAB2A41A7A0A}" presName="centerBox" presStyleCnt="0"/>
      <dgm:spPr/>
    </dgm:pt>
    <dgm:pt modelId="{F8C4AABE-5E5D-0844-954B-8B603EB8234F}" type="pres">
      <dgm:prSet presAssocID="{2751F368-BBBF-BB42-BE39-CAB2A41A7A0A}" presName="centerBoxParent" presStyleLbl="node1" presStyleIdx="2" presStyleCnt="3"/>
      <dgm:spPr/>
      <dgm:t>
        <a:bodyPr/>
        <a:lstStyle/>
        <a:p>
          <a:endParaRPr lang="en-US"/>
        </a:p>
      </dgm:t>
    </dgm:pt>
    <dgm:pt modelId="{35ED8437-CEC1-FB4B-8F0D-AA7AF6EE4EB7}" type="pres">
      <dgm:prSet presAssocID="{2751F368-BBBF-BB42-BE39-CAB2A41A7A0A}" presName="centerBoxChildren" presStyleCnt="0"/>
      <dgm:spPr/>
    </dgm:pt>
    <dgm:pt modelId="{45A52F90-2C18-0D46-9361-5F297FFC4B41}" type="pres">
      <dgm:prSet presAssocID="{2F4E06F1-8B11-A141-8177-D889E8C3CB48}" presName="cChild" presStyleLbl="f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4B9A2E-03BD-FD4E-B2FD-6BDF60D1F7D7}" type="pres">
      <dgm:prSet presAssocID="{85AEFFC6-A82C-C34A-A64E-5F3E17378CED}" presName="centerSibTrans" presStyleCnt="0"/>
      <dgm:spPr/>
    </dgm:pt>
    <dgm:pt modelId="{114DEDE5-5DEB-7144-B31A-F126DEFF07E7}" type="pres">
      <dgm:prSet presAssocID="{BA7F7536-8A37-994F-8813-1A03C7799A05}" presName="cChild" presStyleLbl="f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07E1BC2-A28B-DA49-870E-6BE6B2165363}" srcId="{B1D87A38-ECD7-2140-A988-1F3391E4F95C}" destId="{18EFEBF9-B6F5-004A-B38E-EA25B734362B}" srcOrd="0" destOrd="0" parTransId="{9E6D2ABC-7E93-1640-9B68-1B7EE1B2D908}" sibTransId="{F28105E8-C059-9C46-A0FD-F9C49CA80024}"/>
    <dgm:cxn modelId="{4432E7A2-C7C7-9F4B-9D81-216F4119880F}" srcId="{2751F368-BBBF-BB42-BE39-CAB2A41A7A0A}" destId="{89E0AB89-767B-3C44-8772-A23D18861D5A}" srcOrd="0" destOrd="0" parTransId="{1EECCAE1-4B12-2546-B925-ADD474991100}" sibTransId="{450E06E1-4284-DE46-923D-974EBB0AC097}"/>
    <dgm:cxn modelId="{AD703BC4-0384-544E-9AC3-A62FB4F1C912}" type="presOf" srcId="{2751F368-BBBF-BB42-BE39-CAB2A41A7A0A}" destId="{D85DCE3B-75F7-E04A-80D0-F139628584D9}" srcOrd="0" destOrd="0" presId="urn:microsoft.com/office/officeart/2005/8/layout/target2"/>
    <dgm:cxn modelId="{A832BF9C-6BDC-5042-8F93-E40BA6F0AF17}" type="presOf" srcId="{89E0AB89-767B-3C44-8772-A23D18861D5A}" destId="{A2C4EA72-062A-B348-AB13-9446779F12B7}" srcOrd="0" destOrd="0" presId="urn:microsoft.com/office/officeart/2005/8/layout/target2"/>
    <dgm:cxn modelId="{0DEE579D-9377-0742-A241-9DCE2760B6DB}" type="presOf" srcId="{F1F39CD1-3F5C-7D4A-ADEB-1A54ABA0AF56}" destId="{F8C4AABE-5E5D-0844-954B-8B603EB8234F}" srcOrd="0" destOrd="0" presId="urn:microsoft.com/office/officeart/2005/8/layout/target2"/>
    <dgm:cxn modelId="{333A8AFD-DAD5-B847-AFEA-3E35F717AE15}" type="presOf" srcId="{981A9138-F00F-C74E-BA53-8CD3DF893E59}" destId="{DCE0BEFD-DB6C-5943-B776-BDC10D234A15}" srcOrd="0" destOrd="0" presId="urn:microsoft.com/office/officeart/2005/8/layout/target2"/>
    <dgm:cxn modelId="{FB0C77EC-D0DF-874A-B632-D2E1C8C4A25D}" type="presOf" srcId="{B1D87A38-ECD7-2140-A988-1F3391E4F95C}" destId="{4D0BE879-0AB0-E24A-933E-D7328406EB4D}" srcOrd="0" destOrd="0" presId="urn:microsoft.com/office/officeart/2005/8/layout/target2"/>
    <dgm:cxn modelId="{261DA0E3-CFB2-6744-964F-2A5025914D06}" srcId="{89E0AB89-767B-3C44-8772-A23D18861D5A}" destId="{981A9138-F00F-C74E-BA53-8CD3DF893E59}" srcOrd="0" destOrd="0" parTransId="{8B8DC128-1AF6-0B44-8A00-0E265369F6A6}" sibTransId="{3BF05437-321B-AF4C-8012-1502CB62992F}"/>
    <dgm:cxn modelId="{37E1DBAE-13AE-7242-8019-C357CC8EA8A5}" type="presOf" srcId="{18EFEBF9-B6F5-004A-B38E-EA25B734362B}" destId="{DA34A8A0-DF62-4449-B533-42BE1588634B}" srcOrd="0" destOrd="0" presId="urn:microsoft.com/office/officeart/2005/8/layout/target2"/>
    <dgm:cxn modelId="{74AA8F87-8474-274D-BA88-566057C85CE0}" type="presOf" srcId="{2F4E06F1-8B11-A141-8177-D889E8C3CB48}" destId="{45A52F90-2C18-0D46-9361-5F297FFC4B41}" srcOrd="0" destOrd="0" presId="urn:microsoft.com/office/officeart/2005/8/layout/target2"/>
    <dgm:cxn modelId="{C0160AD4-5019-8B40-AEFE-F05E82983DC3}" srcId="{2751F368-BBBF-BB42-BE39-CAB2A41A7A0A}" destId="{F1F39CD1-3F5C-7D4A-ADEB-1A54ABA0AF56}" srcOrd="2" destOrd="0" parTransId="{B2445E72-3F9C-B746-9278-718DE0C132B8}" sibTransId="{A74CC8F5-5F83-8C48-86CD-E1D0BB5935E7}"/>
    <dgm:cxn modelId="{61A9A3A0-6F25-544B-9CAC-65C8BA5A3C37}" srcId="{F1F39CD1-3F5C-7D4A-ADEB-1A54ABA0AF56}" destId="{BA7F7536-8A37-994F-8813-1A03C7799A05}" srcOrd="1" destOrd="0" parTransId="{BCA400B5-966E-024A-8D21-FCB61975EDB4}" sibTransId="{F898A79D-7C31-EE4D-BD97-9BB693D1BC2F}"/>
    <dgm:cxn modelId="{8DBEA456-FB25-0643-85F0-88F093CE63E0}" srcId="{F1F39CD1-3F5C-7D4A-ADEB-1A54ABA0AF56}" destId="{2F4E06F1-8B11-A141-8177-D889E8C3CB48}" srcOrd="0" destOrd="0" parTransId="{53E1E787-ABEB-724B-B099-04043C6453A3}" sibTransId="{85AEFFC6-A82C-C34A-A64E-5F3E17378CED}"/>
    <dgm:cxn modelId="{966035E5-EA46-CF4F-BAA3-245AC760B276}" srcId="{2751F368-BBBF-BB42-BE39-CAB2A41A7A0A}" destId="{B1D87A38-ECD7-2140-A988-1F3391E4F95C}" srcOrd="1" destOrd="0" parTransId="{EDF8B077-FBF5-AA4D-9C8C-E3569CB7A185}" sibTransId="{2FDB7D67-CDC1-5344-99CA-9D1D05D141C5}"/>
    <dgm:cxn modelId="{34057D53-AF99-A241-AAFD-33A22429ACD3}" type="presOf" srcId="{BA7F7536-8A37-994F-8813-1A03C7799A05}" destId="{114DEDE5-5DEB-7144-B31A-F126DEFF07E7}" srcOrd="0" destOrd="0" presId="urn:microsoft.com/office/officeart/2005/8/layout/target2"/>
    <dgm:cxn modelId="{5D55DC18-DA65-1548-95C1-AE019F8FEE20}" type="presParOf" srcId="{D85DCE3B-75F7-E04A-80D0-F139628584D9}" destId="{585453AD-DFBF-2541-BDB5-806329B05C0D}" srcOrd="0" destOrd="0" presId="urn:microsoft.com/office/officeart/2005/8/layout/target2"/>
    <dgm:cxn modelId="{1490B2DA-D053-C044-9CDF-2DD376DEF22C}" type="presParOf" srcId="{585453AD-DFBF-2541-BDB5-806329B05C0D}" destId="{A2C4EA72-062A-B348-AB13-9446779F12B7}" srcOrd="0" destOrd="0" presId="urn:microsoft.com/office/officeart/2005/8/layout/target2"/>
    <dgm:cxn modelId="{83DFEEC7-25FA-434B-BED1-92BEF3512F50}" type="presParOf" srcId="{585453AD-DFBF-2541-BDB5-806329B05C0D}" destId="{90037E22-F390-3146-9988-CCC38A3BFA90}" srcOrd="1" destOrd="0" presId="urn:microsoft.com/office/officeart/2005/8/layout/target2"/>
    <dgm:cxn modelId="{705F4468-9905-0541-918B-FBB6AE37F6BF}" type="presParOf" srcId="{90037E22-F390-3146-9988-CCC38A3BFA90}" destId="{DCE0BEFD-DB6C-5943-B776-BDC10D234A15}" srcOrd="0" destOrd="0" presId="urn:microsoft.com/office/officeart/2005/8/layout/target2"/>
    <dgm:cxn modelId="{48964FF8-DAD9-A64F-AF19-1CC0C6B9569A}" type="presParOf" srcId="{D85DCE3B-75F7-E04A-80D0-F139628584D9}" destId="{79701D07-8A63-1446-90D4-FC9371EA6F1F}" srcOrd="1" destOrd="0" presId="urn:microsoft.com/office/officeart/2005/8/layout/target2"/>
    <dgm:cxn modelId="{3DD98DAE-F803-3647-810E-292788F570E6}" type="presParOf" srcId="{79701D07-8A63-1446-90D4-FC9371EA6F1F}" destId="{4D0BE879-0AB0-E24A-933E-D7328406EB4D}" srcOrd="0" destOrd="0" presId="urn:microsoft.com/office/officeart/2005/8/layout/target2"/>
    <dgm:cxn modelId="{E6D24A59-F529-AB45-BB80-82F045D53962}" type="presParOf" srcId="{79701D07-8A63-1446-90D4-FC9371EA6F1F}" destId="{AC783A47-57B8-2042-818A-6BBDB1AF9281}" srcOrd="1" destOrd="0" presId="urn:microsoft.com/office/officeart/2005/8/layout/target2"/>
    <dgm:cxn modelId="{04AB8514-1585-2F43-AD6E-F3BE01660741}" type="presParOf" srcId="{AC783A47-57B8-2042-818A-6BBDB1AF9281}" destId="{DA34A8A0-DF62-4449-B533-42BE1588634B}" srcOrd="0" destOrd="0" presId="urn:microsoft.com/office/officeart/2005/8/layout/target2"/>
    <dgm:cxn modelId="{6CCAEF3E-027A-7849-88F2-DA35B3924368}" type="presParOf" srcId="{D85DCE3B-75F7-E04A-80D0-F139628584D9}" destId="{494D88E2-8050-CB4A-B52B-581AD9B8428C}" srcOrd="2" destOrd="0" presId="urn:microsoft.com/office/officeart/2005/8/layout/target2"/>
    <dgm:cxn modelId="{60D6D791-4C49-9244-B66F-0B4778A364F6}" type="presParOf" srcId="{494D88E2-8050-CB4A-B52B-581AD9B8428C}" destId="{F8C4AABE-5E5D-0844-954B-8B603EB8234F}" srcOrd="0" destOrd="0" presId="urn:microsoft.com/office/officeart/2005/8/layout/target2"/>
    <dgm:cxn modelId="{1C7BEDE0-AC81-244C-B912-9DF30F5C5F58}" type="presParOf" srcId="{494D88E2-8050-CB4A-B52B-581AD9B8428C}" destId="{35ED8437-CEC1-FB4B-8F0D-AA7AF6EE4EB7}" srcOrd="1" destOrd="0" presId="urn:microsoft.com/office/officeart/2005/8/layout/target2"/>
    <dgm:cxn modelId="{4EB59289-43EE-934E-B495-23EDFEBC6C30}" type="presParOf" srcId="{35ED8437-CEC1-FB4B-8F0D-AA7AF6EE4EB7}" destId="{45A52F90-2C18-0D46-9361-5F297FFC4B41}" srcOrd="0" destOrd="0" presId="urn:microsoft.com/office/officeart/2005/8/layout/target2"/>
    <dgm:cxn modelId="{ECBBFA8E-AF4C-C344-AFA0-08FA269BCA85}" type="presParOf" srcId="{35ED8437-CEC1-FB4B-8F0D-AA7AF6EE4EB7}" destId="{874B9A2E-03BD-FD4E-B2FD-6BDF60D1F7D7}" srcOrd="1" destOrd="0" presId="urn:microsoft.com/office/officeart/2005/8/layout/target2"/>
    <dgm:cxn modelId="{26DA0E2F-ED8D-9B45-A39C-56160168B225}" type="presParOf" srcId="{35ED8437-CEC1-FB4B-8F0D-AA7AF6EE4EB7}" destId="{114DEDE5-5DEB-7144-B31A-F126DEFF07E7}" srcOrd="2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C4EA72-062A-B348-AB13-9446779F12B7}">
      <dsp:nvSpPr>
        <dsp:cNvPr id="0" name=""/>
        <dsp:cNvSpPr/>
      </dsp:nvSpPr>
      <dsp:spPr>
        <a:xfrm>
          <a:off x="0" y="0"/>
          <a:ext cx="8229600" cy="3962400"/>
        </a:xfrm>
        <a:prstGeom prst="roundRect">
          <a:avLst>
            <a:gd name="adj" fmla="val 8500"/>
          </a:avLst>
        </a:prstGeom>
        <a:solidFill>
          <a:schemeClr val="accent2"/>
        </a:solidFill>
        <a:ln>
          <a:solidFill>
            <a:schemeClr val="accent1"/>
          </a:solidFill>
        </a:ln>
        <a:effectLst>
          <a:glow rad="101600">
            <a:schemeClr val="accent1">
              <a:alpha val="75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3075263" numCol="1" spcCol="1270" anchor="t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dirty="0" smtClean="0">
              <a:solidFill>
                <a:schemeClr val="bg1"/>
              </a:solidFill>
            </a:rPr>
            <a:t>application virtualization</a:t>
          </a:r>
          <a:endParaRPr lang="en-US" sz="2500" kern="1200" dirty="0">
            <a:solidFill>
              <a:schemeClr val="bg1"/>
            </a:solidFill>
          </a:endParaRPr>
        </a:p>
      </dsp:txBody>
      <dsp:txXfrm>
        <a:off x="98647" y="98647"/>
        <a:ext cx="8032306" cy="3765106"/>
      </dsp:txXfrm>
    </dsp:sp>
    <dsp:sp modelId="{DCE0BEFD-DB6C-5943-B776-BDC10D234A15}">
      <dsp:nvSpPr>
        <dsp:cNvPr id="0" name=""/>
        <dsp:cNvSpPr/>
      </dsp:nvSpPr>
      <dsp:spPr>
        <a:xfrm>
          <a:off x="205740" y="990600"/>
          <a:ext cx="1234440" cy="2773680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allows applications written for one environment to execute on some other operating system</a:t>
          </a:r>
          <a:endParaRPr lang="en-US" sz="1100" kern="1200" dirty="0"/>
        </a:p>
      </dsp:txBody>
      <dsp:txXfrm>
        <a:off x="243703" y="1028563"/>
        <a:ext cx="1158514" cy="2697754"/>
      </dsp:txXfrm>
    </dsp:sp>
    <dsp:sp modelId="{4D0BE879-0AB0-E24A-933E-D7328406EB4D}">
      <dsp:nvSpPr>
        <dsp:cNvPr id="0" name=""/>
        <dsp:cNvSpPr/>
      </dsp:nvSpPr>
      <dsp:spPr>
        <a:xfrm>
          <a:off x="1645920" y="990600"/>
          <a:ext cx="6377940" cy="2773680"/>
        </a:xfrm>
        <a:prstGeom prst="roundRect">
          <a:avLst>
            <a:gd name="adj" fmla="val 105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57150" cap="rnd" cmpd="thickThin">
          <a:solidFill>
            <a:schemeClr val="accent1"/>
          </a:solidFill>
        </a:ln>
        <a:effectLst>
          <a:glow rad="101600">
            <a:schemeClr val="accent1">
              <a:alpha val="75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1761287" numCol="1" spcCol="1270" anchor="t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dirty="0" smtClean="0">
              <a:solidFill>
                <a:srgbClr val="000000"/>
              </a:solidFill>
            </a:rPr>
            <a:t>full virtualization</a:t>
          </a:r>
          <a:endParaRPr lang="en-US" sz="2500" b="1" kern="1200" dirty="0">
            <a:solidFill>
              <a:srgbClr val="000000"/>
            </a:solidFill>
          </a:endParaRPr>
        </a:p>
      </dsp:txBody>
      <dsp:txXfrm>
        <a:off x="1731220" y="1075900"/>
        <a:ext cx="6207340" cy="2603080"/>
      </dsp:txXfrm>
    </dsp:sp>
    <dsp:sp modelId="{DA34A8A0-DF62-4449-B533-42BE1588634B}">
      <dsp:nvSpPr>
        <dsp:cNvPr id="0" name=""/>
        <dsp:cNvSpPr/>
      </dsp:nvSpPr>
      <dsp:spPr>
        <a:xfrm>
          <a:off x="1805368" y="1961388"/>
          <a:ext cx="1275588" cy="1594866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multiple full operating system instances execute in parallel</a:t>
          </a:r>
          <a:endParaRPr lang="en-US" sz="1100" kern="1200" dirty="0"/>
        </a:p>
      </dsp:txBody>
      <dsp:txXfrm>
        <a:off x="1844597" y="2000617"/>
        <a:ext cx="1197130" cy="1516408"/>
      </dsp:txXfrm>
    </dsp:sp>
    <dsp:sp modelId="{F8C4AABE-5E5D-0844-954B-8B603EB8234F}">
      <dsp:nvSpPr>
        <dsp:cNvPr id="0" name=""/>
        <dsp:cNvSpPr/>
      </dsp:nvSpPr>
      <dsp:spPr>
        <a:xfrm>
          <a:off x="3250692" y="1981200"/>
          <a:ext cx="4567428" cy="1584960"/>
        </a:xfrm>
        <a:prstGeom prst="roundRect">
          <a:avLst>
            <a:gd name="adj" fmla="val 10500"/>
          </a:avLst>
        </a:prstGeom>
        <a:solidFill>
          <a:schemeClr val="accent2"/>
        </a:solidFill>
        <a:ln>
          <a:noFill/>
        </a:ln>
        <a:effectLst>
          <a:glow rad="101600">
            <a:schemeClr val="accent2">
              <a:alpha val="75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894622" numCol="1" spcCol="1270" anchor="t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dirty="0" smtClean="0">
              <a:solidFill>
                <a:srgbClr val="000000"/>
              </a:solidFill>
            </a:rPr>
            <a:t>virtual machine monitor (VMM)</a:t>
          </a:r>
          <a:endParaRPr lang="en-US" sz="2500" kern="1200" dirty="0">
            <a:solidFill>
              <a:srgbClr val="000000"/>
            </a:solidFill>
          </a:endParaRPr>
        </a:p>
      </dsp:txBody>
      <dsp:txXfrm>
        <a:off x="3299435" y="2029943"/>
        <a:ext cx="4469942" cy="1487474"/>
      </dsp:txXfrm>
    </dsp:sp>
    <dsp:sp modelId="{45A52F90-2C18-0D46-9361-5F297FFC4B41}">
      <dsp:nvSpPr>
        <dsp:cNvPr id="0" name=""/>
        <dsp:cNvSpPr/>
      </dsp:nvSpPr>
      <dsp:spPr>
        <a:xfrm>
          <a:off x="3364877" y="2694432"/>
          <a:ext cx="2137748" cy="713232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hypervisor</a:t>
          </a:r>
          <a:endParaRPr lang="en-US" sz="1100" kern="1200" dirty="0"/>
        </a:p>
      </dsp:txBody>
      <dsp:txXfrm>
        <a:off x="3386811" y="2716366"/>
        <a:ext cx="2093880" cy="669364"/>
      </dsp:txXfrm>
    </dsp:sp>
    <dsp:sp modelId="{114DEDE5-5DEB-7144-B31A-F126DEFF07E7}">
      <dsp:nvSpPr>
        <dsp:cNvPr id="0" name=""/>
        <dsp:cNvSpPr/>
      </dsp:nvSpPr>
      <dsp:spPr>
        <a:xfrm>
          <a:off x="5563443" y="2694432"/>
          <a:ext cx="2137748" cy="713232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coordinates access between each of the guests and the actual physical hardware resources</a:t>
          </a:r>
          <a:endParaRPr lang="en-US" sz="1100" kern="1200" dirty="0"/>
        </a:p>
      </dsp:txBody>
      <dsp:txXfrm>
        <a:off x="5585377" y="2716366"/>
        <a:ext cx="2093880" cy="6693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BAA2B-E64F-7145-B00F-3A8BE670F27B}" type="datetimeFigureOut">
              <a:rPr lang="en-US" smtClean="0"/>
              <a:t>3/17/15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BCD08D-339A-E747-95A2-09F2D6FD5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61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Virtualization refers to a technology that provides an abstraction of the computing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resources used by some software, which thus runs in a simulated environment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called a virtual machine (VM). There are many types of virtualization; however,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this section we are most interested in full virtualization. This allows multiple full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operating system instances to execute on virtual hardware, supported by a hypervisor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that manages access to the actual physical hardware resources. Benefits arising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from using virtualization include better efficiency in the use of the physical system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resources than is typically seen using a single operating system instance. This is particularly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evident in the provision of virtualized server systems. Virtualization can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also provide support for multiple distinct operating systems and associated applications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on the one physical system. This is more commonly seen on client systems.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There are a number of additional security concerns raised in virtualized systems,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as a consequence both of the multiple operating systems executing side by side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and of the presence of the virtualized environment and hypervisor as a layer below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operating system kernels and the security services they provide. [CLEE09]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presents a survey of some of the security issues arising from such a use of virtualization,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 number of which we will discuss further.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29</a:t>
            </a:fld>
            <a:endParaRPr lang="en-AU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There are many forms of creating a simulated, virtualized environment. These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include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application virtualization , as provided by the Java Virtual Machine environment.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This allows applications written for one environment, to execute on some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other operating system. It also includes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full virtualization , in which multiple full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operating system instances execute in parallel. Each of these guest operating systems,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along with their own set of applications, executes in its own VM on virtual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hardware. These guest OSs are managed by a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hypervisor , or virtual machine monitor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(VMM), that coordinates access between each of the guests and the actual physical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hardware resources, such as CPU, memory, disk, network, and other attached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devices. The hypervisor provides a similar hardware interface as that seen by operating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systems directly executing on the actual hardware. As a consequence, little if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any modification is needed to the guest OSs and their applications. Recent generations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of CPUs provide special instructions that improve the efficiency of hypervisor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operation.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30</a:t>
            </a:fld>
            <a:endParaRPr lang="en-AU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Full virtualization systems may be further divided into native virtualization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systems, in which the hypervisor executes directly on the underlying hardware, 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we show in Figure 12.2 , and hosted virtualization systems, in which the hypervisor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executes as just another application on a host OS that is running on the underlying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hardware, as we show in Figure 12.3 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Native virtualization systems are typically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seen in servers, with the goal of improving the execution efficiency of the hardware.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They are arguably also more secure, as they have fewer additional layers than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alternative hosted approach.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31</a:t>
            </a:fld>
            <a:endParaRPr lang="en-AU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Hosted virtualization systems are more common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clients, where they run along side other applications on the host OS, and are used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to support applications for alternate operating system versions or types. As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approach adds additional layers with the host OS under, and other host applications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beside, the hypervisor, this may result in increased security concerns.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In virtualized systems, the available hardware resources must be appropriately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shared between the various guest OSs. These include CPU, memory, disk, network,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and other attached devices. CPU and memory are generally partitioned between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these, and scheduled as required. Disk storage may be partitioned, with each guest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having exclusive use of some disk resources. Alternatively, a “virtual disk” may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created for each guest, which appears to it as a physical disk with a full file-system,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but is viewed externally as a single “disk image” file on the underlying file-system.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Attached devices such as optical disks or USB devices are generally allocated to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single guest OS at a time. Several alternatives exist for providing network access.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guest OS may have direct access to distinct network interface cards on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system; the hypervisor may mediate access to shared interfaces; or the hypervisor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may implement virtual network interface cards for each guest, routing traffic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between guests as required. This last approach is quite common, and arguably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most efficient since traffic between guests does not need to be relayed via external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network links. It does have security consequences in that this traffic is not subject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to monitoring by probes attached to networks, such as we discussed in Chapter 9 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Hence alternative, host-based probes would be needed in such a system if such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monitoring is required.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32</a:t>
            </a:fld>
            <a:endParaRPr lang="en-AU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[CLEF09] and [NIST11] both detail a number of security concerns that result from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use of virtualized systems, including: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• guest OS isolation, ensuring that programs executing within a guest OS may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only access and use the resources allocated to it, and not covertly interact with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programs or data either in other guest OSs or in the hypervisor.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• guest OS monitoring by the hypervisor, which has privileged access to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programs and data in each guest OS, and must be trusted as secure from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subversion and compromised use of this access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virtualized environment security, particularly as regards image and snapshot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management, which attackers may attempt to view or modify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These security concerns may be regarded as an extension of the concerns we have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already discussed with securing operating systems and applications. If a particular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operating system and application configuration is vulnerable when running directly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on hardware in some context, it will most likely also be vulnerable when running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in a virtualized environment. And should that system actually be compromised, it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would be at least as capable of attacking other nearby systems, whether they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also executing directly on hardware or running as other guests in a virtualized environment.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use of a virtualized environment may improve security by further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isolating network traffic between guests than would be the case when such systems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run natively, and from the ability of the hypervisor to transparently monitor activity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on all guests OS. However, the presence of the virtualized environment and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hypervisor may reduce security if vulnerabilities exist within it which attackers may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exploit. Such vulnerabilities could allow programs executing in a guest to covertly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access the hypervisor, and hence other guest OS resources. This is known as VM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escape, and is of concern, as we discussed in Section 6.8 . Virtualized systems also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often provide support for suspending an executing guest OS in a snapshot, saving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that image, and then restarting execution at a later time, possibly even on another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system. If an attacker can view or modify this image, they can compromise the security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of the data and programs contained within it.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Thus the use of virtualization adds additional layers of concern, as we have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previously noted. Securing virtualized systems means extending the security 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to secure and harden these additional layers. In addition to securing each guest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operating system and applications, the virtualized environment and the hypervisor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must also be secured.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33</a:t>
            </a:fld>
            <a:endParaRPr lang="en-AU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44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74915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6BA75-D935-AE4C-9AB5-41ABFCDBAA67}" type="datetimeFigureOut">
              <a:rPr lang="en-US" smtClean="0"/>
              <a:t>3/17/15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2F50A-7BFF-0E4A-8E56-FD0E26E18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583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6BA75-D935-AE4C-9AB5-41ABFCDBAA67}" type="datetimeFigureOut">
              <a:rPr lang="en-US" smtClean="0"/>
              <a:t>3/17/15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2F50A-7BFF-0E4A-8E56-FD0E26E18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757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6BA75-D935-AE4C-9AB5-41ABFCDBAA67}" type="datetimeFigureOut">
              <a:rPr lang="en-US" smtClean="0"/>
              <a:t>3/17/15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2F50A-7BFF-0E4A-8E56-FD0E26E18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889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6BA75-D935-AE4C-9AB5-41ABFCDBAA67}" type="datetimeFigureOut">
              <a:rPr lang="en-US" smtClean="0"/>
              <a:t>3/17/15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2F50A-7BFF-0E4A-8E56-FD0E26E18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839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6BA75-D935-AE4C-9AB5-41ABFCDBAA67}" type="datetimeFigureOut">
              <a:rPr lang="en-US" smtClean="0"/>
              <a:t>3/17/15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2F50A-7BFF-0E4A-8E56-FD0E26E18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638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6BA75-D935-AE4C-9AB5-41ABFCDBAA67}" type="datetimeFigureOut">
              <a:rPr lang="en-US" smtClean="0"/>
              <a:t>3/17/15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2F50A-7BFF-0E4A-8E56-FD0E26E18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207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6BA75-D935-AE4C-9AB5-41ABFCDBAA67}" type="datetimeFigureOut">
              <a:rPr lang="en-US" smtClean="0"/>
              <a:t>3/17/15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2F50A-7BFF-0E4A-8E56-FD0E26E18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48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6BA75-D935-AE4C-9AB5-41ABFCDBAA67}" type="datetimeFigureOut">
              <a:rPr lang="en-US" smtClean="0"/>
              <a:t>3/17/15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2F50A-7BFF-0E4A-8E56-FD0E26E18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113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6BA75-D935-AE4C-9AB5-41ABFCDBAA67}" type="datetimeFigureOut">
              <a:rPr lang="en-US" smtClean="0"/>
              <a:t>3/17/15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2F50A-7BFF-0E4A-8E56-FD0E26E18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899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6BA75-D935-AE4C-9AB5-41ABFCDBAA67}" type="datetimeFigureOut">
              <a:rPr lang="en-US" smtClean="0"/>
              <a:t>3/17/15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2F50A-7BFF-0E4A-8E56-FD0E26E18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763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6BA75-D935-AE4C-9AB5-41ABFCDBAA67}" type="datetimeFigureOut">
              <a:rPr lang="en-US" smtClean="0"/>
              <a:t>3/17/15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2F50A-7BFF-0E4A-8E56-FD0E26E18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456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6BA75-D935-AE4C-9AB5-41ABFCDBAA67}" type="datetimeFigureOut">
              <a:rPr lang="en-US" smtClean="0"/>
              <a:t>3/17/15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2F50A-7BFF-0E4A-8E56-FD0E26E18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97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e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Operating systems and security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Trusted computing</a:t>
            </a:r>
          </a:p>
          <a:p>
            <a:r>
              <a:rPr lang="en-US" dirty="0" smtClean="0"/>
              <a:t>Access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28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Bell-La </a:t>
            </a:r>
            <a:r>
              <a:rPr lang="en-US" dirty="0" err="1" smtClean="0"/>
              <a:t>Padula</a:t>
            </a:r>
            <a:r>
              <a:rPr lang="en-US" dirty="0" smtClean="0"/>
              <a:t> Model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417638"/>
            <a:ext cx="4619922" cy="5159022"/>
          </a:xfrm>
        </p:spPr>
        <p:txBody>
          <a:bodyPr>
            <a:normAutofit/>
          </a:bodyPr>
          <a:lstStyle/>
          <a:p>
            <a:r>
              <a:rPr lang="en-US" dirty="0" smtClean="0"/>
              <a:t>Two rules:</a:t>
            </a:r>
          </a:p>
          <a:p>
            <a:pPr lvl="1"/>
            <a:r>
              <a:rPr lang="en-US" dirty="0" smtClean="0"/>
              <a:t>Simple security property: a user u can read an object o only if L(o) ≤ L(u)</a:t>
            </a:r>
          </a:p>
          <a:p>
            <a:pPr lvl="1"/>
            <a:r>
              <a:rPr lang="en-US" dirty="0" smtClean="0"/>
              <a:t>*-property: A user can write (edit/create) an object only if L(u) ≤ L(o)</a:t>
            </a:r>
          </a:p>
          <a:p>
            <a:r>
              <a:rPr lang="en-US" dirty="0" smtClean="0"/>
              <a:t>Essentially, this protects information from “leaking down”</a:t>
            </a:r>
          </a:p>
          <a:p>
            <a:pPr lvl="1"/>
            <a:r>
              <a:rPr lang="en-US" dirty="0" smtClean="0"/>
              <a:t>Note: communication is one way in this model</a:t>
            </a:r>
            <a:endParaRPr lang="en-US" dirty="0"/>
          </a:p>
        </p:txBody>
      </p:sp>
      <p:pic>
        <p:nvPicPr>
          <p:cNvPr id="6" name="Content Placeholder 5" descr="images.png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231" r="-4703" b="-26454"/>
          <a:stretch/>
        </p:blipFill>
        <p:spPr>
          <a:xfrm>
            <a:off x="5077122" y="1749777"/>
            <a:ext cx="4066878" cy="4094163"/>
          </a:xfrm>
        </p:spPr>
      </p:pic>
    </p:spTree>
    <p:extLst>
      <p:ext uri="{BB962C8B-B14F-4D97-AF65-F5344CB8AC3E}">
        <p14:creationId xmlns:p14="http://schemas.microsoft.com/office/powerpoint/2010/main" val="980092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Biba</a:t>
            </a:r>
            <a:r>
              <a:rPr lang="en-US" dirty="0" smtClean="0"/>
              <a:t>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9689"/>
          </a:xfrm>
        </p:spPr>
        <p:txBody>
          <a:bodyPr>
            <a:normAutofit/>
          </a:bodyPr>
          <a:lstStyle/>
          <a:p>
            <a:r>
              <a:rPr lang="en-US" dirty="0" smtClean="0"/>
              <a:t>Addresses integrity rather than confidentiality</a:t>
            </a:r>
          </a:p>
          <a:p>
            <a:r>
              <a:rPr lang="en-US" dirty="0" smtClean="0"/>
              <a:t>Reverses the rules from BLP: no read down, no write up</a:t>
            </a:r>
          </a:p>
          <a:p>
            <a:r>
              <a:rPr lang="en-US" dirty="0" smtClean="0"/>
              <a:t>Idea is that data at a higher level is more likely to be secure:</a:t>
            </a:r>
          </a:p>
          <a:p>
            <a:pPr lvl="1"/>
            <a:r>
              <a:rPr lang="en-US" dirty="0" smtClean="0"/>
              <a:t>Example: a data center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is less likely to be 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compromised than a 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laptop</a:t>
            </a:r>
            <a:endParaRPr lang="en-US" dirty="0"/>
          </a:p>
        </p:txBody>
      </p:sp>
      <p:pic>
        <p:nvPicPr>
          <p:cNvPr id="10" name="Picture 9" descr="5635.image_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785" y="4439584"/>
            <a:ext cx="3984015" cy="2260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510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Clark-Wilson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Rather than security levels, this model deals with integrity in a system with transactions.</a:t>
            </a:r>
          </a:p>
          <a:p>
            <a:pPr lvl="1"/>
            <a:r>
              <a:rPr lang="en-US" dirty="0" smtClean="0"/>
              <a:t>Integrity constraints for the system that must be satisfied for the state to be valid.</a:t>
            </a:r>
          </a:p>
          <a:p>
            <a:pPr lvl="1"/>
            <a:r>
              <a:rPr lang="en-US" dirty="0" smtClean="0"/>
              <a:t>Certification methods that verify that transactions meet integrity constraints.</a:t>
            </a:r>
          </a:p>
          <a:p>
            <a:pPr lvl="1"/>
            <a:r>
              <a:rPr lang="en-US" dirty="0" smtClean="0"/>
              <a:t>Separation of duty so that a user cannot both execute a transaction and certify it.</a:t>
            </a:r>
          </a:p>
          <a:p>
            <a:r>
              <a:rPr lang="en-US" dirty="0" smtClean="0"/>
              <a:t>Primary use is in something like banking.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57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Chinese Wall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Brewer and Nash (or Chinese wall) model is used to eliminate conflicts of interest among classes of data/groups.</a:t>
            </a:r>
            <a:endParaRPr lang="en-US" dirty="0"/>
          </a:p>
        </p:txBody>
      </p:sp>
      <p:pic>
        <p:nvPicPr>
          <p:cNvPr id="4" name="Picture 3" descr="chinese-wall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556" y="3344904"/>
            <a:ext cx="7112000" cy="2961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448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Uses of MAC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themselves, we don’t often see pure MAC</a:t>
            </a:r>
          </a:p>
          <a:p>
            <a:pPr lvl="1"/>
            <a:r>
              <a:rPr lang="en-US" dirty="0" smtClean="0"/>
              <a:t>Too rigid</a:t>
            </a:r>
          </a:p>
          <a:p>
            <a:pPr lvl="1"/>
            <a:r>
              <a:rPr lang="en-US" dirty="0" smtClean="0"/>
              <a:t>Difficult to make usable</a:t>
            </a:r>
          </a:p>
          <a:p>
            <a:r>
              <a:rPr lang="en-US" dirty="0" smtClean="0"/>
              <a:t>But more often, it is used in combination with DAC on modern operating systems</a:t>
            </a:r>
          </a:p>
          <a:p>
            <a:r>
              <a:rPr lang="en-US" dirty="0" smtClean="0"/>
              <a:t>And is still seen in specialized systems, where data confidentiality is the key concern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7992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RBAC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4112"/>
            <a:ext cx="8229600" cy="48420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Role based access control defines role hierarchies and constraints.</a:t>
            </a:r>
          </a:p>
          <a:p>
            <a:pPr lvl="1"/>
            <a:r>
              <a:rPr lang="en-US" dirty="0" smtClean="0"/>
              <a:t>Roles can be inherited, with junior/senior relationships.</a:t>
            </a:r>
          </a:p>
          <a:p>
            <a:r>
              <a:rPr lang="en-US" dirty="0" smtClean="0"/>
              <a:t>Often roles are constrained, so that users cannot have conflicts of interest.</a:t>
            </a:r>
          </a:p>
          <a:p>
            <a:pPr lvl="1"/>
            <a:r>
              <a:rPr lang="en-US" dirty="0" smtClean="0"/>
              <a:t>Example: a grader shouldn’t also be a student in a class.</a:t>
            </a:r>
          </a:p>
          <a:p>
            <a:pPr lvl="1"/>
            <a:r>
              <a:rPr lang="en-US" dirty="0" smtClean="0"/>
              <a:t>Can be dynamic or static in setup.</a:t>
            </a:r>
          </a:p>
          <a:p>
            <a:r>
              <a:rPr lang="en-US" dirty="0" smtClean="0"/>
              <a:t>Example: Windows security levels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7325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to operating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“Normal” operating systems must have:</a:t>
            </a:r>
          </a:p>
          <a:p>
            <a:pPr lvl="1"/>
            <a:r>
              <a:rPr lang="en-US" dirty="0" smtClean="0"/>
              <a:t>User authentication</a:t>
            </a:r>
          </a:p>
          <a:p>
            <a:pPr lvl="1"/>
            <a:r>
              <a:rPr lang="en-US" dirty="0" smtClean="0"/>
              <a:t>Memory protection</a:t>
            </a:r>
          </a:p>
          <a:p>
            <a:pPr lvl="1"/>
            <a:r>
              <a:rPr lang="en-US" dirty="0" smtClean="0"/>
              <a:t>File and I/O access control</a:t>
            </a:r>
          </a:p>
          <a:p>
            <a:pPr lvl="1"/>
            <a:r>
              <a:rPr lang="en-US" dirty="0" smtClean="0"/>
              <a:t>General object access control</a:t>
            </a:r>
          </a:p>
          <a:p>
            <a:pPr lvl="1"/>
            <a:r>
              <a:rPr lang="en-US" dirty="0" smtClean="0"/>
              <a:t>Enforcement of sharing and fairness guarantees</a:t>
            </a:r>
          </a:p>
          <a:p>
            <a:r>
              <a:rPr lang="en-US" dirty="0" smtClean="0"/>
              <a:t>A “trusted” OS builds upon these to give better security constraints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1341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Trusted OS extra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4622"/>
            <a:ext cx="8229600" cy="432392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MAC (in addition to DAC)</a:t>
            </a:r>
          </a:p>
          <a:p>
            <a:r>
              <a:rPr lang="en-US" dirty="0" smtClean="0"/>
              <a:t>Object re-use protection</a:t>
            </a:r>
          </a:p>
          <a:p>
            <a:pPr lvl="1"/>
            <a:r>
              <a:rPr lang="en-US" dirty="0" smtClean="0"/>
              <a:t>An attacker should not be able to gather information from </a:t>
            </a:r>
            <a:r>
              <a:rPr lang="en-US" dirty="0" err="1" smtClean="0"/>
              <a:t>resusable</a:t>
            </a:r>
            <a:r>
              <a:rPr lang="en-US" dirty="0" smtClean="0"/>
              <a:t> objects (such as disk memory)</a:t>
            </a:r>
          </a:p>
          <a:p>
            <a:r>
              <a:rPr lang="en-US" dirty="0" smtClean="0"/>
              <a:t>Complete mediation</a:t>
            </a:r>
          </a:p>
          <a:p>
            <a:pPr lvl="1"/>
            <a:r>
              <a:rPr lang="en-US" dirty="0" smtClean="0"/>
              <a:t>All objects access requests are checked each time (no caching)</a:t>
            </a:r>
          </a:p>
          <a:p>
            <a:r>
              <a:rPr lang="en-US" dirty="0" smtClean="0"/>
              <a:t>Audit capabilities</a:t>
            </a:r>
          </a:p>
          <a:p>
            <a:r>
              <a:rPr lang="en-US" dirty="0" smtClean="0"/>
              <a:t>Intruder detection capabilities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6632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Secure OS Kernels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417638"/>
            <a:ext cx="8229600" cy="4675658"/>
          </a:xfrm>
        </p:spPr>
        <p:txBody>
          <a:bodyPr/>
          <a:lstStyle/>
          <a:p>
            <a:r>
              <a:rPr lang="en-US" dirty="0" smtClean="0"/>
              <a:t>The fundamental idea in a secure kernel is to specify a core set of OS functions.</a:t>
            </a:r>
          </a:p>
          <a:p>
            <a:pPr lvl="1"/>
            <a:r>
              <a:rPr lang="en-US" dirty="0" smtClean="0"/>
              <a:t>Small and carefully built</a:t>
            </a:r>
          </a:p>
          <a:p>
            <a:r>
              <a:rPr lang="en-US" dirty="0" smtClean="0"/>
              <a:t>Key idea: if the kernel is safe, things built on top of it will be better off.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3953258"/>
            <a:ext cx="3649836" cy="2885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7627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Kernelization</a:t>
            </a:r>
            <a:r>
              <a:rPr lang="en-US" dirty="0" smtClean="0"/>
              <a:t> pros and 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93334"/>
            <a:ext cx="8229600" cy="490401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Advantages:</a:t>
            </a:r>
          </a:p>
          <a:p>
            <a:pPr lvl="1"/>
            <a:r>
              <a:rPr lang="en-US" dirty="0" smtClean="0"/>
              <a:t>Smaller amount of trusted code</a:t>
            </a:r>
          </a:p>
          <a:p>
            <a:pPr lvl="1"/>
            <a:r>
              <a:rPr lang="en-US" dirty="0" smtClean="0"/>
              <a:t>Easier to check every access</a:t>
            </a:r>
          </a:p>
          <a:p>
            <a:pPr lvl="1"/>
            <a:r>
              <a:rPr lang="en-US" dirty="0" smtClean="0"/>
              <a:t>Separates this piece from more complex portions of the system</a:t>
            </a:r>
          </a:p>
          <a:p>
            <a:pPr lvl="1"/>
            <a:r>
              <a:rPr lang="en-US" dirty="0" smtClean="0"/>
              <a:t>Easier to maintain and modify security features</a:t>
            </a:r>
          </a:p>
          <a:p>
            <a:r>
              <a:rPr lang="en-US" dirty="0" smtClean="0"/>
              <a:t>Disadvantages:</a:t>
            </a:r>
          </a:p>
          <a:p>
            <a:pPr lvl="1"/>
            <a:r>
              <a:rPr lang="en-US" dirty="0" smtClean="0"/>
              <a:t>Introduces boundaries</a:t>
            </a:r>
          </a:p>
          <a:p>
            <a:pPr lvl="1"/>
            <a:r>
              <a:rPr lang="en-US" dirty="0" smtClean="0"/>
              <a:t>Temptation is to move as much as possible in (especially since inside tends to be faster and cheaper to work with)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417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Operating system structure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358421" y="1600200"/>
            <a:ext cx="4431987" cy="4892007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An OS is the interface between users and hardware</a:t>
            </a:r>
          </a:p>
          <a:p>
            <a:r>
              <a:rPr lang="en-US" dirty="0" smtClean="0"/>
              <a:t>Key components:</a:t>
            </a:r>
          </a:p>
          <a:p>
            <a:pPr lvl="1"/>
            <a:r>
              <a:rPr lang="en-US" dirty="0" err="1" smtClean="0"/>
              <a:t>Kernal</a:t>
            </a:r>
            <a:r>
              <a:rPr lang="en-US" dirty="0" smtClean="0"/>
              <a:t>, which runs various processes</a:t>
            </a:r>
          </a:p>
          <a:p>
            <a:pPr lvl="1"/>
            <a:r>
              <a:rPr lang="en-US" dirty="0" smtClean="0"/>
              <a:t>Device drivers</a:t>
            </a:r>
          </a:p>
          <a:p>
            <a:pPr lvl="1"/>
            <a:r>
              <a:rPr lang="en-US" dirty="0" smtClean="0"/>
              <a:t>API, which allows applications to communicate with the </a:t>
            </a:r>
            <a:r>
              <a:rPr lang="en-US" dirty="0" err="1" smtClean="0"/>
              <a:t>kernal</a:t>
            </a:r>
            <a:endParaRPr lang="en-US" dirty="0" smtClean="0"/>
          </a:p>
          <a:p>
            <a:pPr lvl="1"/>
            <a:r>
              <a:rPr lang="en-US" dirty="0" smtClean="0"/>
              <a:t>Bios, which governs loading and startup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790408" y="1662289"/>
            <a:ext cx="4038600" cy="4525963"/>
          </a:xfrm>
        </p:spPr>
        <p:txBody>
          <a:bodyPr>
            <a:normAutofit fontScale="92500"/>
          </a:bodyPr>
          <a:lstStyle/>
          <a:p>
            <a:endParaRPr lang="en-US" dirty="0"/>
          </a:p>
        </p:txBody>
      </p:sp>
      <p:pic>
        <p:nvPicPr>
          <p:cNvPr id="8" name="Picture 7" descr="OS.stac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4459" y="4303889"/>
            <a:ext cx="2572341" cy="2188318"/>
          </a:xfrm>
          <a:prstGeom prst="rect">
            <a:avLst/>
          </a:prstGeom>
        </p:spPr>
      </p:pic>
      <p:pic>
        <p:nvPicPr>
          <p:cNvPr id="9" name="Picture 8" descr="basic-shell-reference-image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187" y="1721556"/>
            <a:ext cx="1999544" cy="2582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5211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Major challenge in </a:t>
            </a:r>
            <a:r>
              <a:rPr lang="en-US" dirty="0" err="1" smtClean="0"/>
              <a:t>kernalization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to decide which functions are in or out.</a:t>
            </a:r>
          </a:p>
          <a:p>
            <a:r>
              <a:rPr lang="en-US" dirty="0" smtClean="0"/>
              <a:t>What must be trusted in order to ensure security for the rest of the system?  </a:t>
            </a:r>
          </a:p>
          <a:p>
            <a:pPr lvl="1"/>
            <a:r>
              <a:rPr lang="en-US" dirty="0" smtClean="0"/>
              <a:t>Answer: depends on definition of “secure”</a:t>
            </a:r>
          </a:p>
          <a:p>
            <a:r>
              <a:rPr lang="en-US" dirty="0" smtClean="0"/>
              <a:t>Certain types of attacks are still possible against “secure” systems</a:t>
            </a:r>
          </a:p>
          <a:p>
            <a:pPr lvl="1"/>
            <a:r>
              <a:rPr lang="en-US" dirty="0" smtClean="0"/>
              <a:t>Those attacks were just left off of the definition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148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Layered OS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17971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This concept essentially generalized that of </a:t>
            </a:r>
            <a:r>
              <a:rPr lang="en-US" dirty="0" err="1" smtClean="0"/>
              <a:t>kernelization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Define an inner layer with high security.</a:t>
            </a:r>
          </a:p>
          <a:p>
            <a:r>
              <a:rPr lang="en-US" dirty="0" smtClean="0"/>
              <a:t>Each next layer builds on that, with lower security options.</a:t>
            </a:r>
          </a:p>
          <a:p>
            <a:r>
              <a:rPr lang="en-US" dirty="0" smtClean="0"/>
              <a:t>Outer layers use the inner ones through a strong interface.</a:t>
            </a:r>
          </a:p>
          <a:p>
            <a:r>
              <a:rPr lang="en-US" dirty="0" smtClean="0"/>
              <a:t>Example: </a:t>
            </a:r>
            <a:r>
              <a:rPr lang="en-US" dirty="0" err="1" smtClean="0"/>
              <a:t>Multics</a:t>
            </a:r>
            <a:endParaRPr lang="en-US" dirty="0" smtClean="0"/>
          </a:p>
          <a:p>
            <a:pPr lvl="1"/>
            <a:r>
              <a:rPr lang="en-US" dirty="0" smtClean="0"/>
              <a:t>Pre-UNIX (and arguably more sophisticated and powerful)</a:t>
            </a:r>
          </a:p>
          <a:p>
            <a:pPr lvl="1"/>
            <a:r>
              <a:rPr lang="en-US" dirty="0" smtClean="0"/>
              <a:t>Key element was layered security model</a:t>
            </a:r>
          </a:p>
          <a:p>
            <a:pPr lvl="1"/>
            <a:r>
              <a:rPr lang="en-US" dirty="0" smtClean="0"/>
              <a:t>Still considered one of the most sophisticated secure OS </a:t>
            </a:r>
            <a:r>
              <a:rPr lang="en-US" dirty="0" err="1" smtClean="0"/>
              <a:t>deisgns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5439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Separation and Isolation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Divide the system into components</a:t>
            </a:r>
          </a:p>
          <a:p>
            <a:r>
              <a:rPr lang="en-US" dirty="0" smtClean="0"/>
              <a:t>Define a secure interface for each, and allow communication ONLY over interfaces</a:t>
            </a:r>
          </a:p>
          <a:p>
            <a:r>
              <a:rPr lang="en-US" dirty="0" smtClean="0"/>
              <a:t>Goal: Ensure nothing “bad” crosses the boundaries</a:t>
            </a:r>
          </a:p>
          <a:p>
            <a:r>
              <a:rPr lang="en-US" dirty="0" smtClean="0"/>
              <a:t>The OS can separate based on either user or process boundaries, not just functionality</a:t>
            </a:r>
          </a:p>
          <a:p>
            <a:r>
              <a:rPr lang="en-US" dirty="0" smtClean="0"/>
              <a:t>Overall, extremely successful OS security approach.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6130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Separation and Isolation: </a:t>
            </a:r>
            <a:r>
              <a:rPr lang="en-US" dirty="0"/>
              <a:t>E</a:t>
            </a:r>
            <a:r>
              <a:rPr lang="en-US" dirty="0" smtClean="0"/>
              <a:t>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17638"/>
            <a:ext cx="8229600" cy="510770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This is the core idea behind virtual memory processes and how they are set up to run securely.</a:t>
            </a:r>
          </a:p>
          <a:p>
            <a:r>
              <a:rPr lang="en-US" dirty="0" smtClean="0"/>
              <a:t>Key elements of several more secure OS designs, such as  such as domain and type enforcement in </a:t>
            </a:r>
            <a:r>
              <a:rPr lang="en-US" dirty="0" err="1" smtClean="0"/>
              <a:t>SELinux</a:t>
            </a:r>
            <a:r>
              <a:rPr lang="en-US" dirty="0" smtClean="0"/>
              <a:t>.</a:t>
            </a:r>
          </a:p>
          <a:p>
            <a:r>
              <a:rPr lang="en-US" dirty="0" smtClean="0"/>
              <a:t>Domain and Type Enforcement (DTE) allows the system to specify security domains for processes and security types for objects.</a:t>
            </a:r>
          </a:p>
          <a:p>
            <a:pPr lvl="1"/>
            <a:r>
              <a:rPr lang="en-US" dirty="0" smtClean="0"/>
              <a:t>Restrict types available to specific domains, and only allow access in specified ways</a:t>
            </a:r>
          </a:p>
          <a:p>
            <a:pPr lvl="1"/>
            <a:r>
              <a:rPr lang="en-US" dirty="0" smtClean="0"/>
              <a:t>Very successful in </a:t>
            </a:r>
            <a:r>
              <a:rPr lang="en-US" dirty="0" err="1" smtClean="0"/>
              <a:t>SELinux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45637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DTE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251721"/>
          </a:xfrm>
        </p:spPr>
        <p:txBody>
          <a:bodyPr>
            <a:normAutofit fontScale="92500"/>
          </a:bodyPr>
          <a:lstStyle/>
          <a:p>
            <a:r>
              <a:rPr lang="en-US" dirty="0"/>
              <a:t>Example: FTP daemon and buffer overflows</a:t>
            </a:r>
          </a:p>
          <a:p>
            <a:pPr lvl="1"/>
            <a:r>
              <a:rPr lang="en-US" dirty="0"/>
              <a:t>Create FTP domain, and only FTP daemon and files in FTP directory can be executed in this domain.</a:t>
            </a:r>
          </a:p>
          <a:p>
            <a:pPr lvl="1"/>
            <a:r>
              <a:rPr lang="en-US" dirty="0"/>
              <a:t>These </a:t>
            </a:r>
            <a:r>
              <a:rPr lang="en-US" dirty="0" err="1" smtClean="0"/>
              <a:t>executables</a:t>
            </a:r>
            <a:r>
              <a:rPr lang="en-US" dirty="0" smtClean="0"/>
              <a:t> </a:t>
            </a:r>
            <a:r>
              <a:rPr lang="en-US" dirty="0"/>
              <a:t>may not be written within this domain.</a:t>
            </a:r>
          </a:p>
          <a:p>
            <a:r>
              <a:rPr lang="en-US" dirty="0" smtClean="0"/>
              <a:t>So what happens for a buffer overflow?</a:t>
            </a:r>
          </a:p>
          <a:p>
            <a:pPr lvl="1"/>
            <a:r>
              <a:rPr lang="en-US" dirty="0" smtClean="0"/>
              <a:t>The buffer overflow might allow the attacker to try to execute a program (say, /bin/</a:t>
            </a:r>
            <a:r>
              <a:rPr lang="en-US" dirty="0" err="1" smtClean="0"/>
              <a:t>sh</a:t>
            </a:r>
            <a:r>
              <a:rPr lang="en-US" dirty="0" smtClean="0"/>
              <a:t>).</a:t>
            </a:r>
          </a:p>
          <a:p>
            <a:pPr lvl="1"/>
            <a:r>
              <a:rPr lang="en-US" dirty="0" smtClean="0"/>
              <a:t>But the FTP daemon program was in the FTP domain</a:t>
            </a:r>
          </a:p>
          <a:p>
            <a:pPr lvl="1"/>
            <a:r>
              <a:rPr lang="en-US" dirty="0" smtClean="0"/>
              <a:t>/bin/</a:t>
            </a:r>
            <a:r>
              <a:rPr lang="en-US" dirty="0" err="1" smtClean="0"/>
              <a:t>sh</a:t>
            </a:r>
            <a:r>
              <a:rPr lang="en-US" dirty="0" smtClean="0"/>
              <a:t> is of a type not executable from this domain</a:t>
            </a:r>
          </a:p>
          <a:p>
            <a:pPr lvl="2"/>
            <a:r>
              <a:rPr lang="en-US" dirty="0" smtClean="0"/>
              <a:t>And so the buffer overflow can’t fork a shell successfully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3056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DTE in </a:t>
            </a:r>
            <a:r>
              <a:rPr lang="en-US" dirty="0" err="1" smtClean="0"/>
              <a:t>SELinux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51000"/>
            <a:ext cx="8229600" cy="473032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Files in /</a:t>
            </a:r>
            <a:r>
              <a:rPr lang="en-US" dirty="0" err="1" smtClean="0"/>
              <a:t>etc</a:t>
            </a:r>
            <a:r>
              <a:rPr lang="en-US" dirty="0" smtClean="0"/>
              <a:t> are mostly limited </a:t>
            </a:r>
            <a:r>
              <a:rPr lang="en-US" dirty="0" err="1" smtClean="0"/>
              <a:t>ot</a:t>
            </a:r>
            <a:r>
              <a:rPr lang="en-US" dirty="0" smtClean="0"/>
              <a:t> access by a few </a:t>
            </a:r>
            <a:r>
              <a:rPr lang="en-US" dirty="0" err="1" smtClean="0"/>
              <a:t>sysadmin</a:t>
            </a:r>
            <a:r>
              <a:rPr lang="en-US" dirty="0" smtClean="0"/>
              <a:t> process types</a:t>
            </a:r>
          </a:p>
          <a:p>
            <a:r>
              <a:rPr lang="en-US" dirty="0" smtClean="0"/>
              <a:t>But /</a:t>
            </a:r>
            <a:r>
              <a:rPr lang="en-US" dirty="0" err="1" smtClean="0"/>
              <a:t>etc</a:t>
            </a:r>
            <a:r>
              <a:rPr lang="en-US" dirty="0" smtClean="0"/>
              <a:t> also contains /</a:t>
            </a:r>
            <a:r>
              <a:rPr lang="en-US" dirty="0" err="1" smtClean="0"/>
              <a:t>etc</a:t>
            </a:r>
            <a:r>
              <a:rPr lang="en-US" dirty="0" smtClean="0"/>
              <a:t>/aliases, which the mail program must access</a:t>
            </a:r>
          </a:p>
          <a:p>
            <a:pPr lvl="1"/>
            <a:r>
              <a:rPr lang="en-US" dirty="0" smtClean="0"/>
              <a:t>(And everyone uses the mail program!)</a:t>
            </a:r>
          </a:p>
          <a:p>
            <a:r>
              <a:rPr lang="en-US" dirty="0" smtClean="0"/>
              <a:t>So rules are set up to allow the </a:t>
            </a:r>
            <a:r>
              <a:rPr lang="en-US" dirty="0" err="1" smtClean="0"/>
              <a:t>sendmail</a:t>
            </a:r>
            <a:r>
              <a:rPr lang="en-US" dirty="0" smtClean="0"/>
              <a:t> process’ type to access /</a:t>
            </a:r>
            <a:r>
              <a:rPr lang="en-US" dirty="0" err="1" smtClean="0"/>
              <a:t>etc</a:t>
            </a:r>
            <a:r>
              <a:rPr lang="en-US" dirty="0" smtClean="0"/>
              <a:t>/aliases</a:t>
            </a:r>
          </a:p>
          <a:p>
            <a:pPr lvl="1"/>
            <a:r>
              <a:rPr lang="en-US" dirty="0" err="1" smtClean="0"/>
              <a:t>Sendmail</a:t>
            </a:r>
            <a:r>
              <a:rPr lang="en-US" dirty="0" smtClean="0"/>
              <a:t> process: type </a:t>
            </a:r>
            <a:r>
              <a:rPr lang="en-US" dirty="0" err="1" smtClean="0"/>
              <a:t>sendmail_t</a:t>
            </a:r>
            <a:endParaRPr lang="en-US" dirty="0" smtClean="0"/>
          </a:p>
          <a:p>
            <a:pPr lvl="1"/>
            <a:r>
              <a:rPr lang="en-US" dirty="0" smtClean="0"/>
              <a:t>The /</a:t>
            </a:r>
            <a:r>
              <a:rPr lang="en-US" dirty="0" err="1" smtClean="0"/>
              <a:t>etc</a:t>
            </a:r>
            <a:r>
              <a:rPr lang="en-US" dirty="0" smtClean="0"/>
              <a:t>/aliases file gets type </a:t>
            </a:r>
            <a:r>
              <a:rPr lang="en-US" dirty="0" err="1" smtClean="0"/>
              <a:t>etc_aliases_t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566734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SELinux</a:t>
            </a:r>
            <a:r>
              <a:rPr lang="en-US" dirty="0" smtClean="0"/>
              <a:t> </a:t>
            </a:r>
            <a:r>
              <a:rPr lang="en-US" dirty="0" err="1" smtClean="0"/>
              <a:t>sendmail</a:t>
            </a:r>
            <a:r>
              <a:rPr lang="en-US" dirty="0" smtClean="0"/>
              <a:t> rule</a:t>
            </a:r>
            <a:endParaRPr lang="en-US" dirty="0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idx="1"/>
          </p:nvPr>
        </p:nvSpPr>
        <p:spPr bwMode="auto">
          <a:xfrm>
            <a:off x="457200" y="2057401"/>
            <a:ext cx="8291263" cy="3929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marL="0" indent="0" eaLnBrk="1" hangingPunct="1">
              <a:buNone/>
            </a:pPr>
            <a:r>
              <a:rPr lang="en-US" dirty="0" smtClean="0">
                <a:latin typeface="Corbel"/>
                <a:cs typeface="Corbel"/>
              </a:rPr>
              <a:t>The following rules allows processes of </a:t>
            </a:r>
            <a:r>
              <a:rPr lang="en-US" dirty="0" err="1" smtClean="0">
                <a:latin typeface="Corbel"/>
                <a:cs typeface="Corbel"/>
              </a:rPr>
              <a:t>sentmail_t</a:t>
            </a:r>
            <a:r>
              <a:rPr lang="en-US" dirty="0" smtClean="0">
                <a:latin typeface="Corbel"/>
                <a:cs typeface="Corbel"/>
              </a:rPr>
              <a:t> type to access files of </a:t>
            </a:r>
            <a:r>
              <a:rPr lang="en-US" dirty="0" err="1" smtClean="0">
                <a:latin typeface="Corbel"/>
                <a:cs typeface="Corbel"/>
              </a:rPr>
              <a:t>etc_aliases_t</a:t>
            </a:r>
            <a:r>
              <a:rPr lang="en-US" dirty="0" smtClean="0">
                <a:latin typeface="Corbel"/>
                <a:cs typeface="Corbel"/>
              </a:rPr>
              <a:t> type for read and write – without regard for which user started the process:</a:t>
            </a:r>
          </a:p>
          <a:p>
            <a:pPr marL="0" indent="0" eaLnBrk="1" hangingPunct="1">
              <a:buNone/>
            </a:pPr>
            <a:r>
              <a:rPr lang="en-US" sz="2000" dirty="0" smtClean="0"/>
              <a:t>allow </a:t>
            </a:r>
            <a:r>
              <a:rPr lang="en-US" sz="2000" dirty="0" err="1"/>
              <a:t>sendmail_t</a:t>
            </a:r>
            <a:r>
              <a:rPr lang="en-US" sz="2000" dirty="0"/>
              <a:t> </a:t>
            </a:r>
            <a:r>
              <a:rPr lang="en-US" sz="2000" dirty="0" err="1"/>
              <a:t>etc_aliases_t:file</a:t>
            </a:r>
            <a:r>
              <a:rPr lang="en-US" sz="2000" dirty="0"/>
              <a:t> </a:t>
            </a:r>
            <a:r>
              <a:rPr lang="en-US" sz="2000" dirty="0" smtClean="0"/>
              <a:t>{ </a:t>
            </a:r>
            <a:r>
              <a:rPr lang="en-US" sz="2000" dirty="0"/>
              <a:t>read write }</a:t>
            </a:r>
            <a:r>
              <a:rPr lang="en-US" sz="2000" dirty="0" smtClean="0"/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rbel"/>
                <a:cs typeface="Corbel"/>
              </a:rPr>
              <a:t>Permissions must be sufficient to allow normal work (read/write) but not too much to allow anyone to read and write everything in there.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949299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contrast, in most </a:t>
            </a:r>
            <a:r>
              <a:rPr lang="en-US" dirty="0" err="1" smtClean="0"/>
              <a:t>linux</a:t>
            </a:r>
            <a:r>
              <a:rPr lang="en-US" dirty="0" smtClean="0"/>
              <a:t> distributions, </a:t>
            </a:r>
            <a:r>
              <a:rPr lang="en-US" dirty="0" err="1" smtClean="0"/>
              <a:t>sendmail</a:t>
            </a:r>
            <a:r>
              <a:rPr lang="en-US" dirty="0" smtClean="0"/>
              <a:t> is just set with </a:t>
            </a:r>
            <a:r>
              <a:rPr lang="en-US" dirty="0" err="1" smtClean="0"/>
              <a:t>setuid</a:t>
            </a:r>
            <a:r>
              <a:rPr lang="en-US" dirty="0" smtClean="0"/>
              <a:t> to a special user named “mail” (or something similar).</a:t>
            </a:r>
          </a:p>
          <a:p>
            <a:r>
              <a:rPr lang="en-US" dirty="0" smtClean="0"/>
              <a:t>Then /</a:t>
            </a:r>
            <a:r>
              <a:rPr lang="en-US" dirty="0" err="1" smtClean="0"/>
              <a:t>etc</a:t>
            </a:r>
            <a:r>
              <a:rPr lang="en-US" dirty="0" smtClean="0"/>
              <a:t>/aliases can be owned by mail user.</a:t>
            </a:r>
          </a:p>
          <a:p>
            <a:r>
              <a:rPr lang="en-US" dirty="0" smtClean="0"/>
              <a:t>Same result: any user can run the </a:t>
            </a:r>
            <a:r>
              <a:rPr lang="en-US" dirty="0" err="1" smtClean="0"/>
              <a:t>sendmail</a:t>
            </a:r>
            <a:r>
              <a:rPr lang="en-US" dirty="0" smtClean="0"/>
              <a:t> program, and </a:t>
            </a:r>
            <a:r>
              <a:rPr lang="en-US" dirty="0" err="1" smtClean="0"/>
              <a:t>sendmail</a:t>
            </a:r>
            <a:r>
              <a:rPr lang="en-US" dirty="0" smtClean="0"/>
              <a:t> can then access necessary data.</a:t>
            </a:r>
          </a:p>
          <a:p>
            <a:r>
              <a:rPr lang="en-US" dirty="0" smtClean="0"/>
              <a:t>So why is the </a:t>
            </a:r>
            <a:r>
              <a:rPr lang="en-US" dirty="0" err="1" smtClean="0"/>
              <a:t>SELinux</a:t>
            </a:r>
            <a:r>
              <a:rPr lang="en-US" dirty="0" smtClean="0"/>
              <a:t> approach better?</a:t>
            </a:r>
          </a:p>
        </p:txBody>
      </p:sp>
    </p:spTree>
    <p:extLst>
      <p:ext uri="{BB962C8B-B14F-4D97-AF65-F5344CB8AC3E}">
        <p14:creationId xmlns:p14="http://schemas.microsoft.com/office/powerpoint/2010/main" val="6728661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versus </a:t>
            </a:r>
            <a:r>
              <a:rPr lang="en-US" dirty="0" err="1" smtClean="0"/>
              <a:t>SELinux</a:t>
            </a:r>
            <a:r>
              <a:rPr lang="en-US" dirty="0" smtClean="0"/>
              <a:t>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Well, no need for fake users</a:t>
            </a:r>
          </a:p>
          <a:p>
            <a:r>
              <a:rPr lang="en-US" dirty="0" smtClean="0"/>
              <a:t>Central location for security-critical access control rules</a:t>
            </a:r>
          </a:p>
          <a:p>
            <a:pPr lvl="1"/>
            <a:r>
              <a:rPr lang="en-US" dirty="0" smtClean="0"/>
              <a:t>So no worries that a file somewhere may have incorrect permissions set.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sendmail</a:t>
            </a:r>
            <a:r>
              <a:rPr lang="en-US" dirty="0" smtClean="0"/>
              <a:t> process can now run under the identity of caller.</a:t>
            </a:r>
          </a:p>
          <a:p>
            <a:r>
              <a:rPr lang="en-US" dirty="0" smtClean="0"/>
              <a:t>In general, just a cleaner and nicer abstraction, although need to set up rules correctly.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1878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Virtualization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343399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dirty="0"/>
              <a:t>A</a:t>
            </a:r>
            <a:r>
              <a:rPr lang="en-US" dirty="0" smtClean="0"/>
              <a:t> technology that provides an abstraction of the resources used by some software which runs in a simulated environment called a virtual machine (VM)</a:t>
            </a:r>
          </a:p>
          <a:p>
            <a:pPr lvl="0"/>
            <a:r>
              <a:rPr lang="en-US" dirty="0" smtClean="0"/>
              <a:t>Simply run all untrusted things in a virtual machine, which can’t access critical security elements.</a:t>
            </a:r>
          </a:p>
          <a:p>
            <a:pPr lvl="1"/>
            <a:r>
              <a:rPr lang="en-US" dirty="0" smtClean="0"/>
              <a:t>There are some security pros and cons here, though.  (More in a few slides.)</a:t>
            </a:r>
          </a:p>
          <a:p>
            <a:pPr lvl="0"/>
            <a:r>
              <a:rPr lang="en-US" dirty="0" smtClean="0"/>
              <a:t>Can be used to run different OS applications, as well as tools such as Java.</a:t>
            </a:r>
          </a:p>
        </p:txBody>
      </p:sp>
    </p:spTree>
    <p:extLst>
      <p:ext uri="{BB962C8B-B14F-4D97-AF65-F5344CB8AC3E}">
        <p14:creationId xmlns:p14="http://schemas.microsoft.com/office/powerpoint/2010/main" val="7926493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security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The boot sequence is a key component of the OS, since initially all code is stored on </a:t>
            </a:r>
            <a:r>
              <a:rPr lang="en-US" dirty="0" err="1" smtClean="0"/>
              <a:t>harddrive</a:t>
            </a:r>
            <a:endParaRPr lang="en-US" dirty="0" smtClean="0"/>
          </a:p>
          <a:p>
            <a:pPr lvl="1"/>
            <a:r>
              <a:rPr lang="en-US" dirty="0" smtClean="0"/>
              <a:t>The BIOS is stored on a firmware component, so automatic on startup</a:t>
            </a:r>
          </a:p>
          <a:p>
            <a:r>
              <a:rPr lang="en-US" dirty="0" smtClean="0"/>
              <a:t>From a security component, this is the most vulnerable stage </a:t>
            </a:r>
          </a:p>
          <a:p>
            <a:pPr lvl="1"/>
            <a:r>
              <a:rPr lang="en-US" dirty="0" smtClean="0"/>
              <a:t>Physical access means a user can tell the BIOS to load from a CD, at which point the attacker has full access</a:t>
            </a:r>
          </a:p>
          <a:p>
            <a:pPr lvl="1"/>
            <a:r>
              <a:rPr lang="en-US" dirty="0" smtClean="0"/>
              <a:t>Only real protection is a BIOS password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2186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Virtualization Alternatives</a:t>
            </a:r>
            <a:endParaRPr lang="en-US" dirty="0">
              <a:solidFill>
                <a:schemeClr val="accent1"/>
              </a:solidFill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381000" y="2362200"/>
          <a:ext cx="8229600" cy="3962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52123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Native Virtualization Security Layers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5" name="Content Placeholder 4" descr="f2.pdf"/>
          <p:cNvPicPr>
            <a:picLocks noGrp="1" noChangeAspect="1"/>
          </p:cNvPicPr>
          <p:nvPr>
            <p:ph idx="1"/>
          </p:nvPr>
        </p:nvPicPr>
        <p:blipFill>
          <a:blip r:embed="rId3"/>
          <a:srcRect l="5059" t="35455" r="9765" b="22727"/>
          <a:stretch>
            <a:fillRect/>
          </a:stretch>
        </p:blipFill>
        <p:spPr>
          <a:xfrm>
            <a:off x="228599" y="1600200"/>
            <a:ext cx="8915401" cy="5470763"/>
          </a:xfrm>
        </p:spPr>
      </p:pic>
    </p:spTree>
    <p:extLst>
      <p:ext uri="{BB962C8B-B14F-4D97-AF65-F5344CB8AC3E}">
        <p14:creationId xmlns:p14="http://schemas.microsoft.com/office/powerpoint/2010/main" val="253362097"/>
      </p:ext>
    </p:extLst>
  </p:cSld>
  <p:clrMapOvr>
    <a:masterClrMapping/>
  </p:clrMapOvr>
  <p:transition xmlns:p14="http://schemas.microsoft.com/office/powerpoint/2010/main" spd="med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Hosted Virtualization Security Layers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4" name="Content Placeholder 3" descr="f3.pdf"/>
          <p:cNvPicPr>
            <a:picLocks noGrp="1" noChangeAspect="1"/>
          </p:cNvPicPr>
          <p:nvPr>
            <p:ph idx="1"/>
          </p:nvPr>
        </p:nvPicPr>
        <p:blipFill>
          <a:blip r:embed="rId3"/>
          <a:srcRect l="5059" t="27273" r="6235" b="20909"/>
          <a:stretch>
            <a:fillRect/>
          </a:stretch>
        </p:blipFill>
        <p:spPr>
          <a:xfrm>
            <a:off x="228600" y="914400"/>
            <a:ext cx="8683132" cy="6564131"/>
          </a:xfrm>
        </p:spPr>
      </p:pic>
    </p:spTree>
    <p:extLst>
      <p:ext uri="{BB962C8B-B14F-4D97-AF65-F5344CB8AC3E}">
        <p14:creationId xmlns:p14="http://schemas.microsoft.com/office/powerpoint/2010/main" val="3347221019"/>
      </p:ext>
    </p:extLst>
  </p:cSld>
  <p:clrMapOvr>
    <a:masterClrMapping/>
  </p:clrMapOvr>
  <p:transition xmlns:p14="http://schemas.microsoft.com/office/powerpoint/2010/main" spd="med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Virtualization Issues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983161"/>
          </a:xfrm>
        </p:spPr>
        <p:txBody>
          <a:bodyPr>
            <a:normAutofit/>
          </a:bodyPr>
          <a:lstStyle/>
          <a:p>
            <a:r>
              <a:rPr lang="en-US" dirty="0" smtClean="0"/>
              <a:t>Guest OS isolation</a:t>
            </a:r>
          </a:p>
          <a:p>
            <a:pPr lvl="1"/>
            <a:r>
              <a:rPr lang="en-US" dirty="0" smtClean="0"/>
              <a:t>Must ensure that programs executing within a guest OS may only access and use the resources allocated to it.</a:t>
            </a:r>
          </a:p>
          <a:p>
            <a:pPr lvl="1"/>
            <a:r>
              <a:rPr lang="en-US" dirty="0" smtClean="0"/>
              <a:t>Often, there are ways for the code to get out.</a:t>
            </a:r>
          </a:p>
          <a:p>
            <a:r>
              <a:rPr lang="en-US" dirty="0" smtClean="0"/>
              <a:t>Proper allocation of processes and resources.</a:t>
            </a:r>
          </a:p>
          <a:p>
            <a:pPr lvl="1"/>
            <a:r>
              <a:rPr lang="en-US" dirty="0" smtClean="0"/>
              <a:t>Put all related things in same VM?  </a:t>
            </a:r>
          </a:p>
          <a:p>
            <a:pPr lvl="1"/>
            <a:r>
              <a:rPr lang="en-US" dirty="0" smtClean="0"/>
              <a:t>If not, must share data between them.</a:t>
            </a:r>
          </a:p>
          <a:p>
            <a:r>
              <a:rPr lang="en-US" dirty="0" smtClean="0"/>
              <a:t>Efficiency can be an issue.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335324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Assurance and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Testing: run a bunch of tests to see if it is secure.</a:t>
            </a:r>
          </a:p>
          <a:p>
            <a:pPr lvl="1"/>
            <a:r>
              <a:rPr lang="en-US" dirty="0" smtClean="0"/>
              <a:t>But what tests?  When are we sure?</a:t>
            </a:r>
          </a:p>
          <a:p>
            <a:pPr lvl="1"/>
            <a:r>
              <a:rPr lang="en-US" dirty="0" smtClean="0"/>
              <a:t>Not really a strong proof of security, although it is the most used.</a:t>
            </a:r>
          </a:p>
          <a:p>
            <a:r>
              <a:rPr lang="en-US" dirty="0" smtClean="0"/>
              <a:t>Formal verification: define goals formally and mathematically</a:t>
            </a:r>
          </a:p>
          <a:p>
            <a:pPr lvl="1"/>
            <a:r>
              <a:rPr lang="en-US" dirty="0" smtClean="0"/>
              <a:t>Use formal methods to “prove” that system meetings goals.</a:t>
            </a:r>
          </a:p>
          <a:p>
            <a:pPr lvl="1"/>
            <a:r>
              <a:rPr lang="en-US" dirty="0" smtClean="0"/>
              <a:t>Often difficult to map real system to formal statements, and difficult to prove anything for real systems.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8603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17971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Define desired security in terms of:</a:t>
            </a:r>
          </a:p>
          <a:p>
            <a:pPr lvl="1"/>
            <a:r>
              <a:rPr lang="en-US" dirty="0" smtClean="0"/>
              <a:t>Features provided</a:t>
            </a:r>
          </a:p>
          <a:p>
            <a:pPr lvl="1"/>
            <a:r>
              <a:rPr lang="en-US" dirty="0" smtClean="0"/>
              <a:t>Architectural design</a:t>
            </a:r>
          </a:p>
          <a:p>
            <a:pPr lvl="1"/>
            <a:r>
              <a:rPr lang="en-US" dirty="0" smtClean="0"/>
              <a:t>Processes used in creation of system</a:t>
            </a:r>
          </a:p>
          <a:p>
            <a:pPr lvl="1"/>
            <a:r>
              <a:rPr lang="en-US" dirty="0" smtClean="0"/>
              <a:t>Evaluation methodology</a:t>
            </a:r>
          </a:p>
          <a:p>
            <a:r>
              <a:rPr lang="en-US" dirty="0" smtClean="0"/>
              <a:t>Then use a standardized procedure to demonstrate that your system fits the profile of a level of security.</a:t>
            </a:r>
          </a:p>
          <a:p>
            <a:r>
              <a:rPr lang="en-US" dirty="0" smtClean="0"/>
              <a:t>Usually done against a pre-defined standard, which you can then label your system as.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9641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Validation: pros and 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good:</a:t>
            </a:r>
          </a:p>
          <a:p>
            <a:pPr lvl="1"/>
            <a:r>
              <a:rPr lang="en-US" dirty="0" smtClean="0"/>
              <a:t>Allows easy comparisons of systems.</a:t>
            </a:r>
          </a:p>
          <a:p>
            <a:pPr lvl="1"/>
            <a:r>
              <a:rPr lang="en-US" dirty="0" smtClean="0"/>
              <a:t>Easy to have security “grades” for systems.</a:t>
            </a:r>
          </a:p>
          <a:p>
            <a:pPr lvl="1"/>
            <a:r>
              <a:rPr lang="en-US" dirty="0" smtClean="0"/>
              <a:t>Relatively open and fair process.</a:t>
            </a:r>
          </a:p>
          <a:p>
            <a:r>
              <a:rPr lang="en-US" dirty="0" smtClean="0"/>
              <a:t>The bad:</a:t>
            </a:r>
          </a:p>
          <a:p>
            <a:pPr lvl="1"/>
            <a:r>
              <a:rPr lang="en-US" dirty="0" smtClean="0"/>
              <a:t>Doesn’t actually really prove anything – only as good as the standards set by the system.</a:t>
            </a:r>
          </a:p>
          <a:p>
            <a:pPr lvl="1"/>
            <a:r>
              <a:rPr lang="en-US" dirty="0" smtClean="0"/>
              <a:t>Can be expensive.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1008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Secure OS 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There are national and international standards on what counts as a “secure” OS.</a:t>
            </a:r>
          </a:p>
          <a:p>
            <a:pPr lvl="1"/>
            <a:r>
              <a:rPr lang="en-US" dirty="0" smtClean="0"/>
              <a:t>We’ve talked about </a:t>
            </a:r>
            <a:r>
              <a:rPr lang="en-US" dirty="0" err="1" smtClean="0"/>
              <a:t>SELinux</a:t>
            </a:r>
            <a:r>
              <a:rPr lang="en-US" dirty="0" smtClean="0"/>
              <a:t> here, but many types of secure </a:t>
            </a:r>
            <a:r>
              <a:rPr lang="en-US" dirty="0" err="1" smtClean="0"/>
              <a:t>OSes</a:t>
            </a:r>
            <a:r>
              <a:rPr lang="en-US" dirty="0" smtClean="0"/>
              <a:t>, since there is a market.</a:t>
            </a:r>
            <a:endParaRPr lang="en-US" dirty="0"/>
          </a:p>
          <a:p>
            <a:r>
              <a:rPr lang="en-US" dirty="0" smtClean="0"/>
              <a:t>Common ones:</a:t>
            </a:r>
          </a:p>
          <a:p>
            <a:pPr lvl="1"/>
            <a:r>
              <a:rPr lang="en-US" dirty="0" smtClean="0"/>
              <a:t>U.S. Orange Book</a:t>
            </a:r>
          </a:p>
          <a:p>
            <a:pPr lvl="1"/>
            <a:r>
              <a:rPr lang="en-US" dirty="0" smtClean="0"/>
              <a:t>European ITSEC</a:t>
            </a:r>
          </a:p>
          <a:p>
            <a:pPr lvl="1"/>
            <a:r>
              <a:rPr lang="en-US" dirty="0" smtClean="0"/>
              <a:t>U.S. Combined Federal Criteria</a:t>
            </a:r>
          </a:p>
          <a:p>
            <a:pPr lvl="1"/>
            <a:r>
              <a:rPr lang="en-US" dirty="0" smtClean="0"/>
              <a:t>Common Criteria for IT Security Evaluation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9589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Orange 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First evaluation standard – developed by </a:t>
            </a:r>
            <a:r>
              <a:rPr lang="en-US" dirty="0" err="1" smtClean="0"/>
              <a:t>DoD</a:t>
            </a:r>
            <a:r>
              <a:rPr lang="en-US" dirty="0" smtClean="0"/>
              <a:t> in late 70’s.</a:t>
            </a:r>
          </a:p>
          <a:p>
            <a:pPr lvl="1"/>
            <a:r>
              <a:rPr lang="en-US" dirty="0" smtClean="0"/>
              <a:t>Now largely historical artifact, although terminology is still around.</a:t>
            </a:r>
          </a:p>
          <a:p>
            <a:r>
              <a:rPr lang="en-US" dirty="0" smtClean="0"/>
              <a:t>Levels A,B,C, and D, in decreasing order of security, with important subdivisions in each (1,2,3…)</a:t>
            </a:r>
          </a:p>
          <a:p>
            <a:r>
              <a:rPr lang="en-US" dirty="0" smtClean="0"/>
              <a:t>Required formal certification from government for anything above the D level.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2262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Orange Book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C2 example: Windows NT</a:t>
            </a:r>
          </a:p>
          <a:p>
            <a:pPr lvl="1"/>
            <a:r>
              <a:rPr lang="en-US" dirty="0" smtClean="0"/>
              <a:t>DAC at fairly low granularity</a:t>
            </a:r>
          </a:p>
          <a:p>
            <a:pPr lvl="1"/>
            <a:r>
              <a:rPr lang="en-US" dirty="0" smtClean="0"/>
              <a:t>Access auditing</a:t>
            </a:r>
          </a:p>
          <a:p>
            <a:pPr lvl="1"/>
            <a:r>
              <a:rPr lang="en-US" dirty="0" smtClean="0"/>
              <a:t>Password authentication and protection of reused objects</a:t>
            </a:r>
          </a:p>
          <a:p>
            <a:r>
              <a:rPr lang="en-US" dirty="0" smtClean="0"/>
              <a:t>B1 example: </a:t>
            </a:r>
            <a:r>
              <a:rPr lang="en-US" dirty="0" err="1" smtClean="0"/>
              <a:t>PitBull</a:t>
            </a:r>
            <a:r>
              <a:rPr lang="en-US" dirty="0" smtClean="0"/>
              <a:t> variant of Solaris</a:t>
            </a:r>
          </a:p>
          <a:p>
            <a:pPr lvl="1"/>
            <a:r>
              <a:rPr lang="en-US" dirty="0" smtClean="0"/>
              <a:t>Includes MAC using Bell-La </a:t>
            </a:r>
            <a:r>
              <a:rPr lang="en-US" dirty="0" err="1" smtClean="0"/>
              <a:t>Padula</a:t>
            </a:r>
            <a:r>
              <a:rPr lang="en-US" dirty="0" smtClean="0"/>
              <a:t> model</a:t>
            </a:r>
          </a:p>
          <a:p>
            <a:pPr lvl="1"/>
            <a:r>
              <a:rPr lang="en-US" dirty="0" smtClean="0"/>
              <a:t>This is the highest classification that a standard OS with extra security added can get – much harder to go higher.</a:t>
            </a:r>
          </a:p>
        </p:txBody>
      </p:sp>
    </p:spTree>
    <p:extLst>
      <p:ext uri="{BB962C8B-B14F-4D97-AF65-F5344CB8AC3E}">
        <p14:creationId xmlns:p14="http://schemas.microsoft.com/office/powerpoint/2010/main" val="428724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Hibernation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Surprisingly, hibernation actually is a vulnerability also, for much the same reason.</a:t>
            </a:r>
          </a:p>
          <a:p>
            <a:pPr lvl="1"/>
            <a:r>
              <a:rPr lang="en-US" dirty="0" smtClean="0"/>
              <a:t>When a machine hibernates, entire contents (including any sensitive information) are stored to a file for quick recovery</a:t>
            </a:r>
          </a:p>
          <a:p>
            <a:r>
              <a:rPr lang="en-US" dirty="0" smtClean="0"/>
              <a:t>If an attacker can access the </a:t>
            </a:r>
            <a:r>
              <a:rPr lang="en-US" dirty="0" err="1" smtClean="0"/>
              <a:t>hiberfil.sys</a:t>
            </a:r>
            <a:r>
              <a:rPr lang="en-US" dirty="0" smtClean="0"/>
              <a:t> file, a forensic attack is quite possible</a:t>
            </a:r>
          </a:p>
          <a:p>
            <a:pPr lvl="1"/>
            <a:r>
              <a:rPr lang="en-US" dirty="0" smtClean="0"/>
              <a:t>Windows does not delete this file after resuming, so even a problem after rebooting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501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Orange Book classes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B3 class (example: Trusted Mach)</a:t>
            </a:r>
          </a:p>
          <a:p>
            <a:pPr lvl="1"/>
            <a:r>
              <a:rPr lang="en-US" dirty="0" smtClean="0"/>
              <a:t>Requires more careful security design as well as some level of verification</a:t>
            </a:r>
          </a:p>
          <a:p>
            <a:pPr lvl="1"/>
            <a:r>
              <a:rPr lang="en-US" dirty="0" smtClean="0"/>
              <a:t>No formal verification, but needs a “convincing argument”</a:t>
            </a:r>
          </a:p>
          <a:p>
            <a:pPr lvl="1"/>
            <a:r>
              <a:rPr lang="en-US" dirty="0" smtClean="0"/>
              <a:t>Extensive testing required</a:t>
            </a:r>
          </a:p>
          <a:p>
            <a:pPr lvl="1"/>
            <a:r>
              <a:rPr lang="en-US" dirty="0" smtClean="0"/>
              <a:t>In general, the OS is designed with security in mind from the beginning.</a:t>
            </a:r>
          </a:p>
          <a:p>
            <a:pPr lvl="1"/>
            <a:r>
              <a:rPr lang="en-US" dirty="0" smtClean="0"/>
              <a:t>(In general, less user friendly and much more expensive.)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0855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Failure of the Orange 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Expensive</a:t>
            </a:r>
          </a:p>
          <a:p>
            <a:r>
              <a:rPr lang="en-US" dirty="0" smtClean="0"/>
              <a:t>Didn’t meet industry needs – was focused more on military requirements, and so was fairly inflexible.</a:t>
            </a:r>
          </a:p>
          <a:p>
            <a:r>
              <a:rPr lang="en-US" dirty="0" smtClean="0"/>
              <a:t>Certified products were not marketed quickly.</a:t>
            </a:r>
          </a:p>
          <a:p>
            <a:r>
              <a:rPr lang="en-US" dirty="0" smtClean="0"/>
              <a:t>Wasn’t clear that certification meant much.</a:t>
            </a:r>
          </a:p>
          <a:p>
            <a:pPr lvl="1"/>
            <a:r>
              <a:rPr lang="en-US" dirty="0" smtClean="0"/>
              <a:t>Windows NT was definitely not secure.</a:t>
            </a:r>
          </a:p>
          <a:p>
            <a:r>
              <a:rPr lang="en-US" dirty="0" smtClean="0"/>
              <a:t>Review was tied to the government.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9561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Common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32372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Current international standard (for many aspects of computer security, not just OS)</a:t>
            </a:r>
          </a:p>
          <a:p>
            <a:r>
              <a:rPr lang="en-US" dirty="0" smtClean="0"/>
              <a:t>Basics (with many TLAs):</a:t>
            </a:r>
          </a:p>
          <a:p>
            <a:pPr lvl="1"/>
            <a:r>
              <a:rPr lang="en-US" dirty="0" smtClean="0"/>
              <a:t>Evaluation Assurance Levels (EAL)</a:t>
            </a:r>
          </a:p>
          <a:p>
            <a:pPr lvl="1"/>
            <a:r>
              <a:rPr lang="en-US" dirty="0" smtClean="0"/>
              <a:t>Common Evaluation Methodology (CEM)</a:t>
            </a:r>
          </a:p>
          <a:p>
            <a:r>
              <a:rPr lang="en-US" dirty="0" smtClean="0"/>
              <a:t>Essentially gives a very detailed methodology for specifying:</a:t>
            </a:r>
          </a:p>
          <a:p>
            <a:pPr lvl="1"/>
            <a:r>
              <a:rPr lang="en-US" dirty="0" smtClean="0"/>
              <a:t>Security goals</a:t>
            </a:r>
          </a:p>
          <a:p>
            <a:pPr lvl="1"/>
            <a:r>
              <a:rPr lang="en-US" dirty="0" smtClean="0"/>
              <a:t>Operating environment</a:t>
            </a:r>
          </a:p>
          <a:p>
            <a:pPr lvl="1"/>
            <a:r>
              <a:rPr lang="en-US" dirty="0" smtClean="0"/>
              <a:t>Desired mechanisms</a:t>
            </a:r>
          </a:p>
          <a:p>
            <a:pPr lvl="1"/>
            <a:r>
              <a:rPr lang="en-US" dirty="0" smtClean="0"/>
              <a:t>Measures of success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3870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CC in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You need a secure system, and so specify requirements using the CC methodology.</a:t>
            </a:r>
          </a:p>
          <a:p>
            <a:r>
              <a:rPr lang="en-US" dirty="0" smtClean="0"/>
              <a:t>Then you can look for products that meet these requirements or else develop one that does.  </a:t>
            </a:r>
          </a:p>
          <a:p>
            <a:r>
              <a:rPr lang="en-US" dirty="0" smtClean="0"/>
              <a:t>Generally, independent labs then verify that the product meets the desired profile.  </a:t>
            </a:r>
          </a:p>
          <a:p>
            <a:pPr lvl="1"/>
            <a:r>
              <a:rPr lang="en-US" dirty="0" smtClean="0"/>
              <a:t>In practice, a few are commonly used, and you generally select one that meets your needs from the list.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5567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CC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179713"/>
          </a:xfrm>
        </p:spPr>
        <p:txBody>
          <a:bodyPr>
            <a:normAutofit/>
          </a:bodyPr>
          <a:lstStyle/>
          <a:p>
            <a:r>
              <a:rPr lang="en-US" dirty="0" smtClean="0"/>
              <a:t>Wide usage in many countries</a:t>
            </a:r>
          </a:p>
          <a:p>
            <a:pPr lvl="1"/>
            <a:r>
              <a:rPr lang="en-US" dirty="0" smtClean="0"/>
              <a:t>Including agreements in many places to honor other countries’ certifications</a:t>
            </a:r>
          </a:p>
          <a:p>
            <a:pPr lvl="1"/>
            <a:r>
              <a:rPr lang="en-US" dirty="0" smtClean="0"/>
              <a:t>Many products already certified</a:t>
            </a:r>
          </a:p>
          <a:p>
            <a:r>
              <a:rPr lang="en-US" dirty="0" smtClean="0"/>
              <a:t>Remaining issues:</a:t>
            </a:r>
          </a:p>
          <a:p>
            <a:pPr lvl="1"/>
            <a:r>
              <a:rPr lang="en-US" dirty="0" smtClean="0"/>
              <a:t>Still expensive and slow</a:t>
            </a:r>
          </a:p>
          <a:p>
            <a:pPr lvl="1"/>
            <a:r>
              <a:rPr lang="en-US" dirty="0" smtClean="0"/>
              <a:t>Unclear how meaningful certifications are</a:t>
            </a:r>
          </a:p>
          <a:p>
            <a:pPr lvl="1"/>
            <a:r>
              <a:rPr lang="en-US" dirty="0" smtClean="0"/>
              <a:t>Example: Windows 2000 was certified EAL4+ (in a range of 1-7), but needed a ton of patches and was not regarded as “secure”.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735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One of the most important OS features governs access control, primarily of files</a:t>
            </a:r>
          </a:p>
          <a:p>
            <a:r>
              <a:rPr lang="en-US" dirty="0" smtClean="0"/>
              <a:t>Set differently in various </a:t>
            </a:r>
            <a:r>
              <a:rPr lang="en-US" dirty="0" err="1" smtClean="0"/>
              <a:t>OSes</a:t>
            </a:r>
            <a:r>
              <a:rPr lang="en-US" dirty="0" smtClean="0"/>
              <a:t>, although some commonalities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imgr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2878" y="1904999"/>
            <a:ext cx="3520454" cy="1471083"/>
          </a:xfrm>
          <a:prstGeom prst="rect">
            <a:avLst/>
          </a:prstGeom>
        </p:spPr>
      </p:pic>
      <p:pic>
        <p:nvPicPr>
          <p:cNvPr id="6" name="Picture 5" descr="windows7_permissions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3604372"/>
            <a:ext cx="4489192" cy="3117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760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5978" y="1614312"/>
            <a:ext cx="4191000" cy="4813829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All architectures use some notion of virtual memory</a:t>
            </a:r>
          </a:p>
          <a:p>
            <a:r>
              <a:rPr lang="en-US" dirty="0" smtClean="0"/>
              <a:t>Key idea: each process can only “see” a portion of the computer’s memory</a:t>
            </a:r>
          </a:p>
          <a:p>
            <a:r>
              <a:rPr lang="en-US" dirty="0" smtClean="0"/>
              <a:t>The memory management unit converts all requests automatically</a:t>
            </a:r>
          </a:p>
          <a:p>
            <a:r>
              <a:rPr lang="en-US" dirty="0" smtClean="0"/>
              <a:t>This actually adds quite a bit of security right away!</a:t>
            </a:r>
          </a:p>
        </p:txBody>
      </p:sp>
      <p:pic>
        <p:nvPicPr>
          <p:cNvPr id="5" name="Content Placeholder 4" descr="2000px-Virtual_memory.svg.png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860" t="-7650" r="-20971" b="-1"/>
          <a:stretch/>
        </p:blipFill>
        <p:spPr/>
      </p:pic>
    </p:spTree>
    <p:extLst>
      <p:ext uri="{BB962C8B-B14F-4D97-AF65-F5344CB8AC3E}">
        <p14:creationId xmlns:p14="http://schemas.microsoft.com/office/powerpoint/2010/main" val="3909448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control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Security policies govern both process and file system access</a:t>
            </a:r>
          </a:p>
          <a:p>
            <a:r>
              <a:rPr lang="en-US" dirty="0" smtClean="0"/>
              <a:t>Terminology:</a:t>
            </a:r>
          </a:p>
          <a:p>
            <a:pPr lvl="1"/>
            <a:r>
              <a:rPr lang="en-US" dirty="0" smtClean="0"/>
              <a:t>Subject</a:t>
            </a:r>
          </a:p>
          <a:p>
            <a:pPr lvl="1"/>
            <a:r>
              <a:rPr lang="en-US" dirty="0" smtClean="0"/>
              <a:t>Object</a:t>
            </a:r>
          </a:p>
          <a:p>
            <a:pPr lvl="1"/>
            <a:r>
              <a:rPr lang="en-US" dirty="0" smtClean="0"/>
              <a:t>Action</a:t>
            </a:r>
          </a:p>
          <a:p>
            <a:pPr lvl="1"/>
            <a:r>
              <a:rPr lang="en-US" dirty="0" smtClean="0"/>
              <a:t>Permissions</a:t>
            </a:r>
          </a:p>
          <a:p>
            <a:pPr lvl="1"/>
            <a:r>
              <a:rPr lang="en-US" dirty="0" smtClean="0"/>
              <a:t>Protections</a:t>
            </a:r>
          </a:p>
        </p:txBody>
      </p:sp>
    </p:spTree>
    <p:extLst>
      <p:ext uri="{BB962C8B-B14F-4D97-AF65-F5344CB8AC3E}">
        <p14:creationId xmlns:p14="http://schemas.microsoft.com/office/powerpoint/2010/main" val="1175653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of access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Three main types of access control exit:</a:t>
            </a:r>
          </a:p>
          <a:p>
            <a:pPr lvl="1"/>
            <a:r>
              <a:rPr lang="en-US" dirty="0" smtClean="0"/>
              <a:t>DAC</a:t>
            </a:r>
          </a:p>
          <a:p>
            <a:pPr lvl="1"/>
            <a:r>
              <a:rPr lang="en-US" dirty="0" smtClean="0"/>
              <a:t>MAC </a:t>
            </a:r>
          </a:p>
          <a:p>
            <a:pPr lvl="1"/>
            <a:r>
              <a:rPr lang="en-US" dirty="0" smtClean="0"/>
              <a:t>RBAC</a:t>
            </a:r>
          </a:p>
          <a:p>
            <a:r>
              <a:rPr lang="en-US" dirty="0" smtClean="0"/>
              <a:t>We talked about (and are probably most familiar with) DAC, which is standard on most </a:t>
            </a:r>
            <a:r>
              <a:rPr lang="en-US" dirty="0" err="1" smtClean="0"/>
              <a:t>OSes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Want to examine the other two more carefully.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529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Mandatory Access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Most MAC models are focuses on protecting information and classification levels.</a:t>
            </a:r>
          </a:p>
          <a:p>
            <a:pPr lvl="1"/>
            <a:r>
              <a:rPr lang="en-US" dirty="0" smtClean="0"/>
              <a:t>Inspired by government classifications: top secret, secret, unclassified.</a:t>
            </a:r>
          </a:p>
          <a:p>
            <a:pPr lvl="1"/>
            <a:r>
              <a:rPr lang="en-US" dirty="0" smtClean="0"/>
              <a:t>But might not be these!  Just a set of levels</a:t>
            </a:r>
          </a:p>
          <a:p>
            <a:r>
              <a:rPr lang="en-US" dirty="0" smtClean="0"/>
              <a:t>MAC assumes a partially ordered set on levels:</a:t>
            </a:r>
          </a:p>
          <a:p>
            <a:pPr lvl="1"/>
            <a:r>
              <a:rPr lang="en-US" dirty="0" smtClean="0"/>
              <a:t>Think something like &lt;=, but 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two things might not be 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comparable</a:t>
            </a:r>
            <a:endParaRPr lang="en-US" dirty="0"/>
          </a:p>
        </p:txBody>
      </p:sp>
      <p:pic>
        <p:nvPicPr>
          <p:cNvPr id="4" name="Picture 3" descr="imgr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486" y="4543778"/>
            <a:ext cx="2284669" cy="2118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636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3744</Words>
  <Application>Microsoft Macintosh PowerPoint</Application>
  <PresentationFormat>On-screen Show (4:3)</PresentationFormat>
  <Paragraphs>385</Paragraphs>
  <Slides>44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Office Theme</vt:lpstr>
      <vt:lpstr>Operating systems and security</vt:lpstr>
      <vt:lpstr>Operating system structure</vt:lpstr>
      <vt:lpstr>Process security</vt:lpstr>
      <vt:lpstr>Hibernation</vt:lpstr>
      <vt:lpstr>File systems</vt:lpstr>
      <vt:lpstr>Virtual memory</vt:lpstr>
      <vt:lpstr>Access control</vt:lpstr>
      <vt:lpstr>Recap of access control</vt:lpstr>
      <vt:lpstr>Mandatory Access Control</vt:lpstr>
      <vt:lpstr>Bell-La Padula Model</vt:lpstr>
      <vt:lpstr>Biba Model</vt:lpstr>
      <vt:lpstr>Clark-Wilson model</vt:lpstr>
      <vt:lpstr>Chinese Wall model</vt:lpstr>
      <vt:lpstr>Uses of MAC </vt:lpstr>
      <vt:lpstr>RBAC</vt:lpstr>
      <vt:lpstr>Back to operating systems</vt:lpstr>
      <vt:lpstr>Trusted OS extra features</vt:lpstr>
      <vt:lpstr>Secure OS Kernels</vt:lpstr>
      <vt:lpstr>Kernelization pros and cons</vt:lpstr>
      <vt:lpstr>Major challenge in kernalization</vt:lpstr>
      <vt:lpstr>Layered OS design</vt:lpstr>
      <vt:lpstr>Separation and Isolation</vt:lpstr>
      <vt:lpstr>Separation and Isolation: Examples</vt:lpstr>
      <vt:lpstr>DTE Example</vt:lpstr>
      <vt:lpstr>Example of DTE in SELinux</vt:lpstr>
      <vt:lpstr>SELinux sendmail rule</vt:lpstr>
      <vt:lpstr>Unix solution</vt:lpstr>
      <vt:lpstr>Unix versus SELinux approach</vt:lpstr>
      <vt:lpstr>Virtualization</vt:lpstr>
      <vt:lpstr>Virtualization Alternatives</vt:lpstr>
      <vt:lpstr>Native Virtualization Security Layers</vt:lpstr>
      <vt:lpstr>Hosted Virtualization Security Layers</vt:lpstr>
      <vt:lpstr>Virtualization Issues</vt:lpstr>
      <vt:lpstr>Assurance and testing</vt:lpstr>
      <vt:lpstr>Validation</vt:lpstr>
      <vt:lpstr>Validation: pros and cons</vt:lpstr>
      <vt:lpstr>Secure OS standards</vt:lpstr>
      <vt:lpstr>The Orange Book</vt:lpstr>
      <vt:lpstr>Orange Book classes</vt:lpstr>
      <vt:lpstr>Orange Book classes (cont)</vt:lpstr>
      <vt:lpstr>Failure of the Orange Book</vt:lpstr>
      <vt:lpstr>The Common Criteria</vt:lpstr>
      <vt:lpstr>The CC in practice</vt:lpstr>
      <vt:lpstr>CC status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systems and security</dc:title>
  <dc:creator>Default User</dc:creator>
  <cp:lastModifiedBy>Default User</cp:lastModifiedBy>
  <cp:revision>7</cp:revision>
  <dcterms:created xsi:type="dcterms:W3CDTF">2015-03-17T13:49:48Z</dcterms:created>
  <dcterms:modified xsi:type="dcterms:W3CDTF">2015-03-17T15:11:01Z</dcterms:modified>
</cp:coreProperties>
</file>