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72" r:id="rId3"/>
    <p:sldId id="273" r:id="rId4"/>
    <p:sldId id="274" r:id="rId5"/>
    <p:sldId id="275" r:id="rId6"/>
    <p:sldId id="276" r:id="rId7"/>
    <p:sldId id="277" r:id="rId8"/>
    <p:sldId id="278" r:id="rId9"/>
    <p:sldId id="257" r:id="rId10"/>
    <p:sldId id="279" r:id="rId11"/>
    <p:sldId id="280" r:id="rId12"/>
    <p:sldId id="258" r:id="rId13"/>
    <p:sldId id="281" r:id="rId14"/>
    <p:sldId id="261" r:id="rId15"/>
    <p:sldId id="259" r:id="rId16"/>
    <p:sldId id="260" r:id="rId17"/>
    <p:sldId id="263" r:id="rId18"/>
    <p:sldId id="264" r:id="rId19"/>
    <p:sldId id="265" r:id="rId20"/>
    <p:sldId id="266" r:id="rId21"/>
    <p:sldId id="267" r:id="rId22"/>
    <p:sldId id="268" r:id="rId23"/>
    <p:sldId id="269" r:id="rId24"/>
    <p:sldId id="270" r:id="rId25"/>
    <p:sldId id="271" r:id="rId26"/>
    <p:sldId id="282" r:id="rId27"/>
    <p:sldId id="286" r:id="rId28"/>
    <p:sldId id="287" r:id="rId29"/>
    <p:sldId id="288" r:id="rId30"/>
    <p:sldId id="284" r:id="rId31"/>
    <p:sldId id="285" r:id="rId32"/>
    <p:sldId id="290" r:id="rId33"/>
    <p:sldId id="291" r:id="rId34"/>
    <p:sldId id="292" r:id="rId35"/>
    <p:sldId id="293" r:id="rId36"/>
    <p:sldId id="294" r:id="rId37"/>
    <p:sldId id="295" r:id="rId38"/>
    <p:sldId id="296" r:id="rId39"/>
    <p:sldId id="297" r:id="rId40"/>
    <p:sldId id="298" r:id="rId41"/>
    <p:sldId id="299" r:id="rId42"/>
    <p:sldId id="289"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16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A93FF8-1C1F-2D43-9029-088A4203866D}" type="datetimeFigureOut">
              <a:rPr lang="en-US" smtClean="0"/>
              <a:t>4/9/15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0C221C-691D-984C-9457-ECE895A6C4AD}" type="slidenum">
              <a:rPr lang="en-US" smtClean="0"/>
              <a:t>‹#›</a:t>
            </a:fld>
            <a:endParaRPr lang="en-US"/>
          </a:p>
        </p:txBody>
      </p:sp>
    </p:spTree>
    <p:extLst>
      <p:ext uri="{BB962C8B-B14F-4D97-AF65-F5344CB8AC3E}">
        <p14:creationId xmlns:p14="http://schemas.microsoft.com/office/powerpoint/2010/main" val="16112210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8719" y="686405"/>
            <a:ext cx="4500563"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8263C00-8144-42A6-950E-707F22004061}" type="datetime1">
              <a:rPr lang="en-US" smtClean="0">
                <a:solidFill>
                  <a:prstClr val="black"/>
                </a:solidFill>
              </a:rPr>
              <a:pPr/>
              <a:t>4/9/15</a:t>
            </a:fld>
            <a:endParaRPr lang="en-US" dirty="0">
              <a:solidFill>
                <a:prstClr val="black"/>
              </a:solidFill>
            </a:endParaRPr>
          </a:p>
        </p:txBody>
      </p:sp>
      <p:sp>
        <p:nvSpPr>
          <p:cNvPr id="9" name="Footer Placeholder 8"/>
          <p:cNvSpPr>
            <a:spLocks noGrp="1"/>
          </p:cNvSpPr>
          <p:nvPr>
            <p:ph type="ftr" sz="quarter" idx="11"/>
          </p:nvPr>
        </p:nvSpPr>
        <p:spPr/>
        <p:txBody>
          <a:body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solidFill>
                  <a:prstClr val="black"/>
                </a:solidFill>
              </a:rPr>
              <a:pPr/>
              <a:t>33</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dirty="0" smtClean="0">
                <a:solidFill>
                  <a:prstClr val="black"/>
                </a:solidFill>
              </a:rPr>
              <a:t>TechEd 2011</a:t>
            </a:r>
            <a:endParaRPr lang="en-US" dirty="0">
              <a:solidFill>
                <a:prstClr val="black"/>
              </a:solidFill>
            </a:endParaRPr>
          </a:p>
        </p:txBody>
      </p:sp>
    </p:spTree>
    <p:extLst>
      <p:ext uri="{BB962C8B-B14F-4D97-AF65-F5344CB8AC3E}">
        <p14:creationId xmlns:p14="http://schemas.microsoft.com/office/powerpoint/2010/main" val="3661214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8719" y="686405"/>
            <a:ext cx="4500563"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8263C00-8144-42A6-950E-707F22004061}" type="datetime1">
              <a:rPr lang="en-US" smtClean="0">
                <a:solidFill>
                  <a:prstClr val="black"/>
                </a:solidFill>
              </a:rPr>
              <a:pPr/>
              <a:t>4/9/15</a:t>
            </a:fld>
            <a:endParaRPr lang="en-US" dirty="0">
              <a:solidFill>
                <a:prstClr val="black"/>
              </a:solidFill>
            </a:endParaRPr>
          </a:p>
        </p:txBody>
      </p:sp>
      <p:sp>
        <p:nvSpPr>
          <p:cNvPr id="9" name="Footer Placeholder 8"/>
          <p:cNvSpPr>
            <a:spLocks noGrp="1"/>
          </p:cNvSpPr>
          <p:nvPr>
            <p:ph type="ftr" sz="quarter" idx="11"/>
          </p:nvPr>
        </p:nvSpPr>
        <p:spPr/>
        <p:txBody>
          <a:body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solidFill>
                  <a:prstClr val="black"/>
                </a:solidFill>
              </a:rPr>
              <a:pPr/>
              <a:t>34</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dirty="0" smtClean="0">
                <a:solidFill>
                  <a:prstClr val="black"/>
                </a:solidFill>
              </a:rPr>
              <a:t>TechEd 2011</a:t>
            </a:r>
            <a:endParaRPr lang="en-US" dirty="0">
              <a:solidFill>
                <a:prstClr val="black"/>
              </a:solidFill>
            </a:endParaRPr>
          </a:p>
        </p:txBody>
      </p:sp>
    </p:spTree>
    <p:extLst>
      <p:ext uri="{BB962C8B-B14F-4D97-AF65-F5344CB8AC3E}">
        <p14:creationId xmlns:p14="http://schemas.microsoft.com/office/powerpoint/2010/main" val="2446208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9BB186-B144-9F4E-BB25-5D1288D7A35F}" type="datetimeFigureOut">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49003-CB04-D94A-8C04-4F5C34FCA2C6}" type="slidenum">
              <a:rPr lang="en-US" smtClean="0"/>
              <a:t>‹#›</a:t>
            </a:fld>
            <a:endParaRPr lang="en-US"/>
          </a:p>
        </p:txBody>
      </p:sp>
    </p:spTree>
    <p:extLst>
      <p:ext uri="{BB962C8B-B14F-4D97-AF65-F5344CB8AC3E}">
        <p14:creationId xmlns:p14="http://schemas.microsoft.com/office/powerpoint/2010/main" val="154696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9BB186-B144-9F4E-BB25-5D1288D7A35F}" type="datetimeFigureOut">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49003-CB04-D94A-8C04-4F5C34FCA2C6}" type="slidenum">
              <a:rPr lang="en-US" smtClean="0"/>
              <a:t>‹#›</a:t>
            </a:fld>
            <a:endParaRPr lang="en-US"/>
          </a:p>
        </p:txBody>
      </p:sp>
    </p:spTree>
    <p:extLst>
      <p:ext uri="{BB962C8B-B14F-4D97-AF65-F5344CB8AC3E}">
        <p14:creationId xmlns:p14="http://schemas.microsoft.com/office/powerpoint/2010/main" val="1985208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9BB186-B144-9F4E-BB25-5D1288D7A35F}" type="datetimeFigureOut">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49003-CB04-D94A-8C04-4F5C34FCA2C6}" type="slidenum">
              <a:rPr lang="en-US" smtClean="0"/>
              <a:t>‹#›</a:t>
            </a:fld>
            <a:endParaRPr lang="en-US"/>
          </a:p>
        </p:txBody>
      </p:sp>
    </p:spTree>
    <p:extLst>
      <p:ext uri="{BB962C8B-B14F-4D97-AF65-F5344CB8AC3E}">
        <p14:creationId xmlns:p14="http://schemas.microsoft.com/office/powerpoint/2010/main" val="368629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9BB186-B144-9F4E-BB25-5D1288D7A35F}" type="datetimeFigureOut">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49003-CB04-D94A-8C04-4F5C34FCA2C6}" type="slidenum">
              <a:rPr lang="en-US" smtClean="0"/>
              <a:t>‹#›</a:t>
            </a:fld>
            <a:endParaRPr lang="en-US"/>
          </a:p>
        </p:txBody>
      </p:sp>
    </p:spTree>
    <p:extLst>
      <p:ext uri="{BB962C8B-B14F-4D97-AF65-F5344CB8AC3E}">
        <p14:creationId xmlns:p14="http://schemas.microsoft.com/office/powerpoint/2010/main" val="3457325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9BB186-B144-9F4E-BB25-5D1288D7A35F}" type="datetimeFigureOut">
              <a:rPr lang="en-US" smtClean="0"/>
              <a:t>4/9/15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49003-CB04-D94A-8C04-4F5C34FCA2C6}" type="slidenum">
              <a:rPr lang="en-US" smtClean="0"/>
              <a:t>‹#›</a:t>
            </a:fld>
            <a:endParaRPr lang="en-US"/>
          </a:p>
        </p:txBody>
      </p:sp>
    </p:spTree>
    <p:extLst>
      <p:ext uri="{BB962C8B-B14F-4D97-AF65-F5344CB8AC3E}">
        <p14:creationId xmlns:p14="http://schemas.microsoft.com/office/powerpoint/2010/main" val="421749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9BB186-B144-9F4E-BB25-5D1288D7A35F}" type="datetimeFigureOut">
              <a:rPr lang="en-US" smtClean="0"/>
              <a:t>4/9/15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49003-CB04-D94A-8C04-4F5C34FCA2C6}" type="slidenum">
              <a:rPr lang="en-US" smtClean="0"/>
              <a:t>‹#›</a:t>
            </a:fld>
            <a:endParaRPr lang="en-US"/>
          </a:p>
        </p:txBody>
      </p:sp>
    </p:spTree>
    <p:extLst>
      <p:ext uri="{BB962C8B-B14F-4D97-AF65-F5344CB8AC3E}">
        <p14:creationId xmlns:p14="http://schemas.microsoft.com/office/powerpoint/2010/main" val="3378156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9BB186-B144-9F4E-BB25-5D1288D7A35F}" type="datetimeFigureOut">
              <a:rPr lang="en-US" smtClean="0"/>
              <a:t>4/9/15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E49003-CB04-D94A-8C04-4F5C34FCA2C6}" type="slidenum">
              <a:rPr lang="en-US" smtClean="0"/>
              <a:t>‹#›</a:t>
            </a:fld>
            <a:endParaRPr lang="en-US"/>
          </a:p>
        </p:txBody>
      </p:sp>
    </p:spTree>
    <p:extLst>
      <p:ext uri="{BB962C8B-B14F-4D97-AF65-F5344CB8AC3E}">
        <p14:creationId xmlns:p14="http://schemas.microsoft.com/office/powerpoint/2010/main" val="329838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9BB186-B144-9F4E-BB25-5D1288D7A35F}" type="datetimeFigureOut">
              <a:rPr lang="en-US" smtClean="0"/>
              <a:t>4/9/15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E49003-CB04-D94A-8C04-4F5C34FCA2C6}" type="slidenum">
              <a:rPr lang="en-US" smtClean="0"/>
              <a:t>‹#›</a:t>
            </a:fld>
            <a:endParaRPr lang="en-US"/>
          </a:p>
        </p:txBody>
      </p:sp>
    </p:spTree>
    <p:extLst>
      <p:ext uri="{BB962C8B-B14F-4D97-AF65-F5344CB8AC3E}">
        <p14:creationId xmlns:p14="http://schemas.microsoft.com/office/powerpoint/2010/main" val="145720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BB186-B144-9F4E-BB25-5D1288D7A35F}" type="datetimeFigureOut">
              <a:rPr lang="en-US" smtClean="0"/>
              <a:t>4/9/15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E49003-CB04-D94A-8C04-4F5C34FCA2C6}" type="slidenum">
              <a:rPr lang="en-US" smtClean="0"/>
              <a:t>‹#›</a:t>
            </a:fld>
            <a:endParaRPr lang="en-US"/>
          </a:p>
        </p:txBody>
      </p:sp>
    </p:spTree>
    <p:extLst>
      <p:ext uri="{BB962C8B-B14F-4D97-AF65-F5344CB8AC3E}">
        <p14:creationId xmlns:p14="http://schemas.microsoft.com/office/powerpoint/2010/main" val="3209344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9BB186-B144-9F4E-BB25-5D1288D7A35F}" type="datetimeFigureOut">
              <a:rPr lang="en-US" smtClean="0"/>
              <a:t>4/9/15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49003-CB04-D94A-8C04-4F5C34FCA2C6}" type="slidenum">
              <a:rPr lang="en-US" smtClean="0"/>
              <a:t>‹#›</a:t>
            </a:fld>
            <a:endParaRPr lang="en-US"/>
          </a:p>
        </p:txBody>
      </p:sp>
    </p:spTree>
    <p:extLst>
      <p:ext uri="{BB962C8B-B14F-4D97-AF65-F5344CB8AC3E}">
        <p14:creationId xmlns:p14="http://schemas.microsoft.com/office/powerpoint/2010/main" val="319819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9BB186-B144-9F4E-BB25-5D1288D7A35F}" type="datetimeFigureOut">
              <a:rPr lang="en-US" smtClean="0"/>
              <a:t>4/9/15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49003-CB04-D94A-8C04-4F5C34FCA2C6}" type="slidenum">
              <a:rPr lang="en-US" smtClean="0"/>
              <a:t>‹#›</a:t>
            </a:fld>
            <a:endParaRPr lang="en-US"/>
          </a:p>
        </p:txBody>
      </p:sp>
    </p:spTree>
    <p:extLst>
      <p:ext uri="{BB962C8B-B14F-4D97-AF65-F5344CB8AC3E}">
        <p14:creationId xmlns:p14="http://schemas.microsoft.com/office/powerpoint/2010/main" val="19669552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9BB186-B144-9F4E-BB25-5D1288D7A35F}" type="datetimeFigureOut">
              <a:rPr lang="en-US" smtClean="0"/>
              <a:t>4/9/15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49003-CB04-D94A-8C04-4F5C34FCA2C6}" type="slidenum">
              <a:rPr lang="en-US" smtClean="0"/>
              <a:t>‹#›</a:t>
            </a:fld>
            <a:endParaRPr lang="en-US"/>
          </a:p>
        </p:txBody>
      </p:sp>
    </p:spTree>
    <p:extLst>
      <p:ext uri="{BB962C8B-B14F-4D97-AF65-F5344CB8AC3E}">
        <p14:creationId xmlns:p14="http://schemas.microsoft.com/office/powerpoint/2010/main" val="1460007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g"/><Relationship Id="rId3"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Mobile </a:t>
            </a:r>
            <a:r>
              <a:rPr lang="en-US" dirty="0" err="1" smtClean="0"/>
              <a:t>OSes</a:t>
            </a:r>
            <a:r>
              <a:rPr lang="en-US" dirty="0" smtClean="0"/>
              <a:t> and security</a:t>
            </a:r>
            <a:endParaRPr lang="en-US" dirty="0"/>
          </a:p>
        </p:txBody>
      </p:sp>
      <p:sp>
        <p:nvSpPr>
          <p:cNvPr id="3" name="Subtitle 2"/>
          <p:cNvSpPr>
            <a:spLocks noGrp="1"/>
          </p:cNvSpPr>
          <p:nvPr>
            <p:ph type="subTitle" idx="1"/>
          </p:nvPr>
        </p:nvSpPr>
        <p:spPr/>
        <p:txBody>
          <a:bodyPr/>
          <a:lstStyle/>
          <a:p>
            <a:r>
              <a:rPr lang="en-US" dirty="0" smtClean="0"/>
              <a:t>Android</a:t>
            </a:r>
          </a:p>
          <a:p>
            <a:r>
              <a:rPr lang="en-US" dirty="0" err="1" smtClean="0"/>
              <a:t>iOS</a:t>
            </a:r>
            <a:endParaRPr lang="en-US" dirty="0" smtClean="0"/>
          </a:p>
          <a:p>
            <a:r>
              <a:rPr lang="en-US" dirty="0" smtClean="0"/>
              <a:t>Windows</a:t>
            </a:r>
            <a:endParaRPr lang="en-US" dirty="0"/>
          </a:p>
        </p:txBody>
      </p:sp>
    </p:spTree>
    <p:extLst>
      <p:ext uri="{BB962C8B-B14F-4D97-AF65-F5344CB8AC3E}">
        <p14:creationId xmlns:p14="http://schemas.microsoft.com/office/powerpoint/2010/main" val="3035761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Android OS: Basics</a:t>
            </a:r>
            <a:endParaRPr lang="en-US" dirty="0"/>
          </a:p>
        </p:txBody>
      </p:sp>
      <p:sp>
        <p:nvSpPr>
          <p:cNvPr id="3" name="Content Placeholder 2"/>
          <p:cNvSpPr>
            <a:spLocks noGrp="1"/>
          </p:cNvSpPr>
          <p:nvPr>
            <p:ph idx="1"/>
          </p:nvPr>
        </p:nvSpPr>
        <p:spPr/>
        <p:txBody>
          <a:bodyPr>
            <a:normAutofit/>
          </a:bodyPr>
          <a:lstStyle/>
          <a:p>
            <a:r>
              <a:rPr lang="en-US" dirty="0" smtClean="0"/>
              <a:t>Features</a:t>
            </a:r>
            <a:r>
              <a:rPr lang="en-US" dirty="0" smtClean="0"/>
              <a:t>:</a:t>
            </a:r>
          </a:p>
          <a:p>
            <a:pPr lvl="1"/>
            <a:r>
              <a:rPr lang="en-US" dirty="0" smtClean="0"/>
              <a:t>Shared memory</a:t>
            </a:r>
          </a:p>
          <a:p>
            <a:pPr lvl="1"/>
            <a:r>
              <a:rPr lang="en-US" dirty="0" smtClean="0"/>
              <a:t>Preemptive multitasking</a:t>
            </a:r>
          </a:p>
          <a:p>
            <a:pPr lvl="1"/>
            <a:r>
              <a:rPr lang="en-US" dirty="0" smtClean="0"/>
              <a:t>Unix user identifiers and permissions</a:t>
            </a:r>
          </a:p>
          <a:p>
            <a:r>
              <a:rPr lang="en-US" dirty="0" smtClean="0"/>
              <a:t>Process isolation between applications means limited need for complex policy configurations and </a:t>
            </a:r>
            <a:r>
              <a:rPr lang="en-US" dirty="0" smtClean="0"/>
              <a:t>sandboxing</a:t>
            </a:r>
          </a:p>
          <a:p>
            <a:pPr lvl="1"/>
            <a:r>
              <a:rPr lang="en-US" dirty="0" smtClean="0"/>
              <a:t>More on this in a bit</a:t>
            </a:r>
            <a:endParaRPr lang="en-US" dirty="0" smtClean="0"/>
          </a:p>
        </p:txBody>
      </p:sp>
    </p:spTree>
    <p:extLst>
      <p:ext uri="{BB962C8B-B14F-4D97-AF65-F5344CB8AC3E}">
        <p14:creationId xmlns:p14="http://schemas.microsoft.com/office/powerpoint/2010/main" val="533805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5"/>
          <p:cNvPicPr>
            <a:picLocks noChangeAspect="1" noChangeArrowheads="1"/>
          </p:cNvPicPr>
          <p:nvPr/>
        </p:nvPicPr>
        <p:blipFill>
          <a:blip r:embed="rId2" cstate="print"/>
          <a:srcRect/>
          <a:stretch>
            <a:fillRect/>
          </a:stretch>
        </p:blipFill>
        <p:spPr bwMode="auto">
          <a:xfrm>
            <a:off x="46037" y="152400"/>
            <a:ext cx="9021763" cy="6362700"/>
          </a:xfrm>
          <a:prstGeom prst="rect">
            <a:avLst/>
          </a:prstGeom>
          <a:noFill/>
          <a:ln w="9525">
            <a:noFill/>
            <a:miter lim="800000"/>
            <a:headEnd/>
            <a:tailEnd/>
          </a:ln>
        </p:spPr>
      </p:pic>
    </p:spTree>
    <p:extLst>
      <p:ext uri="{BB962C8B-B14F-4D97-AF65-F5344CB8AC3E}">
        <p14:creationId xmlns:p14="http://schemas.microsoft.com/office/powerpoint/2010/main" val="3089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457200" y="1417638"/>
            <a:ext cx="8229600" cy="4896543"/>
          </a:xfrm>
        </p:spPr>
        <p:txBody>
          <a:bodyPr>
            <a:normAutofit fontScale="92500" lnSpcReduction="10000"/>
          </a:bodyPr>
          <a:lstStyle/>
          <a:p>
            <a:r>
              <a:rPr lang="en-US" dirty="0" smtClean="0"/>
              <a:t>Applications run individually, under distinct UIDs with distinct permissions</a:t>
            </a:r>
          </a:p>
          <a:p>
            <a:pPr lvl="1"/>
            <a:r>
              <a:rPr lang="en-US" dirty="0" smtClean="0"/>
              <a:t>NOT all with the user’s </a:t>
            </a:r>
            <a:r>
              <a:rPr lang="en-US" dirty="0" smtClean="0"/>
              <a:t>UID</a:t>
            </a:r>
          </a:p>
          <a:p>
            <a:pPr lvl="1"/>
            <a:r>
              <a:rPr lang="en-US" dirty="0" smtClean="0"/>
              <a:t>Provides CPU and memory protection</a:t>
            </a:r>
            <a:endParaRPr lang="en-US" dirty="0" smtClean="0"/>
          </a:p>
          <a:p>
            <a:r>
              <a:rPr lang="en-US" dirty="0" smtClean="0"/>
              <a:t>Programs cannot read or write each other’s data or code</a:t>
            </a:r>
          </a:p>
          <a:p>
            <a:pPr lvl="1"/>
            <a:r>
              <a:rPr lang="en-US" dirty="0" smtClean="0"/>
              <a:t>Sharing between them must be done explicitly</a:t>
            </a:r>
          </a:p>
          <a:p>
            <a:r>
              <a:rPr lang="en-US" dirty="0" smtClean="0"/>
              <a:t>Heavily permissions based:</a:t>
            </a:r>
          </a:p>
          <a:p>
            <a:pPr lvl="1"/>
            <a:r>
              <a:rPr lang="en-US" dirty="0" smtClean="0"/>
              <a:t>e.g. taking pictures, use GPS, make phone </a:t>
            </a:r>
            <a:r>
              <a:rPr lang="en-US" dirty="0" smtClean="0"/>
              <a:t>calls</a:t>
            </a:r>
          </a:p>
          <a:p>
            <a:pPr lvl="1"/>
            <a:r>
              <a:rPr lang="en-US" dirty="0" smtClean="0"/>
              <a:t>All permissions given on install, to avoid repeated requests</a:t>
            </a:r>
            <a:endParaRPr lang="en-US" dirty="0" smtClean="0"/>
          </a:p>
          <a:p>
            <a:endParaRPr lang="en-US" dirty="0"/>
          </a:p>
        </p:txBody>
      </p:sp>
    </p:spTree>
    <p:extLst>
      <p:ext uri="{BB962C8B-B14F-4D97-AF65-F5344CB8AC3E}">
        <p14:creationId xmlns:p14="http://schemas.microsoft.com/office/powerpoint/2010/main" val="1905009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 prevention</a:t>
            </a:r>
            <a:endParaRPr lang="en-US" dirty="0"/>
          </a:p>
        </p:txBody>
      </p:sp>
      <p:sp>
        <p:nvSpPr>
          <p:cNvPr id="3" name="Content Placeholder 2"/>
          <p:cNvSpPr>
            <a:spLocks noGrp="1"/>
          </p:cNvSpPr>
          <p:nvPr>
            <p:ph idx="1"/>
          </p:nvPr>
        </p:nvSpPr>
        <p:spPr>
          <a:xfrm>
            <a:off x="685800" y="1417638"/>
            <a:ext cx="8001000" cy="5214016"/>
          </a:xfrm>
        </p:spPr>
        <p:txBody>
          <a:bodyPr>
            <a:normAutofit fontScale="92500" lnSpcReduction="10000"/>
          </a:bodyPr>
          <a:lstStyle/>
          <a:p>
            <a:r>
              <a:rPr lang="en-US" dirty="0" smtClean="0"/>
              <a:t>100 libraries + 500 million lines new code</a:t>
            </a:r>
          </a:p>
          <a:p>
            <a:pPr lvl="1"/>
            <a:r>
              <a:rPr lang="en-US" dirty="0" smtClean="0"/>
              <a:t>Open source -&gt; public review, no obscurity</a:t>
            </a:r>
          </a:p>
          <a:p>
            <a:r>
              <a:rPr lang="en-US" dirty="0" smtClean="0"/>
              <a:t>Overflow </a:t>
            </a:r>
            <a:r>
              <a:rPr lang="en-US" dirty="0" smtClean="0"/>
              <a:t>prevention</a:t>
            </a:r>
          </a:p>
          <a:p>
            <a:pPr lvl="1"/>
            <a:r>
              <a:rPr lang="en-US" dirty="0" err="1" smtClean="0"/>
              <a:t>ProPolice</a:t>
            </a:r>
            <a:r>
              <a:rPr lang="en-US" dirty="0" smtClean="0"/>
              <a:t> stack protection</a:t>
            </a:r>
          </a:p>
          <a:p>
            <a:pPr lvl="2"/>
            <a:r>
              <a:rPr lang="en-US" dirty="0" smtClean="0"/>
              <a:t>First on the ARM architecture</a:t>
            </a:r>
          </a:p>
          <a:p>
            <a:pPr lvl="1"/>
            <a:r>
              <a:rPr lang="en-US" dirty="0" smtClean="0"/>
              <a:t>Some heap overflow protections</a:t>
            </a:r>
          </a:p>
          <a:p>
            <a:pPr lvl="2"/>
            <a:r>
              <a:rPr lang="en-US" dirty="0" smtClean="0"/>
              <a:t>Chunk consolidation in DL </a:t>
            </a:r>
            <a:r>
              <a:rPr lang="en-US" dirty="0" err="1" smtClean="0"/>
              <a:t>malloc</a:t>
            </a:r>
            <a:r>
              <a:rPr lang="en-US" dirty="0" smtClean="0"/>
              <a:t> (from </a:t>
            </a:r>
            <a:r>
              <a:rPr lang="en-US" dirty="0" err="1" smtClean="0"/>
              <a:t>OpenBSD</a:t>
            </a:r>
            <a:r>
              <a:rPr lang="en-US" dirty="0" smtClean="0"/>
              <a:t>)</a:t>
            </a:r>
          </a:p>
          <a:p>
            <a:r>
              <a:rPr lang="en-US" dirty="0" smtClean="0"/>
              <a:t>ASLR </a:t>
            </a:r>
          </a:p>
          <a:p>
            <a:pPr lvl="1"/>
            <a:r>
              <a:rPr lang="en-US" dirty="0" smtClean="0"/>
              <a:t>Avoided in initial release</a:t>
            </a:r>
          </a:p>
          <a:p>
            <a:pPr lvl="2"/>
            <a:r>
              <a:rPr lang="en-US" dirty="0" smtClean="0"/>
              <a:t>Many pre-linked images for performance </a:t>
            </a:r>
          </a:p>
          <a:p>
            <a:pPr lvl="1"/>
            <a:r>
              <a:rPr lang="en-US" dirty="0" smtClean="0"/>
              <a:t>Developed and contributed by Bojinov, Boneh</a:t>
            </a:r>
          </a:p>
        </p:txBody>
      </p:sp>
    </p:spTree>
    <p:extLst>
      <p:ext uri="{BB962C8B-B14F-4D97-AF65-F5344CB8AC3E}">
        <p14:creationId xmlns:p14="http://schemas.microsoft.com/office/powerpoint/2010/main" val="82784219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signing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One (possible) long term guarantee is that android developers must sign their code</a:t>
            </a:r>
          </a:p>
          <a:p>
            <a:pPr lvl="1"/>
            <a:r>
              <a:rPr lang="en-US" dirty="0" smtClean="0"/>
              <a:t>Usually self-signed certificates that can be generated without any external certification</a:t>
            </a:r>
          </a:p>
          <a:p>
            <a:pPr lvl="1"/>
            <a:r>
              <a:rPr lang="en-US" dirty="0" smtClean="0"/>
              <a:t>Allows developers to update later without any complex permissions</a:t>
            </a:r>
          </a:p>
          <a:p>
            <a:pPr lvl="1"/>
            <a:r>
              <a:rPr lang="en-US" dirty="0" smtClean="0"/>
              <a:t>Any applications run with the same key can ask to run with the same UID (so that updates and patches can use original code base)</a:t>
            </a:r>
          </a:p>
          <a:p>
            <a:r>
              <a:rPr lang="en-US" dirty="0" smtClean="0"/>
              <a:t>Pretty unique – idea is that good code will lead to a good reputation</a:t>
            </a:r>
            <a:endParaRPr lang="en-US" dirty="0"/>
          </a:p>
        </p:txBody>
      </p:sp>
    </p:spTree>
    <p:extLst>
      <p:ext uri="{BB962C8B-B14F-4D97-AF65-F5344CB8AC3E}">
        <p14:creationId xmlns:p14="http://schemas.microsoft.com/office/powerpoint/2010/main" val="2341973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Obvious potential attacks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Even unprivileged malware can have unfortunate consequences:</a:t>
            </a:r>
          </a:p>
          <a:p>
            <a:pPr lvl="1"/>
            <a:r>
              <a:rPr lang="en-US" dirty="0" smtClean="0"/>
              <a:t>Power or interruption issues</a:t>
            </a:r>
          </a:p>
          <a:p>
            <a:pPr lvl="1"/>
            <a:r>
              <a:rPr lang="en-US" dirty="0" smtClean="0"/>
              <a:t>Noises or pop-ups</a:t>
            </a:r>
          </a:p>
          <a:p>
            <a:pPr lvl="1"/>
            <a:r>
              <a:rPr lang="en-US" dirty="0" smtClean="0"/>
              <a:t>Permissions the user blindly agrees to can make this even worse</a:t>
            </a:r>
          </a:p>
          <a:p>
            <a:r>
              <a:rPr lang="en-US" dirty="0" smtClean="0"/>
              <a:t>However, user permission is required for truly dangerous things:</a:t>
            </a:r>
          </a:p>
          <a:p>
            <a:pPr lvl="1"/>
            <a:r>
              <a:rPr lang="en-US" dirty="0" smtClean="0"/>
              <a:t>Dialing calls</a:t>
            </a:r>
          </a:p>
          <a:p>
            <a:pPr lvl="1"/>
            <a:r>
              <a:rPr lang="en-US" dirty="0" smtClean="0"/>
              <a:t>Disclosure of private data</a:t>
            </a:r>
          </a:p>
          <a:p>
            <a:pPr lvl="1"/>
            <a:r>
              <a:rPr lang="en-US" dirty="0" smtClean="0"/>
              <a:t>Destruction of data</a:t>
            </a:r>
            <a:endParaRPr lang="en-US" dirty="0"/>
          </a:p>
        </p:txBody>
      </p:sp>
    </p:spTree>
    <p:extLst>
      <p:ext uri="{BB962C8B-B14F-4D97-AF65-F5344CB8AC3E}">
        <p14:creationId xmlns:p14="http://schemas.microsoft.com/office/powerpoint/2010/main" val="243023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responsibilities</a:t>
            </a:r>
            <a:endParaRPr lang="en-US" dirty="0"/>
          </a:p>
        </p:txBody>
      </p:sp>
      <p:sp>
        <p:nvSpPr>
          <p:cNvPr id="3" name="Content Placeholder 2"/>
          <p:cNvSpPr>
            <a:spLocks noGrp="1"/>
          </p:cNvSpPr>
          <p:nvPr>
            <p:ph idx="1"/>
          </p:nvPr>
        </p:nvSpPr>
        <p:spPr/>
        <p:txBody>
          <a:bodyPr>
            <a:normAutofit lnSpcReduction="10000"/>
          </a:bodyPr>
          <a:lstStyle/>
          <a:p>
            <a:r>
              <a:rPr lang="en-US" dirty="0" smtClean="0"/>
              <a:t>Protect user data</a:t>
            </a:r>
          </a:p>
          <a:p>
            <a:r>
              <a:rPr lang="en-US" dirty="0" smtClean="0"/>
              <a:t>Deal with constrained memory and batter power</a:t>
            </a:r>
          </a:p>
          <a:p>
            <a:r>
              <a:rPr lang="en-US" dirty="0" smtClean="0"/>
              <a:t>Ensure programs are launched with correct permissions and UID parameters</a:t>
            </a:r>
          </a:p>
          <a:p>
            <a:pPr lvl="1"/>
            <a:r>
              <a:rPr lang="en-US" dirty="0" smtClean="0"/>
              <a:t>Each program has manifest permissions to track what the application is allowed to do, expressed in </a:t>
            </a:r>
            <a:r>
              <a:rPr lang="en-US" dirty="0" err="1" smtClean="0"/>
              <a:t>AndroidManifest.xml</a:t>
            </a:r>
            <a:endParaRPr lang="en-US" dirty="0" smtClean="0"/>
          </a:p>
          <a:p>
            <a:pPr lvl="1"/>
            <a:r>
              <a:rPr lang="en-US" dirty="0" smtClean="0"/>
              <a:t>The user agrees to these upon install</a:t>
            </a:r>
          </a:p>
        </p:txBody>
      </p:sp>
    </p:spTree>
    <p:extLst>
      <p:ext uri="{BB962C8B-B14F-4D97-AF65-F5344CB8AC3E}">
        <p14:creationId xmlns:p14="http://schemas.microsoft.com/office/powerpoint/2010/main" val="83080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permissions</a:t>
            </a:r>
          </a:p>
        </p:txBody>
      </p:sp>
      <p:sp>
        <p:nvSpPr>
          <p:cNvPr id="3" name="Content Placeholder 2"/>
          <p:cNvSpPr>
            <a:spLocks noGrp="1"/>
          </p:cNvSpPr>
          <p:nvPr>
            <p:ph sz="half" idx="1"/>
          </p:nvPr>
        </p:nvSpPr>
        <p:spPr>
          <a:xfrm>
            <a:off x="457199" y="1600200"/>
            <a:ext cx="4761345" cy="4525963"/>
          </a:xfrm>
        </p:spPr>
        <p:txBody>
          <a:bodyPr>
            <a:normAutofit fontScale="92500" lnSpcReduction="10000"/>
          </a:bodyPr>
          <a:lstStyle/>
          <a:p>
            <a:r>
              <a:rPr lang="en-US" dirty="0" smtClean="0"/>
              <a:t>Once installed, permissions cannot be changed</a:t>
            </a:r>
          </a:p>
          <a:p>
            <a:r>
              <a:rPr lang="en-US" dirty="0" smtClean="0"/>
              <a:t>Users often become uncomfortable with permissions they don’t understand</a:t>
            </a:r>
          </a:p>
          <a:p>
            <a:r>
              <a:rPr lang="en-US" dirty="0" smtClean="0"/>
              <a:t>From developer side, permissions are just strings associated with a program and UID</a:t>
            </a:r>
          </a:p>
          <a:p>
            <a:pPr lvl="1"/>
            <a:r>
              <a:rPr lang="en-US" dirty="0" smtClean="0"/>
              <a:t>Functionality allows lookups via </a:t>
            </a:r>
            <a:r>
              <a:rPr lang="en-US" dirty="0" err="1" smtClean="0"/>
              <a:t>checkPermission</a:t>
            </a:r>
            <a:r>
              <a:rPr lang="en-US" dirty="0" smtClean="0"/>
              <a:t> function</a:t>
            </a:r>
            <a:endParaRPr lang="en-US" dirty="0"/>
          </a:p>
        </p:txBody>
      </p:sp>
      <p:pic>
        <p:nvPicPr>
          <p:cNvPr id="5" name="Content Placeholder 4" descr="Screen Shot 2015-04-09 at 8.54.45 AM.png"/>
          <p:cNvPicPr>
            <a:picLocks noGrp="1" noChangeAspect="1"/>
          </p:cNvPicPr>
          <p:nvPr>
            <p:ph sz="half" idx="2"/>
          </p:nvPr>
        </p:nvPicPr>
        <p:blipFill>
          <a:blip r:embed="rId2">
            <a:extLst>
              <a:ext uri="{28A0092B-C50C-407E-A947-70E740481C1C}">
                <a14:useLocalDpi xmlns:a14="http://schemas.microsoft.com/office/drawing/2010/main" val="0"/>
              </a:ext>
            </a:extLst>
          </a:blip>
          <a:srcRect l="-14080" r="-14080"/>
          <a:stretch>
            <a:fillRect/>
          </a:stretch>
        </p:blipFill>
        <p:spPr/>
      </p:pic>
    </p:spTree>
    <p:extLst>
      <p:ext uri="{BB962C8B-B14F-4D97-AF65-F5344CB8AC3E}">
        <p14:creationId xmlns:p14="http://schemas.microsoft.com/office/powerpoint/2010/main" val="3143210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Levels for permissions</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Each permission type has: </a:t>
            </a:r>
          </a:p>
          <a:p>
            <a:pPr lvl="1"/>
            <a:r>
              <a:rPr lang="en-US" dirty="0" smtClean="0"/>
              <a:t>a short text label </a:t>
            </a:r>
          </a:p>
          <a:p>
            <a:pPr lvl="1"/>
            <a:r>
              <a:rPr lang="en-US" dirty="0" smtClean="0"/>
              <a:t>a longer description (for use on install)</a:t>
            </a:r>
          </a:p>
          <a:p>
            <a:pPr lvl="1"/>
            <a:r>
              <a:rPr lang="en-US" dirty="0" smtClean="0"/>
              <a:t>a protection level: normal, dangerous, signature, or </a:t>
            </a:r>
            <a:r>
              <a:rPr lang="en-US" dirty="0" err="1" smtClean="0"/>
              <a:t>signatureOrSystem</a:t>
            </a:r>
            <a:endParaRPr lang="en-US" dirty="0" smtClean="0"/>
          </a:p>
          <a:p>
            <a:r>
              <a:rPr lang="en-US" dirty="0" smtClean="0"/>
              <a:t>The protection level dangerous is designed to provide additional warnings for things like SEND_SMS, which could incur costs</a:t>
            </a:r>
          </a:p>
          <a:p>
            <a:r>
              <a:rPr lang="en-US" dirty="0" smtClean="0"/>
              <a:t>The signature can only be granted to applications using the same key as the one running (allows coordination)</a:t>
            </a:r>
          </a:p>
        </p:txBody>
      </p:sp>
    </p:spTree>
    <p:extLst>
      <p:ext uri="{BB962C8B-B14F-4D97-AF65-F5344CB8AC3E}">
        <p14:creationId xmlns:p14="http://schemas.microsoft.com/office/powerpoint/2010/main" val="3296271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 failure</a:t>
            </a:r>
            <a:endParaRPr lang="en-US" dirty="0"/>
          </a:p>
        </p:txBody>
      </p:sp>
      <p:sp>
        <p:nvSpPr>
          <p:cNvPr id="3" name="Content Placeholder 2"/>
          <p:cNvSpPr>
            <a:spLocks noGrp="1"/>
          </p:cNvSpPr>
          <p:nvPr>
            <p:ph idx="1"/>
          </p:nvPr>
        </p:nvSpPr>
        <p:spPr/>
        <p:txBody>
          <a:bodyPr/>
          <a:lstStyle/>
          <a:p>
            <a:r>
              <a:rPr lang="en-US" dirty="0" smtClean="0"/>
              <a:t>Using a feature which you don’t have permissions for causes a </a:t>
            </a:r>
            <a:r>
              <a:rPr lang="en-US" dirty="0" err="1" smtClean="0"/>
              <a:t>SecurityException</a:t>
            </a:r>
            <a:endParaRPr lang="en-US" dirty="0" smtClean="0"/>
          </a:p>
          <a:p>
            <a:pPr lvl="1"/>
            <a:r>
              <a:rPr lang="en-US" dirty="0" smtClean="0"/>
              <a:t>Often along with an error message of some type</a:t>
            </a:r>
          </a:p>
          <a:p>
            <a:r>
              <a:rPr lang="en-US" dirty="0" smtClean="0"/>
              <a:t>Users are NOT informed when a permissions failure occurs, unless the app simply terminates</a:t>
            </a:r>
            <a:endParaRPr lang="en-US" dirty="0"/>
          </a:p>
        </p:txBody>
      </p:sp>
      <p:pic>
        <p:nvPicPr>
          <p:cNvPr id="4" name="Picture 3" descr="security_exception_ap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2741" y="4445000"/>
            <a:ext cx="3708807" cy="1985818"/>
          </a:xfrm>
          <a:prstGeom prst="rect">
            <a:avLst/>
          </a:prstGeom>
        </p:spPr>
      </p:pic>
    </p:spTree>
    <p:extLst>
      <p:ext uri="{BB962C8B-B14F-4D97-AF65-F5344CB8AC3E}">
        <p14:creationId xmlns:p14="http://schemas.microsoft.com/office/powerpoint/2010/main" val="456043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is now huge</a:t>
            </a:r>
            <a:endParaRPr lang="en-US" dirty="0"/>
          </a:p>
        </p:txBody>
      </p:sp>
      <p:sp>
        <p:nvSpPr>
          <p:cNvPr id="3" name="Content Placeholder 2"/>
          <p:cNvSpPr>
            <a:spLocks noGrp="1"/>
          </p:cNvSpPr>
          <p:nvPr>
            <p:ph idx="1"/>
          </p:nvPr>
        </p:nvSpPr>
        <p:spPr/>
        <p:txBody>
          <a:bodyPr/>
          <a:lstStyle/>
          <a:p>
            <a:endParaRPr lang="en-US"/>
          </a:p>
        </p:txBody>
      </p:sp>
      <p:pic>
        <p:nvPicPr>
          <p:cNvPr id="4" name="Picture 2" descr="http://connect.icrossing.co.uk/wp-content/uploads/2013/01/Global-mobile-statistic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731720" cy="5103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109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Intents</a:t>
            </a:r>
            <a:endParaRPr lang="en-US" dirty="0"/>
          </a:p>
        </p:txBody>
      </p:sp>
      <p:sp>
        <p:nvSpPr>
          <p:cNvPr id="3" name="Content Placeholder 2"/>
          <p:cNvSpPr>
            <a:spLocks noGrp="1"/>
          </p:cNvSpPr>
          <p:nvPr>
            <p:ph idx="1"/>
          </p:nvPr>
        </p:nvSpPr>
        <p:spPr/>
        <p:txBody>
          <a:bodyPr>
            <a:normAutofit fontScale="92500"/>
          </a:bodyPr>
          <a:lstStyle/>
          <a:p>
            <a:r>
              <a:rPr lang="en-US" dirty="0" smtClean="0"/>
              <a:t>Intents are “a means by which an app can launch another app’s component using an abstract data structure describing what should be executed”</a:t>
            </a:r>
          </a:p>
          <a:p>
            <a:pPr lvl="1"/>
            <a:r>
              <a:rPr lang="en-US" dirty="0" smtClean="0"/>
              <a:t>Essentially, a way to move data between Android processes</a:t>
            </a:r>
          </a:p>
          <a:p>
            <a:r>
              <a:rPr lang="en-US" dirty="0" smtClean="0"/>
              <a:t>Don’t enforce security, but rather are how processes can pass messages across system boundaries </a:t>
            </a:r>
          </a:p>
          <a:p>
            <a:pPr lvl="1"/>
            <a:r>
              <a:rPr lang="en-US" dirty="0" smtClean="0"/>
              <a:t>And hence a big target</a:t>
            </a:r>
          </a:p>
          <a:p>
            <a:endParaRPr lang="en-US" dirty="0"/>
          </a:p>
        </p:txBody>
      </p:sp>
    </p:spTree>
    <p:extLst>
      <p:ext uri="{BB962C8B-B14F-4D97-AF65-F5344CB8AC3E}">
        <p14:creationId xmlns:p14="http://schemas.microsoft.com/office/powerpoint/2010/main" val="1393733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intents do</a:t>
            </a:r>
            <a:endParaRPr lang="en-US" dirty="0"/>
          </a:p>
        </p:txBody>
      </p:sp>
      <p:sp>
        <p:nvSpPr>
          <p:cNvPr id="3" name="Content Placeholder 2"/>
          <p:cNvSpPr>
            <a:spLocks noGrp="1"/>
          </p:cNvSpPr>
          <p:nvPr>
            <p:ph idx="1"/>
          </p:nvPr>
        </p:nvSpPr>
        <p:spPr/>
        <p:txBody>
          <a:bodyPr/>
          <a:lstStyle/>
          <a:p>
            <a:r>
              <a:rPr lang="en-US" dirty="0" smtClean="0"/>
              <a:t>Start an Activity:</a:t>
            </a:r>
          </a:p>
          <a:p>
            <a:pPr lvl="1"/>
            <a:r>
              <a:rPr lang="en-US" dirty="0" smtClean="0"/>
              <a:t>Such as opening a web page, using </a:t>
            </a:r>
            <a:r>
              <a:rPr lang="en-US" dirty="0" err="1" smtClean="0"/>
              <a:t>startActivity</a:t>
            </a:r>
            <a:r>
              <a:rPr lang="en-US" dirty="0" smtClean="0"/>
              <a:t>() method</a:t>
            </a:r>
          </a:p>
          <a:p>
            <a:r>
              <a:rPr lang="en-US" dirty="0" smtClean="0"/>
              <a:t>To broadcast changes in events</a:t>
            </a:r>
          </a:p>
          <a:p>
            <a:r>
              <a:rPr lang="en-US" dirty="0" smtClean="0"/>
              <a:t>To stop, start, or communicate with background services</a:t>
            </a:r>
          </a:p>
          <a:p>
            <a:pPr lvl="1"/>
            <a:r>
              <a:rPr lang="en-US" dirty="0" smtClean="0"/>
              <a:t>Such as notifications</a:t>
            </a:r>
          </a:p>
          <a:p>
            <a:r>
              <a:rPr lang="en-US" dirty="0" smtClean="0"/>
              <a:t>To access data (such as user’s contacts)</a:t>
            </a:r>
          </a:p>
        </p:txBody>
      </p:sp>
    </p:spTree>
    <p:extLst>
      <p:ext uri="{BB962C8B-B14F-4D97-AF65-F5344CB8AC3E}">
        <p14:creationId xmlns:p14="http://schemas.microsoft.com/office/powerpoint/2010/main" val="2139048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Intents</a:t>
            </a:r>
            <a:endParaRPr lang="en-US" dirty="0"/>
          </a:p>
        </p:txBody>
      </p:sp>
      <p:sp>
        <p:nvSpPr>
          <p:cNvPr id="3" name="Content Placeholder 2"/>
          <p:cNvSpPr>
            <a:spLocks noGrp="1"/>
          </p:cNvSpPr>
          <p:nvPr>
            <p:ph idx="1"/>
          </p:nvPr>
        </p:nvSpPr>
        <p:spPr>
          <a:xfrm>
            <a:off x="457200" y="1417638"/>
            <a:ext cx="8229600" cy="4708525"/>
          </a:xfrm>
        </p:spPr>
        <p:txBody>
          <a:bodyPr>
            <a:normAutofit fontScale="92500" lnSpcReduction="20000"/>
          </a:bodyPr>
          <a:lstStyle/>
          <a:p>
            <a:r>
              <a:rPr lang="en-US" dirty="0" smtClean="0"/>
              <a:t>Lost of implementation details</a:t>
            </a:r>
          </a:p>
          <a:p>
            <a:pPr lvl="1"/>
            <a:r>
              <a:rPr lang="en-US" dirty="0" smtClean="0"/>
              <a:t>But just think of them as blobs of data that can be moved between programs in order to get something done</a:t>
            </a:r>
          </a:p>
          <a:p>
            <a:r>
              <a:rPr lang="en-US" dirty="0" smtClean="0"/>
              <a:t>Intents can be dispatched by the Activity Manager:</a:t>
            </a:r>
          </a:p>
          <a:p>
            <a:pPr lvl="1"/>
            <a:r>
              <a:rPr lang="en-US" dirty="0" err="1" smtClean="0"/>
              <a:t>Eg</a:t>
            </a:r>
            <a:r>
              <a:rPr lang="en-US" dirty="0" smtClean="0"/>
              <a:t> </a:t>
            </a:r>
            <a:r>
              <a:rPr lang="en-US" dirty="0" err="1" smtClean="0"/>
              <a:t>Context.startActivity</a:t>
            </a:r>
            <a:r>
              <a:rPr lang="en-US" dirty="0" smtClean="0"/>
              <a:t>(Intent intent)</a:t>
            </a:r>
          </a:p>
          <a:p>
            <a:r>
              <a:rPr lang="en-US" dirty="0" smtClean="0"/>
              <a:t>Can add categories to make the system more selective about what code the Intent can be handled by:</a:t>
            </a:r>
          </a:p>
          <a:p>
            <a:pPr lvl="1"/>
            <a:r>
              <a:rPr lang="en-US" dirty="0" smtClean="0"/>
              <a:t>E.g. </a:t>
            </a:r>
            <a:r>
              <a:rPr lang="en-US" dirty="0" err="1" smtClean="0"/>
              <a:t>android.intent.category.BROWSABLE</a:t>
            </a:r>
            <a:r>
              <a:rPr lang="en-US" dirty="0" smtClean="0"/>
              <a:t> means that it is safe to be called from the web browser</a:t>
            </a:r>
            <a:endParaRPr lang="en-US" dirty="0"/>
          </a:p>
        </p:txBody>
      </p:sp>
    </p:spTree>
    <p:extLst>
      <p:ext uri="{BB962C8B-B14F-4D97-AF65-F5344CB8AC3E}">
        <p14:creationId xmlns:p14="http://schemas.microsoft.com/office/powerpoint/2010/main" val="2087218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An intent with action </a:t>
            </a:r>
            <a:r>
              <a:rPr lang="en-US" dirty="0" err="1" smtClean="0"/>
              <a:t>Intent.ACTION_VIEW</a:t>
            </a:r>
            <a:r>
              <a:rPr lang="en-US" dirty="0" smtClean="0"/>
              <a:t> paired with data </a:t>
            </a:r>
            <a:r>
              <a:rPr lang="en-US" dirty="0" err="1" smtClean="0"/>
              <a:t>Uri.parse</a:t>
            </a:r>
            <a:r>
              <a:rPr lang="en-US" dirty="0" smtClean="0"/>
              <a:t>(“</a:t>
            </a:r>
            <a:r>
              <a:rPr lang="en-US" dirty="0" err="1" smtClean="0"/>
              <a:t>http:www.google.com</a:t>
            </a:r>
            <a:r>
              <a:rPr lang="en-US" dirty="0" smtClean="0"/>
              <a:t>”) indicates that an app wants to view the </a:t>
            </a:r>
            <a:r>
              <a:rPr lang="en-US" dirty="0" err="1" smtClean="0"/>
              <a:t>google</a:t>
            </a:r>
            <a:r>
              <a:rPr lang="en-US" dirty="0" smtClean="0"/>
              <a:t> webpage</a:t>
            </a:r>
          </a:p>
          <a:p>
            <a:r>
              <a:rPr lang="en-US" dirty="0" smtClean="0"/>
              <a:t>If intent is sent out, the mobile OS decides what app is best to launch the browser</a:t>
            </a:r>
          </a:p>
          <a:p>
            <a:r>
              <a:rPr lang="en-US" dirty="0" smtClean="0"/>
              <a:t>So a lot depends on how the OS matches intents to applications </a:t>
            </a:r>
          </a:p>
        </p:txBody>
      </p:sp>
    </p:spTree>
    <p:extLst>
      <p:ext uri="{BB962C8B-B14F-4D97-AF65-F5344CB8AC3E}">
        <p14:creationId xmlns:p14="http://schemas.microsoft.com/office/powerpoint/2010/main" val="3515391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attack</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A shady developer might develop an app with an intent to open a browser and upload stolen data to the server</a:t>
            </a:r>
          </a:p>
          <a:p>
            <a:r>
              <a:rPr lang="en-US" dirty="0" smtClean="0"/>
              <a:t>Since the browser opens the URL, the malicious app doesn’t need </a:t>
            </a:r>
            <a:r>
              <a:rPr lang="en-US" dirty="0" err="1" smtClean="0"/>
              <a:t>android.permission.INTERNET</a:t>
            </a:r>
            <a:r>
              <a:rPr lang="en-US" dirty="0" smtClean="0"/>
              <a:t> because this permissions has already been gotten by the browser app</a:t>
            </a:r>
            <a:endParaRPr lang="en-US" dirty="0"/>
          </a:p>
        </p:txBody>
      </p:sp>
      <p:sp>
        <p:nvSpPr>
          <p:cNvPr id="5" name="Content Placeholder 4"/>
          <p:cNvSpPr>
            <a:spLocks noGrp="1"/>
          </p:cNvSpPr>
          <p:nvPr>
            <p:ph sz="half" idx="2"/>
          </p:nvPr>
        </p:nvSpPr>
        <p:spPr/>
        <p:txBody>
          <a:bodyPr>
            <a:normAutofit fontScale="92500" lnSpcReduction="20000"/>
          </a:bodyPr>
          <a:lstStyle/>
          <a:p>
            <a:endParaRPr lang="en-US"/>
          </a:p>
        </p:txBody>
      </p:sp>
      <p:pic>
        <p:nvPicPr>
          <p:cNvPr id="4" name="Picture 3" descr="dubious_intent_screensho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909" y="1791277"/>
            <a:ext cx="5080000" cy="1104900"/>
          </a:xfrm>
          <a:prstGeom prst="rect">
            <a:avLst/>
          </a:prstGeom>
        </p:spPr>
      </p:pic>
      <p:pic>
        <p:nvPicPr>
          <p:cNvPr id="7" name="Picture 6" descr="google_opening_sit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9945" y="3634104"/>
            <a:ext cx="2456747" cy="2191320"/>
          </a:xfrm>
          <a:prstGeom prst="rect">
            <a:avLst/>
          </a:prstGeom>
        </p:spPr>
      </p:pic>
    </p:spTree>
    <p:extLst>
      <p:ext uri="{BB962C8B-B14F-4D97-AF65-F5344CB8AC3E}">
        <p14:creationId xmlns:p14="http://schemas.microsoft.com/office/powerpoint/2010/main" val="957910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Another example: </a:t>
            </a:r>
            <a:r>
              <a:rPr lang="en-US" dirty="0" err="1" smtClean="0"/>
              <a:t>logcat</a:t>
            </a:r>
            <a:endParaRPr lang="en-US" dirty="0"/>
          </a:p>
        </p:txBody>
      </p:sp>
      <p:sp>
        <p:nvSpPr>
          <p:cNvPr id="6" name="Content Placeholder 5"/>
          <p:cNvSpPr>
            <a:spLocks noGrp="1"/>
          </p:cNvSpPr>
          <p:nvPr>
            <p:ph idx="1"/>
          </p:nvPr>
        </p:nvSpPr>
        <p:spPr/>
        <p:txBody>
          <a:bodyPr>
            <a:normAutofit fontScale="85000" lnSpcReduction="10000"/>
          </a:bodyPr>
          <a:lstStyle/>
          <a:p>
            <a:r>
              <a:rPr lang="en-US" dirty="0" err="1" smtClean="0"/>
              <a:t>Logcat</a:t>
            </a:r>
            <a:r>
              <a:rPr lang="en-US" dirty="0" smtClean="0"/>
              <a:t> is a logging system provide in Android</a:t>
            </a:r>
          </a:p>
          <a:p>
            <a:pPr lvl="1"/>
            <a:r>
              <a:rPr lang="en-US" dirty="0" smtClean="0"/>
              <a:t>Used to collect, view and filter system and app debug output</a:t>
            </a:r>
          </a:p>
          <a:p>
            <a:pPr lvl="1"/>
            <a:r>
              <a:rPr lang="en-US" dirty="0" smtClean="0"/>
              <a:t>An app needs to request </a:t>
            </a:r>
            <a:r>
              <a:rPr lang="en-US" dirty="0" err="1" smtClean="0"/>
              <a:t>android.permission.READ_LOG</a:t>
            </a:r>
            <a:r>
              <a:rPr lang="en-US" dirty="0" smtClean="0"/>
              <a:t>, which appears fairly harmless</a:t>
            </a:r>
          </a:p>
          <a:p>
            <a:r>
              <a:rPr lang="en-US" dirty="0" smtClean="0"/>
              <a:t>Developers can write anything to </a:t>
            </a:r>
            <a:r>
              <a:rPr lang="en-US" dirty="0" err="1" smtClean="0"/>
              <a:t>logcat</a:t>
            </a:r>
            <a:endParaRPr lang="en-US" dirty="0" smtClean="0"/>
          </a:p>
          <a:p>
            <a:pPr lvl="1"/>
            <a:r>
              <a:rPr lang="en-US" dirty="0" smtClean="0"/>
              <a:t>Including sensitive debugging info, like logins, etc.</a:t>
            </a:r>
          </a:p>
          <a:p>
            <a:pPr lvl="1"/>
            <a:r>
              <a:rPr lang="en-US" dirty="0" smtClean="0"/>
              <a:t>If careless, this debugging might not be removed</a:t>
            </a:r>
          </a:p>
          <a:p>
            <a:r>
              <a:rPr lang="en-US" dirty="0" smtClean="0"/>
              <a:t>So another app can gain access to entire log!  This usually at least includes things like browsing history and GPS data, even if nothing else.</a:t>
            </a:r>
            <a:endParaRPr lang="en-US" dirty="0"/>
          </a:p>
        </p:txBody>
      </p:sp>
    </p:spTree>
    <p:extLst>
      <p:ext uri="{BB962C8B-B14F-4D97-AF65-F5344CB8AC3E}">
        <p14:creationId xmlns:p14="http://schemas.microsoft.com/office/powerpoint/2010/main" val="3985921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IOS overview</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OS is based on Mach kernel like OSX </a:t>
            </a:r>
          </a:p>
          <a:p>
            <a:pPr lvl="1"/>
            <a:r>
              <a:rPr lang="en-US" dirty="0" smtClean="0"/>
              <a:t>So essentially BSD based</a:t>
            </a:r>
          </a:p>
          <a:p>
            <a:r>
              <a:rPr lang="en-US" dirty="0" smtClean="0"/>
              <a:t>Core services:</a:t>
            </a:r>
          </a:p>
          <a:p>
            <a:pPr lvl="1"/>
            <a:r>
              <a:rPr lang="en-US" dirty="0" smtClean="0"/>
              <a:t>SQLite</a:t>
            </a:r>
          </a:p>
          <a:p>
            <a:pPr lvl="1"/>
            <a:r>
              <a:rPr lang="en-US" dirty="0" smtClean="0"/>
              <a:t>UNIX sockets</a:t>
            </a:r>
          </a:p>
          <a:p>
            <a:pPr lvl="1"/>
            <a:r>
              <a:rPr lang="en-US" dirty="0" smtClean="0"/>
              <a:t>POSIX threads</a:t>
            </a:r>
          </a:p>
          <a:p>
            <a:pPr lvl="1"/>
            <a:r>
              <a:rPr lang="en-US" dirty="0" smtClean="0"/>
              <a:t>Usual APIs for network and file interfaces</a:t>
            </a:r>
          </a:p>
          <a:p>
            <a:r>
              <a:rPr lang="en-US" dirty="0" smtClean="0"/>
              <a:t>Top layer is Cocoa Touch, which controls animation, multitasking, and gesture recognition for the OS</a:t>
            </a:r>
          </a:p>
          <a:p>
            <a:r>
              <a:rPr lang="en-US" dirty="0" smtClean="0"/>
              <a:t>Generally implemented in C and Objective-C</a:t>
            </a:r>
            <a:endParaRPr lang="en-US" dirty="0"/>
          </a:p>
        </p:txBody>
      </p:sp>
      <p:pic>
        <p:nvPicPr>
          <p:cNvPr id="4" name="Picture 3" descr="SystemLayers_2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6872" y="2128242"/>
            <a:ext cx="3306552" cy="1824928"/>
          </a:xfrm>
          <a:prstGeom prst="rect">
            <a:avLst/>
          </a:prstGeom>
        </p:spPr>
      </p:pic>
    </p:spTree>
    <p:extLst>
      <p:ext uri="{BB962C8B-B14F-4D97-AF65-F5344CB8AC3E}">
        <p14:creationId xmlns:p14="http://schemas.microsoft.com/office/powerpoint/2010/main" val="972961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Apple iOS Security</a:t>
            </a:r>
            <a:endParaRPr lang="en-US" dirty="0"/>
          </a:p>
        </p:txBody>
      </p:sp>
      <p:sp>
        <p:nvSpPr>
          <p:cNvPr id="3" name="Content Placeholder 2"/>
          <p:cNvSpPr>
            <a:spLocks noGrp="1"/>
          </p:cNvSpPr>
          <p:nvPr>
            <p:ph idx="1"/>
          </p:nvPr>
        </p:nvSpPr>
        <p:spPr/>
        <p:txBody>
          <a:bodyPr>
            <a:normAutofit lnSpcReduction="10000"/>
          </a:bodyPr>
          <a:lstStyle/>
          <a:p>
            <a:r>
              <a:rPr lang="en-US" dirty="0" smtClean="0"/>
              <a:t>Device security</a:t>
            </a:r>
          </a:p>
          <a:p>
            <a:pPr lvl="1"/>
            <a:r>
              <a:rPr lang="en-US" dirty="0"/>
              <a:t>P</a:t>
            </a:r>
            <a:r>
              <a:rPr lang="en-US" dirty="0" smtClean="0"/>
              <a:t>revent unauthorized use of the device</a:t>
            </a:r>
          </a:p>
          <a:p>
            <a:r>
              <a:rPr lang="en-US" dirty="0" smtClean="0"/>
              <a:t>Data security</a:t>
            </a:r>
          </a:p>
          <a:p>
            <a:pPr lvl="1"/>
            <a:r>
              <a:rPr lang="en-US" dirty="0" smtClean="0"/>
              <a:t>Protect data at rest; device may be lost or stolen</a:t>
            </a:r>
          </a:p>
          <a:p>
            <a:r>
              <a:rPr lang="en-US" dirty="0" smtClean="0"/>
              <a:t>Network security</a:t>
            </a:r>
          </a:p>
          <a:p>
            <a:pPr lvl="1"/>
            <a:r>
              <a:rPr lang="en-US" dirty="0" smtClean="0"/>
              <a:t>Networking protocols and encryption of data in transmission </a:t>
            </a:r>
          </a:p>
          <a:p>
            <a:r>
              <a:rPr lang="en-US" dirty="0" smtClean="0"/>
              <a:t>App security</a:t>
            </a:r>
          </a:p>
          <a:p>
            <a:pPr lvl="1"/>
            <a:r>
              <a:rPr lang="en-US" dirty="0" smtClean="0"/>
              <a:t>Secure platform foundation</a:t>
            </a:r>
            <a:endParaRPr lang="en-US" dirty="0"/>
          </a:p>
        </p:txBody>
      </p:sp>
      <p:sp>
        <p:nvSpPr>
          <p:cNvPr id="4" name="TextBox 3"/>
          <p:cNvSpPr txBox="1"/>
          <p:nvPr/>
        </p:nvSpPr>
        <p:spPr>
          <a:xfrm>
            <a:off x="457200" y="6183868"/>
            <a:ext cx="7888185" cy="369332"/>
          </a:xfrm>
          <a:prstGeom prst="rect">
            <a:avLst/>
          </a:prstGeom>
          <a:noFill/>
        </p:spPr>
        <p:txBody>
          <a:bodyPr wrap="none" rtlCol="0">
            <a:spAutoFit/>
          </a:bodyPr>
          <a:lstStyle/>
          <a:p>
            <a:pPr>
              <a:buNone/>
            </a:pPr>
            <a:r>
              <a:rPr lang="en-US" sz="1800" dirty="0" smtClean="0">
                <a:solidFill>
                  <a:schemeClr val="accent4">
                    <a:lumMod val="75000"/>
                  </a:schemeClr>
                </a:solidFill>
              </a:rPr>
              <a:t>Reference: http://images.apple.com/iphone/business/docs/iOS_Security.pdf</a:t>
            </a:r>
            <a:endParaRPr lang="en-US" sz="1800" dirty="0">
              <a:solidFill>
                <a:schemeClr val="accent4">
                  <a:lumMod val="75000"/>
                </a:schemeClr>
              </a:solidFill>
            </a:endParaRPr>
          </a:p>
        </p:txBody>
      </p:sp>
    </p:spTree>
    <p:extLst>
      <p:ext uri="{BB962C8B-B14F-4D97-AF65-F5344CB8AC3E}">
        <p14:creationId xmlns:p14="http://schemas.microsoft.com/office/powerpoint/2010/main" val="2744303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Security: passcodes</a:t>
            </a:r>
            <a:endParaRPr lang="en-US" dirty="0"/>
          </a:p>
        </p:txBody>
      </p:sp>
      <p:sp>
        <p:nvSpPr>
          <p:cNvPr id="3" name="Content Placeholder 2"/>
          <p:cNvSpPr>
            <a:spLocks noGrp="1"/>
          </p:cNvSpPr>
          <p:nvPr>
            <p:ph idx="1"/>
          </p:nvPr>
        </p:nvSpPr>
        <p:spPr/>
        <p:txBody>
          <a:bodyPr/>
          <a:lstStyle/>
          <a:p>
            <a:r>
              <a:rPr lang="en-US" dirty="0" smtClean="0"/>
              <a:t>Strong </a:t>
            </a:r>
            <a:r>
              <a:rPr lang="en-US" dirty="0"/>
              <a:t>passcodes</a:t>
            </a:r>
          </a:p>
          <a:p>
            <a:r>
              <a:rPr lang="en-US" dirty="0" smtClean="0"/>
              <a:t>Passcode </a:t>
            </a:r>
            <a:r>
              <a:rPr lang="en-US" dirty="0"/>
              <a:t>expiration</a:t>
            </a:r>
          </a:p>
          <a:p>
            <a:r>
              <a:rPr lang="en-US" dirty="0" smtClean="0"/>
              <a:t>Passcode </a:t>
            </a:r>
            <a:r>
              <a:rPr lang="en-US" dirty="0"/>
              <a:t>reuse </a:t>
            </a:r>
            <a:r>
              <a:rPr lang="en-US" dirty="0" smtClean="0"/>
              <a:t>history</a:t>
            </a:r>
          </a:p>
          <a:p>
            <a:r>
              <a:rPr lang="en-US" dirty="0" smtClean="0"/>
              <a:t>Maximum </a:t>
            </a:r>
            <a:r>
              <a:rPr lang="en-US" dirty="0"/>
              <a:t>failed attempts</a:t>
            </a:r>
          </a:p>
          <a:p>
            <a:r>
              <a:rPr lang="en-US" dirty="0" smtClean="0"/>
              <a:t>Over-the-air </a:t>
            </a:r>
            <a:r>
              <a:rPr lang="en-US" dirty="0"/>
              <a:t>passcode enforcement</a:t>
            </a:r>
          </a:p>
          <a:p>
            <a:r>
              <a:rPr lang="en-US" dirty="0"/>
              <a:t>P</a:t>
            </a:r>
            <a:r>
              <a:rPr lang="en-US" dirty="0" smtClean="0"/>
              <a:t>rogressive </a:t>
            </a:r>
            <a:r>
              <a:rPr lang="en-US" dirty="0"/>
              <a:t>passcode timeout</a:t>
            </a:r>
          </a:p>
        </p:txBody>
      </p:sp>
    </p:spTree>
    <p:extLst>
      <p:ext uri="{BB962C8B-B14F-4D97-AF65-F5344CB8AC3E}">
        <p14:creationId xmlns:p14="http://schemas.microsoft.com/office/powerpoint/2010/main" val="1355905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Security</a:t>
            </a:r>
            <a:endParaRPr lang="en-US" dirty="0"/>
          </a:p>
        </p:txBody>
      </p:sp>
      <p:sp>
        <p:nvSpPr>
          <p:cNvPr id="3" name="Content Placeholder 2"/>
          <p:cNvSpPr>
            <a:spLocks noGrp="1"/>
          </p:cNvSpPr>
          <p:nvPr>
            <p:ph idx="1"/>
          </p:nvPr>
        </p:nvSpPr>
        <p:spPr/>
        <p:txBody>
          <a:bodyPr/>
          <a:lstStyle/>
          <a:p>
            <a:r>
              <a:rPr lang="en-US" dirty="0"/>
              <a:t>Hardware encryption</a:t>
            </a:r>
          </a:p>
          <a:p>
            <a:r>
              <a:rPr lang="en-US" dirty="0" smtClean="0"/>
              <a:t>Remote </a:t>
            </a:r>
            <a:r>
              <a:rPr lang="en-US" dirty="0"/>
              <a:t>wipe</a:t>
            </a:r>
          </a:p>
          <a:p>
            <a:r>
              <a:rPr lang="en-US" dirty="0" smtClean="0"/>
              <a:t>Local </a:t>
            </a:r>
            <a:r>
              <a:rPr lang="en-US" dirty="0"/>
              <a:t>wipe</a:t>
            </a:r>
          </a:p>
          <a:p>
            <a:r>
              <a:rPr lang="en-US" dirty="0" smtClean="0"/>
              <a:t>Encrypted </a:t>
            </a:r>
            <a:r>
              <a:rPr lang="en-US" dirty="0"/>
              <a:t>Configuration Profiles</a:t>
            </a:r>
          </a:p>
          <a:p>
            <a:r>
              <a:rPr lang="en-US" dirty="0" smtClean="0"/>
              <a:t>Encrypted </a:t>
            </a:r>
            <a:r>
              <a:rPr lang="en-US" dirty="0"/>
              <a:t>iTunes backups</a:t>
            </a:r>
          </a:p>
        </p:txBody>
      </p:sp>
    </p:spTree>
    <p:extLst>
      <p:ext uri="{BB962C8B-B14F-4D97-AF65-F5344CB8AC3E}">
        <p14:creationId xmlns:p14="http://schemas.microsoft.com/office/powerpoint/2010/main" val="2128041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2" descr="http://blogs-images.forbes.com/louiscolumbus/files/2013/01/Figure-1-market-share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0" y="274638"/>
            <a:ext cx="8260005"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269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 Security</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smtClean="0"/>
              <a:t>Runtime protection</a:t>
            </a:r>
          </a:p>
          <a:p>
            <a:pPr lvl="1"/>
            <a:r>
              <a:rPr lang="en-US" dirty="0"/>
              <a:t>System resources, kernel shielded from user apps</a:t>
            </a:r>
          </a:p>
          <a:p>
            <a:pPr lvl="1"/>
            <a:r>
              <a:rPr lang="en-US" dirty="0" smtClean="0"/>
              <a:t>App “sandbox” prevents access to other app’s data </a:t>
            </a:r>
          </a:p>
          <a:p>
            <a:pPr lvl="1"/>
            <a:r>
              <a:rPr lang="en-US" dirty="0" smtClean="0"/>
              <a:t>Inter-app communication only through iOS APIs </a:t>
            </a:r>
          </a:p>
          <a:p>
            <a:pPr lvl="1"/>
            <a:r>
              <a:rPr lang="en-US" dirty="0" smtClean="0"/>
              <a:t>Code generation prevented</a:t>
            </a:r>
          </a:p>
          <a:p>
            <a:r>
              <a:rPr lang="en-US" dirty="0" smtClean="0"/>
              <a:t>Mandatory code signing</a:t>
            </a:r>
          </a:p>
          <a:p>
            <a:pPr lvl="1"/>
            <a:r>
              <a:rPr lang="en-US" dirty="0" smtClean="0"/>
              <a:t>All apps must be signed using an Apple-issued certificate</a:t>
            </a:r>
          </a:p>
          <a:p>
            <a:r>
              <a:rPr lang="en-US" dirty="0" smtClean="0"/>
              <a:t>Application data protection</a:t>
            </a:r>
          </a:p>
          <a:p>
            <a:pPr lvl="1"/>
            <a:r>
              <a:rPr lang="en-US" dirty="0" smtClean="0"/>
              <a:t>Apps can take advantage of built-in hardware encryption</a:t>
            </a:r>
            <a:endParaRPr lang="en-US" dirty="0"/>
          </a:p>
        </p:txBody>
      </p:sp>
    </p:spTree>
    <p:extLst>
      <p:ext uri="{BB962C8B-B14F-4D97-AF65-F5344CB8AC3E}">
        <p14:creationId xmlns:p14="http://schemas.microsoft.com/office/powerpoint/2010/main" val="3955586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66675"/>
            <a:ext cx="7038975" cy="633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228600" y="4343401"/>
            <a:ext cx="4572000" cy="1828799"/>
          </a:xfrm>
          <a:solidFill>
            <a:schemeClr val="bg1"/>
          </a:solidFill>
          <a:ln>
            <a:solidFill>
              <a:schemeClr val="accent4">
                <a:lumMod val="75000"/>
              </a:schemeClr>
            </a:solidFill>
          </a:ln>
        </p:spPr>
        <p:txBody>
          <a:bodyPr>
            <a:normAutofit/>
          </a:bodyPr>
          <a:lstStyle/>
          <a:p>
            <a:r>
              <a:rPr lang="en-US" sz="2000" dirty="0"/>
              <a:t>L</a:t>
            </a:r>
            <a:r>
              <a:rPr lang="en-US" sz="2000" dirty="0" smtClean="0"/>
              <a:t>imit app’s </a:t>
            </a:r>
            <a:r>
              <a:rPr lang="en-US" sz="2000" dirty="0"/>
              <a:t>access to files, preferences, </a:t>
            </a:r>
            <a:r>
              <a:rPr lang="en-US" sz="2000" dirty="0" smtClean="0"/>
              <a:t>network, other resources</a:t>
            </a:r>
          </a:p>
          <a:p>
            <a:r>
              <a:rPr lang="en-US" sz="2000" dirty="0"/>
              <a:t>E</a:t>
            </a:r>
            <a:r>
              <a:rPr lang="en-US" sz="2000" dirty="0" smtClean="0"/>
              <a:t>ach </a:t>
            </a:r>
            <a:r>
              <a:rPr lang="en-US" sz="2000" dirty="0"/>
              <a:t>app </a:t>
            </a:r>
            <a:r>
              <a:rPr lang="en-US" sz="2000" dirty="0" smtClean="0"/>
              <a:t>has </a:t>
            </a:r>
            <a:r>
              <a:rPr lang="en-US" sz="2000" dirty="0"/>
              <a:t>own </a:t>
            </a:r>
            <a:r>
              <a:rPr lang="en-US" sz="2000" dirty="0" smtClean="0"/>
              <a:t>sandbox directory</a:t>
            </a:r>
          </a:p>
          <a:p>
            <a:r>
              <a:rPr lang="en-US" sz="2000" dirty="0" smtClean="0"/>
              <a:t>Limits consequences of attacks</a:t>
            </a:r>
          </a:p>
          <a:p>
            <a:r>
              <a:rPr lang="en-US" sz="2000" dirty="0" smtClean="0"/>
              <a:t>Same privileges for each app</a:t>
            </a:r>
            <a:endParaRPr lang="en-US" dirty="0"/>
          </a:p>
        </p:txBody>
      </p:sp>
      <p:sp>
        <p:nvSpPr>
          <p:cNvPr id="2" name="Title 1"/>
          <p:cNvSpPr>
            <a:spLocks noGrp="1"/>
          </p:cNvSpPr>
          <p:nvPr>
            <p:ph type="title"/>
          </p:nvPr>
        </p:nvSpPr>
        <p:spPr/>
        <p:txBody>
          <a:bodyPr>
            <a:normAutofit fontScale="90000"/>
          </a:bodyPr>
          <a:lstStyle/>
          <a:p>
            <a:pPr algn="l"/>
            <a:r>
              <a:rPr lang="en-US" dirty="0" err="1"/>
              <a:t>iOS</a:t>
            </a:r>
            <a:r>
              <a:rPr lang="en-US" dirty="0"/>
              <a:t> </a:t>
            </a:r>
            <a:r>
              <a:rPr lang="en-US" dirty="0" smtClean="0"/>
              <a:t>Sandbox </a:t>
            </a:r>
            <a:r>
              <a:rPr lang="en-US" dirty="0"/>
              <a:t/>
            </a:r>
            <a:br>
              <a:rPr lang="en-US" dirty="0"/>
            </a:br>
            <a:endParaRPr lang="en-US" dirty="0"/>
          </a:p>
        </p:txBody>
      </p:sp>
    </p:spTree>
    <p:extLst>
      <p:ext uri="{BB962C8B-B14F-4D97-AF65-F5344CB8AC3E}">
        <p14:creationId xmlns:p14="http://schemas.microsoft.com/office/powerpoint/2010/main" val="965766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about Windows</a:t>
            </a:r>
            <a:endParaRPr lang="en-US" dirty="0"/>
          </a:p>
        </p:txBody>
      </p:sp>
      <p:sp>
        <p:nvSpPr>
          <p:cNvPr id="3" name="Content Placeholder 2"/>
          <p:cNvSpPr>
            <a:spLocks noGrp="1"/>
          </p:cNvSpPr>
          <p:nvPr>
            <p:ph idx="1"/>
          </p:nvPr>
        </p:nvSpPr>
        <p:spPr/>
        <p:txBody>
          <a:bodyPr/>
          <a:lstStyle/>
          <a:p>
            <a:r>
              <a:rPr lang="en-US" dirty="0" smtClean="0"/>
              <a:t>We’ve already discussed some of the basics about Windows, since they have unified their desktop and mobile frameworks</a:t>
            </a:r>
          </a:p>
          <a:p>
            <a:r>
              <a:rPr lang="en-US" dirty="0" smtClean="0"/>
              <a:t>But let’s discuss a bit about app management, since we didn’t focus on that in our desktop OS discussions</a:t>
            </a:r>
            <a:endParaRPr lang="en-US" dirty="0"/>
          </a:p>
        </p:txBody>
      </p:sp>
    </p:spTree>
    <p:extLst>
      <p:ext uri="{BB962C8B-B14F-4D97-AF65-F5344CB8AC3E}">
        <p14:creationId xmlns:p14="http://schemas.microsoft.com/office/powerpoint/2010/main" val="2123790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9435"/>
            <a:ext cx="8382000" cy="912776"/>
          </a:xfrm>
        </p:spPr>
        <p:txBody>
          <a:bodyPr>
            <a:noAutofit/>
          </a:bodyPr>
          <a:lstStyle/>
          <a:p>
            <a:r>
              <a:rPr lang="en-US" dirty="0" smtClean="0"/>
              <a:t>Windows Phone 7 security </a:t>
            </a:r>
            <a:r>
              <a:rPr lang="en-US" dirty="0"/>
              <a:t>m</a:t>
            </a:r>
            <a:r>
              <a:rPr lang="en-US" dirty="0" smtClean="0"/>
              <a:t>odel</a:t>
            </a:r>
            <a:endParaRPr lang="en-US" dirty="0"/>
          </a:p>
        </p:txBody>
      </p:sp>
      <p:grpSp>
        <p:nvGrpSpPr>
          <p:cNvPr id="26" name="Group 25"/>
          <p:cNvGrpSpPr/>
          <p:nvPr/>
        </p:nvGrpSpPr>
        <p:grpSpPr>
          <a:xfrm>
            <a:off x="419347" y="1896345"/>
            <a:ext cx="3597818" cy="4031038"/>
            <a:chOff x="5183640" y="1450768"/>
            <a:chExt cx="3597819" cy="3024066"/>
          </a:xfrm>
        </p:grpSpPr>
        <p:grpSp>
          <p:nvGrpSpPr>
            <p:cNvPr id="20" name="Group 19"/>
            <p:cNvGrpSpPr/>
            <p:nvPr/>
          </p:nvGrpSpPr>
          <p:grpSpPr>
            <a:xfrm>
              <a:off x="6535333" y="1450768"/>
              <a:ext cx="1852142" cy="2287388"/>
              <a:chOff x="6234545" y="1547024"/>
              <a:chExt cx="2104707" cy="2287388"/>
            </a:xfrm>
          </p:grpSpPr>
          <p:sp>
            <p:nvSpPr>
              <p:cNvPr id="17" name="Rectangle 16"/>
              <p:cNvSpPr/>
              <p:nvPr/>
            </p:nvSpPr>
            <p:spPr>
              <a:xfrm>
                <a:off x="6234545" y="2279932"/>
                <a:ext cx="2104707" cy="1554480"/>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121888" bIns="243777" rtlCol="0" anchor="b" anchorCtr="0"/>
              <a:lstStyle/>
              <a:p>
                <a:pPr algn="ctr" defTabSz="914363">
                  <a:lnSpc>
                    <a:spcPct val="85000"/>
                  </a:lnSpc>
                  <a:spcBef>
                    <a:spcPts val="300"/>
                  </a:spcBef>
                </a:pPr>
                <a:r>
                  <a:rPr lang="en-US" sz="1866" dirty="0">
                    <a:solidFill>
                      <a:srgbClr val="FFFFFF">
                        <a:alpha val="99000"/>
                      </a:srgbClr>
                    </a:solidFill>
                  </a:rPr>
                  <a:t>Least Privilege Chamber (LPC)</a:t>
                </a:r>
              </a:p>
            </p:txBody>
          </p:sp>
          <p:sp>
            <p:nvSpPr>
              <p:cNvPr id="11" name="Rectangle 10"/>
              <p:cNvSpPr/>
              <p:nvPr/>
            </p:nvSpPr>
            <p:spPr>
              <a:xfrm>
                <a:off x="6234545" y="1547024"/>
                <a:ext cx="2104707" cy="654388"/>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121888" bIns="121888" rtlCol="0" anchor="ctr"/>
              <a:lstStyle/>
              <a:p>
                <a:pPr algn="ctr" defTabSz="914363">
                  <a:lnSpc>
                    <a:spcPct val="85000"/>
                  </a:lnSpc>
                  <a:spcBef>
                    <a:spcPts val="300"/>
                  </a:spcBef>
                </a:pPr>
                <a:r>
                  <a:rPr lang="en-US" sz="1866" dirty="0">
                    <a:solidFill>
                      <a:srgbClr val="FFFFFF">
                        <a:alpha val="99000"/>
                      </a:srgbClr>
                    </a:solidFill>
                  </a:rPr>
                  <a:t>Trusted Computing Base (TCB)</a:t>
                </a:r>
              </a:p>
            </p:txBody>
          </p:sp>
          <p:grpSp>
            <p:nvGrpSpPr>
              <p:cNvPr id="19" name="Group 18"/>
              <p:cNvGrpSpPr/>
              <p:nvPr/>
            </p:nvGrpSpPr>
            <p:grpSpPr>
              <a:xfrm>
                <a:off x="6240635" y="2285290"/>
                <a:ext cx="1737360" cy="913373"/>
                <a:chOff x="6240350" y="2285290"/>
                <a:chExt cx="1657653" cy="913373"/>
              </a:xfrm>
            </p:grpSpPr>
            <p:sp>
              <p:nvSpPr>
                <p:cNvPr id="15" name="Rectangle 14"/>
                <p:cNvSpPr/>
                <p:nvPr/>
              </p:nvSpPr>
              <p:spPr>
                <a:xfrm>
                  <a:off x="6240350" y="2285290"/>
                  <a:ext cx="1657653" cy="457200"/>
                </a:xfrm>
                <a:prstGeom prst="rect">
                  <a:avLst/>
                </a:prstGeom>
                <a:solidFill>
                  <a:schemeClr val="accent1"/>
                </a:solidFill>
                <a:ln w="12700" cap="flat" cmpd="sng" algn="ctr">
                  <a:solidFill>
                    <a:schemeClr val="accent2"/>
                  </a:solidFill>
                  <a:prstDash val="solid"/>
                  <a:headEnd type="none" w="med" len="med"/>
                  <a:tailEnd type="none" w="med" len="med"/>
                </a:ln>
                <a:effectLst/>
              </p:spPr>
              <p:txBody>
                <a:bodyPr vert="horz" wrap="square" lIns="85322" tIns="60944" rIns="91448" bIns="45724" numCol="1" rtlCol="0" anchor="ctr" anchorCtr="0" compatLnSpc="1">
                  <a:prstTxWarp prst="textNoShape">
                    <a:avLst/>
                  </a:prstTxWarp>
                </a:bodyPr>
                <a:lstStyle/>
                <a:p>
                  <a:pPr algn="ctr" defTabSz="914363">
                    <a:lnSpc>
                      <a:spcPct val="85000"/>
                    </a:lnSpc>
                    <a:spcBef>
                      <a:spcPts val="300"/>
                    </a:spcBef>
                  </a:pPr>
                  <a:r>
                    <a:rPr lang="en-US" sz="1866" dirty="0">
                      <a:solidFill>
                        <a:srgbClr val="FFFFFF">
                          <a:alpha val="99000"/>
                        </a:srgbClr>
                      </a:solidFill>
                      <a:latin typeface="Segoe UI"/>
                    </a:rPr>
                    <a:t>Elevated Rights</a:t>
                  </a:r>
                </a:p>
              </p:txBody>
            </p:sp>
            <p:sp>
              <p:nvSpPr>
                <p:cNvPr id="16" name="Rectangle 15"/>
                <p:cNvSpPr/>
                <p:nvPr/>
              </p:nvSpPr>
              <p:spPr>
                <a:xfrm>
                  <a:off x="6240350" y="2741463"/>
                  <a:ext cx="1657653" cy="457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lnSpc>
                      <a:spcPct val="85000"/>
                    </a:lnSpc>
                    <a:spcBef>
                      <a:spcPts val="300"/>
                    </a:spcBef>
                  </a:pPr>
                  <a:r>
                    <a:rPr lang="en-US" sz="1866" dirty="0">
                      <a:solidFill>
                        <a:srgbClr val="FFFFFF">
                          <a:alpha val="99000"/>
                        </a:srgbClr>
                      </a:solidFill>
                    </a:rPr>
                    <a:t>Standard Rights</a:t>
                  </a:r>
                </a:p>
              </p:txBody>
            </p:sp>
          </p:grpSp>
        </p:grpSp>
        <p:sp>
          <p:nvSpPr>
            <p:cNvPr id="21" name="TextBox 20"/>
            <p:cNvSpPr txBox="1"/>
            <p:nvPr/>
          </p:nvSpPr>
          <p:spPr>
            <a:xfrm>
              <a:off x="7539131" y="3893274"/>
              <a:ext cx="1242328" cy="581560"/>
            </a:xfrm>
            <a:prstGeom prst="rect">
              <a:avLst/>
            </a:prstGeom>
            <a:noFill/>
          </p:spPr>
          <p:txBody>
            <a:bodyPr wrap="none" lIns="0" tIns="0" rIns="0" bIns="0" rtlCol="0" anchor="ctr" anchorCtr="0">
              <a:spAutoFit/>
            </a:bodyPr>
            <a:lstStyle>
              <a:defPPr>
                <a:defRPr lang="en-US"/>
              </a:defPPr>
              <a:lvl1pPr algn="ctr">
                <a:lnSpc>
                  <a:spcPct val="90000"/>
                </a:lnSpc>
                <a:defRPr sz="2000" kern="0">
                  <a:gradFill>
                    <a:gsLst>
                      <a:gs pos="0">
                        <a:srgbClr val="000000"/>
                      </a:gs>
                      <a:gs pos="100000">
                        <a:srgbClr val="000000"/>
                      </a:gs>
                    </a:gsLst>
                    <a:lin ang="5400000" scaled="0"/>
                  </a:gradFill>
                  <a:cs typeface="Segoe"/>
                </a:defRPr>
              </a:lvl1pPr>
            </a:lstStyle>
            <a:p>
              <a:pPr defTabSz="914363" fontAlgn="auto">
                <a:spcBef>
                  <a:spcPts val="0"/>
                </a:spcBef>
                <a:spcAft>
                  <a:spcPts val="0"/>
                </a:spcAft>
              </a:pPr>
              <a:r>
                <a:rPr lang="en-US" sz="1866" dirty="0">
                  <a:latin typeface="Segoe UI"/>
                </a:rPr>
                <a:t>Dynamic</a:t>
              </a:r>
              <a:br>
                <a:rPr lang="en-US" sz="1866" dirty="0">
                  <a:latin typeface="Segoe UI"/>
                </a:rPr>
              </a:br>
              <a:r>
                <a:rPr lang="en-US" sz="1866" dirty="0">
                  <a:latin typeface="Segoe UI"/>
                </a:rPr>
                <a:t>Permissions</a:t>
              </a:r>
              <a:br>
                <a:rPr lang="en-US" sz="1866" dirty="0">
                  <a:latin typeface="Segoe UI"/>
                </a:rPr>
              </a:br>
              <a:r>
                <a:rPr lang="en-US" sz="1866" dirty="0">
                  <a:latin typeface="Segoe UI"/>
                </a:rPr>
                <a:t>(LPC)</a:t>
              </a:r>
            </a:p>
          </p:txBody>
        </p:sp>
        <p:sp>
          <p:nvSpPr>
            <p:cNvPr id="22" name="Left Brace 21"/>
            <p:cNvSpPr/>
            <p:nvPr/>
          </p:nvSpPr>
          <p:spPr>
            <a:xfrm>
              <a:off x="6274468" y="1473881"/>
              <a:ext cx="210553" cy="1623168"/>
            </a:xfrm>
            <a:prstGeom prst="leftBrace">
              <a:avLst>
                <a:gd name="adj1" fmla="val 39761"/>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293" fontAlgn="auto">
                <a:spcBef>
                  <a:spcPts val="0"/>
                </a:spcBef>
                <a:spcAft>
                  <a:spcPts val="0"/>
                </a:spcAft>
              </a:pPr>
              <a:endParaRPr lang="en-US" sz="2399" dirty="0">
                <a:solidFill>
                  <a:srgbClr val="000000"/>
                </a:solidFill>
              </a:endParaRPr>
            </a:p>
          </p:txBody>
        </p:sp>
        <p:sp>
          <p:nvSpPr>
            <p:cNvPr id="24" name="TextBox 23"/>
            <p:cNvSpPr txBox="1"/>
            <p:nvPr/>
          </p:nvSpPr>
          <p:spPr>
            <a:xfrm>
              <a:off x="5183640" y="1897760"/>
              <a:ext cx="1242328" cy="775414"/>
            </a:xfrm>
            <a:prstGeom prst="rect">
              <a:avLst/>
            </a:prstGeom>
            <a:noFill/>
          </p:spPr>
          <p:txBody>
            <a:bodyPr wrap="none" lIns="0" tIns="0" rIns="0" bIns="0" rtlCol="0" anchor="ctr" anchorCtr="0">
              <a:spAutoFit/>
            </a:bodyPr>
            <a:lstStyle/>
            <a:p>
              <a:pPr algn="ctr" defTabSz="914363" fontAlgn="auto">
                <a:lnSpc>
                  <a:spcPct val="90000"/>
                </a:lnSpc>
                <a:spcBef>
                  <a:spcPts val="0"/>
                </a:spcBef>
                <a:spcAft>
                  <a:spcPts val="0"/>
                </a:spcAft>
              </a:pPr>
              <a:r>
                <a:rPr lang="en-US" sz="1866" kern="0" dirty="0">
                  <a:gradFill>
                    <a:gsLst>
                      <a:gs pos="0">
                        <a:srgbClr val="000000"/>
                      </a:gs>
                      <a:gs pos="100000">
                        <a:srgbClr val="000000"/>
                      </a:gs>
                    </a:gsLst>
                    <a:lin ang="5400000" scaled="0"/>
                  </a:gradFill>
                  <a:latin typeface="Segoe UI"/>
                  <a:cs typeface="Segoe"/>
                </a:rPr>
                <a:t>Fixed</a:t>
              </a:r>
              <a:br>
                <a:rPr lang="en-US" sz="1866" kern="0" dirty="0">
                  <a:gradFill>
                    <a:gsLst>
                      <a:gs pos="0">
                        <a:srgbClr val="000000"/>
                      </a:gs>
                      <a:gs pos="100000">
                        <a:srgbClr val="000000"/>
                      </a:gs>
                    </a:gsLst>
                    <a:lin ang="5400000" scaled="0"/>
                  </a:gradFill>
                  <a:latin typeface="Segoe UI"/>
                  <a:cs typeface="Segoe"/>
                </a:rPr>
              </a:br>
              <a:r>
                <a:rPr lang="en-US" sz="1866" kern="0" dirty="0">
                  <a:gradFill>
                    <a:gsLst>
                      <a:gs pos="0">
                        <a:srgbClr val="000000"/>
                      </a:gs>
                      <a:gs pos="100000">
                        <a:srgbClr val="000000"/>
                      </a:gs>
                    </a:gsLst>
                    <a:lin ang="5400000" scaled="0"/>
                  </a:gradFill>
                  <a:latin typeface="Segoe UI"/>
                  <a:cs typeface="Segoe"/>
                </a:rPr>
                <a:t>Permissions</a:t>
              </a:r>
              <a:br>
                <a:rPr lang="en-US" sz="1866" kern="0" dirty="0">
                  <a:gradFill>
                    <a:gsLst>
                      <a:gs pos="0">
                        <a:srgbClr val="000000"/>
                      </a:gs>
                      <a:gs pos="100000">
                        <a:srgbClr val="000000"/>
                      </a:gs>
                    </a:gsLst>
                    <a:lin ang="5400000" scaled="0"/>
                  </a:gradFill>
                  <a:latin typeface="Segoe UI"/>
                  <a:cs typeface="Segoe"/>
                </a:rPr>
              </a:br>
              <a:r>
                <a:rPr lang="en-US" sz="1866" kern="0" dirty="0">
                  <a:gradFill>
                    <a:gsLst>
                      <a:gs pos="0">
                        <a:srgbClr val="000000"/>
                      </a:gs>
                      <a:gs pos="100000">
                        <a:srgbClr val="000000"/>
                      </a:gs>
                    </a:gsLst>
                    <a:lin ang="5400000" scaled="0"/>
                  </a:gradFill>
                  <a:latin typeface="Segoe UI"/>
                  <a:cs typeface="Segoe"/>
                </a:rPr>
                <a:t>Chamber</a:t>
              </a:r>
              <a:br>
                <a:rPr lang="en-US" sz="1866" kern="0" dirty="0">
                  <a:gradFill>
                    <a:gsLst>
                      <a:gs pos="0">
                        <a:srgbClr val="000000"/>
                      </a:gs>
                      <a:gs pos="100000">
                        <a:srgbClr val="000000"/>
                      </a:gs>
                    </a:gsLst>
                    <a:lin ang="5400000" scaled="0"/>
                  </a:gradFill>
                  <a:latin typeface="Segoe UI"/>
                  <a:cs typeface="Segoe"/>
                </a:rPr>
              </a:br>
              <a:r>
                <a:rPr lang="en-US" sz="1866" kern="0" dirty="0">
                  <a:gradFill>
                    <a:gsLst>
                      <a:gs pos="0">
                        <a:srgbClr val="000000"/>
                      </a:gs>
                      <a:gs pos="100000">
                        <a:srgbClr val="000000"/>
                      </a:gs>
                    </a:gsLst>
                    <a:lin ang="5400000" scaled="0"/>
                  </a:gradFill>
                  <a:latin typeface="Segoe UI"/>
                  <a:cs typeface="Segoe"/>
                </a:rPr>
                <a:t>Types</a:t>
              </a:r>
            </a:p>
          </p:txBody>
        </p:sp>
        <p:sp>
          <p:nvSpPr>
            <p:cNvPr id="23" name="Arc 22"/>
            <p:cNvSpPr/>
            <p:nvPr/>
          </p:nvSpPr>
          <p:spPr>
            <a:xfrm>
              <a:off x="7874261" y="3233907"/>
              <a:ext cx="640080" cy="640080"/>
            </a:xfrm>
            <a:prstGeom prst="arc">
              <a:avLst>
                <a:gd name="adj1" fmla="val 19048728"/>
                <a:gd name="adj2" fmla="val 80756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293" fontAlgn="auto">
                <a:spcBef>
                  <a:spcPts val="0"/>
                </a:spcBef>
                <a:spcAft>
                  <a:spcPts val="0"/>
                </a:spcAft>
              </a:pPr>
              <a:endParaRPr lang="en-US" sz="2399" dirty="0">
                <a:solidFill>
                  <a:srgbClr val="000000"/>
                </a:solidFill>
              </a:endParaRPr>
            </a:p>
          </p:txBody>
        </p:sp>
      </p:grpSp>
      <p:sp>
        <p:nvSpPr>
          <p:cNvPr id="36" name="Content Placeholder 7"/>
          <p:cNvSpPr txBox="1">
            <a:spLocks/>
          </p:cNvSpPr>
          <p:nvPr/>
        </p:nvSpPr>
        <p:spPr>
          <a:xfrm>
            <a:off x="4154286" y="1893163"/>
            <a:ext cx="4608715" cy="553998"/>
          </a:xfrm>
          <a:prstGeom prst="rect">
            <a:avLst/>
          </a:prstGeom>
        </p:spPr>
        <p:txBody>
          <a:bodyPr vert="horz" wrap="square" lIns="0" tIns="0" rIns="0" bIns="0" rtlCol="0">
            <a:spAutoFit/>
          </a:bodyPr>
          <a:lstStyle>
            <a:defPPr>
              <a:defRPr lang="en-US"/>
            </a:defPPr>
            <a:lvl1pPr marL="346075" indent="-346075">
              <a:lnSpc>
                <a:spcPct val="90000"/>
              </a:lnSpc>
              <a:spcBef>
                <a:spcPct val="20000"/>
              </a:spcBef>
              <a:buSzPct val="90000"/>
              <a:buFontTx/>
              <a:buBlip>
                <a:blip r:embed="rId3"/>
              </a:buBlip>
              <a:defRPr sz="2000">
                <a:gradFill>
                  <a:gsLst>
                    <a:gs pos="0">
                      <a:schemeClr val="tx1"/>
                    </a:gs>
                    <a:gs pos="86000">
                      <a:schemeClr val="tx1"/>
                    </a:gs>
                  </a:gsLst>
                  <a:lin ang="5400000" scaled="0"/>
                </a:gradFill>
              </a:defRPr>
            </a:lvl1pPr>
            <a:lvl2pPr marL="855663" indent="-395288">
              <a:lnSpc>
                <a:spcPct val="90000"/>
              </a:lnSpc>
              <a:spcBef>
                <a:spcPct val="20000"/>
              </a:spcBef>
              <a:buSzPct val="90000"/>
              <a:buFontTx/>
              <a:buBlip>
                <a:blip r:embed="rId3"/>
              </a:buBlip>
              <a:defRPr sz="2800">
                <a:gradFill>
                  <a:gsLst>
                    <a:gs pos="0">
                      <a:schemeClr val="tx1"/>
                    </a:gs>
                    <a:gs pos="86000">
                      <a:schemeClr val="tx1"/>
                    </a:gs>
                  </a:gsLst>
                  <a:lin ang="5400000" scaled="0"/>
                </a:gradFill>
              </a:defRPr>
            </a:lvl2pPr>
            <a:lvl3pPr marL="1258888" indent="-403225">
              <a:lnSpc>
                <a:spcPct val="90000"/>
              </a:lnSpc>
              <a:spcBef>
                <a:spcPct val="20000"/>
              </a:spcBef>
              <a:buSzPct val="90000"/>
              <a:buFontTx/>
              <a:buBlip>
                <a:blip r:embed="rId3"/>
              </a:buBlip>
              <a:defRPr sz="2400">
                <a:gradFill>
                  <a:gsLst>
                    <a:gs pos="0">
                      <a:schemeClr val="tx1"/>
                    </a:gs>
                    <a:gs pos="86000">
                      <a:schemeClr val="tx1"/>
                    </a:gs>
                  </a:gsLst>
                  <a:lin ang="5400000" scaled="0"/>
                </a:gradFill>
              </a:defRPr>
            </a:lvl3pPr>
            <a:lvl4pPr marL="1604963" indent="-346075">
              <a:lnSpc>
                <a:spcPct val="90000"/>
              </a:lnSpc>
              <a:spcBef>
                <a:spcPct val="20000"/>
              </a:spcBef>
              <a:buSzPct val="90000"/>
              <a:buFontTx/>
              <a:buBlip>
                <a:blip r:embed="rId3"/>
              </a:buBlip>
              <a:defRPr sz="2000">
                <a:gradFill>
                  <a:gsLst>
                    <a:gs pos="0">
                      <a:schemeClr val="tx1"/>
                    </a:gs>
                    <a:gs pos="86000">
                      <a:schemeClr val="tx1"/>
                    </a:gs>
                  </a:gsLst>
                  <a:lin ang="5400000" scaled="0"/>
                </a:gradFill>
              </a:defRPr>
            </a:lvl4pPr>
            <a:lvl5pPr marL="1941513" indent="-336550">
              <a:lnSpc>
                <a:spcPct val="90000"/>
              </a:lnSpc>
              <a:spcBef>
                <a:spcPct val="20000"/>
              </a:spcBef>
              <a:buSzPct val="90000"/>
              <a:buFontTx/>
              <a:buBlip>
                <a:blip r:embed="rId3"/>
              </a:buBlip>
              <a:defRPr sz="2000">
                <a:gradFill>
                  <a:gsLst>
                    <a:gs pos="0">
                      <a:schemeClr val="tx1"/>
                    </a:gs>
                    <a:gs pos="86000">
                      <a:schemeClr val="tx1"/>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marL="0" indent="0" defTabSz="914363" fontAlgn="auto">
              <a:spcBef>
                <a:spcPts val="0"/>
              </a:spcBef>
              <a:spcAft>
                <a:spcPts val="0"/>
              </a:spcAft>
              <a:buFontTx/>
              <a:buNone/>
            </a:pPr>
            <a:r>
              <a:rPr lang="en-US" spc="-70" dirty="0">
                <a:solidFill>
                  <a:srgbClr val="FFFFFF">
                    <a:lumMod val="50000"/>
                  </a:srgbClr>
                </a:solidFill>
                <a:latin typeface="Segoe UI"/>
                <a:ea typeface="Segoe UI" pitchFamily="34" charset="0"/>
                <a:cs typeface="Segoe UI" pitchFamily="34" charset="0"/>
              </a:rPr>
              <a:t>Central repository of rules</a:t>
            </a:r>
          </a:p>
          <a:p>
            <a:pPr marL="0" indent="0" defTabSz="914363" fontAlgn="auto">
              <a:spcBef>
                <a:spcPts val="0"/>
              </a:spcBef>
              <a:spcAft>
                <a:spcPts val="0"/>
              </a:spcAft>
              <a:buFontTx/>
              <a:buNone/>
            </a:pPr>
            <a:r>
              <a:rPr lang="en-US" spc="-70" dirty="0">
                <a:solidFill>
                  <a:srgbClr val="FFFFFF">
                    <a:lumMod val="50000"/>
                  </a:srgbClr>
                </a:solidFill>
                <a:latin typeface="Segoe UI"/>
                <a:ea typeface="Segoe UI" pitchFamily="34" charset="0"/>
                <a:cs typeface="Segoe UI" pitchFamily="34" charset="0"/>
              </a:rPr>
              <a:t>3-tuple {Principal, Right, Resource}</a:t>
            </a:r>
          </a:p>
        </p:txBody>
      </p:sp>
      <p:sp>
        <p:nvSpPr>
          <p:cNvPr id="37" name="Content Placeholder 7"/>
          <p:cNvSpPr txBox="1">
            <a:spLocks/>
          </p:cNvSpPr>
          <p:nvPr/>
        </p:nvSpPr>
        <p:spPr>
          <a:xfrm>
            <a:off x="4165358" y="3284750"/>
            <a:ext cx="4608715" cy="1107996"/>
          </a:xfrm>
          <a:prstGeom prst="rect">
            <a:avLst/>
          </a:prstGeom>
        </p:spPr>
        <p:txBody>
          <a:bodyPr vert="horz" wrap="square" lIns="0" tIns="0" rIns="0" bIns="0" rtlCol="0">
            <a:spAutoFit/>
          </a:bodyPr>
          <a:lstStyle>
            <a:defPPr>
              <a:defRPr lang="en-US"/>
            </a:defPPr>
            <a:lvl1pPr indent="0">
              <a:lnSpc>
                <a:spcPct val="90000"/>
              </a:lnSpc>
              <a:spcBef>
                <a:spcPts val="0"/>
              </a:spcBef>
              <a:buSzPct val="90000"/>
              <a:buFontTx/>
              <a:buNone/>
              <a:defRPr sz="2600" spc="-70">
                <a:solidFill>
                  <a:schemeClr val="bg1">
                    <a:lumMod val="50000"/>
                  </a:schemeClr>
                </a:solidFill>
                <a:latin typeface="+mj-lt"/>
                <a:ea typeface="Segoe UI" pitchFamily="34" charset="0"/>
                <a:cs typeface="Segoe UI" pitchFamily="34" charset="0"/>
              </a:defRPr>
            </a:lvl1pPr>
            <a:lvl2pPr marL="855663" indent="-395288">
              <a:lnSpc>
                <a:spcPct val="90000"/>
              </a:lnSpc>
              <a:spcBef>
                <a:spcPct val="20000"/>
              </a:spcBef>
              <a:buSzPct val="90000"/>
              <a:buFontTx/>
              <a:buBlip>
                <a:blip r:embed="rId3"/>
              </a:buBlip>
              <a:defRPr sz="2800">
                <a:gradFill>
                  <a:gsLst>
                    <a:gs pos="0">
                      <a:schemeClr val="tx1"/>
                    </a:gs>
                    <a:gs pos="86000">
                      <a:schemeClr val="tx1"/>
                    </a:gs>
                  </a:gsLst>
                  <a:lin ang="5400000" scaled="0"/>
                </a:gradFill>
              </a:defRPr>
            </a:lvl2pPr>
            <a:lvl3pPr marL="1258888" indent="-403225">
              <a:lnSpc>
                <a:spcPct val="90000"/>
              </a:lnSpc>
              <a:spcBef>
                <a:spcPct val="20000"/>
              </a:spcBef>
              <a:buSzPct val="90000"/>
              <a:buFontTx/>
              <a:buBlip>
                <a:blip r:embed="rId3"/>
              </a:buBlip>
              <a:defRPr sz="2400">
                <a:gradFill>
                  <a:gsLst>
                    <a:gs pos="0">
                      <a:schemeClr val="tx1"/>
                    </a:gs>
                    <a:gs pos="86000">
                      <a:schemeClr val="tx1"/>
                    </a:gs>
                  </a:gsLst>
                  <a:lin ang="5400000" scaled="0"/>
                </a:gradFill>
              </a:defRPr>
            </a:lvl3pPr>
            <a:lvl4pPr marL="1604963" indent="-346075">
              <a:lnSpc>
                <a:spcPct val="90000"/>
              </a:lnSpc>
              <a:spcBef>
                <a:spcPct val="20000"/>
              </a:spcBef>
              <a:buSzPct val="90000"/>
              <a:buFontTx/>
              <a:buBlip>
                <a:blip r:embed="rId3"/>
              </a:buBlip>
              <a:defRPr sz="2000">
                <a:gradFill>
                  <a:gsLst>
                    <a:gs pos="0">
                      <a:schemeClr val="tx1"/>
                    </a:gs>
                    <a:gs pos="86000">
                      <a:schemeClr val="tx1"/>
                    </a:gs>
                  </a:gsLst>
                  <a:lin ang="5400000" scaled="0"/>
                </a:gradFill>
              </a:defRPr>
            </a:lvl4pPr>
            <a:lvl5pPr marL="1941513" indent="-336550">
              <a:lnSpc>
                <a:spcPct val="90000"/>
              </a:lnSpc>
              <a:spcBef>
                <a:spcPct val="20000"/>
              </a:spcBef>
              <a:buSzPct val="90000"/>
              <a:buFontTx/>
              <a:buBlip>
                <a:blip r:embed="rId3"/>
              </a:buBlip>
              <a:defRPr sz="2000">
                <a:gradFill>
                  <a:gsLst>
                    <a:gs pos="0">
                      <a:schemeClr val="tx1"/>
                    </a:gs>
                    <a:gs pos="86000">
                      <a:schemeClr val="tx1"/>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defTabSz="914363" fontAlgn="auto">
              <a:spcAft>
                <a:spcPts val="0"/>
              </a:spcAft>
            </a:pPr>
            <a:r>
              <a:rPr lang="en-US" sz="2000" dirty="0">
                <a:solidFill>
                  <a:srgbClr val="FFFFFF">
                    <a:lumMod val="50000"/>
                  </a:srgbClr>
                </a:solidFill>
              </a:rPr>
              <a:t>Chamber boundary is security boundary</a:t>
            </a:r>
          </a:p>
          <a:p>
            <a:pPr defTabSz="914363" fontAlgn="auto">
              <a:spcAft>
                <a:spcPts val="0"/>
              </a:spcAft>
            </a:pPr>
            <a:r>
              <a:rPr lang="en-US" sz="2000" dirty="0">
                <a:solidFill>
                  <a:srgbClr val="FFFFFF">
                    <a:lumMod val="50000"/>
                  </a:srgbClr>
                </a:solidFill>
              </a:rPr>
              <a:t>Chambers defined using policy rules</a:t>
            </a:r>
          </a:p>
          <a:p>
            <a:pPr defTabSz="914363" fontAlgn="auto">
              <a:spcAft>
                <a:spcPts val="0"/>
              </a:spcAft>
            </a:pPr>
            <a:r>
              <a:rPr lang="en-US" sz="2000" dirty="0">
                <a:solidFill>
                  <a:srgbClr val="FFFFFF">
                    <a:lumMod val="50000"/>
                  </a:srgbClr>
                </a:solidFill>
              </a:rPr>
              <a:t>4 chamber types, 3 fixed size, one can be expanded </a:t>
            </a:r>
            <a:r>
              <a:rPr lang="en-US" sz="2000" dirty="0" smtClean="0">
                <a:solidFill>
                  <a:srgbClr val="FFFFFF">
                    <a:lumMod val="50000"/>
                  </a:srgbClr>
                </a:solidFill>
              </a:rPr>
              <a:t>with </a:t>
            </a:r>
            <a:r>
              <a:rPr lang="en-US" sz="2000" dirty="0">
                <a:solidFill>
                  <a:srgbClr val="FFFFFF">
                    <a:lumMod val="50000"/>
                  </a:srgbClr>
                </a:solidFill>
              </a:rPr>
              <a:t>capabilities (LPC) </a:t>
            </a:r>
          </a:p>
        </p:txBody>
      </p:sp>
      <p:sp>
        <p:nvSpPr>
          <p:cNvPr id="38" name="Content Placeholder 7"/>
          <p:cNvSpPr txBox="1">
            <a:spLocks/>
          </p:cNvSpPr>
          <p:nvPr/>
        </p:nvSpPr>
        <p:spPr>
          <a:xfrm>
            <a:off x="4190441" y="5383965"/>
            <a:ext cx="4608717" cy="830997"/>
          </a:xfrm>
          <a:prstGeom prst="rect">
            <a:avLst/>
          </a:prstGeom>
        </p:spPr>
        <p:txBody>
          <a:bodyPr vert="horz" wrap="square" lIns="0" tIns="0" rIns="0" bIns="0" rtlCol="0">
            <a:spAutoFit/>
          </a:bodyPr>
          <a:lstStyle>
            <a:defPPr>
              <a:defRPr lang="en-US"/>
            </a:defPPr>
            <a:lvl1pPr indent="0">
              <a:lnSpc>
                <a:spcPct val="90000"/>
              </a:lnSpc>
              <a:spcBef>
                <a:spcPts val="0"/>
              </a:spcBef>
              <a:buSzPct val="90000"/>
              <a:buFontTx/>
              <a:buNone/>
              <a:defRPr sz="2600" spc="-70">
                <a:solidFill>
                  <a:schemeClr val="bg1">
                    <a:lumMod val="50000"/>
                  </a:schemeClr>
                </a:solidFill>
                <a:latin typeface="+mj-lt"/>
                <a:ea typeface="Segoe UI" pitchFamily="34" charset="0"/>
                <a:cs typeface="Segoe UI" pitchFamily="34" charset="0"/>
              </a:defRPr>
            </a:lvl1pPr>
            <a:lvl2pPr marL="855663" indent="-395288">
              <a:lnSpc>
                <a:spcPct val="90000"/>
              </a:lnSpc>
              <a:spcBef>
                <a:spcPct val="20000"/>
              </a:spcBef>
              <a:buSzPct val="90000"/>
              <a:buFontTx/>
              <a:buBlip>
                <a:blip r:embed="rId3"/>
              </a:buBlip>
              <a:defRPr sz="2800">
                <a:gradFill>
                  <a:gsLst>
                    <a:gs pos="0">
                      <a:schemeClr val="tx1"/>
                    </a:gs>
                    <a:gs pos="86000">
                      <a:schemeClr val="tx1"/>
                    </a:gs>
                  </a:gsLst>
                  <a:lin ang="5400000" scaled="0"/>
                </a:gradFill>
              </a:defRPr>
            </a:lvl2pPr>
            <a:lvl3pPr marL="1258888" indent="-403225">
              <a:lnSpc>
                <a:spcPct val="90000"/>
              </a:lnSpc>
              <a:spcBef>
                <a:spcPct val="20000"/>
              </a:spcBef>
              <a:buSzPct val="90000"/>
              <a:buFontTx/>
              <a:buBlip>
                <a:blip r:embed="rId3"/>
              </a:buBlip>
              <a:defRPr sz="2400">
                <a:gradFill>
                  <a:gsLst>
                    <a:gs pos="0">
                      <a:schemeClr val="tx1"/>
                    </a:gs>
                    <a:gs pos="86000">
                      <a:schemeClr val="tx1"/>
                    </a:gs>
                  </a:gsLst>
                  <a:lin ang="5400000" scaled="0"/>
                </a:gradFill>
              </a:defRPr>
            </a:lvl3pPr>
            <a:lvl4pPr marL="1604963" indent="-346075">
              <a:lnSpc>
                <a:spcPct val="90000"/>
              </a:lnSpc>
              <a:spcBef>
                <a:spcPct val="20000"/>
              </a:spcBef>
              <a:buSzPct val="90000"/>
              <a:buFontTx/>
              <a:buBlip>
                <a:blip r:embed="rId3"/>
              </a:buBlip>
              <a:defRPr sz="2000">
                <a:gradFill>
                  <a:gsLst>
                    <a:gs pos="0">
                      <a:schemeClr val="tx1"/>
                    </a:gs>
                    <a:gs pos="86000">
                      <a:schemeClr val="tx1"/>
                    </a:gs>
                  </a:gsLst>
                  <a:lin ang="5400000" scaled="0"/>
                </a:gradFill>
              </a:defRPr>
            </a:lvl4pPr>
            <a:lvl5pPr marL="1941513" indent="-336550">
              <a:lnSpc>
                <a:spcPct val="90000"/>
              </a:lnSpc>
              <a:spcBef>
                <a:spcPct val="20000"/>
              </a:spcBef>
              <a:buSzPct val="90000"/>
              <a:buFontTx/>
              <a:buBlip>
                <a:blip r:embed="rId3"/>
              </a:buBlip>
              <a:defRPr sz="2000">
                <a:gradFill>
                  <a:gsLst>
                    <a:gs pos="0">
                      <a:schemeClr val="tx1"/>
                    </a:gs>
                    <a:gs pos="86000">
                      <a:schemeClr val="tx1"/>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defTabSz="914363" fontAlgn="auto">
              <a:spcAft>
                <a:spcPts val="0"/>
              </a:spcAft>
            </a:pPr>
            <a:r>
              <a:rPr lang="en-US" sz="2000" dirty="0">
                <a:solidFill>
                  <a:srgbClr val="FFFFFF">
                    <a:lumMod val="50000"/>
                  </a:srgbClr>
                </a:solidFill>
              </a:rPr>
              <a:t>Expressed in application manifest</a:t>
            </a:r>
          </a:p>
          <a:p>
            <a:pPr defTabSz="914363" fontAlgn="auto">
              <a:spcAft>
                <a:spcPts val="0"/>
              </a:spcAft>
            </a:pPr>
            <a:r>
              <a:rPr lang="en-US" sz="2000" dirty="0">
                <a:solidFill>
                  <a:srgbClr val="FFFFFF">
                    <a:lumMod val="50000"/>
                  </a:srgbClr>
                </a:solidFill>
              </a:rPr>
              <a:t>Disclosed on Marketplace</a:t>
            </a:r>
          </a:p>
          <a:p>
            <a:pPr defTabSz="914363" fontAlgn="auto">
              <a:spcAft>
                <a:spcPts val="0"/>
              </a:spcAft>
            </a:pPr>
            <a:r>
              <a:rPr lang="en-US" sz="2000" dirty="0">
                <a:solidFill>
                  <a:srgbClr val="FFFFFF">
                    <a:lumMod val="50000"/>
                  </a:srgbClr>
                </a:solidFill>
              </a:rPr>
              <a:t>Defines app’s security </a:t>
            </a:r>
            <a:r>
              <a:rPr lang="en-US" sz="2000" dirty="0" smtClean="0">
                <a:solidFill>
                  <a:srgbClr val="FFFFFF">
                    <a:lumMod val="50000"/>
                  </a:srgbClr>
                </a:solidFill>
              </a:rPr>
              <a:t>boundary </a:t>
            </a:r>
            <a:r>
              <a:rPr lang="en-US" sz="2000" dirty="0">
                <a:solidFill>
                  <a:srgbClr val="FFFFFF">
                    <a:lumMod val="50000"/>
                  </a:srgbClr>
                </a:solidFill>
              </a:rPr>
              <a:t>on phone</a:t>
            </a:r>
          </a:p>
        </p:txBody>
      </p:sp>
      <p:sp>
        <p:nvSpPr>
          <p:cNvPr id="4" name="Rectangle 3"/>
          <p:cNvSpPr/>
          <p:nvPr/>
        </p:nvSpPr>
        <p:spPr>
          <a:xfrm>
            <a:off x="4085820" y="1239735"/>
            <a:ext cx="2799549" cy="646331"/>
          </a:xfrm>
          <a:prstGeom prst="rect">
            <a:avLst/>
          </a:prstGeom>
        </p:spPr>
        <p:txBody>
          <a:bodyPr wrap="none">
            <a:spAutoFit/>
          </a:bodyPr>
          <a:lstStyle/>
          <a:p>
            <a:pPr defTabSz="913993" fontAlgn="auto">
              <a:lnSpc>
                <a:spcPct val="90000"/>
              </a:lnSpc>
              <a:spcBef>
                <a:spcPts val="0"/>
              </a:spcBef>
              <a:spcAft>
                <a:spcPts val="0"/>
              </a:spcAft>
            </a:pPr>
            <a:r>
              <a:rPr lang="en-US" sz="4000" spc="-120" dirty="0">
                <a:gradFill>
                  <a:gsLst>
                    <a:gs pos="0">
                      <a:srgbClr val="3397D3"/>
                    </a:gs>
                    <a:gs pos="86000">
                      <a:srgbClr val="3397D3"/>
                    </a:gs>
                  </a:gsLst>
                  <a:lin ang="5400000" scaled="0"/>
                </a:gradFill>
                <a:latin typeface="Segoe UI Light" pitchFamily="34" charset="0"/>
                <a:cs typeface="Consolas" pitchFamily="49" charset="0"/>
              </a:rPr>
              <a:t>Policy </a:t>
            </a:r>
            <a:r>
              <a:rPr lang="en-US" sz="4000" spc="-120" dirty="0" smtClean="0">
                <a:gradFill>
                  <a:gsLst>
                    <a:gs pos="0">
                      <a:srgbClr val="3397D3"/>
                    </a:gs>
                    <a:gs pos="86000">
                      <a:srgbClr val="3397D3"/>
                    </a:gs>
                  </a:gsLst>
                  <a:lin ang="5400000" scaled="0"/>
                </a:gradFill>
                <a:latin typeface="Segoe UI Light" pitchFamily="34" charset="0"/>
                <a:cs typeface="Consolas" pitchFamily="49" charset="0"/>
              </a:rPr>
              <a:t>system</a:t>
            </a:r>
            <a:endParaRPr lang="en-US" sz="4000" spc="-120" dirty="0">
              <a:gradFill>
                <a:gsLst>
                  <a:gs pos="0">
                    <a:srgbClr val="3397D3"/>
                  </a:gs>
                  <a:gs pos="86000">
                    <a:srgbClr val="3397D3"/>
                  </a:gs>
                </a:gsLst>
                <a:lin ang="5400000" scaled="0"/>
              </a:gradFill>
              <a:latin typeface="Segoe UI Light" pitchFamily="34" charset="0"/>
              <a:cs typeface="Consolas" pitchFamily="49" charset="0"/>
            </a:endParaRPr>
          </a:p>
        </p:txBody>
      </p:sp>
      <p:sp>
        <p:nvSpPr>
          <p:cNvPr id="5" name="Rectangle 4"/>
          <p:cNvSpPr/>
          <p:nvPr/>
        </p:nvSpPr>
        <p:spPr>
          <a:xfrm>
            <a:off x="4068734" y="2628492"/>
            <a:ext cx="3479158" cy="646331"/>
          </a:xfrm>
          <a:prstGeom prst="rect">
            <a:avLst/>
          </a:prstGeom>
        </p:spPr>
        <p:txBody>
          <a:bodyPr wrap="none">
            <a:spAutoFit/>
          </a:bodyPr>
          <a:lstStyle/>
          <a:p>
            <a:pPr defTabSz="913993" fontAlgn="auto">
              <a:lnSpc>
                <a:spcPct val="90000"/>
              </a:lnSpc>
              <a:spcBef>
                <a:spcPts val="0"/>
              </a:spcBef>
              <a:spcAft>
                <a:spcPts val="0"/>
              </a:spcAft>
            </a:pPr>
            <a:r>
              <a:rPr lang="en-US" sz="4000" spc="-120" dirty="0">
                <a:gradFill>
                  <a:gsLst>
                    <a:gs pos="0">
                      <a:srgbClr val="3397D3"/>
                    </a:gs>
                    <a:gs pos="86000">
                      <a:srgbClr val="3397D3"/>
                    </a:gs>
                  </a:gsLst>
                  <a:lin ang="5400000" scaled="0"/>
                </a:gradFill>
                <a:latin typeface="Segoe UI Light" pitchFamily="34" charset="0"/>
                <a:cs typeface="Consolas" pitchFamily="49" charset="0"/>
              </a:rPr>
              <a:t>Chamber Model</a:t>
            </a:r>
          </a:p>
        </p:txBody>
      </p:sp>
      <p:sp>
        <p:nvSpPr>
          <p:cNvPr id="6" name="Rectangle 5"/>
          <p:cNvSpPr/>
          <p:nvPr/>
        </p:nvSpPr>
        <p:spPr>
          <a:xfrm>
            <a:off x="4097007" y="4725147"/>
            <a:ext cx="2433358" cy="646331"/>
          </a:xfrm>
          <a:prstGeom prst="rect">
            <a:avLst/>
          </a:prstGeom>
        </p:spPr>
        <p:txBody>
          <a:bodyPr wrap="none">
            <a:spAutoFit/>
          </a:bodyPr>
          <a:lstStyle/>
          <a:p>
            <a:pPr defTabSz="913993" fontAlgn="auto">
              <a:lnSpc>
                <a:spcPct val="90000"/>
              </a:lnSpc>
              <a:spcBef>
                <a:spcPts val="0"/>
              </a:spcBef>
              <a:spcAft>
                <a:spcPts val="0"/>
              </a:spcAft>
            </a:pPr>
            <a:r>
              <a:rPr lang="en-US" sz="4000" spc="-120" dirty="0">
                <a:gradFill>
                  <a:gsLst>
                    <a:gs pos="0">
                      <a:srgbClr val="3397D3"/>
                    </a:gs>
                    <a:gs pos="86000">
                      <a:srgbClr val="3397D3"/>
                    </a:gs>
                  </a:gsLst>
                  <a:lin ang="5400000" scaled="0"/>
                </a:gradFill>
                <a:latin typeface="Segoe UI Light" pitchFamily="34" charset="0"/>
                <a:cs typeface="Consolas" pitchFamily="49" charset="0"/>
              </a:rPr>
              <a:t>Capabilities</a:t>
            </a:r>
          </a:p>
        </p:txBody>
      </p:sp>
    </p:spTree>
    <p:extLst>
      <p:ext uri="{BB962C8B-B14F-4D97-AF65-F5344CB8AC3E}">
        <p14:creationId xmlns:p14="http://schemas.microsoft.com/office/powerpoint/2010/main" val="1440624089"/>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1+#ppt_w/2"/>
                                          </p:val>
                                        </p:tav>
                                        <p:tav tm="100000">
                                          <p:val>
                                            <p:strVal val="#ppt_x"/>
                                          </p:val>
                                        </p:tav>
                                      </p:tavLst>
                                    </p:anim>
                                    <p:anim calcmode="lin" valueType="num">
                                      <p:cBhvr additive="base">
                                        <p:cTn id="13" dur="500" fill="hold"/>
                                        <p:tgtEl>
                                          <p:spTgt spid="36"/>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2" presetClass="entr" presetSubtype="2" decel="10000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750" fill="hold"/>
                                        <p:tgtEl>
                                          <p:spTgt spid="5"/>
                                        </p:tgtEl>
                                        <p:attrNameLst>
                                          <p:attrName>ppt_x</p:attrName>
                                        </p:attrNameLst>
                                      </p:cBhvr>
                                      <p:tavLst>
                                        <p:tav tm="0">
                                          <p:val>
                                            <p:strVal val="1+#ppt_w/2"/>
                                          </p:val>
                                        </p:tav>
                                        <p:tav tm="100000">
                                          <p:val>
                                            <p:strVal val="#ppt_x"/>
                                          </p:val>
                                        </p:tav>
                                      </p:tavLst>
                                    </p:anim>
                                    <p:anim calcmode="lin" valueType="num">
                                      <p:cBhvr additive="base">
                                        <p:cTn id="18" dur="750" fill="hold"/>
                                        <p:tgtEl>
                                          <p:spTgt spid="5"/>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2" presetClass="entr" presetSubtype="2"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2" decel="10000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750" fill="hold"/>
                                        <p:tgtEl>
                                          <p:spTgt spid="6"/>
                                        </p:tgtEl>
                                        <p:attrNameLst>
                                          <p:attrName>ppt_x</p:attrName>
                                        </p:attrNameLst>
                                      </p:cBhvr>
                                      <p:tavLst>
                                        <p:tav tm="0">
                                          <p:val>
                                            <p:strVal val="1+#ppt_w/2"/>
                                          </p:val>
                                        </p:tav>
                                        <p:tav tm="100000">
                                          <p:val>
                                            <p:strVal val="#ppt_x"/>
                                          </p:val>
                                        </p:tav>
                                      </p:tavLst>
                                    </p:anim>
                                    <p:anim calcmode="lin" valueType="num">
                                      <p:cBhvr additive="base">
                                        <p:cTn id="28" dur="75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3250"/>
                            </p:stCondLst>
                            <p:childTnLst>
                              <p:par>
                                <p:cTn id="30" presetID="2" presetClass="entr" presetSubtype="2" fill="hold" grpId="0" nodeType="after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additive="base">
                                        <p:cTn id="32" dur="500" fill="hold"/>
                                        <p:tgtEl>
                                          <p:spTgt spid="38"/>
                                        </p:tgtEl>
                                        <p:attrNameLst>
                                          <p:attrName>ppt_x</p:attrName>
                                        </p:attrNameLst>
                                      </p:cBhvr>
                                      <p:tavLst>
                                        <p:tav tm="0">
                                          <p:val>
                                            <p:strVal val="1+#ppt_w/2"/>
                                          </p:val>
                                        </p:tav>
                                        <p:tav tm="100000">
                                          <p:val>
                                            <p:strVal val="#ppt_x"/>
                                          </p:val>
                                        </p:tav>
                                      </p:tavLst>
                                    </p:anim>
                                    <p:anim calcmode="lin" valueType="num">
                                      <p:cBhvr additive="base">
                                        <p:cTn id="33"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4" grpId="0"/>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9435"/>
            <a:ext cx="8382000" cy="912776"/>
          </a:xfrm>
        </p:spPr>
        <p:txBody>
          <a:bodyPr>
            <a:noAutofit/>
          </a:bodyPr>
          <a:lstStyle/>
          <a:p>
            <a:r>
              <a:rPr lang="en-US" dirty="0" smtClean="0"/>
              <a:t>Windows Phone 8 security </a:t>
            </a:r>
            <a:r>
              <a:rPr lang="en-US" dirty="0"/>
              <a:t>m</a:t>
            </a:r>
            <a:r>
              <a:rPr lang="en-US" dirty="0" smtClean="0"/>
              <a:t>odel</a:t>
            </a:r>
            <a:endParaRPr lang="en-US" dirty="0"/>
          </a:p>
        </p:txBody>
      </p:sp>
      <p:sp>
        <p:nvSpPr>
          <p:cNvPr id="17" name="Rectangle 16"/>
          <p:cNvSpPr/>
          <p:nvPr/>
        </p:nvSpPr>
        <p:spPr>
          <a:xfrm>
            <a:off x="1762956" y="2893788"/>
            <a:ext cx="1852142" cy="2072100"/>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121888" bIns="243777" rtlCol="0" anchor="b" anchorCtr="0"/>
          <a:lstStyle/>
          <a:p>
            <a:pPr algn="ctr" defTabSz="914363">
              <a:lnSpc>
                <a:spcPct val="85000"/>
              </a:lnSpc>
              <a:spcBef>
                <a:spcPts val="300"/>
              </a:spcBef>
            </a:pPr>
            <a:r>
              <a:rPr lang="en-US" sz="1866" dirty="0">
                <a:solidFill>
                  <a:srgbClr val="FFFFFF">
                    <a:alpha val="99000"/>
                  </a:srgbClr>
                </a:solidFill>
              </a:rPr>
              <a:t>Least Privilege Chamber (LPC)</a:t>
            </a:r>
          </a:p>
        </p:txBody>
      </p:sp>
      <p:sp>
        <p:nvSpPr>
          <p:cNvPr id="11" name="Rectangle 10"/>
          <p:cNvSpPr/>
          <p:nvPr/>
        </p:nvSpPr>
        <p:spPr>
          <a:xfrm>
            <a:off x="1762956" y="1916832"/>
            <a:ext cx="1852142" cy="872290"/>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121888" bIns="121888" rtlCol="0" anchor="ctr"/>
          <a:lstStyle/>
          <a:p>
            <a:pPr algn="ctr" defTabSz="914363">
              <a:lnSpc>
                <a:spcPct val="85000"/>
              </a:lnSpc>
              <a:spcBef>
                <a:spcPts val="300"/>
              </a:spcBef>
            </a:pPr>
            <a:r>
              <a:rPr lang="en-US" sz="1866" dirty="0">
                <a:solidFill>
                  <a:srgbClr val="FFFFFF">
                    <a:alpha val="99000"/>
                  </a:srgbClr>
                </a:solidFill>
              </a:rPr>
              <a:t>Trusted Computing Base (TCB)</a:t>
            </a:r>
          </a:p>
        </p:txBody>
      </p:sp>
      <p:sp>
        <p:nvSpPr>
          <p:cNvPr id="21" name="TextBox 20"/>
          <p:cNvSpPr txBox="1"/>
          <p:nvPr/>
        </p:nvSpPr>
        <p:spPr>
          <a:xfrm>
            <a:off x="2766755" y="5172660"/>
            <a:ext cx="1242328" cy="775212"/>
          </a:xfrm>
          <a:prstGeom prst="rect">
            <a:avLst/>
          </a:prstGeom>
          <a:noFill/>
        </p:spPr>
        <p:txBody>
          <a:bodyPr wrap="none" lIns="0" tIns="0" rIns="0" bIns="0" rtlCol="0" anchor="ctr" anchorCtr="0">
            <a:spAutoFit/>
          </a:bodyPr>
          <a:lstStyle>
            <a:defPPr>
              <a:defRPr lang="en-US"/>
            </a:defPPr>
            <a:lvl1pPr algn="ctr">
              <a:lnSpc>
                <a:spcPct val="90000"/>
              </a:lnSpc>
              <a:defRPr sz="2000" kern="0">
                <a:gradFill>
                  <a:gsLst>
                    <a:gs pos="0">
                      <a:srgbClr val="000000"/>
                    </a:gs>
                    <a:gs pos="100000">
                      <a:srgbClr val="000000"/>
                    </a:gs>
                  </a:gsLst>
                  <a:lin ang="5400000" scaled="0"/>
                </a:gradFill>
                <a:cs typeface="Segoe"/>
              </a:defRPr>
            </a:lvl1pPr>
          </a:lstStyle>
          <a:p>
            <a:pPr defTabSz="914363" fontAlgn="auto">
              <a:spcBef>
                <a:spcPts val="0"/>
              </a:spcBef>
              <a:spcAft>
                <a:spcPts val="0"/>
              </a:spcAft>
            </a:pPr>
            <a:r>
              <a:rPr lang="en-US" sz="1866" dirty="0">
                <a:latin typeface="Segoe UI"/>
              </a:rPr>
              <a:t>Dynamic</a:t>
            </a:r>
            <a:br>
              <a:rPr lang="en-US" sz="1866" dirty="0">
                <a:latin typeface="Segoe UI"/>
              </a:rPr>
            </a:br>
            <a:r>
              <a:rPr lang="en-US" sz="1866" dirty="0">
                <a:latin typeface="Segoe UI"/>
              </a:rPr>
              <a:t>Permissions</a:t>
            </a:r>
            <a:br>
              <a:rPr lang="en-US" sz="1866" dirty="0">
                <a:latin typeface="Segoe UI"/>
              </a:rPr>
            </a:br>
            <a:r>
              <a:rPr lang="en-US" sz="1866" dirty="0">
                <a:latin typeface="Segoe UI"/>
              </a:rPr>
              <a:t>(LPC)</a:t>
            </a:r>
          </a:p>
        </p:txBody>
      </p:sp>
      <p:sp>
        <p:nvSpPr>
          <p:cNvPr id="23" name="Arc 22"/>
          <p:cNvSpPr/>
          <p:nvPr/>
        </p:nvSpPr>
        <p:spPr>
          <a:xfrm>
            <a:off x="3101884" y="4293732"/>
            <a:ext cx="640080" cy="853218"/>
          </a:xfrm>
          <a:prstGeom prst="arc">
            <a:avLst>
              <a:gd name="adj1" fmla="val 19048728"/>
              <a:gd name="adj2" fmla="val 80756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293" fontAlgn="auto">
              <a:spcBef>
                <a:spcPts val="0"/>
              </a:spcBef>
              <a:spcAft>
                <a:spcPts val="0"/>
              </a:spcAft>
            </a:pPr>
            <a:endParaRPr lang="en-US" sz="2399" dirty="0">
              <a:solidFill>
                <a:srgbClr val="000000"/>
              </a:solidFill>
            </a:endParaRPr>
          </a:p>
        </p:txBody>
      </p:sp>
      <p:sp>
        <p:nvSpPr>
          <p:cNvPr id="3" name="Rectangle 2"/>
          <p:cNvSpPr/>
          <p:nvPr/>
        </p:nvSpPr>
        <p:spPr>
          <a:xfrm>
            <a:off x="4088433" y="1243587"/>
            <a:ext cx="3111108" cy="646331"/>
          </a:xfrm>
          <a:prstGeom prst="rect">
            <a:avLst/>
          </a:prstGeom>
        </p:spPr>
        <p:txBody>
          <a:bodyPr wrap="none">
            <a:spAutoFit/>
          </a:bodyPr>
          <a:lstStyle/>
          <a:p>
            <a:pPr defTabSz="914363" fontAlgn="auto">
              <a:lnSpc>
                <a:spcPct val="90000"/>
              </a:lnSpc>
              <a:spcBef>
                <a:spcPct val="20000"/>
              </a:spcBef>
              <a:spcAft>
                <a:spcPts val="0"/>
              </a:spcAft>
            </a:pPr>
            <a:r>
              <a:rPr lang="en-US" sz="4000" spc="-120" dirty="0">
                <a:gradFill>
                  <a:gsLst>
                    <a:gs pos="0">
                      <a:srgbClr val="3397D3"/>
                    </a:gs>
                    <a:gs pos="86000">
                      <a:srgbClr val="3397D3"/>
                    </a:gs>
                  </a:gsLst>
                  <a:lin ang="5400000" scaled="0"/>
                </a:gradFill>
                <a:latin typeface="Segoe UI Light" pitchFamily="34" charset="0"/>
                <a:cs typeface="Consolas" pitchFamily="49" charset="0"/>
              </a:rPr>
              <a:t>Similar to WP7</a:t>
            </a:r>
          </a:p>
        </p:txBody>
      </p:sp>
      <p:sp>
        <p:nvSpPr>
          <p:cNvPr id="7" name="Rectangle 6"/>
          <p:cNvSpPr/>
          <p:nvPr/>
        </p:nvSpPr>
        <p:spPr>
          <a:xfrm>
            <a:off x="4088433" y="2177173"/>
            <a:ext cx="4883846" cy="1754326"/>
          </a:xfrm>
          <a:prstGeom prst="rect">
            <a:avLst/>
          </a:prstGeom>
        </p:spPr>
        <p:txBody>
          <a:bodyPr wrap="square">
            <a:spAutoFit/>
          </a:bodyPr>
          <a:lstStyle/>
          <a:p>
            <a:pPr defTabSz="914363" fontAlgn="auto">
              <a:lnSpc>
                <a:spcPct val="90000"/>
              </a:lnSpc>
              <a:spcBef>
                <a:spcPct val="20000"/>
              </a:spcBef>
              <a:spcAft>
                <a:spcPts val="0"/>
              </a:spcAft>
            </a:pPr>
            <a:r>
              <a:rPr lang="en-US" sz="4000" spc="-120" dirty="0">
                <a:gradFill>
                  <a:gsLst>
                    <a:gs pos="0">
                      <a:srgbClr val="3397D3"/>
                    </a:gs>
                    <a:gs pos="86000">
                      <a:srgbClr val="3397D3"/>
                    </a:gs>
                  </a:gsLst>
                  <a:lin ang="5400000" scaled="0"/>
                </a:gradFill>
                <a:latin typeface="Segoe UI Light" pitchFamily="34" charset="0"/>
                <a:cs typeface="Consolas" pitchFamily="49" charset="0"/>
              </a:rPr>
              <a:t>WP8 chambers are built on the </a:t>
            </a:r>
            <a:r>
              <a:rPr lang="en-US" sz="4000" spc="-120" dirty="0" smtClean="0">
                <a:gradFill>
                  <a:gsLst>
                    <a:gs pos="0">
                      <a:srgbClr val="3397D3"/>
                    </a:gs>
                    <a:gs pos="86000">
                      <a:srgbClr val="3397D3"/>
                    </a:gs>
                  </a:gsLst>
                  <a:lin ang="5400000" scaled="0"/>
                </a:gradFill>
                <a:latin typeface="Segoe UI Light" pitchFamily="34" charset="0"/>
                <a:cs typeface="Consolas" pitchFamily="49" charset="0"/>
              </a:rPr>
              <a:t>Windows </a:t>
            </a:r>
            <a:r>
              <a:rPr lang="en-US" sz="4000" spc="-120" dirty="0">
                <a:gradFill>
                  <a:gsLst>
                    <a:gs pos="0">
                      <a:srgbClr val="3397D3"/>
                    </a:gs>
                    <a:gs pos="86000">
                      <a:srgbClr val="3397D3"/>
                    </a:gs>
                  </a:gsLst>
                  <a:lin ang="5400000" scaled="0"/>
                </a:gradFill>
                <a:latin typeface="Segoe UI Light" pitchFamily="34" charset="0"/>
                <a:cs typeface="Consolas" pitchFamily="49" charset="0"/>
              </a:rPr>
              <a:t>security infrastructure</a:t>
            </a:r>
            <a:endParaRPr lang="en-US" sz="1800" dirty="0">
              <a:solidFill>
                <a:srgbClr val="000000"/>
              </a:solidFill>
              <a:latin typeface="Segoe UI"/>
            </a:endParaRPr>
          </a:p>
        </p:txBody>
      </p:sp>
      <p:sp>
        <p:nvSpPr>
          <p:cNvPr id="9" name="Rectangle 8"/>
          <p:cNvSpPr/>
          <p:nvPr/>
        </p:nvSpPr>
        <p:spPr>
          <a:xfrm>
            <a:off x="4088433" y="3916487"/>
            <a:ext cx="4711244" cy="807913"/>
          </a:xfrm>
          <a:prstGeom prst="rect">
            <a:avLst/>
          </a:prstGeom>
        </p:spPr>
        <p:txBody>
          <a:bodyPr wrap="square">
            <a:spAutoFit/>
          </a:bodyPr>
          <a:lstStyle/>
          <a:p>
            <a:pPr marL="0" lvl="1" defTabSz="914363" fontAlgn="auto">
              <a:lnSpc>
                <a:spcPct val="110000"/>
              </a:lnSpc>
              <a:spcBef>
                <a:spcPts val="300"/>
              </a:spcBef>
              <a:spcAft>
                <a:spcPts val="0"/>
              </a:spcAft>
            </a:pPr>
            <a:r>
              <a:rPr lang="en-US" spc="-70" dirty="0" smtClean="0">
                <a:solidFill>
                  <a:srgbClr val="FFFFFF">
                    <a:lumMod val="50000"/>
                  </a:srgbClr>
                </a:solidFill>
                <a:latin typeface="Segoe UI"/>
                <a:ea typeface="Segoe UI" pitchFamily="34" charset="0"/>
                <a:cs typeface="Segoe UI" pitchFamily="34" charset="0"/>
              </a:rPr>
              <a:t>Services </a:t>
            </a:r>
            <a:r>
              <a:rPr lang="en-US" spc="-70" dirty="0">
                <a:solidFill>
                  <a:srgbClr val="FFFFFF">
                    <a:lumMod val="50000"/>
                  </a:srgbClr>
                </a:solidFill>
                <a:latin typeface="Segoe UI"/>
                <a:ea typeface="Segoe UI" pitchFamily="34" charset="0"/>
                <a:cs typeface="Segoe UI" pitchFamily="34" charset="0"/>
              </a:rPr>
              <a:t>and Application </a:t>
            </a:r>
            <a:r>
              <a:rPr lang="en-US" spc="-70" dirty="0" smtClean="0">
                <a:solidFill>
                  <a:srgbClr val="FFFFFF">
                    <a:lumMod val="50000"/>
                  </a:srgbClr>
                </a:solidFill>
                <a:latin typeface="Segoe UI"/>
                <a:ea typeface="Segoe UI" pitchFamily="34" charset="0"/>
                <a:cs typeface="Segoe UI" pitchFamily="34" charset="0"/>
              </a:rPr>
              <a:t>all </a:t>
            </a:r>
            <a:r>
              <a:rPr lang="en-US" spc="-70" dirty="0">
                <a:solidFill>
                  <a:srgbClr val="FFFFFF">
                    <a:lumMod val="50000"/>
                  </a:srgbClr>
                </a:solidFill>
                <a:latin typeface="Segoe UI"/>
                <a:ea typeface="Segoe UI" pitchFamily="34" charset="0"/>
                <a:cs typeface="Segoe UI" pitchFamily="34" charset="0"/>
              </a:rPr>
              <a:t>in chambers</a:t>
            </a:r>
          </a:p>
          <a:p>
            <a:pPr marL="0" lvl="1" defTabSz="914363" fontAlgn="auto">
              <a:lnSpc>
                <a:spcPct val="110000"/>
              </a:lnSpc>
              <a:spcBef>
                <a:spcPts val="300"/>
              </a:spcBef>
              <a:spcAft>
                <a:spcPts val="0"/>
              </a:spcAft>
            </a:pPr>
            <a:r>
              <a:rPr lang="en-US" spc="-70" dirty="0">
                <a:solidFill>
                  <a:srgbClr val="FFFFFF">
                    <a:lumMod val="50000"/>
                  </a:srgbClr>
                </a:solidFill>
                <a:latin typeface="Segoe UI"/>
                <a:ea typeface="Segoe UI" pitchFamily="34" charset="0"/>
                <a:cs typeface="Segoe UI" pitchFamily="34" charset="0"/>
              </a:rPr>
              <a:t>WP8 has a richer capabilities list </a:t>
            </a:r>
            <a:endParaRPr lang="en-US" sz="1600" dirty="0">
              <a:solidFill>
                <a:srgbClr val="000000"/>
              </a:solidFill>
              <a:latin typeface="Segoe UI"/>
            </a:endParaRPr>
          </a:p>
        </p:txBody>
      </p:sp>
    </p:spTree>
    <p:extLst>
      <p:ext uri="{BB962C8B-B14F-4D97-AF65-F5344CB8AC3E}">
        <p14:creationId xmlns:p14="http://schemas.microsoft.com/office/powerpoint/2010/main" val="3686270009"/>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rmAutofit fontScale="90000"/>
          </a:bodyPr>
          <a:lstStyle/>
          <a:p>
            <a:r>
              <a:rPr lang="en-US" dirty="0"/>
              <a:t/>
            </a:r>
            <a:br>
              <a:rPr lang="en-US" dirty="0"/>
            </a:br>
            <a:r>
              <a:rPr lang="en-US" dirty="0"/>
              <a:t> Windows Phone OS 7.0 security </a:t>
            </a:r>
            <a:r>
              <a:rPr lang="en-US" dirty="0" smtClean="0"/>
              <a:t>model</a:t>
            </a:r>
            <a:endParaRPr lang="en-US" dirty="0"/>
          </a:p>
        </p:txBody>
      </p:sp>
      <p:sp>
        <p:nvSpPr>
          <p:cNvPr id="3" name="Content Placeholder 2"/>
          <p:cNvSpPr>
            <a:spLocks noGrp="1"/>
          </p:cNvSpPr>
          <p:nvPr>
            <p:ph idx="1"/>
          </p:nvPr>
        </p:nvSpPr>
        <p:spPr/>
        <p:txBody>
          <a:bodyPr>
            <a:normAutofit/>
          </a:bodyPr>
          <a:lstStyle/>
          <a:p>
            <a:r>
              <a:rPr lang="en-US" dirty="0"/>
              <a:t>P</a:t>
            </a:r>
            <a:r>
              <a:rPr lang="en-US" dirty="0" smtClean="0"/>
              <a:t>rinciples </a:t>
            </a:r>
            <a:r>
              <a:rPr lang="en-US" dirty="0"/>
              <a:t>of isolation and least </a:t>
            </a:r>
            <a:r>
              <a:rPr lang="en-US" dirty="0" smtClean="0"/>
              <a:t>privilege</a:t>
            </a:r>
          </a:p>
          <a:p>
            <a:r>
              <a:rPr lang="en-US" dirty="0" smtClean="0"/>
              <a:t>Each chamber </a:t>
            </a:r>
          </a:p>
          <a:p>
            <a:pPr lvl="1"/>
            <a:r>
              <a:rPr lang="en-US" dirty="0"/>
              <a:t>P</a:t>
            </a:r>
            <a:r>
              <a:rPr lang="en-US" dirty="0" smtClean="0"/>
              <a:t>rovides </a:t>
            </a:r>
            <a:r>
              <a:rPr lang="en-US" dirty="0"/>
              <a:t>a security </a:t>
            </a:r>
            <a:r>
              <a:rPr lang="en-US" dirty="0" smtClean="0"/>
              <a:t>and isolation boundary </a:t>
            </a:r>
            <a:endParaRPr lang="en-US" dirty="0"/>
          </a:p>
          <a:p>
            <a:pPr lvl="1"/>
            <a:r>
              <a:rPr lang="en-US" dirty="0" smtClean="0"/>
              <a:t>Is </a:t>
            </a:r>
            <a:r>
              <a:rPr lang="en-US" dirty="0"/>
              <a:t>defined and implemented using a policy </a:t>
            </a:r>
            <a:r>
              <a:rPr lang="en-US" dirty="0" smtClean="0"/>
              <a:t>system</a:t>
            </a:r>
          </a:p>
          <a:p>
            <a:r>
              <a:rPr lang="en-US" dirty="0" smtClean="0"/>
              <a:t>The </a:t>
            </a:r>
            <a:r>
              <a:rPr lang="en-US" dirty="0"/>
              <a:t>security policy of a </a:t>
            </a:r>
            <a:r>
              <a:rPr lang="en-US" dirty="0" smtClean="0"/>
              <a:t>chamber </a:t>
            </a:r>
          </a:p>
          <a:p>
            <a:pPr lvl="1"/>
            <a:r>
              <a:rPr lang="en-US" dirty="0" smtClean="0"/>
              <a:t>Specifies the OS capabilities that processes </a:t>
            </a:r>
            <a:r>
              <a:rPr lang="en-US" dirty="0"/>
              <a:t>in that chamber can </a:t>
            </a:r>
            <a:r>
              <a:rPr lang="en-US" dirty="0" smtClean="0"/>
              <a:t>access</a:t>
            </a:r>
          </a:p>
          <a:p>
            <a:pPr marL="0" indent="0">
              <a:buNone/>
            </a:pPr>
            <a:endParaRPr lang="en-US" dirty="0"/>
          </a:p>
        </p:txBody>
      </p:sp>
    </p:spTree>
    <p:extLst>
      <p:ext uri="{BB962C8B-B14F-4D97-AF65-F5344CB8AC3E}">
        <p14:creationId xmlns:p14="http://schemas.microsoft.com/office/powerpoint/2010/main" val="124263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Isolation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Every application runs in own isolated chamber </a:t>
            </a:r>
          </a:p>
          <a:p>
            <a:pPr lvl="1"/>
            <a:r>
              <a:rPr lang="en-US" dirty="0" smtClean="0"/>
              <a:t>All apps have basic permissions, </a:t>
            </a:r>
            <a:r>
              <a:rPr lang="en-US" dirty="0" err="1" smtClean="0"/>
              <a:t>incl</a:t>
            </a:r>
            <a:r>
              <a:rPr lang="en-US" dirty="0" smtClean="0"/>
              <a:t> a storage file</a:t>
            </a:r>
          </a:p>
          <a:p>
            <a:pPr lvl="1"/>
            <a:r>
              <a:rPr lang="en-US" dirty="0" smtClean="0"/>
              <a:t>Cannot access memory or data of other applications, including the keyboard cache.  </a:t>
            </a:r>
          </a:p>
          <a:p>
            <a:r>
              <a:rPr lang="en-US" dirty="0" smtClean="0"/>
              <a:t>No communication channels between applications, except through the cloud </a:t>
            </a:r>
          </a:p>
          <a:p>
            <a:r>
              <a:rPr lang="en-US" dirty="0" smtClean="0"/>
              <a:t>Non-MS applications distributed via marketplace stopped in background </a:t>
            </a:r>
          </a:p>
          <a:p>
            <a:pPr lvl="1"/>
            <a:r>
              <a:rPr lang="en-US" dirty="0" smtClean="0"/>
              <a:t>When user switches apps, previous app is shut down </a:t>
            </a:r>
          </a:p>
          <a:p>
            <a:pPr lvl="1"/>
            <a:r>
              <a:rPr lang="en-US" dirty="0" smtClean="0"/>
              <a:t>Reason: application cannot use critical resources or communicate with Internet–based services while the user is not using the application</a:t>
            </a:r>
            <a:endParaRPr lang="en-US" dirty="0"/>
          </a:p>
        </p:txBody>
      </p:sp>
    </p:spTree>
    <p:extLst>
      <p:ext uri="{BB962C8B-B14F-4D97-AF65-F5344CB8AC3E}">
        <p14:creationId xmlns:p14="http://schemas.microsoft.com/office/powerpoint/2010/main" val="1823751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chamber types</a:t>
            </a:r>
            <a:endParaRPr lang="en-US" dirty="0"/>
          </a:p>
        </p:txBody>
      </p:sp>
      <p:sp>
        <p:nvSpPr>
          <p:cNvPr id="3" name="Content Placeholder 2"/>
          <p:cNvSpPr>
            <a:spLocks noGrp="1"/>
          </p:cNvSpPr>
          <p:nvPr>
            <p:ph idx="1"/>
          </p:nvPr>
        </p:nvSpPr>
        <p:spPr/>
        <p:txBody>
          <a:bodyPr/>
          <a:lstStyle/>
          <a:p>
            <a:r>
              <a:rPr lang="en-US" dirty="0" smtClean="0"/>
              <a:t>Three types </a:t>
            </a:r>
            <a:r>
              <a:rPr lang="en-US" dirty="0"/>
              <a:t>have fixed permission </a:t>
            </a:r>
            <a:r>
              <a:rPr lang="en-US" dirty="0" smtClean="0"/>
              <a:t>sets</a:t>
            </a:r>
          </a:p>
          <a:p>
            <a:r>
              <a:rPr lang="en-US" dirty="0"/>
              <a:t>F</a:t>
            </a:r>
            <a:r>
              <a:rPr lang="en-US" dirty="0" smtClean="0"/>
              <a:t>ourth </a:t>
            </a:r>
            <a:r>
              <a:rPr lang="en-US" dirty="0"/>
              <a:t>chamber type is </a:t>
            </a:r>
            <a:r>
              <a:rPr lang="en-US" dirty="0" smtClean="0"/>
              <a:t>capabilities-driven</a:t>
            </a:r>
          </a:p>
          <a:p>
            <a:pPr lvl="1"/>
            <a:r>
              <a:rPr lang="en-US" dirty="0" smtClean="0"/>
              <a:t>Applications </a:t>
            </a:r>
            <a:r>
              <a:rPr lang="en-US" dirty="0"/>
              <a:t>that are designated to run in the fourth chamber type have capability requirements that are honored at installation and at </a:t>
            </a:r>
            <a:r>
              <a:rPr lang="en-US" dirty="0" smtClean="0"/>
              <a:t>run-time</a:t>
            </a:r>
            <a:endParaRPr lang="en-US" dirty="0"/>
          </a:p>
        </p:txBody>
      </p:sp>
    </p:spTree>
    <p:extLst>
      <p:ext uri="{BB962C8B-B14F-4D97-AF65-F5344CB8AC3E}">
        <p14:creationId xmlns:p14="http://schemas.microsoft.com/office/powerpoint/2010/main" val="5534499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of four chambers</a:t>
            </a:r>
            <a:endParaRPr lang="en-US" dirty="0"/>
          </a:p>
        </p:txBody>
      </p:sp>
      <p:sp>
        <p:nvSpPr>
          <p:cNvPr id="3" name="Content Placeholder 2"/>
          <p:cNvSpPr>
            <a:spLocks noGrp="1"/>
          </p:cNvSpPr>
          <p:nvPr>
            <p:ph idx="1"/>
          </p:nvPr>
        </p:nvSpPr>
        <p:spPr/>
        <p:txBody>
          <a:bodyPr/>
          <a:lstStyle/>
          <a:p>
            <a:r>
              <a:rPr lang="en-US" dirty="0" smtClean="0"/>
              <a:t>Trusted Computing Base (TCB) chamber</a:t>
            </a:r>
          </a:p>
          <a:p>
            <a:pPr lvl="1"/>
            <a:r>
              <a:rPr lang="en-US" dirty="0" smtClean="0"/>
              <a:t>unrestricted access to most resources </a:t>
            </a:r>
          </a:p>
          <a:p>
            <a:pPr lvl="1"/>
            <a:r>
              <a:rPr lang="en-US" dirty="0" smtClean="0"/>
              <a:t>can modify policy and enforce the security model.</a:t>
            </a:r>
          </a:p>
          <a:p>
            <a:pPr lvl="1"/>
            <a:r>
              <a:rPr lang="en-US" dirty="0" smtClean="0"/>
              <a:t>kernel and kernel-mode drivers run in the TCB </a:t>
            </a:r>
          </a:p>
          <a:p>
            <a:pPr lvl="1"/>
            <a:r>
              <a:rPr lang="en-US" dirty="0" smtClean="0"/>
              <a:t>Minimizing the amount of software that runs in the TCB is essential for minimizing the Windows Phone 7, 8 attack surface </a:t>
            </a:r>
            <a:endParaRPr lang="en-US" dirty="0"/>
          </a:p>
        </p:txBody>
      </p:sp>
    </p:spTree>
    <p:extLst>
      <p:ext uri="{BB962C8B-B14F-4D97-AF65-F5344CB8AC3E}">
        <p14:creationId xmlns:p14="http://schemas.microsoft.com/office/powerpoint/2010/main" val="1746445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of four chambers</a:t>
            </a:r>
            <a:endParaRPr lang="en-US" dirty="0"/>
          </a:p>
        </p:txBody>
      </p:sp>
      <p:sp>
        <p:nvSpPr>
          <p:cNvPr id="3" name="Content Placeholder 2"/>
          <p:cNvSpPr>
            <a:spLocks noGrp="1"/>
          </p:cNvSpPr>
          <p:nvPr>
            <p:ph idx="1"/>
          </p:nvPr>
        </p:nvSpPr>
        <p:spPr>
          <a:xfrm>
            <a:off x="685800" y="1600200"/>
            <a:ext cx="7772400" cy="4953000"/>
          </a:xfrm>
        </p:spPr>
        <p:txBody>
          <a:bodyPr>
            <a:normAutofit fontScale="92500"/>
          </a:bodyPr>
          <a:lstStyle/>
          <a:p>
            <a:r>
              <a:rPr lang="en-US" dirty="0" smtClean="0"/>
              <a:t>Elevated Rights Chamber (ERC) </a:t>
            </a:r>
          </a:p>
          <a:p>
            <a:pPr lvl="1"/>
            <a:r>
              <a:rPr lang="en-US" dirty="0" smtClean="0"/>
              <a:t>Can access all resources except security policy </a:t>
            </a:r>
          </a:p>
          <a:p>
            <a:pPr lvl="1"/>
            <a:r>
              <a:rPr lang="en-US" dirty="0" smtClean="0"/>
              <a:t>Intended for services and user-mode drivers </a:t>
            </a:r>
          </a:p>
          <a:p>
            <a:r>
              <a:rPr lang="en-US" dirty="0" smtClean="0"/>
              <a:t>Standard Rights Chamber (SRC) </a:t>
            </a:r>
          </a:p>
          <a:p>
            <a:pPr lvl="1"/>
            <a:r>
              <a:rPr lang="en-US" dirty="0"/>
              <a:t>D</a:t>
            </a:r>
            <a:r>
              <a:rPr lang="en-US" dirty="0" smtClean="0"/>
              <a:t>efault for pre-installed applications that do not provide device-wide services </a:t>
            </a:r>
          </a:p>
          <a:p>
            <a:pPr lvl="1"/>
            <a:r>
              <a:rPr lang="en-US" dirty="0" smtClean="0"/>
              <a:t>Outlook Mobile is an example that runs in the SRC </a:t>
            </a:r>
          </a:p>
          <a:p>
            <a:r>
              <a:rPr lang="en-US" dirty="0" smtClean="0"/>
              <a:t>Least Privileged Chamber (LPC)</a:t>
            </a:r>
          </a:p>
          <a:p>
            <a:pPr lvl="1"/>
            <a:r>
              <a:rPr lang="en-US" dirty="0"/>
              <a:t>D</a:t>
            </a:r>
            <a:r>
              <a:rPr lang="en-US" dirty="0" smtClean="0"/>
              <a:t>efault chamber for all non-Microsoft applications </a:t>
            </a:r>
          </a:p>
          <a:p>
            <a:pPr lvl="1"/>
            <a:r>
              <a:rPr lang="en-US" dirty="0" smtClean="0"/>
              <a:t>LPCs configured using capabilities (see next slide) </a:t>
            </a:r>
          </a:p>
          <a:p>
            <a:endParaRPr lang="en-US" dirty="0"/>
          </a:p>
        </p:txBody>
      </p:sp>
    </p:spTree>
    <p:extLst>
      <p:ext uri="{BB962C8B-B14F-4D97-AF65-F5344CB8AC3E}">
        <p14:creationId xmlns:p14="http://schemas.microsoft.com/office/powerpoint/2010/main" val="103501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Tons of apps are available</a:t>
            </a:r>
            <a:endParaRPr lang="en-US" dirty="0"/>
          </a:p>
        </p:txBody>
      </p:sp>
      <p:sp>
        <p:nvSpPr>
          <p:cNvPr id="3" name="Content Placeholder 2"/>
          <p:cNvSpPr>
            <a:spLocks noGrp="1"/>
          </p:cNvSpPr>
          <p:nvPr>
            <p:ph idx="1"/>
          </p:nvPr>
        </p:nvSpPr>
        <p:spPr/>
        <p:txBody>
          <a:bodyPr/>
          <a:lstStyle/>
          <a:p>
            <a:endParaRPr lang="en-US"/>
          </a:p>
        </p:txBody>
      </p:sp>
      <p:pic>
        <p:nvPicPr>
          <p:cNvPr id="4" name="Picture 2" descr="Android-Market-Ap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40" y="1279236"/>
            <a:ext cx="865632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017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Granting privileges to applications</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r>
              <a:rPr lang="en-US" dirty="0" smtClean="0"/>
              <a:t>Goal: Least Privilege</a:t>
            </a:r>
          </a:p>
          <a:p>
            <a:pPr lvl="1"/>
            <a:r>
              <a:rPr lang="en-US" dirty="0"/>
              <a:t>A</a:t>
            </a:r>
            <a:r>
              <a:rPr lang="en-US" dirty="0" smtClean="0"/>
              <a:t>pplication gets capabilities needed </a:t>
            </a:r>
            <a:r>
              <a:rPr lang="en-US" dirty="0"/>
              <a:t>to perform all its use cases, but no </a:t>
            </a:r>
            <a:r>
              <a:rPr lang="en-US" dirty="0" smtClean="0"/>
              <a:t>more </a:t>
            </a:r>
            <a:endParaRPr lang="en-US" dirty="0"/>
          </a:p>
          <a:p>
            <a:r>
              <a:rPr lang="en-US" dirty="0" smtClean="0"/>
              <a:t>Developers </a:t>
            </a:r>
            <a:endParaRPr lang="en-US" dirty="0"/>
          </a:p>
          <a:p>
            <a:pPr lvl="1"/>
            <a:r>
              <a:rPr lang="en-US" dirty="0"/>
              <a:t>U</a:t>
            </a:r>
            <a:r>
              <a:rPr lang="en-US" dirty="0" smtClean="0"/>
              <a:t>se </a:t>
            </a:r>
            <a:r>
              <a:rPr lang="en-US" dirty="0"/>
              <a:t>the capability detection tool </a:t>
            </a:r>
            <a:r>
              <a:rPr lang="en-US" dirty="0" smtClean="0"/>
              <a:t>to </a:t>
            </a:r>
            <a:r>
              <a:rPr lang="en-US" dirty="0"/>
              <a:t>create the capability </a:t>
            </a:r>
            <a:r>
              <a:rPr lang="en-US" dirty="0" smtClean="0"/>
              <a:t>list</a:t>
            </a:r>
          </a:p>
          <a:p>
            <a:pPr lvl="1"/>
            <a:r>
              <a:rPr lang="en-US" dirty="0"/>
              <a:t>The capability list is included in the application manifest </a:t>
            </a:r>
            <a:endParaRPr lang="en-US" dirty="0" smtClean="0"/>
          </a:p>
          <a:p>
            <a:r>
              <a:rPr lang="en-US" dirty="0" smtClean="0"/>
              <a:t>Each </a:t>
            </a:r>
            <a:r>
              <a:rPr lang="en-US" dirty="0"/>
              <a:t>application discloses its capabilities to the user,</a:t>
            </a:r>
          </a:p>
          <a:p>
            <a:pPr lvl="1"/>
            <a:r>
              <a:rPr lang="en-US" dirty="0"/>
              <a:t>Listed on Windows Phone Marketplace. </a:t>
            </a:r>
          </a:p>
          <a:p>
            <a:pPr lvl="1"/>
            <a:r>
              <a:rPr lang="en-US" dirty="0"/>
              <a:t>Explicit prompt upon application purchase</a:t>
            </a:r>
          </a:p>
          <a:p>
            <a:pPr lvl="1"/>
            <a:r>
              <a:rPr lang="en-US" dirty="0"/>
              <a:t>Disclosure within the application, when the user is about to use the location capability for the first time. </a:t>
            </a:r>
          </a:p>
          <a:p>
            <a:endParaRPr lang="en-US" dirty="0"/>
          </a:p>
        </p:txBody>
      </p:sp>
    </p:spTree>
    <p:extLst>
      <p:ext uri="{BB962C8B-B14F-4D97-AF65-F5344CB8AC3E}">
        <p14:creationId xmlns:p14="http://schemas.microsoft.com/office/powerpoint/2010/main" val="1638522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Recap: Comparison </a:t>
            </a:r>
            <a:r>
              <a:rPr lang="en-US" dirty="0" smtClean="0"/>
              <a:t>between platforms</a:t>
            </a:r>
            <a:endParaRPr lang="en-US" dirty="0"/>
          </a:p>
        </p:txBody>
      </p:sp>
      <p:sp>
        <p:nvSpPr>
          <p:cNvPr id="3" name="Content Placeholder 2"/>
          <p:cNvSpPr>
            <a:spLocks noGrp="1"/>
          </p:cNvSpPr>
          <p:nvPr>
            <p:ph idx="1"/>
          </p:nvPr>
        </p:nvSpPr>
        <p:spPr>
          <a:xfrm>
            <a:off x="457200" y="1600200"/>
            <a:ext cx="8229600" cy="4495800"/>
          </a:xfrm>
        </p:spPr>
        <p:txBody>
          <a:bodyPr>
            <a:normAutofit fontScale="92500" lnSpcReduction="20000"/>
          </a:bodyPr>
          <a:lstStyle/>
          <a:p>
            <a:r>
              <a:rPr lang="en-US" dirty="0" smtClean="0"/>
              <a:t>Operating system</a:t>
            </a:r>
          </a:p>
          <a:p>
            <a:pPr lvl="1"/>
            <a:r>
              <a:rPr lang="en-US" dirty="0" smtClean="0"/>
              <a:t>Unix</a:t>
            </a:r>
          </a:p>
          <a:p>
            <a:pPr lvl="1"/>
            <a:r>
              <a:rPr lang="en-US" dirty="0" smtClean="0"/>
              <a:t>Windows</a:t>
            </a:r>
          </a:p>
          <a:p>
            <a:r>
              <a:rPr lang="en-US" dirty="0" smtClean="0"/>
              <a:t>Approval process for applications</a:t>
            </a:r>
          </a:p>
          <a:p>
            <a:pPr lvl="1"/>
            <a:r>
              <a:rPr lang="en-US" dirty="0" smtClean="0"/>
              <a:t>Market: Vendor</a:t>
            </a:r>
            <a:r>
              <a:rPr lang="en-US" dirty="0"/>
              <a:t> </a:t>
            </a:r>
            <a:r>
              <a:rPr lang="en-US" dirty="0" smtClean="0"/>
              <a:t>controlled/Open</a:t>
            </a:r>
          </a:p>
          <a:p>
            <a:pPr lvl="1"/>
            <a:r>
              <a:rPr lang="en-US" dirty="0" smtClean="0"/>
              <a:t>App signing: Vendor-issued/self-signed</a:t>
            </a:r>
          </a:p>
          <a:p>
            <a:pPr lvl="1"/>
            <a:r>
              <a:rPr lang="en-US" dirty="0"/>
              <a:t>User approval of </a:t>
            </a:r>
            <a:r>
              <a:rPr lang="en-US" dirty="0" smtClean="0"/>
              <a:t>permissions</a:t>
            </a:r>
          </a:p>
          <a:p>
            <a:r>
              <a:rPr lang="en-US" dirty="0" smtClean="0"/>
              <a:t>Programming language for applications</a:t>
            </a:r>
          </a:p>
          <a:p>
            <a:pPr lvl="1"/>
            <a:r>
              <a:rPr lang="en-US" dirty="0" smtClean="0"/>
              <a:t>Managed execution</a:t>
            </a:r>
            <a:r>
              <a:rPr lang="en-US" dirty="0"/>
              <a:t>: Java, </a:t>
            </a:r>
            <a:r>
              <a:rPr lang="en-US" dirty="0" err="1" smtClean="0"/>
              <a:t>.Net</a:t>
            </a:r>
            <a:endParaRPr lang="en-US" dirty="0" smtClean="0"/>
          </a:p>
          <a:p>
            <a:pPr lvl="1"/>
            <a:r>
              <a:rPr lang="en-US" dirty="0" smtClean="0"/>
              <a:t>Native execution: Objective C</a:t>
            </a:r>
          </a:p>
        </p:txBody>
      </p:sp>
    </p:spTree>
    <p:extLst>
      <p:ext uri="{BB962C8B-B14F-4D97-AF65-F5344CB8AC3E}">
        <p14:creationId xmlns:p14="http://schemas.microsoft.com/office/powerpoint/2010/main" val="3198649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8898512"/>
              </p:ext>
            </p:extLst>
          </p:nvPr>
        </p:nvGraphicFramePr>
        <p:xfrm>
          <a:off x="685800" y="1600200"/>
          <a:ext cx="7696200" cy="3708400"/>
        </p:xfrm>
        <a:graphic>
          <a:graphicData uri="http://schemas.openxmlformats.org/drawingml/2006/table">
            <a:tbl>
              <a:tblPr firstRow="1" bandRow="1">
                <a:tableStyleId>{5C22544A-7EE6-4342-B048-85BDC9FD1C3A}</a:tableStyleId>
              </a:tblPr>
              <a:tblGrid>
                <a:gridCol w="3276600"/>
                <a:gridCol w="1143000"/>
                <a:gridCol w="1409700"/>
                <a:gridCol w="1866900"/>
              </a:tblGrid>
              <a:tr h="370840">
                <a:tc>
                  <a:txBody>
                    <a:bodyPr/>
                    <a:lstStyle/>
                    <a:p>
                      <a:endParaRPr lang="en-US" dirty="0"/>
                    </a:p>
                  </a:txBody>
                  <a:tcPr/>
                </a:tc>
                <a:tc>
                  <a:txBody>
                    <a:bodyPr/>
                    <a:lstStyle/>
                    <a:p>
                      <a:r>
                        <a:rPr lang="en-US" dirty="0" smtClean="0"/>
                        <a:t>iOS</a:t>
                      </a:r>
                      <a:endParaRPr lang="en-US" dirty="0"/>
                    </a:p>
                  </a:txBody>
                  <a:tcPr/>
                </a:tc>
                <a:tc>
                  <a:txBody>
                    <a:bodyPr/>
                    <a:lstStyle/>
                    <a:p>
                      <a:r>
                        <a:rPr lang="en-US" dirty="0" smtClean="0"/>
                        <a:t>Android</a:t>
                      </a:r>
                      <a:endParaRPr lang="en-US" dirty="0"/>
                    </a:p>
                  </a:txBody>
                  <a:tcPr/>
                </a:tc>
                <a:tc>
                  <a:txBody>
                    <a:bodyPr/>
                    <a:lstStyle/>
                    <a:p>
                      <a:r>
                        <a:rPr lang="en-US" dirty="0" smtClean="0"/>
                        <a:t>Windows</a:t>
                      </a:r>
                      <a:endParaRPr lang="en-US" dirty="0"/>
                    </a:p>
                  </a:txBody>
                  <a:tcPr/>
                </a:tc>
              </a:tr>
              <a:tr h="370840">
                <a:tc>
                  <a:txBody>
                    <a:bodyPr/>
                    <a:lstStyle/>
                    <a:p>
                      <a:r>
                        <a:rPr lang="en-US" dirty="0" smtClean="0"/>
                        <a:t>Unix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a:p>
                  </a:txBody>
                  <a:tcPr/>
                </a:tc>
              </a:tr>
              <a:tr h="370840">
                <a:tc>
                  <a:txBody>
                    <a:bodyPr/>
                    <a:lstStyle/>
                    <a:p>
                      <a:r>
                        <a:rPr lang="en-US" dirty="0" smtClean="0"/>
                        <a:t>Windows</a:t>
                      </a:r>
                      <a:endParaRPr lang="en-US" dirty="0"/>
                    </a:p>
                  </a:txBody>
                  <a:tcPr/>
                </a:tc>
                <a:tc>
                  <a:txBody>
                    <a:bodyPr/>
                    <a:lstStyle/>
                    <a:p>
                      <a:endParaRPr lang="en-US"/>
                    </a:p>
                  </a:txBody>
                  <a:tcPr/>
                </a:tc>
                <a:tc>
                  <a:txBody>
                    <a:bodyPr/>
                    <a:lstStyle/>
                    <a:p>
                      <a:endParaRPr lang="en-US"/>
                    </a:p>
                  </a:txBody>
                  <a:tcPr/>
                </a:tc>
                <a:tc>
                  <a:txBody>
                    <a:bodyPr/>
                    <a:lstStyle/>
                    <a:p>
                      <a:r>
                        <a:rPr lang="en-US" dirty="0" smtClean="0"/>
                        <a:t>x</a:t>
                      </a:r>
                      <a:endParaRPr lang="en-US" dirty="0"/>
                    </a:p>
                  </a:txBody>
                  <a:tcPr/>
                </a:tc>
              </a:tr>
              <a:tr h="370840">
                <a:tc>
                  <a:txBody>
                    <a:bodyPr/>
                    <a:lstStyle/>
                    <a:p>
                      <a:r>
                        <a:rPr lang="en-US" dirty="0" smtClean="0"/>
                        <a:t>Open</a:t>
                      </a:r>
                      <a:r>
                        <a:rPr lang="en-US" baseline="0" dirty="0" smtClean="0"/>
                        <a:t> market</a:t>
                      </a:r>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baseline="0" dirty="0" smtClean="0"/>
                        <a:t>Closed market</a:t>
                      </a:r>
                    </a:p>
                  </a:txBody>
                  <a:tcPr/>
                </a:tc>
                <a:tc>
                  <a:txBody>
                    <a:bodyPr/>
                    <a:lstStyle/>
                    <a:p>
                      <a:r>
                        <a:rPr lang="en-US" dirty="0" smtClean="0"/>
                        <a:t>x</a:t>
                      </a:r>
                      <a:endParaRPr lang="en-US" dirty="0"/>
                    </a:p>
                  </a:txBody>
                  <a:tcPr/>
                </a:tc>
                <a:tc>
                  <a:txBody>
                    <a:bodyPr/>
                    <a:lstStyle/>
                    <a:p>
                      <a:endParaRPr lang="en-US"/>
                    </a:p>
                  </a:txBody>
                  <a:tcPr/>
                </a:tc>
                <a:tc>
                  <a:txBody>
                    <a:bodyPr/>
                    <a:lstStyle/>
                    <a:p>
                      <a:r>
                        <a:rPr lang="en-US" dirty="0" smtClean="0"/>
                        <a:t>x</a:t>
                      </a:r>
                      <a:endParaRPr lang="en-US" dirty="0"/>
                    </a:p>
                  </a:txBody>
                  <a:tcPr/>
                </a:tc>
              </a:tr>
              <a:tr h="370840">
                <a:tc>
                  <a:txBody>
                    <a:bodyPr/>
                    <a:lstStyle/>
                    <a:p>
                      <a:r>
                        <a:rPr lang="en-US" baseline="0" dirty="0" smtClean="0"/>
                        <a:t>Vendor signed</a:t>
                      </a:r>
                    </a:p>
                  </a:txBody>
                  <a:tcPr/>
                </a:tc>
                <a:tc>
                  <a:txBody>
                    <a:bodyPr/>
                    <a:lstStyle/>
                    <a:p>
                      <a:r>
                        <a:rPr lang="en-US" dirty="0" smtClean="0"/>
                        <a:t>x</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baseline="0" dirty="0" smtClean="0"/>
                        <a:t>Self-signed</a:t>
                      </a:r>
                    </a:p>
                  </a:txBody>
                  <a:tcPr/>
                </a:tc>
                <a:tc>
                  <a:txBody>
                    <a:bodyPr/>
                    <a:lstStyle/>
                    <a:p>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r>
              <a:tr h="370840">
                <a:tc>
                  <a:txBody>
                    <a:bodyPr/>
                    <a:lstStyle/>
                    <a:p>
                      <a:r>
                        <a:rPr lang="en-US" baseline="0" dirty="0" smtClean="0"/>
                        <a:t>User approval of permissions</a:t>
                      </a:r>
                    </a:p>
                  </a:txBody>
                  <a:tcPr/>
                </a:tc>
                <a:tc>
                  <a:txBody>
                    <a:bodyPr/>
                    <a:lstStyle/>
                    <a:p>
                      <a:endParaRPr lang="en-US" dirty="0"/>
                    </a:p>
                  </a:txBody>
                  <a:tcPr/>
                </a:tc>
                <a:tc>
                  <a:txBody>
                    <a:bodyPr/>
                    <a:lstStyle/>
                    <a:p>
                      <a:r>
                        <a:rPr lang="en-US" dirty="0" smtClean="0"/>
                        <a:t>x</a:t>
                      </a:r>
                      <a:endParaRPr lang="en-US" dirty="0"/>
                    </a:p>
                  </a:txBody>
                  <a:tcPr/>
                </a:tc>
                <a:tc>
                  <a:txBody>
                    <a:bodyPr/>
                    <a:lstStyle/>
                    <a:p>
                      <a:r>
                        <a:rPr lang="en-US" dirty="0" smtClean="0"/>
                        <a:t>7-&gt;</a:t>
                      </a:r>
                      <a:r>
                        <a:rPr lang="en-US" baseline="0" dirty="0" smtClean="0"/>
                        <a:t> 8</a:t>
                      </a:r>
                      <a:endParaRPr lang="en-US" dirty="0"/>
                    </a:p>
                  </a:txBody>
                  <a:tcPr/>
                </a:tc>
              </a:tr>
              <a:tr h="370840">
                <a:tc>
                  <a:txBody>
                    <a:bodyPr/>
                    <a:lstStyle/>
                    <a:p>
                      <a:r>
                        <a:rPr lang="en-US" baseline="0" dirty="0" smtClean="0"/>
                        <a:t>Managed code</a:t>
                      </a:r>
                    </a:p>
                  </a:txBody>
                  <a:tcPr/>
                </a:tc>
                <a:tc>
                  <a:txBody>
                    <a:bodyPr/>
                    <a:lstStyle/>
                    <a:p>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r>
              <a:tr h="370840">
                <a:tc>
                  <a:txBody>
                    <a:bodyPr/>
                    <a:lstStyle/>
                    <a:p>
                      <a:r>
                        <a:rPr lang="en-US" baseline="0" dirty="0" smtClean="0"/>
                        <a:t>Native code</a:t>
                      </a:r>
                    </a:p>
                  </a:txBody>
                  <a:tcPr/>
                </a:tc>
                <a:tc>
                  <a:txBody>
                    <a:bodyPr/>
                    <a:lstStyle/>
                    <a:p>
                      <a:r>
                        <a:rPr lang="en-US" dirty="0" smtClean="0"/>
                        <a:t>x</a:t>
                      </a:r>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663532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 are increasing</a:t>
            </a:r>
            <a:endParaRPr lang="en-US" dirty="0"/>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b="17000"/>
          <a:stretch>
            <a:fillRect/>
          </a:stretch>
        </p:blipFill>
        <p:spPr bwMode="auto">
          <a:xfrm>
            <a:off x="-15875" y="1600200"/>
            <a:ext cx="4867275" cy="399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me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2271" y="1417638"/>
            <a:ext cx="4081462"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7736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a:t>
            </a:r>
            <a:r>
              <a:rPr lang="en-US" dirty="0"/>
              <a:t>m</a:t>
            </a:r>
            <a:r>
              <a:rPr lang="en-US" dirty="0" smtClean="0"/>
              <a:t>alware attacks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Unique to phones:</a:t>
            </a:r>
          </a:p>
          <a:p>
            <a:pPr lvl="1"/>
            <a:r>
              <a:rPr lang="en-US" dirty="0" smtClean="0"/>
              <a:t>Premium SMS messages</a:t>
            </a:r>
          </a:p>
          <a:p>
            <a:pPr lvl="1"/>
            <a:r>
              <a:rPr lang="en-US" dirty="0" smtClean="0"/>
              <a:t>Identify location</a:t>
            </a:r>
          </a:p>
          <a:p>
            <a:pPr lvl="1"/>
            <a:r>
              <a:rPr lang="en-US" dirty="0" smtClean="0"/>
              <a:t>Record phone calls</a:t>
            </a:r>
          </a:p>
          <a:p>
            <a:pPr lvl="1"/>
            <a:r>
              <a:rPr lang="en-US" dirty="0" smtClean="0"/>
              <a:t>Log SMS</a:t>
            </a:r>
          </a:p>
          <a:p>
            <a:r>
              <a:rPr lang="en-US" dirty="0" smtClean="0"/>
              <a:t>Similar to desktop/PCs:</a:t>
            </a:r>
          </a:p>
          <a:p>
            <a:pPr lvl="1"/>
            <a:r>
              <a:rPr lang="en-US" dirty="0" smtClean="0"/>
              <a:t>Connects to </a:t>
            </a:r>
            <a:r>
              <a:rPr lang="en-US" dirty="0" err="1" smtClean="0"/>
              <a:t>botmasters</a:t>
            </a:r>
            <a:endParaRPr lang="en-US" dirty="0" smtClean="0"/>
          </a:p>
          <a:p>
            <a:pPr lvl="1"/>
            <a:r>
              <a:rPr lang="en-US" dirty="0" smtClean="0"/>
              <a:t>Steal data</a:t>
            </a:r>
          </a:p>
          <a:p>
            <a:pPr lvl="1"/>
            <a:r>
              <a:rPr lang="en-US" dirty="0" smtClean="0"/>
              <a:t>Phishing</a:t>
            </a:r>
          </a:p>
          <a:p>
            <a:pPr lvl="1"/>
            <a:r>
              <a:rPr lang="en-US" dirty="0" err="1" smtClean="0"/>
              <a:t>Malvertising</a:t>
            </a:r>
            <a:endParaRPr lang="en-US" dirty="0" smtClean="0"/>
          </a:p>
          <a:p>
            <a:endParaRPr lang="en-US" dirty="0"/>
          </a:p>
        </p:txBody>
      </p:sp>
    </p:spTree>
    <p:extLst>
      <p:ext uri="{BB962C8B-B14F-4D97-AF65-F5344CB8AC3E}">
        <p14:creationId xmlns:p14="http://schemas.microsoft.com/office/powerpoint/2010/main" val="950901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Mobile malware examples</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DroidDream</a:t>
            </a:r>
            <a:r>
              <a:rPr lang="en-US" dirty="0" smtClean="0"/>
              <a:t> (Android)</a:t>
            </a:r>
          </a:p>
          <a:p>
            <a:pPr lvl="1"/>
            <a:r>
              <a:rPr lang="en-US" dirty="0" smtClean="0"/>
              <a:t>Over 58 apps uploaded to Google app market</a:t>
            </a:r>
          </a:p>
          <a:p>
            <a:pPr lvl="1"/>
            <a:r>
              <a:rPr lang="en-US" dirty="0" smtClean="0"/>
              <a:t>Conducts data theft; send credentials to attackers</a:t>
            </a:r>
            <a:br>
              <a:rPr lang="en-US" dirty="0" smtClean="0"/>
            </a:br>
            <a:endParaRPr lang="en-US" dirty="0" smtClean="0"/>
          </a:p>
          <a:p>
            <a:r>
              <a:rPr lang="en-US" dirty="0" err="1" smtClean="0"/>
              <a:t>Ikee</a:t>
            </a:r>
            <a:r>
              <a:rPr lang="en-US" dirty="0" smtClean="0"/>
              <a:t> (iOS)</a:t>
            </a:r>
          </a:p>
          <a:p>
            <a:pPr lvl="1"/>
            <a:r>
              <a:rPr lang="en-US" dirty="0" smtClean="0"/>
              <a:t>Worm capabilities (targeted default </a:t>
            </a:r>
            <a:r>
              <a:rPr lang="en-US" dirty="0" err="1" smtClean="0"/>
              <a:t>ssh</a:t>
            </a:r>
            <a:r>
              <a:rPr lang="en-US" dirty="0" smtClean="0"/>
              <a:t> </a:t>
            </a:r>
            <a:r>
              <a:rPr lang="en-US" dirty="0" err="1" smtClean="0"/>
              <a:t>pwd</a:t>
            </a:r>
            <a:r>
              <a:rPr lang="en-US" dirty="0" smtClean="0"/>
              <a:t>)</a:t>
            </a:r>
          </a:p>
          <a:p>
            <a:pPr lvl="1"/>
            <a:r>
              <a:rPr lang="en-US" dirty="0" smtClean="0"/>
              <a:t>Worked only on </a:t>
            </a:r>
            <a:r>
              <a:rPr lang="en-US" dirty="0" err="1" smtClean="0"/>
              <a:t>jailbroken</a:t>
            </a:r>
            <a:r>
              <a:rPr lang="en-US" dirty="0" smtClean="0"/>
              <a:t> phones with </a:t>
            </a:r>
            <a:r>
              <a:rPr lang="en-US" dirty="0" err="1" smtClean="0"/>
              <a:t>ssh</a:t>
            </a:r>
            <a:r>
              <a:rPr lang="en-US" dirty="0" smtClean="0"/>
              <a:t> installed </a:t>
            </a:r>
            <a:br>
              <a:rPr lang="en-US" dirty="0" smtClean="0"/>
            </a:br>
            <a:r>
              <a:rPr lang="en-US" dirty="0" smtClean="0"/>
              <a:t>(could have been worse)</a:t>
            </a:r>
            <a:br>
              <a:rPr lang="en-US" dirty="0" smtClean="0"/>
            </a:br>
            <a:endParaRPr lang="en-US" dirty="0" smtClean="0"/>
          </a:p>
          <a:p>
            <a:r>
              <a:rPr lang="en-US" dirty="0" err="1" smtClean="0"/>
              <a:t>Zitmo</a:t>
            </a:r>
            <a:r>
              <a:rPr lang="en-US" dirty="0" smtClean="0"/>
              <a:t> (</a:t>
            </a:r>
            <a:r>
              <a:rPr lang="en-US" dirty="0" err="1" smtClean="0"/>
              <a:t>Symbian,BlackBerry,Windows,Android</a:t>
            </a:r>
            <a:r>
              <a:rPr lang="en-US" dirty="0" smtClean="0"/>
              <a:t>)</a:t>
            </a:r>
          </a:p>
          <a:p>
            <a:pPr lvl="1"/>
            <a:r>
              <a:rPr lang="en-US" dirty="0"/>
              <a:t>Propagates via SMS; claims to install a “security </a:t>
            </a:r>
            <a:r>
              <a:rPr lang="en-US" dirty="0" smtClean="0"/>
              <a:t>certificate”</a:t>
            </a:r>
          </a:p>
          <a:p>
            <a:pPr lvl="1"/>
            <a:r>
              <a:rPr lang="en-US" dirty="0" smtClean="0"/>
              <a:t>Captures info from SMS; aimed at defeating 2-factor </a:t>
            </a:r>
            <a:r>
              <a:rPr lang="en-US" dirty="0" err="1" smtClean="0"/>
              <a:t>auth</a:t>
            </a:r>
            <a:endParaRPr lang="en-US" dirty="0" smtClean="0"/>
          </a:p>
          <a:p>
            <a:pPr lvl="1"/>
            <a:r>
              <a:rPr lang="en-US" dirty="0" smtClean="0"/>
              <a:t>Works with Zeus botnet; timed with user PC infection</a:t>
            </a:r>
          </a:p>
          <a:p>
            <a:pPr lvl="1"/>
            <a:endParaRPr lang="en-US" dirty="0" smtClean="0"/>
          </a:p>
          <a:p>
            <a:endParaRPr lang="en-US" dirty="0"/>
          </a:p>
        </p:txBody>
      </p:sp>
    </p:spTree>
    <p:extLst>
      <p:ext uri="{BB962C8B-B14F-4D97-AF65-F5344CB8AC3E}">
        <p14:creationId xmlns:p14="http://schemas.microsoft.com/office/powerpoint/2010/main" val="396562871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between platforms</a:t>
            </a:r>
            <a:endParaRPr lang="en-US" dirty="0"/>
          </a:p>
        </p:txBody>
      </p:sp>
      <p:sp>
        <p:nvSpPr>
          <p:cNvPr id="3" name="Content Placeholder 2"/>
          <p:cNvSpPr>
            <a:spLocks noGrp="1"/>
          </p:cNvSpPr>
          <p:nvPr>
            <p:ph idx="1"/>
          </p:nvPr>
        </p:nvSpPr>
        <p:spPr>
          <a:xfrm>
            <a:off x="457200" y="1600200"/>
            <a:ext cx="8229600" cy="4495800"/>
          </a:xfrm>
        </p:spPr>
        <p:txBody>
          <a:bodyPr>
            <a:normAutofit fontScale="92500" lnSpcReduction="20000"/>
          </a:bodyPr>
          <a:lstStyle/>
          <a:p>
            <a:r>
              <a:rPr lang="en-US" dirty="0" smtClean="0"/>
              <a:t>Operating </a:t>
            </a:r>
            <a:r>
              <a:rPr lang="en-US" dirty="0" smtClean="0"/>
              <a:t>system</a:t>
            </a:r>
            <a:endParaRPr lang="en-US" dirty="0" smtClean="0"/>
          </a:p>
          <a:p>
            <a:pPr lvl="1"/>
            <a:r>
              <a:rPr lang="en-US" dirty="0" smtClean="0"/>
              <a:t>Unix</a:t>
            </a:r>
          </a:p>
          <a:p>
            <a:pPr lvl="1"/>
            <a:r>
              <a:rPr lang="en-US" dirty="0" smtClean="0"/>
              <a:t>Windows</a:t>
            </a:r>
          </a:p>
          <a:p>
            <a:r>
              <a:rPr lang="en-US" dirty="0" smtClean="0"/>
              <a:t>Approval process for applications</a:t>
            </a:r>
          </a:p>
          <a:p>
            <a:pPr lvl="1"/>
            <a:r>
              <a:rPr lang="en-US" dirty="0" smtClean="0"/>
              <a:t>Market: Vendor</a:t>
            </a:r>
            <a:r>
              <a:rPr lang="en-US" dirty="0"/>
              <a:t> </a:t>
            </a:r>
            <a:r>
              <a:rPr lang="en-US" dirty="0" smtClean="0"/>
              <a:t>controlled/Open</a:t>
            </a:r>
          </a:p>
          <a:p>
            <a:pPr lvl="1"/>
            <a:r>
              <a:rPr lang="en-US" dirty="0" smtClean="0"/>
              <a:t>App signing: Vendor-issued/self-signed</a:t>
            </a:r>
          </a:p>
          <a:p>
            <a:pPr lvl="1"/>
            <a:r>
              <a:rPr lang="en-US" dirty="0" smtClean="0"/>
              <a:t>User approval of permission</a:t>
            </a:r>
          </a:p>
          <a:p>
            <a:r>
              <a:rPr lang="en-US" dirty="0" smtClean="0"/>
              <a:t>Programming language for applications</a:t>
            </a:r>
          </a:p>
          <a:p>
            <a:pPr lvl="1"/>
            <a:r>
              <a:rPr lang="en-US" dirty="0" smtClean="0"/>
              <a:t>Managed execution</a:t>
            </a:r>
            <a:r>
              <a:rPr lang="en-US" dirty="0"/>
              <a:t>: Java, </a:t>
            </a:r>
            <a:r>
              <a:rPr lang="en-US" dirty="0" err="1" smtClean="0"/>
              <a:t>.Net</a:t>
            </a:r>
            <a:endParaRPr lang="en-US" dirty="0" smtClean="0"/>
          </a:p>
          <a:p>
            <a:pPr lvl="1"/>
            <a:r>
              <a:rPr lang="en-US" dirty="0" smtClean="0"/>
              <a:t>Native execution: Objective C</a:t>
            </a:r>
          </a:p>
        </p:txBody>
      </p:sp>
    </p:spTree>
    <p:extLst>
      <p:ext uri="{BB962C8B-B14F-4D97-AF65-F5344CB8AC3E}">
        <p14:creationId xmlns:p14="http://schemas.microsoft.com/office/powerpoint/2010/main" val="8228492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Android OS: Basics</a:t>
            </a:r>
            <a:endParaRPr lang="en-US" dirty="0"/>
          </a:p>
        </p:txBody>
      </p:sp>
      <p:sp>
        <p:nvSpPr>
          <p:cNvPr id="3" name="Content Placeholder 2"/>
          <p:cNvSpPr>
            <a:spLocks noGrp="1"/>
          </p:cNvSpPr>
          <p:nvPr>
            <p:ph idx="1"/>
          </p:nvPr>
        </p:nvSpPr>
        <p:spPr/>
        <p:txBody>
          <a:bodyPr>
            <a:normAutofit/>
          </a:bodyPr>
          <a:lstStyle/>
          <a:p>
            <a:r>
              <a:rPr lang="en-US" dirty="0" smtClean="0"/>
              <a:t>Linux platform, programmed with Java but focused for a mobile environment</a:t>
            </a:r>
          </a:p>
          <a:p>
            <a:r>
              <a:rPr lang="en-US" dirty="0" smtClean="0"/>
              <a:t>Includes support for SQL-lite databases</a:t>
            </a:r>
          </a:p>
          <a:p>
            <a:r>
              <a:rPr lang="en-US" dirty="0" smtClean="0"/>
              <a:t>Includes software for secure network communication:</a:t>
            </a:r>
          </a:p>
          <a:p>
            <a:pPr lvl="1"/>
            <a:r>
              <a:rPr lang="en-US" dirty="0" smtClean="0"/>
              <a:t>Open SLL, Bouncy Castel crypto API and Java library</a:t>
            </a:r>
          </a:p>
          <a:p>
            <a:r>
              <a:rPr lang="en-US" dirty="0" smtClean="0"/>
              <a:t>Infrastructure in in C</a:t>
            </a:r>
            <a:endParaRPr lang="en-US" dirty="0" smtClean="0"/>
          </a:p>
        </p:txBody>
      </p:sp>
    </p:spTree>
    <p:extLst>
      <p:ext uri="{BB962C8B-B14F-4D97-AF65-F5344CB8AC3E}">
        <p14:creationId xmlns:p14="http://schemas.microsoft.com/office/powerpoint/2010/main" val="359665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TotalTime>
  <Words>2106</Words>
  <Application>Microsoft Macintosh PowerPoint</Application>
  <PresentationFormat>On-screen Show (4:3)</PresentationFormat>
  <Paragraphs>315</Paragraphs>
  <Slides>42</Slides>
  <Notes>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Mobile OSes and security</vt:lpstr>
      <vt:lpstr>Mobile is now huge</vt:lpstr>
      <vt:lpstr>PowerPoint Presentation</vt:lpstr>
      <vt:lpstr>Tons of apps are available</vt:lpstr>
      <vt:lpstr>Attacks are increasing</vt:lpstr>
      <vt:lpstr>Mobile malware attacks</vt:lpstr>
      <vt:lpstr>Mobile malware examples</vt:lpstr>
      <vt:lpstr>Comparison between platforms</vt:lpstr>
      <vt:lpstr>The Android OS: Basics</vt:lpstr>
      <vt:lpstr>The Android OS: Basics</vt:lpstr>
      <vt:lpstr>PowerPoint Presentation</vt:lpstr>
      <vt:lpstr>Applications</vt:lpstr>
      <vt:lpstr>Exploit prevention</vt:lpstr>
      <vt:lpstr>Code signing</vt:lpstr>
      <vt:lpstr>Obvious potential attacks</vt:lpstr>
      <vt:lpstr>Developer responsibilities</vt:lpstr>
      <vt:lpstr>More on permissions</vt:lpstr>
      <vt:lpstr>Levels for permissions</vt:lpstr>
      <vt:lpstr>Permission failure</vt:lpstr>
      <vt:lpstr>Intents</vt:lpstr>
      <vt:lpstr>What intents do</vt:lpstr>
      <vt:lpstr>Intents</vt:lpstr>
      <vt:lpstr>Example</vt:lpstr>
      <vt:lpstr>Sample attack</vt:lpstr>
      <vt:lpstr>Another example: logcat</vt:lpstr>
      <vt:lpstr>IOS overview</vt:lpstr>
      <vt:lpstr>Apple iOS Security</vt:lpstr>
      <vt:lpstr>Device Security: passcodes</vt:lpstr>
      <vt:lpstr>Data Security</vt:lpstr>
      <vt:lpstr>App Security</vt:lpstr>
      <vt:lpstr>iOS Sandbox  </vt:lpstr>
      <vt:lpstr>A bit about Windows</vt:lpstr>
      <vt:lpstr>Windows Phone 7 security model</vt:lpstr>
      <vt:lpstr>Windows Phone 8 security model</vt:lpstr>
      <vt:lpstr>  Windows Phone OS 7.0 security model</vt:lpstr>
      <vt:lpstr>Isolation</vt:lpstr>
      <vt:lpstr>Four chamber types</vt:lpstr>
      <vt:lpstr>Overview of four chambers</vt:lpstr>
      <vt:lpstr>Overview of four chambers</vt:lpstr>
      <vt:lpstr>Granting privileges to applications</vt:lpstr>
      <vt:lpstr>Recap: Comparison between platforms</vt:lpstr>
      <vt:lpstr>Comparison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OS and security</dc:title>
  <dc:creator>Default User</dc:creator>
  <cp:lastModifiedBy>Default User</cp:lastModifiedBy>
  <cp:revision>9</cp:revision>
  <dcterms:created xsi:type="dcterms:W3CDTF">2015-04-08T21:38:52Z</dcterms:created>
  <dcterms:modified xsi:type="dcterms:W3CDTF">2015-04-09T15:00:21Z</dcterms:modified>
</cp:coreProperties>
</file>