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0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12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4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2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3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2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9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725F1-C4A2-7B4F-A704-16CFDD152289}" type="datetimeFigureOut">
              <a:rPr lang="en-US" smtClean="0"/>
              <a:t>4/23/15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198B5-7D63-6E42-B5FC-5DB3DDF99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6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few final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978891"/>
          </a:xfrm>
        </p:spPr>
        <p:txBody>
          <a:bodyPr>
            <a:normAutofit/>
          </a:bodyPr>
          <a:lstStyle/>
          <a:p>
            <a:r>
              <a:rPr lang="en-US" dirty="0" smtClean="0"/>
              <a:t>Legal obligations</a:t>
            </a:r>
          </a:p>
          <a:p>
            <a:r>
              <a:rPr lang="en-US" dirty="0" smtClean="0"/>
              <a:t>Malware</a:t>
            </a:r>
          </a:p>
          <a:p>
            <a:r>
              <a:rPr lang="en-US" dirty="0" smtClean="0"/>
              <a:t>Spam</a:t>
            </a:r>
          </a:p>
        </p:txBody>
      </p:sp>
    </p:spTree>
    <p:extLst>
      <p:ext uri="{BB962C8B-B14F-4D97-AF65-F5344CB8AC3E}">
        <p14:creationId xmlns:p14="http://schemas.microsoft.com/office/powerpoint/2010/main" val="59031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variant: transaction generators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“Man-in-the-browser” attack:</a:t>
            </a:r>
          </a:p>
        </p:txBody>
      </p:sp>
      <p:pic>
        <p:nvPicPr>
          <p:cNvPr id="4" name="Picture 3" descr="man-in-the-browse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39" y="2187034"/>
            <a:ext cx="5931187" cy="45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8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Man-in-the-browser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Malware installed in your browser that ensures the customer always sees what they expect, but the actual values are changed when sent to destination</a:t>
            </a:r>
          </a:p>
          <a:p>
            <a:pPr lvl="1"/>
            <a:r>
              <a:rPr lang="en-US" dirty="0" smtClean="0"/>
              <a:t>Classic example: bank attacks</a:t>
            </a:r>
          </a:p>
          <a:p>
            <a:r>
              <a:rPr lang="en-US" dirty="0" smtClean="0"/>
              <a:t>Not really defeated by strong authentication! This falls under transaction verification.</a:t>
            </a:r>
          </a:p>
          <a:p>
            <a:pPr lvl="1"/>
            <a:r>
              <a:rPr lang="en-US" dirty="0" smtClean="0"/>
              <a:t>Best defense is those annoying text messages your bank wants you to sign up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6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scale malware: 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Large scale attacks generally require an “army”.</a:t>
            </a:r>
          </a:p>
          <a:p>
            <a:pPr lvl="1"/>
            <a:r>
              <a:rPr lang="en-US" dirty="0" smtClean="0"/>
              <a:t>Interesting point – the infected user is actually impacted very little!  Cost is external.</a:t>
            </a:r>
          </a:p>
          <a:p>
            <a:r>
              <a:rPr lang="en-US" dirty="0" smtClean="0"/>
              <a:t>Used for:</a:t>
            </a:r>
          </a:p>
          <a:p>
            <a:pPr lvl="1"/>
            <a:r>
              <a:rPr lang="en-US" dirty="0" err="1" smtClean="0"/>
              <a:t>DDoS</a:t>
            </a:r>
            <a:r>
              <a:rPr lang="en-US" dirty="0" smtClean="0"/>
              <a:t> (extortion)</a:t>
            </a:r>
          </a:p>
          <a:p>
            <a:pPr lvl="1"/>
            <a:r>
              <a:rPr lang="en-US" dirty="0" smtClean="0"/>
              <a:t>Spam</a:t>
            </a:r>
          </a:p>
          <a:p>
            <a:pPr lvl="1"/>
            <a:r>
              <a:rPr lang="en-US" dirty="0" smtClean="0"/>
              <a:t>Click fraud</a:t>
            </a:r>
          </a:p>
          <a:p>
            <a:pPr lvl="1"/>
            <a:r>
              <a:rPr lang="en-US" dirty="0" smtClean="0"/>
              <a:t>Scam infrastructure, such as posting a webpage, DNS takedowns, or proxy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2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Spam, at its heart, is an effort to get customers.</a:t>
            </a:r>
          </a:p>
          <a:p>
            <a:pPr lvl="1"/>
            <a:r>
              <a:rPr lang="en-US" dirty="0" smtClean="0"/>
              <a:t>Think of snail mail analog, which is not illegal.</a:t>
            </a:r>
          </a:p>
          <a:p>
            <a:pPr lvl="1"/>
            <a:r>
              <a:rPr lang="en-US" dirty="0" smtClean="0"/>
              <a:t>However, main difference is the burden of cost – on the receiver rather than the sender.</a:t>
            </a:r>
          </a:p>
          <a:p>
            <a:pPr lvl="2"/>
            <a:r>
              <a:rPr lang="en-US" dirty="0" smtClean="0"/>
              <a:t>Not trivial: estimated at around $100 billion a year to store and send spam.</a:t>
            </a:r>
          </a:p>
          <a:p>
            <a:r>
              <a:rPr lang="en-US" dirty="0" smtClean="0"/>
              <a:t>What ways can spammers make money, and what incentive is there to stop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1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Monetizing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Emails asking for money or offering profit scheme</a:t>
            </a:r>
          </a:p>
          <a:p>
            <a:pPr lvl="1"/>
            <a:r>
              <a:rPr lang="en-US" dirty="0" smtClean="0"/>
              <a:t>Phishing for passwords and private information</a:t>
            </a:r>
          </a:p>
          <a:p>
            <a:pPr lvl="1"/>
            <a:r>
              <a:rPr lang="en-US" dirty="0" smtClean="0"/>
              <a:t>Advertising goods and services</a:t>
            </a:r>
          </a:p>
          <a:p>
            <a:pPr lvl="1"/>
            <a:r>
              <a:rPr lang="en-US" dirty="0" smtClean="0"/>
              <a:t>Recruiting crooks, bots, etc.</a:t>
            </a:r>
          </a:p>
          <a:p>
            <a:pPr lvl="1"/>
            <a:r>
              <a:rPr lang="en-US" dirty="0" smtClean="0"/>
              <a:t>Pump-and-dump stocks</a:t>
            </a:r>
          </a:p>
          <a:p>
            <a:r>
              <a:rPr lang="en-US" dirty="0" smtClean="0"/>
              <a:t>Primary cost to sender is maintaining the list</a:t>
            </a:r>
          </a:p>
          <a:p>
            <a:pPr lvl="1"/>
            <a:r>
              <a:rPr lang="en-US" dirty="0" smtClean="0"/>
              <a:t>Either automated web crawler or purchasing lists from others</a:t>
            </a:r>
          </a:p>
          <a:p>
            <a:pPr lvl="2"/>
            <a:r>
              <a:rPr lang="en-US" dirty="0" smtClean="0"/>
              <a:t>(Remember that New Yorker policy that so bothered me?)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34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Economics of 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Recent experiment: After infiltrating a botnet, researchers wanted to find out how much people actually click on spam emails.</a:t>
            </a:r>
          </a:p>
          <a:p>
            <a:r>
              <a:rPr lang="en-US" dirty="0" smtClean="0"/>
              <a:t>Result: 350 million messages sent, and 28 people responded</a:t>
            </a:r>
          </a:p>
          <a:p>
            <a:pPr lvl="1"/>
            <a:r>
              <a:rPr lang="en-US" dirty="0" smtClean="0"/>
              <a:t>Success rate is .000008%</a:t>
            </a:r>
          </a:p>
          <a:p>
            <a:r>
              <a:rPr lang="en-US" dirty="0" smtClean="0"/>
              <a:t>Estimated average across all types is only .0001% or less</a:t>
            </a:r>
          </a:p>
          <a:p>
            <a:pPr lvl="1"/>
            <a:r>
              <a:rPr lang="en-US" dirty="0" smtClean="0"/>
              <a:t>But, given low costs, still raises a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3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as a spammer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Storm infiltration study found:</a:t>
            </a:r>
          </a:p>
          <a:p>
            <a:pPr lvl="1"/>
            <a:r>
              <a:rPr lang="en-US" dirty="0" smtClean="0"/>
              <a:t>Modern spam campaigns can send 10s of billions of spams using mailing lists of 100s of millions of addresses</a:t>
            </a:r>
          </a:p>
          <a:p>
            <a:pPr lvl="1"/>
            <a:r>
              <a:rPr lang="en-US" dirty="0" smtClean="0"/>
              <a:t>3/4 to 5/6 of all spam delivery attempts fail before the message is even sent to the receiver’s server</a:t>
            </a:r>
          </a:p>
          <a:p>
            <a:pPr lvl="2"/>
            <a:r>
              <a:rPr lang="en-US" dirty="0" smtClean="0"/>
              <a:t>due to heavy &amp; effective use of black-listing</a:t>
            </a:r>
          </a:p>
          <a:p>
            <a:pPr lvl="1"/>
            <a:r>
              <a:rPr lang="en-US" dirty="0" smtClean="0"/>
              <a:t>It takes around 20,000 “postcard” spams to get one person to visit the postcard site</a:t>
            </a:r>
          </a:p>
          <a:p>
            <a:pPr lvl="1"/>
            <a:r>
              <a:rPr lang="en-US" dirty="0" smtClean="0"/>
              <a:t>1 in 10 of the visitors will click to download the postcard</a:t>
            </a:r>
          </a:p>
          <a:p>
            <a:pPr lvl="1"/>
            <a:r>
              <a:rPr lang="en-US" dirty="0" smtClean="0"/>
              <a:t>It takes around 12,000,000 Viagra spams to get one person to visit the site and make a purchase (~$100)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2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 the user end:</a:t>
            </a:r>
          </a:p>
          <a:p>
            <a:pPr lvl="1"/>
            <a:r>
              <a:rPr lang="en-US" dirty="0" smtClean="0"/>
              <a:t>Give out email only to trusted websites!</a:t>
            </a:r>
          </a:p>
          <a:p>
            <a:pPr lvl="1"/>
            <a:r>
              <a:rPr lang="en-US" dirty="0" smtClean="0"/>
              <a:t>Never list email directly on the web – use “– at –” notation or an image</a:t>
            </a:r>
          </a:p>
          <a:p>
            <a:r>
              <a:rPr lang="en-US" dirty="0" smtClean="0"/>
              <a:t>Industry side:</a:t>
            </a:r>
          </a:p>
          <a:p>
            <a:pPr lvl="1"/>
            <a:r>
              <a:rPr lang="en-US" dirty="0" smtClean="0"/>
              <a:t>MTA authentication via DKM, so that “from” field can’t be spoofed</a:t>
            </a:r>
          </a:p>
          <a:p>
            <a:pPr lvl="1"/>
            <a:r>
              <a:rPr lang="en-US" dirty="0" smtClean="0"/>
              <a:t>Sender Policy Framework (SPF) – checks if the message comes from the correct IP network</a:t>
            </a:r>
          </a:p>
          <a:p>
            <a:pPr lvl="2"/>
            <a:r>
              <a:rPr lang="en-US" dirty="0" smtClean="0"/>
              <a:t>not using crypto, so susceptible to IP spoofing</a:t>
            </a:r>
          </a:p>
          <a:p>
            <a:pPr lvl="1"/>
            <a:r>
              <a:rPr lang="en-US" dirty="0" smtClean="0"/>
              <a:t>CAPTCHAs: Completely Automated Public Turing test to tell Computers and Humans Apart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46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Blacklisting and </a:t>
            </a:r>
            <a:r>
              <a:rPr lang="en-US" dirty="0" err="1" smtClean="0"/>
              <a:t>Greylisting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70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Several centralized hubs exist that track sources of spam, which many ISPs use to block these messages</a:t>
            </a:r>
          </a:p>
          <a:p>
            <a:pPr lvl="1"/>
            <a:r>
              <a:rPr lang="en-US" dirty="0" smtClean="0"/>
              <a:t>Published in DNS blacklists: DNSBLs</a:t>
            </a:r>
          </a:p>
          <a:p>
            <a:pPr lvl="1"/>
            <a:r>
              <a:rPr lang="en-US" dirty="0" smtClean="0"/>
              <a:t>Considered fairly controversial, since many are fairly aggressive in their classification</a:t>
            </a:r>
          </a:p>
          <a:p>
            <a:r>
              <a:rPr lang="en-US" dirty="0" err="1" smtClean="0"/>
              <a:t>Greylisting</a:t>
            </a:r>
            <a:r>
              <a:rPr lang="en-US" dirty="0" smtClean="0"/>
              <a:t>: SMTP supports “temporary rejection”</a:t>
            </a:r>
          </a:p>
          <a:p>
            <a:pPr lvl="1"/>
            <a:r>
              <a:rPr lang="en-US" dirty="0" smtClean="0"/>
              <a:t>Idea is that legitimate sender will log and resend after a certain amount of time</a:t>
            </a:r>
          </a:p>
          <a:p>
            <a:pPr lvl="1"/>
            <a:r>
              <a:rPr lang="en-US" dirty="0" smtClean="0"/>
              <a:t>Spammers typically can’t handle this volume of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90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Spam defense we are all familiar with, where software analyzes the text and decides if it is spam</a:t>
            </a:r>
          </a:p>
          <a:p>
            <a:pPr lvl="1"/>
            <a:r>
              <a:rPr lang="en-US" dirty="0" smtClean="0"/>
              <a:t>Used in almost all commercial products now</a:t>
            </a:r>
          </a:p>
          <a:p>
            <a:r>
              <a:rPr lang="en-US" dirty="0" smtClean="0"/>
              <a:t>Behind the scenes:</a:t>
            </a:r>
          </a:p>
          <a:p>
            <a:pPr lvl="1"/>
            <a:r>
              <a:rPr lang="en-US" dirty="0" smtClean="0"/>
              <a:t>Bayesian filtering (machine learning)</a:t>
            </a:r>
          </a:p>
          <a:p>
            <a:pPr lvl="1"/>
            <a:r>
              <a:rPr lang="en-US" dirty="0" smtClean="0"/>
              <a:t>ALPACAS (A Large-scale, Privacy-Aware Collaborative </a:t>
            </a:r>
            <a:r>
              <a:rPr lang="en-US" dirty="0" err="1" smtClean="0"/>
              <a:t>Antispam</a:t>
            </a:r>
            <a:r>
              <a:rPr lang="en-US" dirty="0" smtClean="0"/>
              <a:t> System)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8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Grades for lab 3 </a:t>
            </a:r>
            <a:r>
              <a:rPr lang="en-US" smtClean="0"/>
              <a:t>emailed yesterday.</a:t>
            </a:r>
          </a:p>
          <a:p>
            <a:r>
              <a:rPr lang="en-US" dirty="0" smtClean="0"/>
              <a:t>Test </a:t>
            </a:r>
            <a:r>
              <a:rPr lang="en-US" dirty="0" smtClean="0"/>
              <a:t>is Thursday, May 7, at noon.</a:t>
            </a:r>
          </a:p>
          <a:p>
            <a:pPr lvl="1"/>
            <a:r>
              <a:rPr lang="en-US" dirty="0" smtClean="0"/>
              <a:t>No one is taking a conflict.  (Right??)</a:t>
            </a:r>
          </a:p>
          <a:p>
            <a:r>
              <a:rPr lang="en-US" dirty="0" smtClean="0"/>
              <a:t>Review guide will be posted tomorrow and handed out with a final sample exam on Tuesday.</a:t>
            </a:r>
          </a:p>
          <a:p>
            <a:r>
              <a:rPr lang="en-US" dirty="0" smtClean="0"/>
              <a:t>Review session in class next Thursday.</a:t>
            </a:r>
          </a:p>
          <a:p>
            <a:r>
              <a:rPr lang="en-US" dirty="0" smtClean="0"/>
              <a:t>Extra office hours next Tuesday and Wednesday.  TBD – email me and keep an eye on the website.</a:t>
            </a:r>
          </a:p>
          <a:p>
            <a:r>
              <a:rPr lang="en-US" dirty="0" smtClean="0"/>
              <a:t>Don’t forget final homework – should be up now, due next Thursday.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79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angle: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study looking at purchases of spam-advertised pharmaceuticals found that 3 banks actually hosted 95% or more of all the sales</a:t>
            </a:r>
          </a:p>
          <a:p>
            <a:r>
              <a:rPr lang="en-US" dirty="0" smtClean="0"/>
              <a:t>Let to a novel idea: go against the credit card companies that process these transactions</a:t>
            </a:r>
          </a:p>
          <a:p>
            <a:pPr lvl="1"/>
            <a:r>
              <a:rPr lang="en-US" dirty="0" smtClean="0"/>
              <a:t>Forces them to restrict activity, which shuts down many websites (and reduces the spam ads from them)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52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4" name="Content Placeholder 3" descr="Screen Shot 2015-04-23 at 10.01.4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8" b="128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4975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</a:t>
            </a:r>
            <a:endParaRPr lang="en-US" dirty="0"/>
          </a:p>
        </p:txBody>
      </p:sp>
      <p:pic>
        <p:nvPicPr>
          <p:cNvPr id="4" name="Content Placeholder 3" descr="Screen Shot 2015-04-23 at 10.02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3" b="107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8615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 per install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Idea: Affiliates sign up for building a network or earning money, and get a file from the PPI site</a:t>
            </a:r>
          </a:p>
          <a:p>
            <a:r>
              <a:rPr lang="en-US" dirty="0" smtClean="0"/>
              <a:t>These files are bound with another program that they host on their site</a:t>
            </a:r>
          </a:p>
          <a:p>
            <a:r>
              <a:rPr lang="en-US" dirty="0" smtClean="0"/>
              <a:t>Downloader then gets both files</a:t>
            </a:r>
          </a:p>
          <a:p>
            <a:pPr lvl="1"/>
            <a:r>
              <a:rPr lang="en-US" dirty="0" smtClean="0"/>
              <a:t>Originally based on advertisements</a:t>
            </a:r>
          </a:p>
          <a:p>
            <a:pPr lvl="1"/>
            <a:r>
              <a:rPr lang="en-US" dirty="0" smtClean="0"/>
              <a:t>Now used to spread spyware and malware</a:t>
            </a:r>
            <a:endParaRPr lang="en-US" dirty="0"/>
          </a:p>
        </p:txBody>
      </p:sp>
      <p:pic>
        <p:nvPicPr>
          <p:cNvPr id="5" name="Content Placeholder 4" descr="Screen Shot 2015-04-23 at 10.08.18 A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r="79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5707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PPI</a:t>
            </a:r>
            <a:endParaRPr lang="en-US" dirty="0"/>
          </a:p>
        </p:txBody>
      </p:sp>
      <p:pic>
        <p:nvPicPr>
          <p:cNvPr id="4" name="Content Placeholder 3" descr="Screen Shot 2015-04-23 at 10.07.33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7" b="16517"/>
          <a:stretch>
            <a:fillRect/>
          </a:stretch>
        </p:blipFill>
        <p:spPr>
          <a:xfrm>
            <a:off x="292575" y="1411002"/>
            <a:ext cx="8573621" cy="4715161"/>
          </a:xfrm>
        </p:spPr>
      </p:pic>
    </p:spTree>
    <p:extLst>
      <p:ext uri="{BB962C8B-B14F-4D97-AF65-F5344CB8AC3E}">
        <p14:creationId xmlns:p14="http://schemas.microsoft.com/office/powerpoint/2010/main" val="285244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significant: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7885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Markets enable efficiencies</a:t>
            </a:r>
          </a:p>
          <a:p>
            <a:pPr lvl="1"/>
            <a:r>
              <a:rPr lang="en-US" dirty="0" smtClean="0"/>
              <a:t>Specialization: individuals rewarded for doing a single thing particularly well</a:t>
            </a:r>
          </a:p>
          <a:p>
            <a:r>
              <a:rPr lang="en-US" dirty="0" smtClean="0"/>
              <a:t>Lowers barrier-to-entry</a:t>
            </a:r>
          </a:p>
          <a:p>
            <a:pPr lvl="1"/>
            <a:r>
              <a:rPr lang="en-US" dirty="0" smtClean="0"/>
              <a:t>Only need a single skill</a:t>
            </a:r>
          </a:p>
          <a:p>
            <a:pPr lvl="1"/>
            <a:r>
              <a:rPr lang="en-US" dirty="0" smtClean="0"/>
              <a:t>Some underground market activities are legal</a:t>
            </a:r>
          </a:p>
          <a:p>
            <a:r>
              <a:rPr lang="en-US" dirty="0" smtClean="0"/>
              <a:t>Competition spurs innovation</a:t>
            </a:r>
          </a:p>
          <a:p>
            <a:pPr lvl="1"/>
            <a:r>
              <a:rPr lang="en-US" dirty="0" smtClean="0"/>
              <a:t>Accelerates arms race</a:t>
            </a:r>
          </a:p>
          <a:p>
            <a:pPr lvl="1"/>
            <a:r>
              <a:rPr lang="en-US" dirty="0" smtClean="0"/>
              <a:t>Defenders must assume a more pessimistic threat model</a:t>
            </a:r>
          </a:p>
          <a:p>
            <a:r>
              <a:rPr lang="en-US" dirty="0" smtClean="0"/>
              <a:t>Facilitates non-$ Internet attacks (political, nation-state)</a:t>
            </a:r>
          </a:p>
          <a:p>
            <a:pPr lvl="1"/>
            <a:r>
              <a:rPr lang="en-US" dirty="0" smtClean="0"/>
              <a:t>Provides actors with cheap attack components</a:t>
            </a:r>
          </a:p>
          <a:p>
            <a:pPr lvl="1"/>
            <a:r>
              <a:rPr lang="en-US" dirty="0" smtClean="0"/>
              <a:t>Provides stealthy actors with plausible 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467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news for the good guys: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Depending on marketplace architecture, can present a target / single point of failure</a:t>
            </a:r>
          </a:p>
          <a:p>
            <a:pPr lvl="1"/>
            <a:r>
              <a:rPr lang="en-US" dirty="0" smtClean="0"/>
              <a:t>Remember that pharmaceutical example a few slides ago?</a:t>
            </a:r>
          </a:p>
          <a:p>
            <a:r>
              <a:rPr lang="en-US" dirty="0" smtClean="0"/>
              <a:t>By definition, deals are between crooks</a:t>
            </a:r>
          </a:p>
          <a:p>
            <a:pPr lvl="1"/>
            <a:r>
              <a:rPr lang="en-US" dirty="0" smtClean="0"/>
              <a:t>Major issue of betrayal by “rippers”</a:t>
            </a:r>
          </a:p>
          <a:p>
            <a:r>
              <a:rPr lang="en-US" dirty="0" smtClean="0"/>
              <a:t>Markets only provide major efficiencies if they facilitate deals between strangers</a:t>
            </a:r>
          </a:p>
          <a:p>
            <a:pPr lvl="1"/>
            <a:r>
              <a:rPr lang="en-US" smtClean="0"/>
              <a:t>Susceptible </a:t>
            </a:r>
            <a:r>
              <a:rPr lang="en-US" dirty="0" smtClean="0"/>
              <a:t>to infiltration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66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final topic I didn’t do much with….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security:</a:t>
            </a:r>
          </a:p>
          <a:p>
            <a:pPr lvl="1"/>
            <a:r>
              <a:rPr lang="en-US" dirty="0" smtClean="0"/>
              <a:t>Usually the focus of a final essay</a:t>
            </a:r>
          </a:p>
          <a:p>
            <a:r>
              <a:rPr lang="en-US" dirty="0" smtClean="0"/>
              <a:t>Discussion: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security features do you think should be in a language?</a:t>
            </a:r>
          </a:p>
          <a:p>
            <a:pPr lvl="1"/>
            <a:r>
              <a:rPr lang="en-US" dirty="0" smtClean="0"/>
              <a:t>Which languages are the “most” secure?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4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driven cybercrime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Worth looking at some unsavory social/criminal aspects of security</a:t>
            </a:r>
          </a:p>
          <a:p>
            <a:r>
              <a:rPr lang="en-US" dirty="0" smtClean="0"/>
              <a:t>In particular, cybercrime at various levels is now worth a lot of money</a:t>
            </a:r>
          </a:p>
          <a:p>
            <a:pPr lvl="1"/>
            <a:r>
              <a:rPr lang="en-US" dirty="0" smtClean="0"/>
              <a:t>Who is responsible for regulating?</a:t>
            </a:r>
          </a:p>
          <a:p>
            <a:pPr lvl="1"/>
            <a:r>
              <a:rPr lang="en-US" dirty="0" smtClean="0"/>
              <a:t>What incentives do people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8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inadvertent, but hard to raise awareness.</a:t>
            </a:r>
          </a:p>
          <a:p>
            <a:r>
              <a:rPr lang="en-US" dirty="0" smtClean="0"/>
              <a:t>Project from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2010:</a:t>
            </a:r>
          </a:p>
        </p:txBody>
      </p:sp>
      <p:pic>
        <p:nvPicPr>
          <p:cNvPr id="4" name="Picture 3" descr="Screen Shot 2015-04-23 at 9.20.0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126" y="2196820"/>
            <a:ext cx="4823691" cy="423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8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it did:</a:t>
            </a:r>
            <a:endParaRPr lang="en-US" dirty="0"/>
          </a:p>
        </p:txBody>
      </p:sp>
      <p:pic>
        <p:nvPicPr>
          <p:cNvPr id="6" name="Content Placeholder 5" descr="Screen Shot 2015-04-23 at 9.21.39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" r="2959"/>
          <a:stretch>
            <a:fillRect/>
          </a:stretch>
        </p:blipFill>
        <p:spPr>
          <a:xfrm>
            <a:off x="260928" y="1417638"/>
            <a:ext cx="3959583" cy="2177618"/>
          </a:xfrm>
        </p:spPr>
      </p:pic>
      <p:pic>
        <p:nvPicPr>
          <p:cNvPr id="8" name="Picture 7" descr="Screen Shot 2015-04-23 at 9.21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651" y="1848865"/>
            <a:ext cx="3706237" cy="2431138"/>
          </a:xfrm>
          <a:prstGeom prst="rect">
            <a:avLst/>
          </a:prstGeom>
        </p:spPr>
      </p:pic>
      <p:pic>
        <p:nvPicPr>
          <p:cNvPr id="9" name="Picture 8" descr="Screen Shot 2015-04-23 at 9.21.5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175" y="4456376"/>
            <a:ext cx="3712021" cy="2180380"/>
          </a:xfrm>
          <a:prstGeom prst="rect">
            <a:avLst/>
          </a:prstGeom>
        </p:spPr>
      </p:pic>
      <p:pic>
        <p:nvPicPr>
          <p:cNvPr id="10" name="Picture 9" descr="Screen Shot 2015-04-23 at 9.22.0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25" y="4163031"/>
            <a:ext cx="3089772" cy="22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64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privacy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privacy policies:</a:t>
            </a:r>
          </a:p>
          <a:p>
            <a:pPr lvl="1"/>
            <a:r>
              <a:rPr lang="en-US" dirty="0" smtClean="0"/>
              <a:t>Some protection: US sites can be convicted of false advertising if they violate them</a:t>
            </a:r>
          </a:p>
          <a:p>
            <a:pPr lvl="1"/>
            <a:r>
              <a:rPr lang="en-US" dirty="0" smtClean="0"/>
              <a:t>But policies can be anything</a:t>
            </a:r>
          </a:p>
          <a:p>
            <a:r>
              <a:rPr lang="en-US" dirty="0" smtClean="0"/>
              <a:t>Most people answer: “Well, but if they’re that bad, people will notice and not use the site!  You can always opt out.”</a:t>
            </a:r>
          </a:p>
          <a:p>
            <a:r>
              <a:rPr lang="en-US" dirty="0" smtClean="0"/>
              <a:t>How plausible?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Yorker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Privacy policy as of a year ago (slightly different now, but close):</a:t>
            </a:r>
            <a:endParaRPr lang="en-US" dirty="0"/>
          </a:p>
        </p:txBody>
      </p:sp>
      <p:pic>
        <p:nvPicPr>
          <p:cNvPr id="4" name="Picture 3" descr="Screen Shot 2015-04-23 at 9.27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96" y="2669962"/>
            <a:ext cx="6396831" cy="39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3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SB 1386 (California law passed in 2003):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Quite effective!  Sites began to pay more attention, since this law applied to out of state companies also.</a:t>
            </a:r>
          </a:p>
        </p:txBody>
      </p:sp>
      <p:pic>
        <p:nvPicPr>
          <p:cNvPr id="4" name="Picture 3" descr="Screen Shot 2015-04-23 at 9.29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6865"/>
            <a:ext cx="8686800" cy="20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0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Malware Monetization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Malware can be used to generate money:</a:t>
            </a:r>
          </a:p>
          <a:p>
            <a:pPr lvl="1"/>
            <a:r>
              <a:rPr lang="en-US" dirty="0" err="1" smtClean="0"/>
              <a:t>Keylogging</a:t>
            </a:r>
            <a:endParaRPr lang="en-US" dirty="0" smtClean="0"/>
          </a:p>
          <a:p>
            <a:pPr lvl="1"/>
            <a:r>
              <a:rPr lang="en-US" dirty="0" err="1" smtClean="0"/>
              <a:t>Ransomware</a:t>
            </a:r>
            <a:endParaRPr lang="en-US" dirty="0" smtClean="0"/>
          </a:p>
          <a:p>
            <a:pPr lvl="1"/>
            <a:r>
              <a:rPr lang="en-US" dirty="0" err="1" smtClean="0"/>
              <a:t>Scareware</a:t>
            </a:r>
            <a:endParaRPr lang="en-US" dirty="0" smtClean="0"/>
          </a:p>
          <a:p>
            <a:r>
              <a:rPr lang="en-US" dirty="0" smtClean="0"/>
              <a:t>Not exciting,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but a real issue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for most users!</a:t>
            </a:r>
            <a:endParaRPr lang="en-US" dirty="0"/>
          </a:p>
        </p:txBody>
      </p:sp>
      <p:pic>
        <p:nvPicPr>
          <p:cNvPr id="4" name="Picture 3" descr="Screen Shot 2015-04-23 at 9.31.4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92" y="2222309"/>
            <a:ext cx="5429612" cy="46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1267</Words>
  <Application>Microsoft Macintosh PowerPoint</Application>
  <PresentationFormat>On-screen Show (4:3)</PresentationFormat>
  <Paragraphs>150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 few final issues</vt:lpstr>
      <vt:lpstr>Announcements</vt:lpstr>
      <vt:lpstr>Profit driven cybercrime</vt:lpstr>
      <vt:lpstr>Information sharing</vt:lpstr>
      <vt:lpstr>What it did:</vt:lpstr>
      <vt:lpstr>An example: privacy policies</vt:lpstr>
      <vt:lpstr>The New Yorker</vt:lpstr>
      <vt:lpstr>A good example</vt:lpstr>
      <vt:lpstr>Malware Monetization</vt:lpstr>
      <vt:lpstr>New variant: transaction generators</vt:lpstr>
      <vt:lpstr>Man-in-the-browser (cont)</vt:lpstr>
      <vt:lpstr>Large scale malware: botnets</vt:lpstr>
      <vt:lpstr>More on Spam</vt:lpstr>
      <vt:lpstr>Monetizing spam</vt:lpstr>
      <vt:lpstr>Economics of Spam</vt:lpstr>
      <vt:lpstr>Life as a spammer</vt:lpstr>
      <vt:lpstr>Spam defenses</vt:lpstr>
      <vt:lpstr>Blacklisting and Greylisting</vt:lpstr>
      <vt:lpstr>Content filtering</vt:lpstr>
      <vt:lpstr>Another angle:</vt:lpstr>
      <vt:lpstr>Results:</vt:lpstr>
      <vt:lpstr>Results:</vt:lpstr>
      <vt:lpstr>Pay per install</vt:lpstr>
      <vt:lpstr>PPI</vt:lpstr>
      <vt:lpstr>Why is this significant:</vt:lpstr>
      <vt:lpstr>Good news for the good guys:</vt:lpstr>
      <vt:lpstr>One final topic I didn’t do much with….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 final issues</dc:title>
  <dc:creator>Default User</dc:creator>
  <cp:lastModifiedBy>Default User</cp:lastModifiedBy>
  <cp:revision>10</cp:revision>
  <dcterms:created xsi:type="dcterms:W3CDTF">2015-04-23T14:15:48Z</dcterms:created>
  <dcterms:modified xsi:type="dcterms:W3CDTF">2015-04-23T17:38:12Z</dcterms:modified>
</cp:coreProperties>
</file>