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86" r:id="rId10"/>
    <p:sldId id="285" r:id="rId11"/>
    <p:sldId id="263" r:id="rId12"/>
    <p:sldId id="264" r:id="rId13"/>
    <p:sldId id="265" r:id="rId14"/>
    <p:sldId id="272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B5B3-3ACA-CB41-BF68-C64C555626A6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FE4F-EB19-E34F-9E66-D8FF3F99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bugs</a:t>
            </a:r>
            <a:br>
              <a:rPr lang="en-US" dirty="0" smtClean="0"/>
            </a:br>
            <a:r>
              <a:rPr lang="en-US" dirty="0" smtClean="0"/>
              <a:t>(and security implications)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these really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10183" r="-10183"/>
          <a:stretch>
            <a:fillRect/>
          </a:stretch>
        </p:blipFill>
        <p:spPr>
          <a:xfrm>
            <a:off x="457200" y="1600200"/>
            <a:ext cx="8229600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talked about the heap and stack last time.</a:t>
            </a:r>
          </a:p>
          <a:p>
            <a:pPr lvl="1"/>
            <a:r>
              <a:rPr lang="en-US" dirty="0" smtClean="0"/>
              <a:t>Heap: dynamically allocated data (so grows and shrinks depending on objects created)</a:t>
            </a:r>
          </a:p>
          <a:p>
            <a:pPr lvl="1"/>
            <a:r>
              <a:rPr lang="en-US" dirty="0" smtClean="0"/>
              <a:t>Stack: grows and shrinks as functions are called and return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intel</a:t>
            </a:r>
            <a:r>
              <a:rPr lang="en-US" dirty="0" smtClean="0"/>
              <a:t> machines, stack grows “down”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5" name="Picture 4" descr="Memory-Layout-300x25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78800"/>
            <a:ext cx="381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9951"/>
            <a:ext cx="8229600" cy="51971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Each stack frame has space for local function variables</a:t>
            </a:r>
          </a:p>
          <a:p>
            <a:pPr lvl="1"/>
            <a:r>
              <a:rPr lang="en-US" dirty="0" smtClean="0"/>
              <a:t>Stack pointer (SP) register points to current frame</a:t>
            </a:r>
          </a:p>
          <a:p>
            <a:pPr lvl="1"/>
            <a:r>
              <a:rPr lang="en-US" dirty="0" smtClean="0"/>
              <a:t>Instruction pointer (IP) register points to next machine instruction to execute</a:t>
            </a:r>
          </a:p>
          <a:p>
            <a:pPr lvl="1"/>
            <a:r>
              <a:rPr lang="en-US" dirty="0" smtClean="0"/>
              <a:t>Caller sets up the arguments on the stack</a:t>
            </a:r>
          </a:p>
          <a:p>
            <a:r>
              <a:rPr lang="en-US" dirty="0" smtClean="0"/>
              <a:t>Procedure call:</a:t>
            </a:r>
          </a:p>
          <a:p>
            <a:pPr lvl="1"/>
            <a:r>
              <a:rPr lang="en-US" dirty="0" smtClean="0"/>
              <a:t>Push current IP onto the stack (return address)</a:t>
            </a:r>
          </a:p>
          <a:p>
            <a:pPr lvl="1"/>
            <a:r>
              <a:rPr lang="en-US" dirty="0" smtClean="0"/>
              <a:t>Jump to beginning of function being called</a:t>
            </a:r>
          </a:p>
          <a:p>
            <a:r>
              <a:rPr lang="en-US" dirty="0" smtClean="0"/>
              <a:t>Compiler inserts a prologue into each function:</a:t>
            </a:r>
          </a:p>
          <a:p>
            <a:pPr lvl="1"/>
            <a:r>
              <a:rPr lang="en-US" dirty="0" smtClean="0"/>
              <a:t>Current SP value of SP onto stack</a:t>
            </a:r>
          </a:p>
          <a:p>
            <a:pPr lvl="1"/>
            <a:r>
              <a:rPr lang="en-US" dirty="0" smtClean="0"/>
              <a:t>Allocates stack space for local variables by decrementing SP by appropriate amount</a:t>
            </a:r>
          </a:p>
          <a:p>
            <a:r>
              <a:rPr lang="en-US" dirty="0" smtClean="0"/>
              <a:t>Function return:</a:t>
            </a:r>
          </a:p>
          <a:p>
            <a:pPr lvl="1"/>
            <a:r>
              <a:rPr lang="en-US" dirty="0" smtClean="0"/>
              <a:t>Old SP and return address retrieve, then frame popped from stack</a:t>
            </a:r>
          </a:p>
          <a:p>
            <a:pPr lvl="1"/>
            <a:r>
              <a:rPr lang="en-US" dirty="0" smtClean="0"/>
              <a:t>Execution then continues from the return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Smashing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attacker puts malicious code sequence somewhere in the program’s address space</a:t>
            </a:r>
          </a:p>
          <a:p>
            <a:r>
              <a:rPr lang="en-US" dirty="0" smtClean="0"/>
              <a:t>Next, attacker provides carefully chosen sequence</a:t>
            </a:r>
          </a:p>
          <a:p>
            <a:pPr lvl="1"/>
            <a:r>
              <a:rPr lang="en-US" dirty="0" smtClean="0"/>
              <a:t>Last bytes are chosen to hold code’s address and overwrite the saved return address</a:t>
            </a:r>
          </a:p>
          <a:p>
            <a:r>
              <a:rPr lang="en-US" dirty="0" smtClean="0"/>
              <a:t>When the vulnerable function returns, the CPU loads the attacker’s return address, handing control over to the attacker’s code</a:t>
            </a:r>
          </a:p>
          <a:p>
            <a:r>
              <a:rPr lang="en-US" dirty="0" smtClean="0"/>
              <a:t>Reference: “Smashing the stack for fun and profit” – seminal and worth a read!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9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void vulnerable()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len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read_int_from_network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char *p = </a:t>
            </a:r>
            <a:r>
              <a:rPr lang="en-US" dirty="0" err="1" smtClean="0">
                <a:latin typeface="Consolas"/>
                <a:cs typeface="Consolas"/>
              </a:rPr>
              <a:t>read_string_from_network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if (</a:t>
            </a:r>
            <a:r>
              <a:rPr lang="en-US" dirty="0" err="1" smtClean="0">
                <a:latin typeface="Consolas"/>
                <a:cs typeface="Consolas"/>
              </a:rPr>
              <a:t>len</a:t>
            </a:r>
            <a:r>
              <a:rPr lang="en-US" dirty="0" smtClean="0">
                <a:latin typeface="Consolas"/>
                <a:cs typeface="Consolas"/>
              </a:rPr>
              <a:t> &gt;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	error("length too large, nice try!");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return;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memcpy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, p, </a:t>
            </a:r>
            <a:r>
              <a:rPr lang="en-US" dirty="0" err="1" smtClean="0">
                <a:latin typeface="Consolas"/>
                <a:cs typeface="Consolas"/>
              </a:rPr>
              <a:t>len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cs typeface="Consolas"/>
              </a:rPr>
              <a:t>Anything wrong here?</a:t>
            </a:r>
          </a:p>
          <a:p>
            <a:r>
              <a:rPr lang="en-US" dirty="0" smtClean="0">
                <a:cs typeface="Consolas"/>
              </a:rPr>
              <a:t>Hint: details are in </a:t>
            </a:r>
            <a:r>
              <a:rPr lang="en-US" dirty="0" err="1" smtClean="0">
                <a:cs typeface="Consolas"/>
              </a:rPr>
              <a:t>memcpy</a:t>
            </a:r>
            <a:r>
              <a:rPr lang="en-US" dirty="0" smtClean="0">
                <a:cs typeface="Consolas"/>
              </a:rPr>
              <a:t>! Prototype:</a:t>
            </a:r>
          </a:p>
          <a:p>
            <a:pPr lvl="1"/>
            <a:r>
              <a:rPr lang="en-US" dirty="0" smtClean="0">
                <a:cs typeface="Consolas"/>
              </a:rPr>
              <a:t>Void *</a:t>
            </a:r>
            <a:r>
              <a:rPr lang="en-US" dirty="0" err="1" smtClean="0">
                <a:cs typeface="Consolas"/>
              </a:rPr>
              <a:t>memcpy</a:t>
            </a:r>
            <a:r>
              <a:rPr lang="en-US" dirty="0" smtClean="0">
                <a:cs typeface="Consolas"/>
              </a:rPr>
              <a:t>(void *</a:t>
            </a:r>
            <a:r>
              <a:rPr lang="en-US" dirty="0" err="1" smtClean="0">
                <a:cs typeface="Consolas"/>
              </a:rPr>
              <a:t>dest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 smtClean="0">
                <a:cs typeface="Consolas"/>
              </a:rPr>
              <a:t>const</a:t>
            </a:r>
            <a:r>
              <a:rPr lang="en-US" dirty="0" smtClean="0">
                <a:cs typeface="Consolas"/>
              </a:rPr>
              <a:t> void *</a:t>
            </a:r>
            <a:r>
              <a:rPr lang="en-US" dirty="0" err="1" smtClean="0">
                <a:cs typeface="Consolas"/>
              </a:rPr>
              <a:t>src</a:t>
            </a:r>
            <a:r>
              <a:rPr lang="en-US" dirty="0" smtClean="0">
                <a:cs typeface="Consolas"/>
              </a:rPr>
              <a:t>, </a:t>
            </a:r>
            <a:r>
              <a:rPr lang="en-US" dirty="0" err="1" smtClean="0">
                <a:cs typeface="Consolas"/>
              </a:rPr>
              <a:t>size_t</a:t>
            </a:r>
            <a:r>
              <a:rPr lang="en-US" dirty="0" smtClean="0">
                <a:cs typeface="Consolas"/>
              </a:rPr>
              <a:t> n);</a:t>
            </a:r>
          </a:p>
          <a:p>
            <a:pPr lvl="1"/>
            <a:r>
              <a:rPr lang="en-US" dirty="0" smtClean="0">
                <a:cs typeface="Consolas"/>
              </a:rPr>
              <a:t>Definition of </a:t>
            </a:r>
            <a:r>
              <a:rPr lang="en-US" dirty="0" err="1" smtClean="0">
                <a:cs typeface="Consolas"/>
              </a:rPr>
              <a:t>size_t</a:t>
            </a:r>
            <a:r>
              <a:rPr lang="en-US" dirty="0" smtClean="0">
                <a:cs typeface="Consolas"/>
              </a:rPr>
              <a:t> n is an unsigned </a:t>
            </a:r>
            <a:r>
              <a:rPr lang="en-US" dirty="0" err="1" smtClean="0">
                <a:cs typeface="Consolas"/>
              </a:rPr>
              <a:t>int</a:t>
            </a:r>
            <a:r>
              <a:rPr lang="en-US" dirty="0" smtClean="0">
                <a:cs typeface="Consolas"/>
              </a:rPr>
              <a:t> </a:t>
            </a:r>
            <a:r>
              <a:rPr lang="en-US" dirty="0" err="1" smtClean="0">
                <a:cs typeface="Consolas"/>
              </a:rPr>
              <a:t>size_t</a:t>
            </a:r>
            <a:endParaRPr lang="en-US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74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Attacker can provide a negative length for </a:t>
            </a:r>
            <a:r>
              <a:rPr lang="en-US" dirty="0" err="1" smtClean="0"/>
              <a:t>len</a:t>
            </a:r>
            <a:endParaRPr lang="en-US" dirty="0" smtClean="0"/>
          </a:p>
          <a:p>
            <a:pPr lvl="1"/>
            <a:r>
              <a:rPr lang="en-US" dirty="0" smtClean="0"/>
              <a:t>If won’t notice anything wrong!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err="1" smtClean="0"/>
              <a:t>memcpy</a:t>
            </a:r>
            <a:r>
              <a:rPr lang="en-US" dirty="0" smtClean="0"/>
              <a:t> with negative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This is implicitly cast to an unsigned </a:t>
            </a:r>
            <a:r>
              <a:rPr lang="en-US" dirty="0" err="1" smtClean="0"/>
              <a:t>int</a:t>
            </a:r>
            <a:r>
              <a:rPr lang="en-US" dirty="0" smtClean="0"/>
              <a:t>, and becomes very large positive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memcpy</a:t>
            </a:r>
            <a:r>
              <a:rPr lang="en-US" dirty="0" smtClean="0"/>
              <a:t> then copies a huge amount of memory into </a:t>
            </a:r>
            <a:r>
              <a:rPr lang="en-US" dirty="0" err="1" smtClean="0"/>
              <a:t>buf</a:t>
            </a:r>
            <a:r>
              <a:rPr lang="en-US" dirty="0" smtClean="0"/>
              <a:t> – another buffer overflow.</a:t>
            </a:r>
          </a:p>
          <a:p>
            <a:r>
              <a:rPr lang="en-US" dirty="0" smtClean="0"/>
              <a:t>A signed/unsigned or implicit casting bug – very nasty and hard to spot</a:t>
            </a:r>
          </a:p>
          <a:p>
            <a:r>
              <a:rPr lang="en-US" dirty="0" smtClean="0"/>
              <a:t>C compiler never warns about this type of mismatch – simply automatically casts!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Attackers can develop techniques for when:</a:t>
            </a:r>
          </a:p>
          <a:p>
            <a:pPr lvl="1"/>
            <a:r>
              <a:rPr lang="en-US" dirty="0" smtClean="0"/>
              <a:t>Buffer is stored on heap instead of stack</a:t>
            </a:r>
          </a:p>
          <a:p>
            <a:pPr lvl="1"/>
            <a:r>
              <a:rPr lang="en-US" dirty="0" smtClean="0"/>
              <a:t>Can overflow only by one bit or byte</a:t>
            </a:r>
          </a:p>
          <a:p>
            <a:pPr lvl="1"/>
            <a:r>
              <a:rPr lang="en-US" dirty="0" smtClean="0"/>
              <a:t>Characters written to buffer are limited (like only one case or only numeric)</a:t>
            </a:r>
          </a:p>
          <a:p>
            <a:pPr lvl="1"/>
            <a:r>
              <a:rPr lang="en-US" dirty="0" smtClean="0"/>
              <a:t>Many other cases….</a:t>
            </a:r>
          </a:p>
          <a:p>
            <a:r>
              <a:rPr lang="en-US" dirty="0" smtClean="0"/>
              <a:t>Buffer overflows appear mysterious, but are really not that hard to exploit</a:t>
            </a:r>
          </a:p>
          <a:p>
            <a:r>
              <a:rPr lang="en-US" dirty="0" smtClean="0"/>
              <a:t>Best defense – know the details of your programming language, so that you can avoid these pitfalls</a:t>
            </a:r>
          </a:p>
        </p:txBody>
      </p:sp>
    </p:spTree>
    <p:extLst>
      <p:ext uri="{BB962C8B-B14F-4D97-AF65-F5344CB8AC3E}">
        <p14:creationId xmlns:p14="http://schemas.microsoft.com/office/powerpoint/2010/main" val="143834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void vulnerable() {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		char 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smtClean="0">
                <a:latin typeface="Consolas"/>
                <a:cs typeface="Consolas"/>
              </a:rPr>
              <a:t>	if (</a:t>
            </a:r>
            <a:r>
              <a:rPr lang="en-US" sz="2600" dirty="0" err="1" smtClean="0">
                <a:latin typeface="Consolas"/>
                <a:cs typeface="Consolas"/>
              </a:rPr>
              <a:t>fgets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, </a:t>
            </a:r>
            <a:r>
              <a:rPr lang="en-US" sz="2600" dirty="0" err="1" smtClean="0">
                <a:latin typeface="Consolas"/>
                <a:cs typeface="Consolas"/>
              </a:rPr>
              <a:t>sizeof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, </a:t>
            </a:r>
            <a:r>
              <a:rPr lang="en-US" sz="2600" dirty="0" err="1" smtClean="0">
                <a:latin typeface="Consolas"/>
                <a:cs typeface="Consolas"/>
              </a:rPr>
              <a:t>stdin</a:t>
            </a:r>
            <a:r>
              <a:rPr lang="en-US" sz="2600" dirty="0" smtClean="0">
                <a:latin typeface="Consolas"/>
                <a:cs typeface="Consolas"/>
              </a:rPr>
              <a:t>) == NULL)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			return;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</a:t>
            </a:r>
            <a:r>
              <a:rPr lang="en-US" sz="2600" dirty="0" err="1" smtClean="0">
                <a:latin typeface="Consolas"/>
                <a:cs typeface="Consolas"/>
              </a:rPr>
              <a:t>printf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  }</a:t>
            </a:r>
          </a:p>
          <a:p>
            <a:r>
              <a:rPr lang="en-US" dirty="0" smtClean="0"/>
              <a:t>Do you see the bug?</a:t>
            </a:r>
          </a:p>
          <a:p>
            <a:r>
              <a:rPr lang="en-US" dirty="0" smtClean="0"/>
              <a:t>Last line should be: </a:t>
            </a: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buf</a:t>
            </a:r>
            <a:r>
              <a:rPr lang="en-US" dirty="0" smtClean="0"/>
              <a:t> contains “%” chars, </a:t>
            </a:r>
            <a:r>
              <a:rPr lang="en-US" dirty="0" err="1" smtClean="0"/>
              <a:t>printf</a:t>
            </a:r>
            <a:r>
              <a:rPr lang="en-US" dirty="0" smtClean="0"/>
              <a:t>() will look for non-existent </a:t>
            </a:r>
            <a:r>
              <a:rPr lang="en-US" dirty="0" err="1" smtClean="0"/>
              <a:t>args</a:t>
            </a:r>
            <a:r>
              <a:rPr lang="en-US" dirty="0" smtClean="0"/>
              <a:t>, and may crash or core-dump trying to chase down missing pointers</a:t>
            </a:r>
          </a:p>
          <a:p>
            <a:r>
              <a:rPr lang="en-US" dirty="0" smtClean="0"/>
              <a:t>Actually can get even worse…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6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74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Attacker can actually get info about function’s stack frame contents if they can see that print</a:t>
            </a:r>
          </a:p>
          <a:p>
            <a:pPr lvl="1"/>
            <a:r>
              <a:rPr lang="en-US" dirty="0" smtClean="0"/>
              <a:t>Use string “%x:%x” to see the first two words of stack memory</a:t>
            </a:r>
          </a:p>
          <a:p>
            <a:r>
              <a:rPr lang="en-US" dirty="0" smtClean="0"/>
              <a:t>What does (“%x:%x:%s”) do?</a:t>
            </a:r>
          </a:p>
          <a:p>
            <a:pPr lvl="1"/>
            <a:r>
              <a:rPr lang="en-US" dirty="0" smtClean="0"/>
              <a:t>Prints first two words of stack memory</a:t>
            </a:r>
          </a:p>
          <a:p>
            <a:pPr lvl="1"/>
            <a:r>
              <a:rPr lang="en-US" dirty="0" smtClean="0"/>
              <a:t>Treats next stack memory word as memory address and prints everything until first ‘/0’</a:t>
            </a:r>
          </a:p>
          <a:p>
            <a:r>
              <a:rPr lang="en-US" dirty="0" smtClean="0"/>
              <a:t>Where does the last word of stack memory come from?</a:t>
            </a:r>
          </a:p>
          <a:p>
            <a:pPr lvl="1"/>
            <a:r>
              <a:rPr lang="en-US" dirty="0" smtClean="0"/>
              <a:t>Somewhere in </a:t>
            </a:r>
            <a:r>
              <a:rPr lang="en-US" dirty="0" err="1" smtClean="0"/>
              <a:t>printf</a:t>
            </a:r>
            <a:r>
              <a:rPr lang="en-US" dirty="0" smtClean="0"/>
              <a:t>()’s stack frame, or (given enough %x </a:t>
            </a:r>
            <a:r>
              <a:rPr lang="en-US" dirty="0" err="1" smtClean="0"/>
              <a:t>specifiers</a:t>
            </a:r>
            <a:r>
              <a:rPr lang="en-US" dirty="0"/>
              <a:t> </a:t>
            </a:r>
            <a:r>
              <a:rPr lang="en-US" dirty="0" smtClean="0"/>
              <a:t>to go past </a:t>
            </a:r>
            <a:r>
              <a:rPr lang="en-US" dirty="0" err="1" smtClean="0"/>
              <a:t>printf</a:t>
            </a:r>
            <a:r>
              <a:rPr lang="en-US" dirty="0" smtClean="0"/>
              <a:t>()’s frame) comes somewhere in vulnerable()’s stack frame!</a:t>
            </a:r>
          </a:p>
        </p:txBody>
      </p:sp>
    </p:spTree>
    <p:extLst>
      <p:ext uri="{BB962C8B-B14F-4D97-AF65-F5344CB8AC3E}">
        <p14:creationId xmlns:p14="http://schemas.microsoft.com/office/powerpoint/2010/main" val="31204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1"/>
            <a:ext cx="8229600" cy="509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buf</a:t>
            </a:r>
            <a:r>
              <a:rPr lang="en-US" dirty="0" smtClean="0"/>
              <a:t> is stored in vulnerable()’s stack from</a:t>
            </a:r>
          </a:p>
          <a:p>
            <a:pPr lvl="1"/>
            <a:r>
              <a:rPr lang="en-US" dirty="0" smtClean="0"/>
              <a:t>Attacker controls </a:t>
            </a:r>
            <a:r>
              <a:rPr lang="en-US" dirty="0" err="1" smtClean="0"/>
              <a:t>buf’s</a:t>
            </a:r>
            <a:r>
              <a:rPr lang="en-US" dirty="0" smtClean="0"/>
              <a:t> contents and thus, part of vulnerable()’s stack frame</a:t>
            </a:r>
          </a:p>
          <a:p>
            <a:pPr lvl="1"/>
            <a:r>
              <a:rPr lang="en-US" dirty="0" smtClean="0"/>
              <a:t>This is where %s gets its memory address!</a:t>
            </a:r>
          </a:p>
          <a:p>
            <a:r>
              <a:rPr lang="en-US" dirty="0" smtClean="0"/>
              <a:t>Attacker can then store </a:t>
            </a:r>
            <a:r>
              <a:rPr lang="en-US" dirty="0" err="1" smtClean="0"/>
              <a:t>addr</a:t>
            </a:r>
            <a:r>
              <a:rPr lang="en-US" dirty="0" smtClean="0"/>
              <a:t> in </a:t>
            </a:r>
            <a:r>
              <a:rPr lang="en-US" dirty="0" err="1" smtClean="0"/>
              <a:t>buf</a:t>
            </a:r>
            <a:r>
              <a:rPr lang="en-US" dirty="0" smtClean="0"/>
              <a:t>, then when %s reads a word from the stack to get an </a:t>
            </a:r>
            <a:r>
              <a:rPr lang="en-US" dirty="0" err="1" smtClean="0"/>
              <a:t>addr</a:t>
            </a:r>
            <a:r>
              <a:rPr lang="en-US" dirty="0" smtClean="0"/>
              <a:t>, it receives the </a:t>
            </a:r>
            <a:r>
              <a:rPr lang="en-US" dirty="0" err="1" smtClean="0"/>
              <a:t>addr</a:t>
            </a:r>
            <a:r>
              <a:rPr lang="en-US" dirty="0" smtClean="0"/>
              <a:t> they put there for it!</a:t>
            </a:r>
          </a:p>
          <a:p>
            <a:pPr lvl="1"/>
            <a:r>
              <a:rPr lang="en-US" dirty="0" smtClean="0"/>
              <a:t>Example exploit: “\x04\x03\x02\x01:%x:%x:%x:%x:%s”</a:t>
            </a:r>
          </a:p>
          <a:p>
            <a:pPr lvl="1"/>
            <a:r>
              <a:rPr lang="en-US" dirty="0" smtClean="0"/>
              <a:t>Attacker arranges the right number of %x’s so </a:t>
            </a:r>
            <a:r>
              <a:rPr lang="en-US" dirty="0" err="1" smtClean="0"/>
              <a:t>addr</a:t>
            </a:r>
            <a:r>
              <a:rPr lang="en-US" dirty="0" smtClean="0"/>
              <a:t> is read from first word of buffer (which contains 0x01020304)</a:t>
            </a:r>
          </a:p>
          <a:p>
            <a:pPr lvl="1"/>
            <a:r>
              <a:rPr lang="en-US" dirty="0" smtClean="0"/>
              <a:t>Attacker can read any memory in the victim’s address space! Including crypto keys, passwords,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can have perfect design and algorithm, but still have implementation vulnerabilities</a:t>
            </a:r>
          </a:p>
          <a:p>
            <a:r>
              <a:rPr lang="en-US" dirty="0" smtClean="0"/>
              <a:t>We will examine common implementation flows</a:t>
            </a:r>
          </a:p>
          <a:p>
            <a:pPr lvl="1"/>
            <a:r>
              <a:rPr lang="en-US" dirty="0" smtClean="0"/>
              <a:t>Special focus on language specific issues</a:t>
            </a:r>
          </a:p>
          <a:p>
            <a:pPr lvl="1"/>
            <a:r>
              <a:rPr lang="en-US" dirty="0" smtClean="0"/>
              <a:t>C is a special target, but these can happen in various languages</a:t>
            </a:r>
          </a:p>
          <a:p>
            <a:r>
              <a:rPr lang="en-US" dirty="0" smtClean="0"/>
              <a:t>Flaws can be because of libraries, OS, or various other external calls also</a:t>
            </a:r>
          </a:p>
          <a:p>
            <a:r>
              <a:rPr lang="en-US" dirty="0" smtClean="0"/>
              <a:t>Goal: Pretend to be an attacker, and look at how to exploit program bugs</a:t>
            </a:r>
          </a:p>
        </p:txBody>
      </p:sp>
    </p:spTree>
    <p:extLst>
      <p:ext uri="{BB962C8B-B14F-4D97-AF65-F5344CB8AC3E}">
        <p14:creationId xmlns:p14="http://schemas.microsoft.com/office/powerpoint/2010/main" val="52063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gets worse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61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victim has a format string bug, can be even worse than this!</a:t>
            </a:r>
          </a:p>
          <a:p>
            <a:r>
              <a:rPr lang="en-US" dirty="0" smtClean="0"/>
              <a:t>Use obscure format </a:t>
            </a:r>
            <a:r>
              <a:rPr lang="en-US" dirty="0" err="1" smtClean="0"/>
              <a:t>specifier</a:t>
            </a:r>
            <a:r>
              <a:rPr lang="en-US" dirty="0" smtClean="0"/>
              <a:t> (%n) to write any value to any address in the victim’s memory</a:t>
            </a:r>
          </a:p>
          <a:p>
            <a:r>
              <a:rPr lang="en-US" dirty="0" smtClean="0"/>
              <a:t>Enables attackers to mount malicious code injection attacks</a:t>
            </a:r>
          </a:p>
          <a:p>
            <a:pPr lvl="1"/>
            <a:r>
              <a:rPr lang="en-US" dirty="0" smtClean="0"/>
              <a:t>Introduce code anywhere into victim’s memory</a:t>
            </a:r>
          </a:p>
          <a:p>
            <a:pPr lvl="1"/>
            <a:r>
              <a:rPr lang="en-US" dirty="0" smtClean="0"/>
              <a:t>Use format string bug to overwrite return address on stack (or a function pointer) with pointer to malicious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program with a format string bug can be exploited by an attacker</a:t>
            </a:r>
          </a:p>
          <a:p>
            <a:pPr lvl="1"/>
            <a:r>
              <a:rPr lang="en-US" dirty="0" smtClean="0"/>
              <a:t>These are easy to make!  Look back at your own code and I bet you did some of these in 180…</a:t>
            </a:r>
          </a:p>
          <a:p>
            <a:pPr lvl="1"/>
            <a:r>
              <a:rPr lang="en-US" dirty="0" smtClean="0"/>
              <a:t>Gains control of victim’s system and all privileges it has on the target system</a:t>
            </a:r>
          </a:p>
          <a:p>
            <a:r>
              <a:rPr lang="en-US" dirty="0" smtClean="0"/>
              <a:t>Format string bugs can be just as nasty as buffer 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0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memory allocation made in C/C++ (say by calling </a:t>
            </a:r>
            <a:r>
              <a:rPr lang="en-US" dirty="0" err="1" smtClean="0"/>
              <a:t>malloc</a:t>
            </a:r>
            <a:r>
              <a:rPr lang="en-US" dirty="0"/>
              <a:t> </a:t>
            </a:r>
            <a:r>
              <a:rPr lang="en-US" dirty="0" smtClean="0"/>
              <a:t>or new) is internally represented by a “chunk”</a:t>
            </a:r>
          </a:p>
          <a:p>
            <a:pPr lvl="1"/>
            <a:r>
              <a:rPr lang="en-US" dirty="0" smtClean="0"/>
              <a:t>This is metadata and the memory actually returned to the program</a:t>
            </a:r>
          </a:p>
          <a:p>
            <a:r>
              <a:rPr lang="en-US" dirty="0" smtClean="0"/>
              <a:t>These chunks are saved in the heap, which can grow or shrink as needed.</a:t>
            </a:r>
          </a:p>
          <a:p>
            <a:r>
              <a:rPr lang="en-US" dirty="0" smtClean="0"/>
              <a:t>Metadata consists of sizes and pointers to other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9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951"/>
            <a:ext cx="8229600" cy="801500"/>
          </a:xfrm>
        </p:spPr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749"/>
            <a:ext cx="8229600" cy="56667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If a program calls </a:t>
            </a:r>
            <a:r>
              <a:rPr lang="en-US" dirty="0" err="1" smtClean="0"/>
              <a:t>mallic</a:t>
            </a:r>
            <a:r>
              <a:rPr lang="en-US" dirty="0" smtClean="0"/>
              <a:t>(256), </a:t>
            </a:r>
            <a:r>
              <a:rPr lang="en-US" dirty="0" err="1" smtClean="0"/>
              <a:t>malloc</a:t>
            </a:r>
            <a:r>
              <a:rPr lang="en-US" dirty="0" smtClean="0"/>
              <a:t>(512), and </a:t>
            </a:r>
            <a:r>
              <a:rPr lang="en-US" dirty="0" err="1" smtClean="0"/>
              <a:t>malloc</a:t>
            </a:r>
            <a:r>
              <a:rPr lang="en-US" dirty="0" smtClean="0"/>
              <a:t>(1024), heap generally (originally) stored these in order.</a:t>
            </a:r>
          </a:p>
          <a:p>
            <a:r>
              <a:rPr lang="en-US" dirty="0" smtClean="0"/>
              <a:t>So: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/>
                <a:cs typeface="Consolas"/>
              </a:rPr>
              <a:t>Meta-data of chunk created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(256)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The 256 bytes of memory return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Meta-data of chunk created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(512)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The 512 bytes of memory return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Meta-data of chunk created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(1024)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The 1024 bytes of memory return by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Meta-data of the top chunk</a:t>
            </a:r>
          </a:p>
          <a:p>
            <a:r>
              <a:rPr lang="en-US" dirty="0" smtClean="0"/>
              <a:t>Key: “top chunk” represents remaining available memory on heap, and it is the only chunk that ever grows in size</a:t>
            </a:r>
          </a:p>
          <a:p>
            <a:r>
              <a:rPr lang="en-US" dirty="0" smtClean="0">
                <a:cs typeface="Consolas"/>
              </a:rPr>
              <a:t>When a new memory request comes in, top chunk is split in two to form requested chunk plus new top chunk that is now smaller in size.</a:t>
            </a:r>
          </a:p>
          <a:p>
            <a:r>
              <a:rPr lang="en-US" dirty="0" smtClean="0">
                <a:cs typeface="Consolas"/>
              </a:rPr>
              <a:t>If not enough is left, then the program requests that the OS expand the top chunk, so the heap grows.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522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metadata in </a:t>
            </a:r>
            <a:r>
              <a:rPr lang="en-US" dirty="0" err="1" smtClean="0"/>
              <a:t>glibc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Fields in the metadata are the key to most exploits.  Free chunks are stored in a doubly linked list – so that each chunk as a pointer to previous and next free chunks.</a:t>
            </a:r>
          </a:p>
          <a:p>
            <a:pPr lvl="1"/>
            <a:r>
              <a:rPr lang="en-US" dirty="0" smtClean="0"/>
              <a:t>Goal: if a chunk is </a:t>
            </a:r>
            <a:r>
              <a:rPr lang="en-US" dirty="0" err="1" smtClean="0"/>
              <a:t>deallocated</a:t>
            </a:r>
            <a:r>
              <a:rPr lang="en-US" dirty="0" smtClean="0"/>
              <a:t>, we can combine to make larger free chunk</a:t>
            </a:r>
          </a:p>
          <a:p>
            <a:r>
              <a:rPr lang="en-US" dirty="0" smtClean="0"/>
              <a:t>Actually a bit more complex: each chunk size has its own linked list,</a:t>
            </a:r>
            <a:r>
              <a:rPr lang="en-US" dirty="0"/>
              <a:t> </a:t>
            </a:r>
            <a:r>
              <a:rPr lang="en-US" dirty="0" smtClean="0"/>
              <a:t>so can search for one of a given size more quickly</a:t>
            </a:r>
          </a:p>
          <a:p>
            <a:r>
              <a:rPr lang="en-US" dirty="0" smtClean="0"/>
              <a:t>Only if no appropriate size one is free will we allocate from the 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1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a 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chunk is freed and combined with another free one next to it, it increases in size.</a:t>
            </a:r>
          </a:p>
          <a:p>
            <a:pPr lvl="1"/>
            <a:r>
              <a:rPr lang="en-US" dirty="0" smtClean="0"/>
              <a:t>This means it will be removed from one linked list, and new chunk is added to a new list.</a:t>
            </a:r>
          </a:p>
          <a:p>
            <a:pPr lvl="1"/>
            <a:r>
              <a:rPr lang="en-US" dirty="0" smtClean="0"/>
              <a:t>(Pretty obvious 180 stuff)</a:t>
            </a:r>
          </a:p>
          <a:p>
            <a:endParaRPr lang="en-US" dirty="0"/>
          </a:p>
        </p:txBody>
      </p:sp>
      <p:pic>
        <p:nvPicPr>
          <p:cNvPr id="4" name="Picture 3" descr="linkedlist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4" y="4465721"/>
            <a:ext cx="5478016" cy="15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here is that two write operations are being done to metadata, which are simple copies of the fields in heap.</a:t>
            </a:r>
          </a:p>
          <a:p>
            <a:pPr lvl="1"/>
            <a:r>
              <a:rPr lang="en-US" dirty="0" smtClean="0"/>
              <a:t>We can control the value being written, and where it is being written</a:t>
            </a:r>
          </a:p>
          <a:p>
            <a:pPr lvl="1"/>
            <a:r>
              <a:rPr lang="en-US" dirty="0" smtClean="0"/>
              <a:t>Goal: Write an arbitrary value to an arbitrary location!  Then we can overwrite function pointer of a destructor and make it our own code.</a:t>
            </a:r>
          </a:p>
          <a:p>
            <a:r>
              <a:rPr lang="en-US" dirty="0" smtClean="0"/>
              <a:t>Fairly technical stuff – but once publicized, not necessarily hard to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00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glibc</a:t>
            </a:r>
            <a:r>
              <a:rPr lang="en-US" dirty="0" smtClean="0"/>
              <a:t> has patched this, but many similar things are still vulnerable.</a:t>
            </a:r>
          </a:p>
          <a:p>
            <a:r>
              <a:rPr lang="en-US" dirty="0" smtClean="0"/>
              <a:t> Example: CVS systems up to 1.11.15 contain an “off by 1” attack, where an attacker can insert one additional character into the heap.</a:t>
            </a:r>
          </a:p>
          <a:p>
            <a:pPr lvl="1"/>
            <a:r>
              <a:rPr lang="en-US" dirty="0" smtClean="0"/>
              <a:t>This can actually be repeated, so additional “M”s are added</a:t>
            </a:r>
          </a:p>
          <a:p>
            <a:r>
              <a:rPr lang="en-US" dirty="0" smtClean="0"/>
              <a:t>Essentially, can add fake data which when updated in the heap allow the same write exploit as previously described</a:t>
            </a:r>
          </a:p>
          <a:p>
            <a:r>
              <a:rPr lang="en-US" dirty="0" smtClean="0"/>
              <a:t>So these are embedded in existing programs, and can be hard to catch!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27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Several common heap based exploits:</a:t>
            </a:r>
          </a:p>
          <a:p>
            <a:pPr lvl="1"/>
            <a:r>
              <a:rPr lang="en-US" dirty="0" smtClean="0"/>
              <a:t>The House of Prime: Requires two </a:t>
            </a:r>
            <a:r>
              <a:rPr lang="en-US" dirty="0" err="1" smtClean="0"/>
              <a:t>free's</a:t>
            </a:r>
            <a:r>
              <a:rPr lang="en-US" dirty="0" smtClean="0"/>
              <a:t> of chunks containing attacker controlled size fields, followed by a call to </a:t>
            </a:r>
            <a:r>
              <a:rPr lang="en-US" dirty="0" err="1" smtClean="0"/>
              <a:t>malloc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House of Mind: Requires the manipulation of the program into repeatedly allocating new memory.</a:t>
            </a:r>
          </a:p>
          <a:p>
            <a:pPr lvl="1"/>
            <a:r>
              <a:rPr lang="en-US" dirty="0" smtClean="0"/>
              <a:t>The House of Force: Requires that we can overwrite the top chunk, that there is one </a:t>
            </a:r>
            <a:r>
              <a:rPr lang="en-US" dirty="0" err="1" smtClean="0"/>
              <a:t>malloc</a:t>
            </a:r>
            <a:r>
              <a:rPr lang="en-US" dirty="0" smtClean="0"/>
              <a:t> call with a user controllable size, and finally requires another call to </a:t>
            </a:r>
            <a:r>
              <a:rPr lang="en-US" dirty="0" err="1" smtClean="0"/>
              <a:t>malloc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House of Spirit: One assumption is that the attacker controls a pointer given to free.</a:t>
            </a:r>
          </a:p>
          <a:p>
            <a:r>
              <a:rPr lang="en-US" dirty="0" smtClean="0"/>
              <a:t>Many others specified – go see “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err="1" smtClean="0"/>
              <a:t>Maleficarum</a:t>
            </a:r>
            <a:r>
              <a:rPr lang="en-US" dirty="0" smtClean="0"/>
              <a:t>” and related 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7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recap/summary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Attack is located in the heap, and not the stack, but otherwise principle is simple</a:t>
            </a:r>
          </a:p>
          <a:p>
            <a:r>
              <a:rPr lang="en-US" dirty="0" smtClean="0"/>
              <a:t>Goal isn’t to target flow of execution directly – rather, usually the goal is to overwrite data</a:t>
            </a:r>
          </a:p>
          <a:p>
            <a:r>
              <a:rPr lang="en-US" dirty="0" smtClean="0"/>
              <a:t>Again, predictable layout combined with clever tricks make an attacker quite likely to succeed, depending on the product, since many programs aren’t careful with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overflows: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34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/>
                <a:cs typeface="Consolas"/>
              </a:rPr>
              <a:t>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void vulnerable()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gets(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r>
              <a:rPr lang="en-US" dirty="0" smtClean="0"/>
              <a:t>gets() reads all input bytes available on </a:t>
            </a:r>
            <a:r>
              <a:rPr lang="en-US" dirty="0" err="1" smtClean="0"/>
              <a:t>stdin</a:t>
            </a:r>
            <a:r>
              <a:rPr lang="en-US" dirty="0" smtClean="0"/>
              <a:t>, and stores them into </a:t>
            </a:r>
            <a:r>
              <a:rPr lang="en-US" dirty="0" err="1" smtClean="0"/>
              <a:t>buf</a:t>
            </a:r>
            <a:r>
              <a:rPr lang="en-US" dirty="0" smtClean="0"/>
              <a:t>[]</a:t>
            </a:r>
          </a:p>
          <a:p>
            <a:r>
              <a:rPr lang="en-US" dirty="0" smtClean="0"/>
              <a:t>What if input has more than 80 bytes?</a:t>
            </a:r>
          </a:p>
          <a:p>
            <a:pPr lvl="1"/>
            <a:r>
              <a:rPr lang="en-US" dirty="0" smtClean="0"/>
              <a:t>gets writes past the end of </a:t>
            </a:r>
            <a:r>
              <a:rPr lang="en-US" dirty="0" err="1" smtClean="0"/>
              <a:t>buf</a:t>
            </a:r>
            <a:r>
              <a:rPr lang="en-US" dirty="0" smtClean="0"/>
              <a:t>, overwriting other part of memory</a:t>
            </a:r>
          </a:p>
          <a:p>
            <a:pPr lvl="1"/>
            <a:r>
              <a:rPr lang="en-US" dirty="0" smtClean="0"/>
              <a:t>This is a buffer overflow bug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Core dump (if we’re lucky)</a:t>
            </a:r>
          </a:p>
          <a:p>
            <a:pPr lvl="1"/>
            <a:r>
              <a:rPr lang="en-US" dirty="0" smtClean="0"/>
              <a:t>Real vulnerability if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 moved tomorrow: 2pm</a:t>
            </a:r>
          </a:p>
          <a:p>
            <a:r>
              <a:rPr lang="en-US" dirty="0" smtClean="0"/>
              <a:t>Lab due today, but extension available until Sunday</a:t>
            </a:r>
          </a:p>
          <a:p>
            <a:r>
              <a:rPr lang="en-US" dirty="0" smtClean="0"/>
              <a:t>Turing issues to be aware of</a:t>
            </a:r>
          </a:p>
          <a:p>
            <a:r>
              <a:rPr lang="en-US" dirty="0" smtClean="0"/>
              <a:t>Next (longer) assignment is posted.  Required reading section must be done </a:t>
            </a:r>
            <a:r>
              <a:rPr lang="en-US" smtClean="0"/>
              <a:t>by Tuesday!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into account what other pieces of data are nearby: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40968"/>
            <a:ext cx="5402684" cy="29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authenticated = 0;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void vulnerable()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gets(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… \\(other code)</a:t>
            </a:r>
            <a:endParaRPr lang="en-US" dirty="0" smtClean="0"/>
          </a:p>
          <a:p>
            <a:r>
              <a:rPr lang="en-US" dirty="0" smtClean="0"/>
              <a:t>A login routine sets authenticated flag only if the user gets the password correct.</a:t>
            </a:r>
          </a:p>
          <a:p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Where will C store the </a:t>
            </a:r>
            <a:r>
              <a:rPr lang="en-US" dirty="0" err="1" smtClean="0"/>
              <a:t>int</a:t>
            </a:r>
            <a:r>
              <a:rPr lang="en-US" dirty="0" smtClean="0"/>
              <a:t> authenticated?</a:t>
            </a:r>
          </a:p>
          <a:p>
            <a:r>
              <a:rPr lang="en-US" dirty="0" smtClean="0"/>
              <a:t>So if attacker supplies 81 bytes,</a:t>
            </a:r>
            <a:r>
              <a:rPr lang="en-US" dirty="0"/>
              <a:t> </a:t>
            </a:r>
            <a:r>
              <a:rPr lang="en-US" dirty="0" smtClean="0"/>
              <a:t>and the 81</a:t>
            </a:r>
            <a:r>
              <a:rPr lang="en-US" baseline="30000" dirty="0" smtClean="0"/>
              <a:t>st</a:t>
            </a:r>
            <a:r>
              <a:rPr lang="en-US" dirty="0" smtClean="0"/>
              <a:t> is set to not be zero, then authenticated is now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1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55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onsolas"/>
                <a:cs typeface="Consolas"/>
              </a:rPr>
              <a:t> 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(*</a:t>
            </a:r>
            <a:r>
              <a:rPr lang="en-US" dirty="0" err="1" smtClean="0">
                <a:latin typeface="Consolas"/>
                <a:cs typeface="Consolas"/>
              </a:rPr>
              <a:t>fnptr</a:t>
            </a:r>
            <a:r>
              <a:rPr lang="en-US" dirty="0" smtClean="0">
                <a:latin typeface="Consolas"/>
                <a:cs typeface="Consolas"/>
              </a:rPr>
              <a:t>) 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void vulnerable()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gets(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… \\(other code)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smtClean="0"/>
              <a:t>pointer </a:t>
            </a:r>
            <a:r>
              <a:rPr lang="en-US" dirty="0" err="1" smtClean="0"/>
              <a:t>fnptr</a:t>
            </a:r>
            <a:r>
              <a:rPr lang="en-US" dirty="0" smtClean="0"/>
              <a:t> is </a:t>
            </a:r>
            <a:r>
              <a:rPr lang="en-US" dirty="0" smtClean="0"/>
              <a:t>involved – invoked somewhere else.</a:t>
            </a:r>
            <a:endParaRPr lang="en-US" dirty="0" smtClean="0"/>
          </a:p>
          <a:p>
            <a:r>
              <a:rPr lang="en-US" dirty="0" smtClean="0"/>
              <a:t>What can the attacker do?  </a:t>
            </a:r>
          </a:p>
          <a:p>
            <a:pPr lvl="1"/>
            <a:r>
              <a:rPr lang="en-US" dirty="0" smtClean="0"/>
              <a:t>Overwrite </a:t>
            </a:r>
            <a:r>
              <a:rPr lang="en-US" dirty="0" err="1" smtClean="0"/>
              <a:t>fnptr</a:t>
            </a:r>
            <a:r>
              <a:rPr lang="en-US" dirty="0" smtClean="0"/>
              <a:t> with any address, to redirect program execution!</a:t>
            </a:r>
          </a:p>
          <a:p>
            <a:r>
              <a:rPr lang="en-US" dirty="0" smtClean="0"/>
              <a:t>Crafty attacker: </a:t>
            </a:r>
          </a:p>
          <a:p>
            <a:pPr lvl="1"/>
            <a:r>
              <a:rPr lang="en-US" dirty="0" smtClean="0"/>
              <a:t>Input contains malicious machine instructions, followed by pointer to overwrite </a:t>
            </a:r>
            <a:r>
              <a:rPr lang="en-US" dirty="0" err="1" smtClean="0"/>
              <a:t>fnptr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fnptr</a:t>
            </a:r>
            <a:r>
              <a:rPr lang="en-US" dirty="0" smtClean="0"/>
              <a:t> is next called, flow of control will be redirected to malicious code.</a:t>
            </a:r>
          </a:p>
          <a:p>
            <a:r>
              <a:rPr lang="en-US" dirty="0" smtClean="0"/>
              <a:t>Called a malicious code injection attack.</a:t>
            </a:r>
          </a:p>
        </p:txBody>
      </p:sp>
    </p:spTree>
    <p:extLst>
      <p:ext uri="{BB962C8B-B14F-4D97-AF65-F5344CB8AC3E}">
        <p14:creationId xmlns:p14="http://schemas.microsoft.com/office/powerpoint/2010/main" val="31126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Buffer overflows are by far the most common implementation flaw (or at least used to be)</a:t>
            </a:r>
          </a:p>
          <a:p>
            <a:pPr lvl="1"/>
            <a:r>
              <a:rPr lang="en-US" dirty="0" smtClean="0"/>
              <a:t>Web applications arguably have taken over…</a:t>
            </a:r>
          </a:p>
          <a:p>
            <a:r>
              <a:rPr lang="en-US" dirty="0" smtClean="0"/>
              <a:t>C does not guarantee type of length safety</a:t>
            </a:r>
          </a:p>
          <a:p>
            <a:pPr lvl="1"/>
            <a:r>
              <a:rPr lang="en-US" dirty="0" smtClean="0"/>
              <a:t>This is deliberate!  Very low level language</a:t>
            </a:r>
          </a:p>
          <a:p>
            <a:pPr lvl="1"/>
            <a:r>
              <a:rPr lang="en-US" dirty="0" smtClean="0"/>
              <a:t>No bounds checking for array or pointer accesses</a:t>
            </a:r>
          </a:p>
          <a:p>
            <a:r>
              <a:rPr lang="en-US" dirty="0" smtClean="0"/>
              <a:t>Buffer overflow vulnerabilities are the result of this, so that memory accesses can corrupt flow of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how this could be used:</a:t>
            </a:r>
          </a:p>
          <a:p>
            <a:pPr lvl="1"/>
            <a:r>
              <a:rPr lang="en-US" dirty="0" smtClean="0"/>
              <a:t>If a webserver accepts requests from clients and processes them, a buffer overflow in the code can let malicious client gain control</a:t>
            </a:r>
          </a:p>
          <a:p>
            <a:pPr lvl="1"/>
            <a:r>
              <a:rPr lang="en-US" dirty="0" smtClean="0"/>
              <a:t>If server is running as root (BAD!), attacker can compromise system and leave a backdoor.</a:t>
            </a:r>
          </a:p>
          <a:p>
            <a:r>
              <a:rPr lang="en-US" dirty="0" smtClean="0"/>
              <a:t>These are especially common in worms, as we saw with the Morris worm last time</a:t>
            </a:r>
          </a:p>
          <a:p>
            <a:pPr lvl="1"/>
            <a:r>
              <a:rPr lang="en-US" dirty="0" smtClean="0"/>
              <a:t>That one used such an exploit in finger.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3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supposedly secure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happen here?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21732"/>
            <a:ext cx="7776864" cy="29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1740</Words>
  <Application>Microsoft Macintosh PowerPoint</Application>
  <PresentationFormat>On-screen Show (4:3)</PresentationFormat>
  <Paragraphs>214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Software bugs (and security implications)</vt:lpstr>
      <vt:lpstr>Software security</vt:lpstr>
      <vt:lpstr>Buffer overflows: simple example</vt:lpstr>
      <vt:lpstr>More complex</vt:lpstr>
      <vt:lpstr>Worse example</vt:lpstr>
      <vt:lpstr>Even worse!</vt:lpstr>
      <vt:lpstr>Buffer overflows</vt:lpstr>
      <vt:lpstr>Exploits</vt:lpstr>
      <vt:lpstr>Even supposedly secure code:</vt:lpstr>
      <vt:lpstr>Can these really happen?</vt:lpstr>
      <vt:lpstr>C memory layout</vt:lpstr>
      <vt:lpstr>C program details</vt:lpstr>
      <vt:lpstr>Smashing the stack</vt:lpstr>
      <vt:lpstr>More complex example</vt:lpstr>
      <vt:lpstr>Implicit Casting bug</vt:lpstr>
      <vt:lpstr>Buffer overflow summary</vt:lpstr>
      <vt:lpstr>Formatting string vulnerabilities</vt:lpstr>
      <vt:lpstr>More on string vulnerabilities</vt:lpstr>
      <vt:lpstr>Further refinement</vt:lpstr>
      <vt:lpstr>And it gets worse</vt:lpstr>
      <vt:lpstr>Format string summary</vt:lpstr>
      <vt:lpstr>Heap exploits</vt:lpstr>
      <vt:lpstr>Simple example</vt:lpstr>
      <vt:lpstr>Chunk metadata in glibc</vt:lpstr>
      <vt:lpstr>Freeing a chunk</vt:lpstr>
      <vt:lpstr>Vulnerability</vt:lpstr>
      <vt:lpstr>Other examples</vt:lpstr>
      <vt:lpstr>Heap exploits</vt:lpstr>
      <vt:lpstr>Heap recap/summary</vt:lpstr>
      <vt:lpstr>Administrative reminders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bugs (and security implications)</dc:title>
  <dc:creator>Default User</dc:creator>
  <cp:lastModifiedBy>Default User</cp:lastModifiedBy>
  <cp:revision>9</cp:revision>
  <dcterms:created xsi:type="dcterms:W3CDTF">2015-02-12T14:56:28Z</dcterms:created>
  <dcterms:modified xsi:type="dcterms:W3CDTF">2015-02-12T18:44:16Z</dcterms:modified>
</cp:coreProperties>
</file>