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12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1980B-D4C4-9D47-B969-671E9812DCFE}" type="datetimeFigureOut">
              <a:rPr lang="en-US" smtClean="0"/>
              <a:t>2/17/15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8A1C6-DE56-BD49-9140-698CF2F08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99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Can run web server inside of jail.    If web</a:t>
            </a:r>
            <a:r>
              <a:rPr lang="en-US" baseline="0" dirty="0" smtClean="0"/>
              <a:t> server is compromised, damage is limited.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193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VertLeftWhiteCheck1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GSWTK:   generic software wrapper toolkit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Efficiency:    saves</a:t>
            </a:r>
            <a:r>
              <a:rPr lang="en-US" baseline="0" dirty="0" smtClean="0"/>
              <a:t> context switches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328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Direct sys-calls</a:t>
            </a:r>
            <a:r>
              <a:rPr lang="en-US" baseline="0" dirty="0" smtClean="0"/>
              <a:t> are blocked.    </a:t>
            </a:r>
            <a:r>
              <a:rPr lang="en-US" dirty="0" smtClean="0"/>
              <a:t>open(…) request forwarded to agent who makes the request and returns the </a:t>
            </a:r>
            <a:r>
              <a:rPr lang="en-US" dirty="0" err="1" smtClean="0"/>
              <a:t>fd</a:t>
            </a:r>
            <a:r>
              <a:rPr lang="en-US" dirty="0" smtClean="0"/>
              <a:t> to the app.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987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</a:rPr>
              <a:t>More info on NaCl:   http://nativeclient.googlecode.com/svn/data/docs_tarball/nacl/googleclient/native_client/documentation/nacl_paper.pdf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983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5879619" indent="-35447153" defTabSz="912983"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fld id="{C6CE272F-B932-9840-BC31-5A5EB7EC94CF}" type="slidenum">
              <a:rPr lang="en-US" sz="1200">
                <a:latin typeface="Times New Roman" charset="0"/>
              </a:rPr>
              <a:pPr/>
              <a:t>42</a:t>
            </a:fld>
            <a:endParaRPr lang="en-US" sz="120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A0A2-A55E-0C4F-9499-7BDB85C1421F}" type="datetimeFigureOut">
              <a:rPr lang="en-US" smtClean="0"/>
              <a:t>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11B2-28FF-614D-9A9F-932C02C79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73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A0A2-A55E-0C4F-9499-7BDB85C1421F}" type="datetimeFigureOut">
              <a:rPr lang="en-US" smtClean="0"/>
              <a:t>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11B2-28FF-614D-9A9F-932C02C79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9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A0A2-A55E-0C4F-9499-7BDB85C1421F}" type="datetimeFigureOut">
              <a:rPr lang="en-US" smtClean="0"/>
              <a:t>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11B2-28FF-614D-9A9F-932C02C79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9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A0A2-A55E-0C4F-9499-7BDB85C1421F}" type="datetimeFigureOut">
              <a:rPr lang="en-US" smtClean="0"/>
              <a:t>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11B2-28FF-614D-9A9F-932C02C79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04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A0A2-A55E-0C4F-9499-7BDB85C1421F}" type="datetimeFigureOut">
              <a:rPr lang="en-US" smtClean="0"/>
              <a:t>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11B2-28FF-614D-9A9F-932C02C79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32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A0A2-A55E-0C4F-9499-7BDB85C1421F}" type="datetimeFigureOut">
              <a:rPr lang="en-US" smtClean="0"/>
              <a:t>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11B2-28FF-614D-9A9F-932C02C79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39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A0A2-A55E-0C4F-9499-7BDB85C1421F}" type="datetimeFigureOut">
              <a:rPr lang="en-US" smtClean="0"/>
              <a:t>2/17/15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11B2-28FF-614D-9A9F-932C02C79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36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A0A2-A55E-0C4F-9499-7BDB85C1421F}" type="datetimeFigureOut">
              <a:rPr lang="en-US" smtClean="0"/>
              <a:t>2/17/15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11B2-28FF-614D-9A9F-932C02C79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7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A0A2-A55E-0C4F-9499-7BDB85C1421F}" type="datetimeFigureOut">
              <a:rPr lang="en-US" smtClean="0"/>
              <a:t>2/17/15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11B2-28FF-614D-9A9F-932C02C79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22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A0A2-A55E-0C4F-9499-7BDB85C1421F}" type="datetimeFigureOut">
              <a:rPr lang="en-US" smtClean="0"/>
              <a:t>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11B2-28FF-614D-9A9F-932C02C79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90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A0A2-A55E-0C4F-9499-7BDB85C1421F}" type="datetimeFigureOut">
              <a:rPr lang="en-US" smtClean="0"/>
              <a:t>2/17/15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811B2-28FF-614D-9A9F-932C02C79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79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EA0A2-A55E-0C4F-9499-7BDB85C1421F}" type="datetimeFigureOut">
              <a:rPr lang="en-US" smtClean="0"/>
              <a:t>2/17/15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811B2-28FF-614D-9A9F-932C02C79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6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Defenses from Malware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71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Canary types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32973"/>
            <a:ext cx="8229600" cy="516942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Random canary:</a:t>
            </a:r>
          </a:p>
          <a:p>
            <a:pPr lvl="1"/>
            <a:r>
              <a:rPr lang="en-US" dirty="0" smtClean="0"/>
              <a:t>Random string chosen at program startup.</a:t>
            </a:r>
          </a:p>
          <a:p>
            <a:pPr lvl="1"/>
            <a:r>
              <a:rPr lang="en-US" dirty="0" smtClean="0"/>
              <a:t>Insert canary string into every stack frame.</a:t>
            </a:r>
          </a:p>
          <a:p>
            <a:pPr lvl="1"/>
            <a:r>
              <a:rPr lang="en-US" dirty="0" smtClean="0"/>
              <a:t>Verify canary before returning from function.</a:t>
            </a:r>
          </a:p>
          <a:p>
            <a:pPr lvl="2"/>
            <a:r>
              <a:rPr lang="en-US" dirty="0" smtClean="0"/>
              <a:t>Exit program if canary changed.     Turns potential exploit into </a:t>
            </a:r>
            <a:r>
              <a:rPr lang="en-US" dirty="0" err="1" smtClean="0"/>
              <a:t>DoS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To corrupt, attacker must learn current random string.</a:t>
            </a:r>
          </a:p>
          <a:p>
            <a:r>
              <a:rPr lang="en-US" dirty="0" smtClean="0"/>
              <a:t>Terminator canary:       Canary =  {0, newline, linefeed, EOF}</a:t>
            </a:r>
          </a:p>
          <a:p>
            <a:pPr lvl="1"/>
            <a:r>
              <a:rPr lang="en-US" dirty="0" smtClean="0"/>
              <a:t>String functions will not copy beyond terminator.</a:t>
            </a:r>
          </a:p>
          <a:p>
            <a:pPr lvl="1"/>
            <a:r>
              <a:rPr lang="en-US" dirty="0" smtClean="0"/>
              <a:t>Attacker cannot use string functions to corrupt stack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626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</a:t>
            </a:r>
            <a:r>
              <a:rPr lang="en-US" dirty="0" err="1" smtClean="0"/>
              <a:t>Stackguard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35562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StackGuard</a:t>
            </a:r>
            <a:r>
              <a:rPr lang="en-US" dirty="0" smtClean="0"/>
              <a:t> implemented as a GCC patch</a:t>
            </a:r>
          </a:p>
          <a:p>
            <a:pPr lvl="1"/>
            <a:r>
              <a:rPr lang="en-US" dirty="0" smtClean="0"/>
              <a:t>Program must be recompiled</a:t>
            </a:r>
          </a:p>
          <a:p>
            <a:r>
              <a:rPr lang="en-US" dirty="0" smtClean="0"/>
              <a:t>Minimal performance effects:   8% for Apache</a:t>
            </a:r>
          </a:p>
          <a:p>
            <a:r>
              <a:rPr lang="en-US" dirty="0" smtClean="0"/>
              <a:t>Note: Canaries do not provide full protection</a:t>
            </a:r>
          </a:p>
          <a:p>
            <a:r>
              <a:rPr lang="en-US" dirty="0" smtClean="0"/>
              <a:t>Some stack smashing attacks leave canaries unchanged</a:t>
            </a:r>
          </a:p>
          <a:p>
            <a:r>
              <a:rPr lang="en-US" dirty="0" smtClean="0"/>
              <a:t>Heap protection:  </a:t>
            </a:r>
            <a:r>
              <a:rPr lang="en-US" dirty="0" err="1" smtClean="0"/>
              <a:t>PointGuard</a:t>
            </a:r>
            <a:endParaRPr lang="en-US" dirty="0" smtClean="0"/>
          </a:p>
          <a:p>
            <a:pPr lvl="1"/>
            <a:r>
              <a:rPr lang="en-US" dirty="0" smtClean="0"/>
              <a:t>Protects function pointers and </a:t>
            </a:r>
            <a:r>
              <a:rPr lang="en-US" dirty="0" err="1" smtClean="0"/>
              <a:t>setjmp</a:t>
            </a:r>
            <a:r>
              <a:rPr lang="en-US" dirty="0" smtClean="0"/>
              <a:t> buffers by encrypting them:   e.g. XOR with random cookie</a:t>
            </a:r>
          </a:p>
          <a:p>
            <a:pPr lvl="1"/>
            <a:r>
              <a:rPr lang="en-US" dirty="0" smtClean="0"/>
              <a:t>Less effective,  more noticeable performance effects</a:t>
            </a:r>
          </a:p>
        </p:txBody>
      </p:sp>
    </p:spTree>
    <p:extLst>
      <p:ext uri="{BB962C8B-B14F-4D97-AF65-F5344CB8AC3E}">
        <p14:creationId xmlns:p14="http://schemas.microsoft.com/office/powerpoint/2010/main" val="1136573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28600" y="531271"/>
            <a:ext cx="8534400" cy="8572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StackGuard enhancements:  </a:t>
            </a:r>
            <a:r>
              <a:rPr lang="en-US" sz="3600" smtClean="0"/>
              <a:t>ProPolice</a:t>
            </a:r>
            <a:endParaRPr lang="en-US" sz="3100" dirty="0"/>
          </a:p>
        </p:txBody>
      </p:sp>
      <p:sp>
        <p:nvSpPr>
          <p:cNvPr id="5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367389" y="1521872"/>
            <a:ext cx="8686800" cy="9906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smtClean="0"/>
              <a:t>ProPolice </a:t>
            </a:r>
            <a:r>
              <a:rPr lang="en-US" sz="1600" smtClean="0">
                <a:latin typeface="Arial" charset="0"/>
              </a:rPr>
              <a:t>(IBM)    </a:t>
            </a:r>
            <a:r>
              <a:rPr lang="en-US" sz="2000" smtClean="0">
                <a:latin typeface="Arial" charset="0"/>
              </a:rPr>
              <a:t>-   gcc 3.4.1.      </a:t>
            </a:r>
            <a:r>
              <a:rPr lang="en-US" sz="1800" smtClean="0">
                <a:latin typeface="Arial" charset="0"/>
              </a:rPr>
              <a:t>(</a:t>
            </a:r>
            <a:r>
              <a:rPr lang="en-US" sz="1800" b="1" smtClean="0">
                <a:latin typeface="Arial" charset="0"/>
              </a:rPr>
              <a:t>-fstack-protector</a:t>
            </a:r>
            <a:r>
              <a:rPr lang="en-US" sz="1800" smtClean="0">
                <a:latin typeface="Arial" charset="0"/>
              </a:rPr>
              <a:t>)</a:t>
            </a:r>
          </a:p>
          <a:p>
            <a:pPr lvl="1"/>
            <a:r>
              <a:rPr lang="en-US" sz="2400" smtClean="0"/>
              <a:t>Rearrange stack layout to prevent ptr overflow.</a:t>
            </a:r>
          </a:p>
          <a:p>
            <a:pPr>
              <a:buFont typeface="Wingdings" pitchFamily="2" charset="2"/>
              <a:buNone/>
            </a:pPr>
            <a:endParaRPr lang="en-US" sz="2400" smtClean="0"/>
          </a:p>
          <a:p>
            <a:endParaRPr lang="en-US" sz="240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119989" y="2588671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chemeClr val="bg2"/>
                </a:solidFill>
              </a:rPr>
              <a:t>args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119989" y="3045871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chemeClr val="bg2"/>
                </a:solidFill>
              </a:rPr>
              <a:t>ret addr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119989" y="3503071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chemeClr val="bg2"/>
                </a:solidFill>
              </a:rPr>
              <a:t>SFP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119989" y="3960271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>
                <a:solidFill>
                  <a:srgbClr val="FF0000"/>
                </a:solidFill>
              </a:rPr>
              <a:t>CANARY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119989" y="4417471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bg2"/>
                </a:solidFill>
              </a:rPr>
              <a:t>l</a:t>
            </a:r>
            <a:r>
              <a:rPr lang="en-US" sz="2400" dirty="0" smtClean="0">
                <a:solidFill>
                  <a:schemeClr val="bg2"/>
                </a:solidFill>
              </a:rPr>
              <a:t>ocal string buffers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119989" y="4874671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bg2"/>
                </a:solidFill>
              </a:rPr>
              <a:t>local </a:t>
            </a:r>
            <a:r>
              <a:rPr lang="en-US" sz="2400" dirty="0" smtClean="0">
                <a:solidFill>
                  <a:schemeClr val="bg2"/>
                </a:solidFill>
              </a:rPr>
              <a:t>non-buffer variables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1662789" y="4360321"/>
            <a:ext cx="0" cy="9715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533400" y="4486528"/>
            <a:ext cx="113324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/>
              <a:t>Stack</a:t>
            </a:r>
            <a:br>
              <a:rPr lang="en-US" sz="2400"/>
            </a:br>
            <a:r>
              <a:rPr lang="en-US" sz="2400"/>
              <a:t>Growth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5867400" y="4802936"/>
            <a:ext cx="30300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 smtClean="0"/>
              <a:t>pointers, </a:t>
            </a:r>
            <a:r>
              <a:rPr lang="en-US" sz="2400" dirty="0"/>
              <a:t>but no arrays</a:t>
            </a:r>
          </a:p>
        </p:txBody>
      </p:sp>
      <p:sp>
        <p:nvSpPr>
          <p:cNvPr id="15" name="AutoShape 15"/>
          <p:cNvSpPr>
            <a:spLocks/>
          </p:cNvSpPr>
          <p:nvPr/>
        </p:nvSpPr>
        <p:spPr bwMode="auto">
          <a:xfrm>
            <a:off x="5701389" y="4874671"/>
            <a:ext cx="152400" cy="400050"/>
          </a:xfrm>
          <a:prstGeom prst="righ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V="1">
            <a:off x="1662789" y="2702971"/>
            <a:ext cx="0" cy="9715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533400" y="2645821"/>
            <a:ext cx="113324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/>
              <a:t>String</a:t>
            </a:r>
            <a:br>
              <a:rPr lang="en-US" sz="2400"/>
            </a:br>
            <a:r>
              <a:rPr lang="en-US" sz="2400"/>
              <a:t>Growth</a:t>
            </a: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2133600" y="5331871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copy of pointer </a:t>
            </a:r>
            <a:r>
              <a:rPr lang="en-US" sz="2400" dirty="0" err="1" smtClean="0">
                <a:solidFill>
                  <a:schemeClr val="bg2"/>
                </a:solidFill>
              </a:rPr>
              <a:t>args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67400" y="3198271"/>
            <a:ext cx="3172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Protects pointer </a:t>
            </a:r>
            <a:r>
              <a:rPr lang="en-US" dirty="0" err="1" smtClean="0"/>
              <a:t>args</a:t>
            </a:r>
            <a:r>
              <a:rPr lang="en-US" dirty="0" smtClean="0"/>
              <a:t> and local pointers from a buffer overflow</a:t>
            </a:r>
          </a:p>
        </p:txBody>
      </p:sp>
    </p:spTree>
    <p:extLst>
      <p:ext uri="{BB962C8B-B14F-4D97-AF65-F5344CB8AC3E}">
        <p14:creationId xmlns:p14="http://schemas.microsoft.com/office/powerpoint/2010/main" val="1507721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57200" y="505873"/>
            <a:ext cx="8229600" cy="85725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MS Visual Studio  /GS     </a:t>
            </a:r>
            <a:r>
              <a:rPr lang="en-US" sz="2400" smtClean="0"/>
              <a:t>[since 2003]</a:t>
            </a:r>
            <a:endParaRPr lang="en-US" sz="2400" dirty="0"/>
          </a:p>
        </p:txBody>
      </p:sp>
      <p:sp>
        <p:nvSpPr>
          <p:cNvPr id="3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304800" y="1344073"/>
            <a:ext cx="8458200" cy="1371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sz="2400" smtClean="0"/>
              <a:t>Compiler /GS option:</a:t>
            </a:r>
          </a:p>
          <a:p>
            <a:pPr lvl="1"/>
            <a:r>
              <a:rPr lang="en-US" sz="2400" smtClean="0"/>
              <a:t>Combination of ProPolice and Random canary.</a:t>
            </a:r>
          </a:p>
          <a:p>
            <a:pPr lvl="1"/>
            <a:r>
              <a:rPr lang="en-US" sz="2400" smtClean="0"/>
              <a:t>If cookie mismatch, default behavior is to call    </a:t>
            </a:r>
            <a:r>
              <a:rPr lang="en-US" sz="2400" b="1" smtClean="0">
                <a:solidFill>
                  <a:srgbClr val="000090"/>
                </a:solidFill>
              </a:rPr>
              <a:t>_exit(3)</a:t>
            </a:r>
          </a:p>
          <a:p>
            <a:pPr marL="0" indent="0">
              <a:buFont typeface="Arial"/>
              <a:buNone/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2791873"/>
            <a:ext cx="5009267" cy="1477328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Function </a:t>
            </a:r>
            <a:r>
              <a:rPr lang="en-US" u="sng" dirty="0" smtClean="0"/>
              <a:t>prolog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      </a:t>
            </a:r>
            <a:r>
              <a:rPr lang="en-US" b="1" dirty="0">
                <a:solidFill>
                  <a:srgbClr val="000090"/>
                </a:solidFill>
              </a:rPr>
              <a:t>sub   </a:t>
            </a:r>
            <a:r>
              <a:rPr lang="en-US" b="1" dirty="0" err="1">
                <a:solidFill>
                  <a:srgbClr val="000090"/>
                </a:solidFill>
              </a:rPr>
              <a:t>esp</a:t>
            </a:r>
            <a:r>
              <a:rPr lang="en-US" b="1" dirty="0">
                <a:solidFill>
                  <a:srgbClr val="000090"/>
                </a:solidFill>
              </a:rPr>
              <a:t>, </a:t>
            </a:r>
            <a:r>
              <a:rPr lang="en-US" b="1" dirty="0" smtClean="0">
                <a:solidFill>
                  <a:srgbClr val="000090"/>
                </a:solidFill>
              </a:rPr>
              <a:t>8     </a:t>
            </a:r>
            <a:r>
              <a:rPr lang="en-US" dirty="0" smtClean="0"/>
              <a:t>// allocate 8 bytes for cookie</a:t>
            </a:r>
            <a:endParaRPr lang="en-US" dirty="0"/>
          </a:p>
          <a:p>
            <a:r>
              <a:rPr lang="en-US" dirty="0"/>
              <a:t>      </a:t>
            </a:r>
            <a:r>
              <a:rPr lang="en-US" b="1" dirty="0" err="1">
                <a:solidFill>
                  <a:srgbClr val="000090"/>
                </a:solidFill>
              </a:rPr>
              <a:t>mov</a:t>
            </a:r>
            <a:r>
              <a:rPr lang="en-US" b="1" dirty="0">
                <a:solidFill>
                  <a:srgbClr val="000090"/>
                </a:solidFill>
              </a:rPr>
              <a:t>   </a:t>
            </a:r>
            <a:r>
              <a:rPr lang="en-US" b="1" dirty="0" err="1">
                <a:solidFill>
                  <a:srgbClr val="000090"/>
                </a:solidFill>
              </a:rPr>
              <a:t>eax</a:t>
            </a:r>
            <a:r>
              <a:rPr lang="en-US" b="1" dirty="0">
                <a:solidFill>
                  <a:srgbClr val="000090"/>
                </a:solidFill>
              </a:rPr>
              <a:t>, DWORD PTR ___</a:t>
            </a:r>
            <a:r>
              <a:rPr lang="en-US" b="1" dirty="0" err="1">
                <a:solidFill>
                  <a:srgbClr val="000090"/>
                </a:solidFill>
              </a:rPr>
              <a:t>security_cookie</a:t>
            </a:r>
            <a:endParaRPr lang="en-US" b="1" dirty="0">
              <a:solidFill>
                <a:srgbClr val="000090"/>
              </a:solidFill>
            </a:endParaRPr>
          </a:p>
          <a:p>
            <a:r>
              <a:rPr lang="en-US" dirty="0"/>
              <a:t>     </a:t>
            </a:r>
            <a:r>
              <a:rPr lang="en-US" dirty="0">
                <a:solidFill>
                  <a:srgbClr val="000090"/>
                </a:solidFill>
              </a:rPr>
              <a:t> </a:t>
            </a:r>
            <a:r>
              <a:rPr lang="en-US" b="1" dirty="0" err="1">
                <a:solidFill>
                  <a:srgbClr val="000090"/>
                </a:solidFill>
              </a:rPr>
              <a:t>xor</a:t>
            </a:r>
            <a:r>
              <a:rPr lang="en-US" b="1" dirty="0">
                <a:solidFill>
                  <a:srgbClr val="000090"/>
                </a:solidFill>
              </a:rPr>
              <a:t>   </a:t>
            </a:r>
            <a:r>
              <a:rPr lang="en-US" b="1" dirty="0" err="1">
                <a:solidFill>
                  <a:srgbClr val="000090"/>
                </a:solidFill>
              </a:rPr>
              <a:t>eax</a:t>
            </a:r>
            <a:r>
              <a:rPr lang="en-US" b="1" dirty="0">
                <a:solidFill>
                  <a:srgbClr val="000090"/>
                </a:solidFill>
              </a:rPr>
              <a:t>, </a:t>
            </a:r>
            <a:r>
              <a:rPr lang="en-US" b="1" dirty="0" err="1" smtClean="0">
                <a:solidFill>
                  <a:srgbClr val="000090"/>
                </a:solidFill>
              </a:rPr>
              <a:t>esp</a:t>
            </a:r>
            <a:r>
              <a:rPr lang="en-US" b="1" dirty="0" smtClean="0">
                <a:solidFill>
                  <a:srgbClr val="000090"/>
                </a:solidFill>
              </a:rPr>
              <a:t>     </a:t>
            </a:r>
            <a:r>
              <a:rPr lang="en-US" dirty="0" smtClean="0"/>
              <a:t>// </a:t>
            </a:r>
            <a:r>
              <a:rPr lang="en-US" dirty="0" err="1" smtClean="0"/>
              <a:t>xor</a:t>
            </a:r>
            <a:r>
              <a:rPr lang="en-US" dirty="0" smtClean="0"/>
              <a:t> cookie with current </a:t>
            </a:r>
            <a:r>
              <a:rPr lang="en-US" dirty="0" err="1" smtClean="0"/>
              <a:t>esp</a:t>
            </a:r>
            <a:endParaRPr lang="en-US" dirty="0"/>
          </a:p>
          <a:p>
            <a:r>
              <a:rPr lang="en-US" dirty="0"/>
              <a:t>      </a:t>
            </a:r>
            <a:r>
              <a:rPr lang="en-US" b="1" dirty="0" err="1">
                <a:solidFill>
                  <a:srgbClr val="000090"/>
                </a:solidFill>
              </a:rPr>
              <a:t>mov</a:t>
            </a:r>
            <a:r>
              <a:rPr lang="en-US" b="1" dirty="0">
                <a:solidFill>
                  <a:srgbClr val="000090"/>
                </a:solidFill>
              </a:rPr>
              <a:t>   DWORD PTR </a:t>
            </a:r>
            <a:r>
              <a:rPr lang="en-US" b="1" dirty="0" smtClean="0">
                <a:solidFill>
                  <a:srgbClr val="000090"/>
                </a:solidFill>
              </a:rPr>
              <a:t>[</a:t>
            </a:r>
            <a:r>
              <a:rPr lang="en-US" b="1" dirty="0">
                <a:solidFill>
                  <a:srgbClr val="000090"/>
                </a:solidFill>
              </a:rPr>
              <a:t>esp+8], </a:t>
            </a:r>
            <a:r>
              <a:rPr lang="en-US" b="1" dirty="0" err="1" smtClean="0">
                <a:solidFill>
                  <a:srgbClr val="000090"/>
                </a:solidFill>
              </a:rPr>
              <a:t>eax</a:t>
            </a:r>
            <a:r>
              <a:rPr lang="en-US" b="1" dirty="0" smtClean="0">
                <a:solidFill>
                  <a:srgbClr val="000090"/>
                </a:solidFill>
              </a:rPr>
              <a:t>  </a:t>
            </a:r>
            <a:r>
              <a:rPr lang="en-US" dirty="0" smtClean="0"/>
              <a:t>// save in stack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96345" y="2791873"/>
            <a:ext cx="3847102" cy="1477328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Function </a:t>
            </a:r>
            <a:r>
              <a:rPr lang="en-US" u="sng" dirty="0" smtClean="0"/>
              <a:t>epilog:</a:t>
            </a:r>
            <a:endParaRPr lang="en-US" u="sng" dirty="0"/>
          </a:p>
          <a:p>
            <a:r>
              <a:rPr lang="en-US" dirty="0"/>
              <a:t>      </a:t>
            </a:r>
            <a:r>
              <a:rPr lang="en-US" b="1" dirty="0" err="1">
                <a:solidFill>
                  <a:srgbClr val="000090"/>
                </a:solidFill>
              </a:rPr>
              <a:t>mov</a:t>
            </a:r>
            <a:r>
              <a:rPr lang="en-US" b="1" dirty="0">
                <a:solidFill>
                  <a:srgbClr val="000090"/>
                </a:solidFill>
              </a:rPr>
              <a:t>   </a:t>
            </a:r>
            <a:r>
              <a:rPr lang="en-US" b="1" dirty="0" err="1">
                <a:solidFill>
                  <a:srgbClr val="000090"/>
                </a:solidFill>
              </a:rPr>
              <a:t>ecx</a:t>
            </a:r>
            <a:r>
              <a:rPr lang="en-US" b="1" dirty="0">
                <a:solidFill>
                  <a:srgbClr val="000090"/>
                </a:solidFill>
              </a:rPr>
              <a:t>, DWORD PTR  </a:t>
            </a:r>
            <a:r>
              <a:rPr lang="en-US" b="1" dirty="0" smtClean="0">
                <a:solidFill>
                  <a:srgbClr val="000090"/>
                </a:solidFill>
              </a:rPr>
              <a:t>[</a:t>
            </a:r>
            <a:r>
              <a:rPr lang="en-US" b="1" dirty="0">
                <a:solidFill>
                  <a:srgbClr val="000090"/>
                </a:solidFill>
              </a:rPr>
              <a:t>esp</a:t>
            </a:r>
            <a:r>
              <a:rPr lang="en-US" b="1" dirty="0" smtClean="0">
                <a:solidFill>
                  <a:srgbClr val="000090"/>
                </a:solidFill>
              </a:rPr>
              <a:t>+</a:t>
            </a:r>
            <a:r>
              <a:rPr lang="en-US" b="1" dirty="0">
                <a:solidFill>
                  <a:srgbClr val="000090"/>
                </a:solidFill>
              </a:rPr>
              <a:t>8</a:t>
            </a:r>
            <a:r>
              <a:rPr lang="en-US" b="1" dirty="0" smtClean="0">
                <a:solidFill>
                  <a:srgbClr val="000090"/>
                </a:solidFill>
              </a:rPr>
              <a:t>]</a:t>
            </a:r>
            <a:endParaRPr lang="en-US" b="1" dirty="0">
              <a:solidFill>
                <a:srgbClr val="000090"/>
              </a:solidFill>
            </a:endParaRPr>
          </a:p>
          <a:p>
            <a:r>
              <a:rPr lang="en-US" b="1" dirty="0">
                <a:solidFill>
                  <a:srgbClr val="000090"/>
                </a:solidFill>
              </a:rPr>
              <a:t> </a:t>
            </a:r>
            <a:r>
              <a:rPr lang="en-US" b="1" dirty="0" smtClean="0">
                <a:solidFill>
                  <a:srgbClr val="000090"/>
                </a:solidFill>
              </a:rPr>
              <a:t>     </a:t>
            </a:r>
            <a:r>
              <a:rPr lang="en-US" b="1" dirty="0" err="1" smtClean="0">
                <a:solidFill>
                  <a:srgbClr val="000090"/>
                </a:solidFill>
              </a:rPr>
              <a:t>xor</a:t>
            </a:r>
            <a:r>
              <a:rPr lang="en-US" b="1" dirty="0" smtClean="0">
                <a:solidFill>
                  <a:srgbClr val="000090"/>
                </a:solidFill>
              </a:rPr>
              <a:t>   </a:t>
            </a:r>
            <a:r>
              <a:rPr lang="en-US" b="1" dirty="0" err="1">
                <a:solidFill>
                  <a:srgbClr val="000090"/>
                </a:solidFill>
              </a:rPr>
              <a:t>ecx</a:t>
            </a:r>
            <a:r>
              <a:rPr lang="en-US" b="1" dirty="0">
                <a:solidFill>
                  <a:srgbClr val="000090"/>
                </a:solidFill>
              </a:rPr>
              <a:t>, </a:t>
            </a:r>
            <a:r>
              <a:rPr lang="en-US" b="1" dirty="0" err="1">
                <a:solidFill>
                  <a:srgbClr val="000090"/>
                </a:solidFill>
              </a:rPr>
              <a:t>esp</a:t>
            </a:r>
            <a:endParaRPr lang="en-US" b="1" dirty="0">
              <a:solidFill>
                <a:srgbClr val="000090"/>
              </a:solidFill>
            </a:endParaRPr>
          </a:p>
          <a:p>
            <a:r>
              <a:rPr lang="en-US" b="1" dirty="0">
                <a:solidFill>
                  <a:srgbClr val="000090"/>
                </a:solidFill>
              </a:rPr>
              <a:t>      call  @__security_check_cookie@4</a:t>
            </a:r>
          </a:p>
          <a:p>
            <a:r>
              <a:rPr lang="en-US" b="1" dirty="0">
                <a:solidFill>
                  <a:srgbClr val="000090"/>
                </a:solidFill>
              </a:rPr>
              <a:t>      add   </a:t>
            </a:r>
            <a:r>
              <a:rPr lang="en-US" b="1" dirty="0" err="1">
                <a:solidFill>
                  <a:srgbClr val="000090"/>
                </a:solidFill>
              </a:rPr>
              <a:t>esp</a:t>
            </a:r>
            <a:r>
              <a:rPr lang="en-US" b="1" dirty="0">
                <a:solidFill>
                  <a:srgbClr val="000090"/>
                </a:solidFill>
              </a:rPr>
              <a:t>, 8</a:t>
            </a:r>
          </a:p>
        </p:txBody>
      </p:sp>
      <p:sp>
        <p:nvSpPr>
          <p:cNvPr id="6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228600" y="4595273"/>
            <a:ext cx="8763000" cy="93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dirty="0" smtClean="0"/>
              <a:t>Enhanced /GS in Visual Studio 2010:</a:t>
            </a:r>
          </a:p>
          <a:p>
            <a:pPr lvl="1"/>
            <a:r>
              <a:rPr lang="en-US" sz="2000" dirty="0" smtClean="0"/>
              <a:t>/GS protection added to all functions, unless can be proven unnecessary</a:t>
            </a:r>
          </a:p>
        </p:txBody>
      </p:sp>
    </p:spTree>
    <p:extLst>
      <p:ext uri="{BB962C8B-B14F-4D97-AF65-F5344CB8AC3E}">
        <p14:creationId xmlns:p14="http://schemas.microsoft.com/office/powerpoint/2010/main" val="4026266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461496" y="585265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/GS stack frame</a:t>
            </a:r>
            <a:endParaRPr lang="en-US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819485" y="1728265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chemeClr val="bg2"/>
                </a:solidFill>
              </a:rPr>
              <a:t>args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819485" y="2185465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chemeClr val="bg2"/>
                </a:solidFill>
              </a:rPr>
              <a:t>ret addr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819485" y="2642665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>
                <a:solidFill>
                  <a:schemeClr val="bg2"/>
                </a:solidFill>
              </a:rPr>
              <a:t>SFP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819485" y="3614215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>
                <a:solidFill>
                  <a:srgbClr val="FF0000"/>
                </a:solidFill>
              </a:rPr>
              <a:t>CANARY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819485" y="4071415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bg2"/>
                </a:solidFill>
              </a:rPr>
              <a:t>l</a:t>
            </a:r>
            <a:r>
              <a:rPr lang="en-US" sz="2400" dirty="0" smtClean="0">
                <a:solidFill>
                  <a:schemeClr val="bg2"/>
                </a:solidFill>
              </a:rPr>
              <a:t>ocal string buffers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1819485" y="4528615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>
                <a:solidFill>
                  <a:schemeClr val="bg2"/>
                </a:solidFill>
              </a:rPr>
              <a:t>local </a:t>
            </a:r>
            <a:r>
              <a:rPr lang="en-US" sz="2400" dirty="0" smtClean="0">
                <a:solidFill>
                  <a:schemeClr val="bg2"/>
                </a:solidFill>
              </a:rPr>
              <a:t>non-buffer variables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1362285" y="4014265"/>
            <a:ext cx="0" cy="9715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32896" y="4140472"/>
            <a:ext cx="113324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/>
              <a:t>Stack</a:t>
            </a:r>
            <a:br>
              <a:rPr lang="en-US" sz="2400"/>
            </a:br>
            <a:r>
              <a:rPr lang="en-US" sz="2400"/>
              <a:t>Growth</a:t>
            </a: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5566896" y="4456880"/>
            <a:ext cx="30300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 smtClean="0"/>
              <a:t>pointers, </a:t>
            </a:r>
            <a:r>
              <a:rPr lang="en-US" sz="2400" dirty="0"/>
              <a:t>but no arrays</a:t>
            </a:r>
          </a:p>
        </p:txBody>
      </p:sp>
      <p:sp>
        <p:nvSpPr>
          <p:cNvPr id="12" name="AutoShape 15"/>
          <p:cNvSpPr>
            <a:spLocks/>
          </p:cNvSpPr>
          <p:nvPr/>
        </p:nvSpPr>
        <p:spPr bwMode="auto">
          <a:xfrm>
            <a:off x="5400885" y="4528615"/>
            <a:ext cx="152400" cy="400050"/>
          </a:xfrm>
          <a:prstGeom prst="righ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 flipV="1">
            <a:off x="1362285" y="2014015"/>
            <a:ext cx="0" cy="9715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232896" y="1956865"/>
            <a:ext cx="113324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/>
              <a:t>String</a:t>
            </a:r>
            <a:br>
              <a:rPr lang="en-US" sz="2400"/>
            </a:br>
            <a:r>
              <a:rPr lang="en-US" sz="2400"/>
              <a:t>Growth</a:t>
            </a: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1833096" y="4985815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>
                <a:solidFill>
                  <a:schemeClr val="bg2"/>
                </a:solidFill>
              </a:rPr>
              <a:t>copy of pointer </a:t>
            </a:r>
            <a:r>
              <a:rPr lang="en-US" sz="2400" dirty="0" err="1" smtClean="0">
                <a:solidFill>
                  <a:schemeClr val="bg2"/>
                </a:solidFill>
              </a:rPr>
              <a:t>args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833096" y="3131615"/>
            <a:ext cx="3352800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 dirty="0">
                <a:solidFill>
                  <a:schemeClr val="bg1"/>
                </a:solidFill>
              </a:rPr>
              <a:t>e</a:t>
            </a:r>
            <a:r>
              <a:rPr lang="en-US" sz="2400" b="1" dirty="0" smtClean="0">
                <a:solidFill>
                  <a:schemeClr val="bg1"/>
                </a:solidFill>
              </a:rPr>
              <a:t>xception handlers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38923" y="2490265"/>
            <a:ext cx="32045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Canary protects ret-</a:t>
            </a:r>
            <a:r>
              <a:rPr lang="en-US" sz="2000" dirty="0" err="1" smtClean="0"/>
              <a:t>addr</a:t>
            </a:r>
            <a:r>
              <a:rPr lang="en-US" sz="2000" dirty="0" smtClean="0"/>
              <a:t> and </a:t>
            </a:r>
            <a:br>
              <a:rPr lang="en-US" sz="2000" dirty="0" smtClean="0"/>
            </a:br>
            <a:r>
              <a:rPr lang="en-US" sz="2000" dirty="0" smtClean="0"/>
              <a:t>exception handler frame</a:t>
            </a:r>
            <a:endParaRPr lang="en-US" sz="2000" dirty="0"/>
          </a:p>
        </p:txBody>
      </p:sp>
      <p:sp>
        <p:nvSpPr>
          <p:cNvPr id="18" name="Right Brace 17"/>
          <p:cNvSpPr/>
          <p:nvPr/>
        </p:nvSpPr>
        <p:spPr>
          <a:xfrm>
            <a:off x="5338296" y="2337865"/>
            <a:ext cx="228600" cy="990600"/>
          </a:xfrm>
          <a:prstGeom prst="rightBrac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36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485775"/>
            <a:ext cx="8229600" cy="85725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Evading /GS with exception handlers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552576"/>
            <a:ext cx="8229600" cy="9906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smtClean="0"/>
              <a:t>When exception is thrown, dispatcher walks up exception list until handler is found   (else use default handler)</a:t>
            </a:r>
            <a:endParaRPr lang="en-US" sz="2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4752975"/>
            <a:ext cx="792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57200" y="5210175"/>
            <a:ext cx="7924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458200" y="4600575"/>
            <a:ext cx="668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dirty="0" smtClean="0"/>
              <a:t>igh</a:t>
            </a:r>
          </a:p>
          <a:p>
            <a:r>
              <a:rPr lang="en-US" dirty="0" err="1" smtClean="0"/>
              <a:t>mem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0" y="4752975"/>
            <a:ext cx="9144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10400" y="4752975"/>
            <a:ext cx="9144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handler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33800" y="4752975"/>
            <a:ext cx="9144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648200" y="4752975"/>
            <a:ext cx="9144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handler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8200" y="4752975"/>
            <a:ext cx="9144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52600" y="4752975"/>
            <a:ext cx="9144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handler</a:t>
            </a:r>
            <a:endParaRPr lang="en-US" dirty="0"/>
          </a:p>
        </p:txBody>
      </p:sp>
      <p:sp>
        <p:nvSpPr>
          <p:cNvPr id="13" name="Freeform 12"/>
          <p:cNvSpPr/>
          <p:nvPr/>
        </p:nvSpPr>
        <p:spPr>
          <a:xfrm>
            <a:off x="5105400" y="5229225"/>
            <a:ext cx="1447800" cy="209550"/>
          </a:xfrm>
          <a:custGeom>
            <a:avLst/>
            <a:gdLst>
              <a:gd name="connsiteX0" fmla="*/ 2705100 w 2705100"/>
              <a:gd name="connsiteY0" fmla="*/ 0 h 407574"/>
              <a:gd name="connsiteX1" fmla="*/ 2425700 w 2705100"/>
              <a:gd name="connsiteY1" fmla="*/ 266700 h 407574"/>
              <a:gd name="connsiteX2" fmla="*/ 1435100 w 2705100"/>
              <a:gd name="connsiteY2" fmla="*/ 406400 h 407574"/>
              <a:gd name="connsiteX3" fmla="*/ 457200 w 2705100"/>
              <a:gd name="connsiteY3" fmla="*/ 317500 h 407574"/>
              <a:gd name="connsiteX4" fmla="*/ 0 w 2705100"/>
              <a:gd name="connsiteY4" fmla="*/ 50800 h 40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5100" h="407574">
                <a:moveTo>
                  <a:pt x="2705100" y="0"/>
                </a:moveTo>
                <a:cubicBezTo>
                  <a:pt x="2671233" y="99483"/>
                  <a:pt x="2637367" y="198967"/>
                  <a:pt x="2425700" y="266700"/>
                </a:cubicBezTo>
                <a:cubicBezTo>
                  <a:pt x="2214033" y="334433"/>
                  <a:pt x="1763183" y="397933"/>
                  <a:pt x="1435100" y="406400"/>
                </a:cubicBezTo>
                <a:cubicBezTo>
                  <a:pt x="1107017" y="414867"/>
                  <a:pt x="696383" y="376767"/>
                  <a:pt x="457200" y="317500"/>
                </a:cubicBezTo>
                <a:cubicBezTo>
                  <a:pt x="218017" y="258233"/>
                  <a:pt x="109008" y="154516"/>
                  <a:pt x="0" y="50800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143000" y="5235575"/>
            <a:ext cx="3048000" cy="203200"/>
          </a:xfrm>
          <a:custGeom>
            <a:avLst/>
            <a:gdLst>
              <a:gd name="connsiteX0" fmla="*/ 2705100 w 2705100"/>
              <a:gd name="connsiteY0" fmla="*/ 0 h 407574"/>
              <a:gd name="connsiteX1" fmla="*/ 2425700 w 2705100"/>
              <a:gd name="connsiteY1" fmla="*/ 266700 h 407574"/>
              <a:gd name="connsiteX2" fmla="*/ 1435100 w 2705100"/>
              <a:gd name="connsiteY2" fmla="*/ 406400 h 407574"/>
              <a:gd name="connsiteX3" fmla="*/ 457200 w 2705100"/>
              <a:gd name="connsiteY3" fmla="*/ 317500 h 407574"/>
              <a:gd name="connsiteX4" fmla="*/ 0 w 2705100"/>
              <a:gd name="connsiteY4" fmla="*/ 50800 h 40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5100" h="407574">
                <a:moveTo>
                  <a:pt x="2705100" y="0"/>
                </a:moveTo>
                <a:cubicBezTo>
                  <a:pt x="2671233" y="99483"/>
                  <a:pt x="2637367" y="198967"/>
                  <a:pt x="2425700" y="266700"/>
                </a:cubicBezTo>
                <a:cubicBezTo>
                  <a:pt x="2214033" y="334433"/>
                  <a:pt x="1763183" y="397933"/>
                  <a:pt x="1435100" y="406400"/>
                </a:cubicBezTo>
                <a:cubicBezTo>
                  <a:pt x="1107017" y="414867"/>
                  <a:pt x="696383" y="376767"/>
                  <a:pt x="457200" y="317500"/>
                </a:cubicBezTo>
                <a:cubicBezTo>
                  <a:pt x="218017" y="258233"/>
                  <a:pt x="109008" y="154516"/>
                  <a:pt x="0" y="50800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609600" y="4371975"/>
            <a:ext cx="457200" cy="3048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2400" y="399097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0xffffffff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895600" y="4752975"/>
            <a:ext cx="685800" cy="457200"/>
          </a:xfrm>
          <a:prstGeom prst="rect">
            <a:avLst/>
          </a:prstGeom>
          <a:solidFill>
            <a:srgbClr val="C0504D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buf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6108700" y="4156075"/>
            <a:ext cx="1828800" cy="533400"/>
            <a:chOff x="6096000" y="3486150"/>
            <a:chExt cx="1828800" cy="533400"/>
          </a:xfrm>
        </p:grpSpPr>
        <p:sp>
          <p:nvSpPr>
            <p:cNvPr id="19" name="Left Brace 18"/>
            <p:cNvSpPr/>
            <p:nvPr/>
          </p:nvSpPr>
          <p:spPr>
            <a:xfrm rot="5400000" flipV="1">
              <a:off x="6934200" y="3028950"/>
              <a:ext cx="152400" cy="182880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536019" y="3486150"/>
              <a:ext cx="1160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SEH frame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733800" y="4168775"/>
            <a:ext cx="1828800" cy="533400"/>
            <a:chOff x="6096000" y="3486150"/>
            <a:chExt cx="1828800" cy="533400"/>
          </a:xfrm>
        </p:grpSpPr>
        <p:sp>
          <p:nvSpPr>
            <p:cNvPr id="22" name="Left Brace 21"/>
            <p:cNvSpPr/>
            <p:nvPr/>
          </p:nvSpPr>
          <p:spPr>
            <a:xfrm rot="5400000" flipV="1">
              <a:off x="6934200" y="3028950"/>
              <a:ext cx="152400" cy="182880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536019" y="3486150"/>
              <a:ext cx="1160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SEH frame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38200" y="2619375"/>
            <a:ext cx="6462075" cy="2590800"/>
            <a:chOff x="838200" y="2190750"/>
            <a:chExt cx="6462075" cy="2590800"/>
          </a:xfrm>
        </p:grpSpPr>
        <p:sp>
          <p:nvSpPr>
            <p:cNvPr id="25" name="TextBox 24"/>
            <p:cNvSpPr txBox="1"/>
            <p:nvPr/>
          </p:nvSpPr>
          <p:spPr>
            <a:xfrm>
              <a:off x="838200" y="2190750"/>
              <a:ext cx="6462075" cy="907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After overflow:    handler points to attacker’s code</a:t>
              </a:r>
            </a:p>
            <a:p>
              <a:pPr>
                <a:spcBef>
                  <a:spcPts val="600"/>
                </a:spcBef>
              </a:pPr>
              <a:r>
                <a:rPr lang="en-US" sz="2400" dirty="0" smtClean="0"/>
                <a:t>exception triggered  ⇒   control hijack</a:t>
              </a:r>
              <a:endParaRPr lang="en-US" sz="24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895600" y="4324350"/>
              <a:ext cx="2971800" cy="457200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419600" y="4324350"/>
              <a:ext cx="1295400" cy="457200"/>
            </a:xfrm>
            <a:prstGeom prst="rect">
              <a:avLst/>
            </a:prstGeom>
            <a:solidFill>
              <a:srgbClr val="C0504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p</a:t>
              </a:r>
              <a:r>
                <a:rPr lang="en-US" dirty="0" err="1" smtClean="0"/>
                <a:t>tr</a:t>
              </a:r>
              <a:r>
                <a:rPr lang="en-US" dirty="0" smtClean="0"/>
                <a:t> to attack code</a:t>
              </a:r>
              <a:endParaRPr 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607485" y="3636288"/>
            <a:ext cx="71510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Main point:    exception is triggered before canary is checked</a:t>
            </a:r>
            <a:endParaRPr lang="en-US" sz="2200" dirty="0"/>
          </a:p>
        </p:txBody>
      </p:sp>
      <p:sp>
        <p:nvSpPr>
          <p:cNvPr id="29" name="Rectangle 28"/>
          <p:cNvSpPr/>
          <p:nvPr/>
        </p:nvSpPr>
        <p:spPr>
          <a:xfrm>
            <a:off x="3810000" y="4752975"/>
            <a:ext cx="685800" cy="457200"/>
          </a:xfrm>
          <a:prstGeom prst="rect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23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Defenses: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6622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/SAFESEH:    linker flag</a:t>
            </a:r>
          </a:p>
          <a:p>
            <a:pPr lvl="1"/>
            <a:r>
              <a:rPr lang="en-US" dirty="0" smtClean="0"/>
              <a:t>Linker produces a binary with a table of safe exception handlers</a:t>
            </a:r>
          </a:p>
          <a:p>
            <a:pPr lvl="1"/>
            <a:r>
              <a:rPr lang="en-US" dirty="0" smtClean="0"/>
              <a:t>System will not jump to exception handler not on list</a:t>
            </a:r>
          </a:p>
          <a:p>
            <a:endParaRPr lang="en-US" dirty="0" smtClean="0"/>
          </a:p>
          <a:p>
            <a:r>
              <a:rPr lang="en-US" dirty="0" smtClean="0"/>
              <a:t>/SEHOP:    platform defense   (since win vista SP1)</a:t>
            </a:r>
          </a:p>
          <a:p>
            <a:pPr lvl="1"/>
            <a:r>
              <a:rPr lang="en-US" dirty="0" smtClean="0"/>
              <a:t>Observation:    SEH attacks typically corrupt the “next” entry in SEH list.</a:t>
            </a:r>
          </a:p>
          <a:p>
            <a:pPr lvl="1"/>
            <a:r>
              <a:rPr lang="en-US" dirty="0" smtClean="0"/>
              <a:t>SEHOP:  add a dummy record at top of SEH list</a:t>
            </a:r>
          </a:p>
          <a:p>
            <a:pPr lvl="1"/>
            <a:r>
              <a:rPr lang="en-US" dirty="0" smtClean="0"/>
              <a:t>When exception occurs, dispatcher walks up list and verifies dummy record is there.   If not, terminates process.</a:t>
            </a:r>
          </a:p>
        </p:txBody>
      </p:sp>
    </p:spTree>
    <p:extLst>
      <p:ext uri="{BB962C8B-B14F-4D97-AF65-F5344CB8AC3E}">
        <p14:creationId xmlns:p14="http://schemas.microsoft.com/office/powerpoint/2010/main" val="1819554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Summary: canaries are not everything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24"/>
              </a:spcBef>
            </a:pPr>
            <a:r>
              <a:rPr lang="en-US" dirty="0" smtClean="0"/>
              <a:t>Canaries are an important defense tool, but do not prevent all control hijacking attacks:</a:t>
            </a:r>
          </a:p>
          <a:p>
            <a:pPr>
              <a:spcBef>
                <a:spcPts val="1824"/>
              </a:spcBef>
            </a:pPr>
            <a:r>
              <a:rPr lang="en-US" dirty="0" smtClean="0"/>
              <a:t>Heap-based attacks still possible</a:t>
            </a:r>
          </a:p>
          <a:p>
            <a:pPr>
              <a:spcBef>
                <a:spcPts val="1824"/>
              </a:spcBef>
            </a:pPr>
            <a:r>
              <a:rPr lang="en-US" dirty="0" smtClean="0"/>
              <a:t>Integer overflow attacks still possible</a:t>
            </a:r>
          </a:p>
          <a:p>
            <a:pPr>
              <a:spcBef>
                <a:spcPts val="1824"/>
              </a:spcBef>
            </a:pPr>
            <a:r>
              <a:rPr lang="en-US" dirty="0" smtClean="0"/>
              <a:t>/GS by itself does not prevent Exception Handling attacks</a:t>
            </a:r>
          </a:p>
          <a:p>
            <a:pPr lvl="1">
              <a:spcBef>
                <a:spcPts val="1824"/>
              </a:spcBef>
            </a:pPr>
            <a:r>
              <a:rPr lang="en-US" dirty="0" smtClean="0"/>
              <a:t>(also need SAFESEH and SEHOP)</a:t>
            </a:r>
          </a:p>
          <a:p>
            <a:pPr marL="0" indent="0">
              <a:spcBef>
                <a:spcPts val="1824"/>
              </a:spcBef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289161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can’t recompile:  </a:t>
            </a:r>
            <a:r>
              <a:rPr lang="en-US" dirty="0" err="1" smtClean="0"/>
              <a:t>Libsafe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7244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Solution 2:  </a:t>
            </a:r>
            <a:r>
              <a:rPr lang="en-US" dirty="0" err="1" smtClean="0"/>
              <a:t>Libsafe</a:t>
            </a:r>
            <a:r>
              <a:rPr lang="en-US" dirty="0" smtClean="0"/>
              <a:t> (Avaya Labs)</a:t>
            </a:r>
          </a:p>
          <a:p>
            <a:pPr lvl="1"/>
            <a:r>
              <a:rPr lang="en-US" dirty="0" smtClean="0"/>
              <a:t>Dynamically loaded library      (no need to recompile app.)</a:t>
            </a:r>
          </a:p>
          <a:p>
            <a:pPr lvl="1"/>
            <a:r>
              <a:rPr lang="en-US" dirty="0" smtClean="0"/>
              <a:t>Intercepts calls to  </a:t>
            </a:r>
            <a:r>
              <a:rPr lang="en-US" dirty="0" err="1" smtClean="0"/>
              <a:t>strcpy</a:t>
            </a:r>
            <a:r>
              <a:rPr lang="en-US" dirty="0" smtClean="0"/>
              <a:t> (</a:t>
            </a:r>
            <a:r>
              <a:rPr lang="en-US" dirty="0" err="1" smtClean="0"/>
              <a:t>dest</a:t>
            </a:r>
            <a:r>
              <a:rPr lang="en-US" dirty="0" smtClean="0"/>
              <a:t>, </a:t>
            </a:r>
            <a:r>
              <a:rPr lang="en-US" dirty="0" err="1" smtClean="0"/>
              <a:t>src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Validates sufficient space in current stack frame:</a:t>
            </a:r>
            <a:br>
              <a:rPr lang="en-US" dirty="0" smtClean="0"/>
            </a:br>
            <a:r>
              <a:rPr lang="en-US" dirty="0" smtClean="0"/>
              <a:t>	|frame-pointer – </a:t>
            </a:r>
            <a:r>
              <a:rPr lang="en-US" dirty="0" err="1" smtClean="0"/>
              <a:t>dest</a:t>
            </a:r>
            <a:r>
              <a:rPr lang="en-US" dirty="0" smtClean="0"/>
              <a:t>| &gt; </a:t>
            </a:r>
            <a:r>
              <a:rPr lang="en-US" dirty="0" err="1" smtClean="0"/>
              <a:t>strlen</a:t>
            </a:r>
            <a:r>
              <a:rPr lang="en-US" dirty="0" smtClean="0"/>
              <a:t>(</a:t>
            </a:r>
            <a:r>
              <a:rPr lang="en-US" dirty="0" err="1" smtClean="0"/>
              <a:t>src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If so, does </a:t>
            </a:r>
            <a:r>
              <a:rPr lang="en-US" dirty="0" err="1" smtClean="0"/>
              <a:t>strcpy</a:t>
            </a:r>
            <a:r>
              <a:rPr lang="en-US" dirty="0" smtClean="0"/>
              <a:t>.   Otherwise, terminates application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4" name="Picture 3" descr="ripe-runtime-intrusion-prevention-evaluator-39-72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095500"/>
            <a:ext cx="45212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756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89975" y="414401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smtClean="0"/>
              <a:t>How robust is Libsafe?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404375" y="3610336"/>
            <a:ext cx="6860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strcpy</a:t>
            </a:r>
            <a:r>
              <a:rPr lang="en-US" sz="2400" dirty="0" smtClean="0"/>
              <a:t>() can overwrite a pointer between </a:t>
            </a:r>
            <a:r>
              <a:rPr lang="en-US" sz="2400" dirty="0" err="1" smtClean="0"/>
              <a:t>buf</a:t>
            </a:r>
            <a:r>
              <a:rPr lang="en-US" sz="2400" dirty="0" smtClean="0"/>
              <a:t> and </a:t>
            </a:r>
            <a:r>
              <a:rPr lang="en-US" sz="2400" dirty="0" err="1" smtClean="0"/>
              <a:t>sfp</a:t>
            </a:r>
            <a:r>
              <a:rPr lang="en-US" sz="2400" dirty="0" smtClean="0"/>
              <a:t>.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022588" y="1641519"/>
            <a:ext cx="841375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dest</a:t>
            </a:r>
            <a:endParaRPr kumimoji="1" lang="en-US" sz="180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057608" y="1641519"/>
            <a:ext cx="961584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dirty="0"/>
              <a:t>ret-</a:t>
            </a:r>
            <a:r>
              <a:rPr lang="en-US" sz="1800" dirty="0" err="1"/>
              <a:t>addr</a:t>
            </a:r>
            <a:endParaRPr kumimoji="1" lang="en-US" sz="1800" dirty="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589102" y="1641519"/>
            <a:ext cx="466669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sfp</a:t>
            </a:r>
            <a:endParaRPr kumimoji="1" lang="en-US" sz="180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5156189" y="1802968"/>
            <a:ext cx="836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7289789" y="2014602"/>
            <a:ext cx="836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1023375" y="1633601"/>
            <a:ext cx="587926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V="1">
            <a:off x="1023375" y="2001901"/>
            <a:ext cx="575226" cy="126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8049379" y="1546036"/>
            <a:ext cx="974996" cy="54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dirty="0" smtClean="0"/>
              <a:t>high</a:t>
            </a:r>
            <a:br>
              <a:rPr lang="en-US" dirty="0" smtClean="0"/>
            </a:br>
            <a:r>
              <a:rPr lang="en-US" dirty="0" smtClean="0"/>
              <a:t>memory</a:t>
            </a:r>
            <a:endParaRPr lang="en-US" sz="1800" dirty="0" smtClean="0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3860788" y="1640329"/>
            <a:ext cx="531813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src</a:t>
            </a:r>
            <a:endParaRPr kumimoji="1" lang="en-US" sz="180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7291376" y="1633602"/>
            <a:ext cx="8366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5919776" y="1798205"/>
            <a:ext cx="8366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4471977" y="1640329"/>
            <a:ext cx="1520825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buf</a:t>
            </a:r>
            <a:endParaRPr kumimoji="1" lang="en-US" sz="180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6451588" y="1640329"/>
            <a:ext cx="961584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ret-addr</a:t>
            </a:r>
            <a:endParaRPr kumimoji="1" lang="en-US" sz="180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5994388" y="1640329"/>
            <a:ext cx="466669" cy="36933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/>
              <a:t>sfp</a:t>
            </a:r>
            <a:endParaRPr kumimoji="1" lang="en-US" sz="1800">
              <a:solidFill>
                <a:schemeClr val="bg2"/>
              </a:solidFill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1709175" y="2391137"/>
            <a:ext cx="18927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dirty="0" err="1" smtClean="0"/>
              <a:t>Libsafe</a:t>
            </a:r>
            <a:r>
              <a:rPr lang="en-US" sz="2400" dirty="0" smtClean="0"/>
              <a:t> </a:t>
            </a:r>
            <a:r>
              <a:rPr lang="en-US" sz="2400" dirty="0" err="1" smtClean="0"/>
              <a:t>strcpy</a:t>
            </a:r>
            <a:endParaRPr lang="en-US" sz="2400" dirty="0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5338942" y="2366133"/>
            <a:ext cx="8102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/>
              <a:t>main</a:t>
            </a:r>
          </a:p>
        </p:txBody>
      </p: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1909751" y="2004581"/>
            <a:ext cx="4343400" cy="158353"/>
            <a:chOff x="931" y="3515"/>
            <a:chExt cx="2736" cy="229"/>
          </a:xfrm>
        </p:grpSpPr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931" y="3515"/>
              <a:ext cx="0" cy="22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931" y="3744"/>
              <a:ext cx="273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 flipV="1">
              <a:off x="3667" y="3515"/>
              <a:ext cx="0" cy="22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" name="Group 26"/>
          <p:cNvGrpSpPr>
            <a:grpSpLocks/>
          </p:cNvGrpSpPr>
          <p:nvPr/>
        </p:nvGrpSpPr>
        <p:grpSpPr bwMode="auto">
          <a:xfrm flipV="1">
            <a:off x="3098787" y="1405001"/>
            <a:ext cx="1447800" cy="239712"/>
            <a:chOff x="1027" y="3611"/>
            <a:chExt cx="1183" cy="229"/>
          </a:xfrm>
        </p:grpSpPr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1027" y="3611"/>
              <a:ext cx="0" cy="22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1027" y="3840"/>
              <a:ext cx="118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 flipV="1">
              <a:off x="2208" y="3611"/>
              <a:ext cx="2" cy="229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" name="AutoShape 30"/>
          <p:cNvSpPr>
            <a:spLocks/>
          </p:cNvSpPr>
          <p:nvPr/>
        </p:nvSpPr>
        <p:spPr bwMode="auto">
          <a:xfrm rot="16200000">
            <a:off x="2539344" y="616955"/>
            <a:ext cx="128290" cy="3429001"/>
          </a:xfrm>
          <a:prstGeom prst="leftBrace">
            <a:avLst>
              <a:gd name="adj1" fmla="val 11153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AutoShape 31"/>
          <p:cNvSpPr>
            <a:spLocks/>
          </p:cNvSpPr>
          <p:nvPr/>
        </p:nvSpPr>
        <p:spPr bwMode="auto">
          <a:xfrm rot="16200000">
            <a:off x="5775909" y="963379"/>
            <a:ext cx="155972" cy="2763837"/>
          </a:xfrm>
          <a:prstGeom prst="leftBrace">
            <a:avLst>
              <a:gd name="adj1" fmla="val 11075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124579" y="1557401"/>
            <a:ext cx="974996" cy="54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dirty="0" smtClean="0"/>
              <a:t>low</a:t>
            </a:r>
            <a:br>
              <a:rPr lang="en-US" dirty="0" smtClean="0"/>
            </a:br>
            <a:r>
              <a:rPr lang="en-US" dirty="0" smtClean="0"/>
              <a:t>memory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033938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exploits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 Fix bugs:</a:t>
            </a:r>
          </a:p>
          <a:p>
            <a:pPr lvl="1"/>
            <a:r>
              <a:rPr lang="en-US" dirty="0" smtClean="0"/>
              <a:t>Audit software</a:t>
            </a:r>
          </a:p>
          <a:p>
            <a:pPr lvl="2"/>
            <a:r>
              <a:rPr lang="en-US" dirty="0" smtClean="0"/>
              <a:t>Automated tools:   </a:t>
            </a:r>
            <a:r>
              <a:rPr lang="en-US" dirty="0" err="1" smtClean="0"/>
              <a:t>Coverity</a:t>
            </a:r>
            <a:r>
              <a:rPr lang="en-US" dirty="0" smtClean="0"/>
              <a:t>,  </a:t>
            </a:r>
            <a:r>
              <a:rPr lang="en-US" dirty="0" err="1" smtClean="0"/>
              <a:t>Prefast</a:t>
            </a:r>
            <a:r>
              <a:rPr lang="en-US" dirty="0" smtClean="0"/>
              <a:t>/Prefix. </a:t>
            </a:r>
          </a:p>
          <a:p>
            <a:pPr lvl="1"/>
            <a:r>
              <a:rPr lang="en-US" dirty="0" smtClean="0"/>
              <a:t>Rewrite software in a type safe </a:t>
            </a:r>
            <a:r>
              <a:rPr lang="en-US" dirty="0" err="1" smtClean="0"/>
              <a:t>languange</a:t>
            </a:r>
            <a:r>
              <a:rPr lang="en-US" dirty="0" smtClean="0"/>
              <a:t>  (Java, ML)</a:t>
            </a:r>
          </a:p>
          <a:p>
            <a:pPr lvl="2"/>
            <a:r>
              <a:rPr lang="en-US" dirty="0" smtClean="0"/>
              <a:t>Difficult for existing (legacy) code …</a:t>
            </a:r>
          </a:p>
          <a:p>
            <a:r>
              <a:rPr lang="en-US" dirty="0" smtClean="0"/>
              <a:t>Concede overflow,  but prevent code execution</a:t>
            </a:r>
          </a:p>
          <a:p>
            <a:r>
              <a:rPr lang="en-US" dirty="0" smtClean="0"/>
              <a:t> Add runtime code to detect overflows exploits</a:t>
            </a:r>
          </a:p>
          <a:p>
            <a:pPr lvl="1"/>
            <a:r>
              <a:rPr lang="en-US" dirty="0" smtClean="0"/>
              <a:t>Halt process when overflow exploit detected</a:t>
            </a:r>
          </a:p>
          <a:p>
            <a:pPr lvl="1"/>
            <a:r>
              <a:rPr lang="en-US" dirty="0" err="1" smtClean="0"/>
              <a:t>StackGuard</a:t>
            </a:r>
            <a:r>
              <a:rPr lang="en-US" dirty="0" smtClean="0"/>
              <a:t>,  </a:t>
            </a:r>
            <a:r>
              <a:rPr lang="en-US" dirty="0" err="1" smtClean="0"/>
              <a:t>LibSafe</a:t>
            </a:r>
            <a:r>
              <a:rPr lang="en-US" dirty="0" smtClean="0"/>
              <a:t>,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493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3396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StackShield</a:t>
            </a:r>
            <a:endParaRPr lang="en-US" dirty="0" smtClean="0"/>
          </a:p>
          <a:p>
            <a:pPr lvl="1"/>
            <a:r>
              <a:rPr lang="en-US" dirty="0" smtClean="0"/>
              <a:t>At function prologue, copy return address RET and SFP to “safe” location  (beginning of data segment)</a:t>
            </a:r>
          </a:p>
          <a:p>
            <a:pPr lvl="1"/>
            <a:r>
              <a:rPr lang="en-US" dirty="0" smtClean="0"/>
              <a:t>Upon return, check that RET and SFP is equal to copy.</a:t>
            </a:r>
          </a:p>
          <a:p>
            <a:pPr lvl="1"/>
            <a:r>
              <a:rPr lang="en-US" dirty="0" smtClean="0"/>
              <a:t>Implemented as assembler file processor (GCC)</a:t>
            </a:r>
          </a:p>
          <a:p>
            <a:r>
              <a:rPr lang="en-US" dirty="0" smtClean="0"/>
              <a:t>Control Flow Integrity  (CFI)</a:t>
            </a:r>
          </a:p>
          <a:p>
            <a:pPr lvl="1"/>
            <a:r>
              <a:rPr lang="en-US" dirty="0" smtClean="0"/>
              <a:t>A combination of static and dynamic checking</a:t>
            </a:r>
          </a:p>
          <a:p>
            <a:pPr lvl="1"/>
            <a:r>
              <a:rPr lang="en-US" dirty="0" smtClean="0"/>
              <a:t>Statically determine program control flow</a:t>
            </a:r>
          </a:p>
          <a:p>
            <a:pPr lvl="1"/>
            <a:r>
              <a:rPr lang="en-US" dirty="0" smtClean="0"/>
              <a:t>Dynamically enforce control flow integrity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29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legacy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Often, no choice but to deal with unsafe, legacy code</a:t>
            </a:r>
          </a:p>
          <a:p>
            <a:pPr lvl="1"/>
            <a:r>
              <a:rPr lang="en-US" dirty="0" smtClean="0"/>
              <a:t>Honeypots</a:t>
            </a:r>
          </a:p>
          <a:p>
            <a:pPr lvl="1"/>
            <a:r>
              <a:rPr lang="en-US" dirty="0" smtClean="0"/>
              <a:t>Programs from the internet (extensions, plugins, etc.)</a:t>
            </a:r>
          </a:p>
          <a:p>
            <a:pPr lvl="1"/>
            <a:r>
              <a:rPr lang="en-US" smtClean="0"/>
              <a:t>Exposed applications</a:t>
            </a:r>
            <a:endParaRPr lang="en-US" dirty="0" smtClean="0"/>
          </a:p>
          <a:p>
            <a:r>
              <a:rPr lang="en-US" dirty="0" smtClean="0"/>
              <a:t>Most common approach is isolation</a:t>
            </a:r>
          </a:p>
          <a:p>
            <a:pPr lvl="1"/>
            <a:r>
              <a:rPr lang="en-US" dirty="0" smtClean="0"/>
              <a:t>Or sandboxing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4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27000"/>
            <a:ext cx="8229600" cy="1143000"/>
          </a:xfrm>
        </p:spPr>
        <p:txBody>
          <a:bodyPr/>
          <a:lstStyle/>
          <a:p>
            <a:r>
              <a:rPr lang="en-US" sz="4400" dirty="0">
                <a:latin typeface="Tahoma" charset="0"/>
              </a:rPr>
              <a:t>Approach:   confinement</a:t>
            </a:r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52400" y="1193800"/>
            <a:ext cx="8686800" cy="5638800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1943100" algn="l"/>
              </a:tabLst>
            </a:pPr>
            <a:r>
              <a:rPr lang="en-US" sz="2400" b="1" u="sng" dirty="0" smtClean="0">
                <a:latin typeface="Tahoma" charset="0"/>
              </a:rPr>
              <a:t>Confinement</a:t>
            </a:r>
            <a:r>
              <a:rPr lang="en-US" sz="2400" dirty="0" smtClean="0">
                <a:latin typeface="Tahoma" charset="0"/>
              </a:rPr>
              <a:t>:</a:t>
            </a:r>
            <a:r>
              <a:rPr lang="en-US" sz="2000" dirty="0" smtClean="0">
                <a:latin typeface="Tahoma" charset="0"/>
              </a:rPr>
              <a:t>   ensure misbehaving app cannot harm rest of system</a:t>
            </a:r>
            <a:endParaRPr lang="en-US" sz="2000" dirty="0">
              <a:latin typeface="Tahoma" charset="0"/>
            </a:endParaRPr>
          </a:p>
          <a:p>
            <a:pPr marL="0" indent="0">
              <a:spcBef>
                <a:spcPct val="80000"/>
              </a:spcBef>
              <a:buNone/>
            </a:pPr>
            <a:r>
              <a:rPr lang="en-US" sz="2400" dirty="0">
                <a:latin typeface="Tahoma" charset="0"/>
              </a:rPr>
              <a:t>Can be implemented at many levels</a:t>
            </a:r>
            <a:r>
              <a:rPr lang="en-US" sz="2400" dirty="0" smtClean="0">
                <a:latin typeface="Tahoma" charset="0"/>
              </a:rPr>
              <a:t>:</a:t>
            </a:r>
            <a:endParaRPr lang="en-US" sz="2400" b="1" dirty="0">
              <a:latin typeface="Tahoma" charset="0"/>
            </a:endParaRPr>
          </a:p>
          <a:p>
            <a:pPr lvl="1"/>
            <a:r>
              <a:rPr lang="en-US" sz="2400" b="1" dirty="0">
                <a:latin typeface="Tahoma" charset="0"/>
                <a:ea typeface="ＭＳ Ｐゴシック" charset="0"/>
              </a:rPr>
              <a:t>Hardware</a:t>
            </a:r>
            <a:r>
              <a:rPr lang="en-US" sz="2400" dirty="0">
                <a:latin typeface="Tahoma" charset="0"/>
                <a:ea typeface="ＭＳ Ｐゴシック" charset="0"/>
              </a:rPr>
              <a:t>:   run application on isolated </a:t>
            </a:r>
            <a:r>
              <a:rPr lang="en-US" sz="2400" dirty="0" err="1">
                <a:latin typeface="Tahoma" charset="0"/>
                <a:ea typeface="ＭＳ Ｐゴシック" charset="0"/>
              </a:rPr>
              <a:t>hw</a:t>
            </a:r>
            <a:r>
              <a:rPr lang="en-US" sz="2400" dirty="0">
                <a:latin typeface="Tahoma" charset="0"/>
                <a:ea typeface="ＭＳ Ｐゴシック" charset="0"/>
              </a:rPr>
              <a:t>  (air gap)</a:t>
            </a:r>
            <a:endParaRPr lang="en-US" dirty="0">
              <a:latin typeface="Tahoma" charset="0"/>
              <a:ea typeface="ＭＳ Ｐゴシック" charset="0"/>
            </a:endParaRPr>
          </a:p>
          <a:p>
            <a:pPr marL="457200" lvl="1" indent="0">
              <a:buNone/>
            </a:pPr>
            <a:endParaRPr lang="en-US" dirty="0">
              <a:latin typeface="Tahoma" charset="0"/>
              <a:ea typeface="ＭＳ Ｐゴシック" charset="0"/>
            </a:endParaRPr>
          </a:p>
          <a:p>
            <a:pPr marL="457200" lvl="1" indent="0">
              <a:buNone/>
            </a:pPr>
            <a:endParaRPr lang="en-US" sz="2800" dirty="0">
              <a:latin typeface="Tahoma" charset="0"/>
              <a:ea typeface="ＭＳ Ｐゴシック" charset="0"/>
            </a:endParaRPr>
          </a:p>
          <a:p>
            <a:pPr marL="457200" lvl="1" indent="0">
              <a:buNone/>
            </a:pPr>
            <a:endParaRPr lang="en-US" dirty="0">
              <a:latin typeface="Tahoma" charset="0"/>
              <a:ea typeface="ＭＳ Ｐゴシック" charset="0"/>
            </a:endParaRPr>
          </a:p>
          <a:p>
            <a:pPr marL="457200" lvl="1" indent="0">
              <a:buNone/>
            </a:pPr>
            <a:endParaRPr lang="en-US" sz="2800" dirty="0">
              <a:latin typeface="Tahoma" charset="0"/>
              <a:ea typeface="ＭＳ Ｐゴシック" charset="0"/>
            </a:endParaRPr>
          </a:p>
          <a:p>
            <a:pPr marL="457200" lvl="1" indent="0">
              <a:buNone/>
            </a:pPr>
            <a:r>
              <a:rPr lang="en-US" sz="2400" dirty="0" smtClean="0">
                <a:latin typeface="Tahoma" charset="0"/>
                <a:ea typeface="ＭＳ Ｐゴシック" charset="0"/>
              </a:rPr>
              <a:t>			⇒  difficult </a:t>
            </a:r>
            <a:r>
              <a:rPr lang="en-US" sz="2400" dirty="0">
                <a:latin typeface="Tahoma" charset="0"/>
                <a:ea typeface="ＭＳ Ｐゴシック" charset="0"/>
              </a:rPr>
              <a:t>to </a:t>
            </a:r>
            <a:r>
              <a:rPr lang="en-US" sz="2400" dirty="0" smtClean="0">
                <a:latin typeface="Tahoma" charset="0"/>
                <a:ea typeface="ＭＳ Ｐゴシック" charset="0"/>
              </a:rPr>
              <a:t>manage</a:t>
            </a:r>
            <a:endParaRPr lang="en-US" sz="2400" dirty="0">
              <a:latin typeface="Tahoma" charset="0"/>
              <a:ea typeface="ＭＳ Ｐゴシック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200" y="3632200"/>
            <a:ext cx="1524000" cy="15578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3632200"/>
            <a:ext cx="1524000" cy="1557867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3886200" y="3530600"/>
            <a:ext cx="0" cy="172720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05201" y="5156200"/>
            <a:ext cx="821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ir gap</a:t>
            </a:r>
            <a:endParaRPr lang="en-US" dirty="0"/>
          </a:p>
        </p:txBody>
      </p:sp>
      <p:cxnSp>
        <p:nvCxnSpPr>
          <p:cNvPr id="8" name="Elbow Connector 7"/>
          <p:cNvCxnSpPr/>
          <p:nvPr/>
        </p:nvCxnSpPr>
        <p:spPr>
          <a:xfrm>
            <a:off x="5257800" y="5156200"/>
            <a:ext cx="1447800" cy="304800"/>
          </a:xfrm>
          <a:prstGeom prst="bentConnector3">
            <a:avLst>
              <a:gd name="adj1" fmla="val 2632"/>
            </a:avLst>
          </a:prstGeom>
          <a:ln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05600" y="5156200"/>
            <a:ext cx="11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etwork 1</a:t>
            </a:r>
            <a:endParaRPr lang="en-US" dirty="0"/>
          </a:p>
        </p:txBody>
      </p:sp>
      <p:cxnSp>
        <p:nvCxnSpPr>
          <p:cNvPr id="13" name="Elbow Connector 12"/>
          <p:cNvCxnSpPr>
            <a:endCxn id="14" idx="3"/>
          </p:cNvCxnSpPr>
          <p:nvPr/>
        </p:nvCxnSpPr>
        <p:spPr>
          <a:xfrm rot="10800000" flipV="1">
            <a:off x="1776771" y="5156200"/>
            <a:ext cx="737833" cy="286266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9601" y="5257800"/>
            <a:ext cx="1167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Network 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86001" y="3835400"/>
            <a:ext cx="70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pp 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855632" y="3835400"/>
            <a:ext cx="706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pp 2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1286" y="3717325"/>
            <a:ext cx="673100" cy="74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295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27000"/>
            <a:ext cx="8229600" cy="1143000"/>
          </a:xfrm>
        </p:spPr>
        <p:txBody>
          <a:bodyPr/>
          <a:lstStyle/>
          <a:p>
            <a:r>
              <a:rPr lang="en-US" sz="4400" dirty="0">
                <a:latin typeface="Tahoma" charset="0"/>
              </a:rPr>
              <a:t>Approach:   confinement</a:t>
            </a:r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52400" y="1193800"/>
            <a:ext cx="8686800" cy="5638800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1943100" algn="l"/>
              </a:tabLst>
            </a:pPr>
            <a:r>
              <a:rPr lang="en-US" sz="2400" b="1" u="sng" dirty="0" smtClean="0">
                <a:latin typeface="Tahoma" charset="0"/>
              </a:rPr>
              <a:t>Confinement</a:t>
            </a:r>
            <a:r>
              <a:rPr lang="en-US" sz="2400" dirty="0" smtClean="0">
                <a:latin typeface="Tahoma" charset="0"/>
              </a:rPr>
              <a:t>:</a:t>
            </a:r>
            <a:r>
              <a:rPr lang="en-US" sz="2000" dirty="0" smtClean="0">
                <a:latin typeface="Tahoma" charset="0"/>
              </a:rPr>
              <a:t>   ensure misbehaving app cannot harm rest of system</a:t>
            </a:r>
            <a:endParaRPr lang="en-US" sz="2000" dirty="0">
              <a:latin typeface="Tahoma" charset="0"/>
            </a:endParaRPr>
          </a:p>
          <a:p>
            <a:pPr marL="0" indent="0">
              <a:spcBef>
                <a:spcPct val="80000"/>
              </a:spcBef>
              <a:buNone/>
            </a:pPr>
            <a:r>
              <a:rPr lang="en-US" sz="2400" dirty="0">
                <a:latin typeface="Tahoma" charset="0"/>
              </a:rPr>
              <a:t>Can be implemented at many levels</a:t>
            </a:r>
            <a:r>
              <a:rPr lang="en-US" sz="2400" dirty="0" smtClean="0">
                <a:latin typeface="Tahoma" charset="0"/>
              </a:rPr>
              <a:t>:</a:t>
            </a:r>
            <a:endParaRPr lang="en-US" sz="2400" b="1" dirty="0">
              <a:latin typeface="Tahoma" charset="0"/>
            </a:endParaRPr>
          </a:p>
          <a:p>
            <a:pPr lvl="1"/>
            <a:r>
              <a:rPr lang="en-US" sz="2400" b="1" dirty="0" smtClean="0">
                <a:latin typeface="Tahoma" charset="0"/>
                <a:ea typeface="ＭＳ Ｐゴシック" charset="0"/>
              </a:rPr>
              <a:t>Virtual machines</a:t>
            </a:r>
            <a:r>
              <a:rPr lang="en-US" sz="2400" dirty="0" smtClean="0">
                <a:latin typeface="Tahoma" charset="0"/>
                <a:ea typeface="ＭＳ Ｐゴシック" charset="0"/>
              </a:rPr>
              <a:t>:   isolate OS’s on a single machine  </a:t>
            </a:r>
            <a:endParaRPr lang="en-US" dirty="0">
              <a:latin typeface="Tahoma" charset="0"/>
              <a:ea typeface="ＭＳ Ｐゴシック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19200" y="3835400"/>
            <a:ext cx="6477000" cy="254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19200" y="5969000"/>
            <a:ext cx="6477000" cy="406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Virtual </a:t>
            </a:r>
            <a:r>
              <a:rPr lang="en-US" sz="2000" dirty="0"/>
              <a:t>M</a:t>
            </a:r>
            <a:r>
              <a:rPr lang="en-US" sz="2000" dirty="0" smtClean="0"/>
              <a:t>achine Monitor  (VMM)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219200" y="3835400"/>
            <a:ext cx="3276600" cy="2133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OS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419600" y="3835400"/>
            <a:ext cx="3276600" cy="2133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OS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</a:p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4419600" y="3632200"/>
            <a:ext cx="0" cy="233680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133600" y="4241800"/>
            <a:ext cx="1371600" cy="609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app1</a:t>
            </a:r>
            <a:endParaRPr lang="en-US" sz="2000" dirty="0"/>
          </a:p>
        </p:txBody>
      </p:sp>
      <p:sp>
        <p:nvSpPr>
          <p:cNvPr id="22" name="Oval 21"/>
          <p:cNvSpPr/>
          <p:nvPr/>
        </p:nvSpPr>
        <p:spPr>
          <a:xfrm>
            <a:off x="5410200" y="4241800"/>
            <a:ext cx="1371600" cy="6096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app2</a:t>
            </a:r>
            <a:endParaRPr lang="en-US" sz="20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4851401"/>
            <a:ext cx="673100" cy="74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675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27000"/>
            <a:ext cx="8229600" cy="1143000"/>
          </a:xfrm>
        </p:spPr>
        <p:txBody>
          <a:bodyPr/>
          <a:lstStyle/>
          <a:p>
            <a:r>
              <a:rPr lang="en-US" sz="4400" dirty="0">
                <a:latin typeface="Tahoma" charset="0"/>
              </a:rPr>
              <a:t>Approach:   confinement</a:t>
            </a:r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52400" y="1193800"/>
            <a:ext cx="8686800" cy="5638800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1943100" algn="l"/>
              </a:tabLst>
            </a:pPr>
            <a:r>
              <a:rPr lang="en-US" sz="2400" b="1" u="sng" dirty="0" smtClean="0">
                <a:latin typeface="Tahoma" charset="0"/>
              </a:rPr>
              <a:t>Confinement</a:t>
            </a:r>
            <a:r>
              <a:rPr lang="en-US" sz="2400" dirty="0" smtClean="0">
                <a:latin typeface="Tahoma" charset="0"/>
              </a:rPr>
              <a:t>:</a:t>
            </a:r>
            <a:r>
              <a:rPr lang="en-US" sz="2000" dirty="0" smtClean="0">
                <a:latin typeface="Tahoma" charset="0"/>
              </a:rPr>
              <a:t>   ensure misbehaving app cannot harm rest of system</a:t>
            </a:r>
            <a:endParaRPr lang="en-US" sz="2000" dirty="0">
              <a:latin typeface="Tahoma" charset="0"/>
            </a:endParaRPr>
          </a:p>
          <a:p>
            <a:pPr marL="0" indent="0">
              <a:spcBef>
                <a:spcPct val="80000"/>
              </a:spcBef>
              <a:buNone/>
            </a:pPr>
            <a:r>
              <a:rPr lang="en-US" sz="2400" dirty="0">
                <a:latin typeface="Tahoma" charset="0"/>
              </a:rPr>
              <a:t>Can be implemented at many levels</a:t>
            </a:r>
            <a:r>
              <a:rPr lang="en-US" sz="2400" dirty="0" smtClean="0">
                <a:latin typeface="Tahoma" charset="0"/>
              </a:rPr>
              <a:t>:</a:t>
            </a:r>
            <a:endParaRPr lang="en-US" sz="2400" b="1" dirty="0">
              <a:latin typeface="Tahoma" charset="0"/>
            </a:endParaRPr>
          </a:p>
          <a:p>
            <a:pPr lvl="1"/>
            <a:r>
              <a:rPr lang="en-US" sz="2400" b="1" dirty="0" smtClean="0">
                <a:latin typeface="Tahoma" charset="0"/>
                <a:ea typeface="ＭＳ Ｐゴシック" charset="0"/>
              </a:rPr>
              <a:t>Process:     </a:t>
            </a:r>
            <a:r>
              <a:rPr lang="en-US" sz="2400" dirty="0" smtClean="0">
                <a:latin typeface="Tahoma" charset="0"/>
                <a:ea typeface="ＭＳ Ｐゴシック" charset="0"/>
              </a:rPr>
              <a:t>System Call Interposition</a:t>
            </a:r>
            <a:endParaRPr lang="en-US" sz="2400" dirty="0">
              <a:latin typeface="Tahoma" charset="0"/>
              <a:ea typeface="ＭＳ Ｐゴシック" charset="0"/>
            </a:endParaRPr>
          </a:p>
          <a:p>
            <a:pPr marL="457200" lvl="1" indent="0">
              <a:buNone/>
            </a:pPr>
            <a:r>
              <a:rPr lang="en-US" sz="2400" dirty="0" smtClean="0">
                <a:latin typeface="Tahoma" charset="0"/>
                <a:ea typeface="ＭＳ Ｐゴシック" charset="0"/>
              </a:rPr>
              <a:t>	      Isolate a </a:t>
            </a:r>
            <a:r>
              <a:rPr lang="en-US" sz="2400" dirty="0">
                <a:latin typeface="Tahoma" charset="0"/>
                <a:ea typeface="ＭＳ Ｐゴシック" charset="0"/>
              </a:rPr>
              <a:t>process in a single operating system</a:t>
            </a:r>
          </a:p>
          <a:p>
            <a:pPr marL="457200" lvl="1" indent="0">
              <a:buNone/>
            </a:pPr>
            <a:endParaRPr lang="en-US" dirty="0">
              <a:latin typeface="Tahoma" charset="0"/>
              <a:ea typeface="ＭＳ Ｐゴシック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57600" y="4038600"/>
            <a:ext cx="4038600" cy="254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57600" y="6172200"/>
            <a:ext cx="4038600" cy="50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Operating System</a:t>
            </a:r>
            <a:endParaRPr lang="en-US" sz="2000" dirty="0"/>
          </a:p>
        </p:txBody>
      </p:sp>
      <p:sp>
        <p:nvSpPr>
          <p:cNvPr id="16" name="Oval 15"/>
          <p:cNvSpPr/>
          <p:nvPr/>
        </p:nvSpPr>
        <p:spPr>
          <a:xfrm>
            <a:off x="3962400" y="4546600"/>
            <a:ext cx="1828800" cy="1320800"/>
          </a:xfrm>
          <a:prstGeom prst="ellipse">
            <a:avLst/>
          </a:prstGeom>
          <a:solidFill>
            <a:srgbClr val="77933C"/>
          </a:solidFill>
          <a:ln w="762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/>
              <a:t>p</a:t>
            </a:r>
            <a:r>
              <a:rPr lang="en-US" sz="2000" dirty="0" smtClean="0"/>
              <a:t>rocess 2</a:t>
            </a:r>
            <a:endParaRPr lang="en-US" sz="2000" dirty="0"/>
          </a:p>
        </p:txBody>
      </p:sp>
      <p:sp>
        <p:nvSpPr>
          <p:cNvPr id="22" name="Oval 21"/>
          <p:cNvSpPr/>
          <p:nvPr/>
        </p:nvSpPr>
        <p:spPr>
          <a:xfrm>
            <a:off x="5943600" y="4241800"/>
            <a:ext cx="1676400" cy="12192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</a:t>
            </a:r>
            <a:r>
              <a:rPr lang="en-US" sz="2000" dirty="0" smtClean="0"/>
              <a:t>rocess 1</a:t>
            </a:r>
            <a:endParaRPr lang="en-US" sz="20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5326" y="4749800"/>
            <a:ext cx="460075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3295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27000"/>
            <a:ext cx="8229600" cy="1143000"/>
          </a:xfrm>
        </p:spPr>
        <p:txBody>
          <a:bodyPr/>
          <a:lstStyle/>
          <a:p>
            <a:r>
              <a:rPr lang="en-US" sz="4400" dirty="0">
                <a:latin typeface="Tahoma" charset="0"/>
              </a:rPr>
              <a:t>Approach:   confinement</a:t>
            </a:r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52400" y="1193800"/>
            <a:ext cx="8839200" cy="5638800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1943100" algn="l"/>
              </a:tabLst>
            </a:pPr>
            <a:r>
              <a:rPr lang="en-US" sz="2400" b="1" u="sng" dirty="0" smtClean="0">
                <a:latin typeface="Tahoma" charset="0"/>
              </a:rPr>
              <a:t>Confinement</a:t>
            </a:r>
            <a:r>
              <a:rPr lang="en-US" sz="2400" dirty="0" smtClean="0">
                <a:latin typeface="Tahoma" charset="0"/>
              </a:rPr>
              <a:t>:</a:t>
            </a:r>
            <a:r>
              <a:rPr lang="en-US" sz="2000" dirty="0" smtClean="0">
                <a:latin typeface="Tahoma" charset="0"/>
              </a:rPr>
              <a:t>   ensure misbehaving app cannot harm rest of system</a:t>
            </a:r>
            <a:endParaRPr lang="en-US" sz="2000" dirty="0">
              <a:latin typeface="Tahoma" charset="0"/>
            </a:endParaRPr>
          </a:p>
          <a:p>
            <a:pPr marL="0" indent="0">
              <a:spcBef>
                <a:spcPct val="80000"/>
              </a:spcBef>
              <a:buNone/>
            </a:pPr>
            <a:r>
              <a:rPr lang="en-US" sz="2400" dirty="0">
                <a:latin typeface="Tahoma" charset="0"/>
              </a:rPr>
              <a:t>Can be implemented at many levels</a:t>
            </a:r>
            <a:r>
              <a:rPr lang="en-US" sz="2400" dirty="0" smtClean="0">
                <a:latin typeface="Tahoma" charset="0"/>
              </a:rPr>
              <a:t>:</a:t>
            </a:r>
          </a:p>
          <a:p>
            <a:pPr lvl="1">
              <a:spcBef>
                <a:spcPts val="1200"/>
              </a:spcBef>
            </a:pPr>
            <a:r>
              <a:rPr lang="en-US" sz="2400" b="1" dirty="0" smtClean="0">
                <a:latin typeface="Tahoma" charset="0"/>
                <a:ea typeface="ＭＳ Ｐゴシック" charset="0"/>
              </a:rPr>
              <a:t>Threads:</a:t>
            </a:r>
            <a:r>
              <a:rPr lang="en-US" sz="2400" dirty="0" smtClean="0">
                <a:latin typeface="Tahoma" charset="0"/>
                <a:ea typeface="ＭＳ Ｐゴシック" charset="0"/>
              </a:rPr>
              <a:t>      </a:t>
            </a:r>
            <a:r>
              <a:rPr lang="en-US" sz="2400" dirty="0">
                <a:latin typeface="Tahoma" charset="0"/>
                <a:ea typeface="ＭＳ Ｐゴシック" charset="0"/>
              </a:rPr>
              <a:t>Software Fault Isolation (SFI</a:t>
            </a:r>
            <a:r>
              <a:rPr lang="en-US" sz="2400" dirty="0" smtClean="0">
                <a:latin typeface="Tahoma" charset="0"/>
                <a:ea typeface="ＭＳ Ｐゴシック" charset="0"/>
              </a:rPr>
              <a:t>)</a:t>
            </a:r>
          </a:p>
          <a:p>
            <a:pPr lvl="2">
              <a:spcBef>
                <a:spcPts val="1200"/>
              </a:spcBef>
            </a:pPr>
            <a:r>
              <a:rPr lang="en-US" sz="2000" dirty="0" smtClean="0">
                <a:latin typeface="Tahoma" charset="0"/>
                <a:ea typeface="ＭＳ Ｐゴシック" charset="0"/>
              </a:rPr>
              <a:t>Isolating </a:t>
            </a:r>
            <a:r>
              <a:rPr lang="en-US" sz="2000" dirty="0">
                <a:latin typeface="Tahoma" charset="0"/>
                <a:ea typeface="ＭＳ Ｐゴシック" charset="0"/>
              </a:rPr>
              <a:t>threads sharing same address </a:t>
            </a:r>
            <a:r>
              <a:rPr lang="en-US" sz="2000" dirty="0" smtClean="0">
                <a:latin typeface="Tahoma" charset="0"/>
                <a:ea typeface="ＭＳ Ｐゴシック" charset="0"/>
              </a:rPr>
              <a:t>space  </a:t>
            </a:r>
            <a:endParaRPr lang="en-US" sz="2000" dirty="0">
              <a:latin typeface="Tahoma" charset="0"/>
              <a:ea typeface="ＭＳ Ｐゴシック" charset="0"/>
            </a:endParaRPr>
          </a:p>
          <a:p>
            <a:pPr lvl="1">
              <a:spcBef>
                <a:spcPts val="1200"/>
              </a:spcBef>
            </a:pPr>
            <a:endParaRPr lang="en-US" sz="2400" dirty="0" smtClean="0">
              <a:latin typeface="Tahoma" charset="0"/>
              <a:ea typeface="ＭＳ Ｐゴシック" charset="0"/>
            </a:endParaRPr>
          </a:p>
          <a:p>
            <a:pPr lvl="1">
              <a:spcBef>
                <a:spcPts val="1200"/>
              </a:spcBef>
            </a:pPr>
            <a:r>
              <a:rPr lang="en-US" sz="2400" b="1" dirty="0" smtClean="0">
                <a:latin typeface="Tahoma" charset="0"/>
                <a:ea typeface="ＭＳ Ｐゴシック" charset="0"/>
              </a:rPr>
              <a:t>Application</a:t>
            </a:r>
            <a:r>
              <a:rPr lang="en-US" sz="2400" dirty="0" smtClean="0">
                <a:latin typeface="Tahoma" charset="0"/>
                <a:ea typeface="ＭＳ Ｐゴシック" charset="0"/>
              </a:rPr>
              <a:t>:  </a:t>
            </a:r>
            <a:r>
              <a:rPr lang="en-US" sz="2400" dirty="0">
                <a:latin typeface="Tahoma" charset="0"/>
                <a:ea typeface="ＭＳ Ｐゴシック" charset="0"/>
              </a:rPr>
              <a:t>e.g.   browser-based confinement</a:t>
            </a:r>
          </a:p>
          <a:p>
            <a:pPr marL="0" indent="0">
              <a:spcBef>
                <a:spcPct val="80000"/>
              </a:spcBef>
              <a:buNone/>
            </a:pPr>
            <a:endParaRPr lang="en-US" sz="2400" b="1" dirty="0">
              <a:latin typeface="Tahoma" charset="0"/>
            </a:endParaRPr>
          </a:p>
          <a:p>
            <a:pPr marL="457200" lvl="1" indent="0">
              <a:buNone/>
            </a:pPr>
            <a:endParaRPr lang="en-US" dirty="0"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8208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5400"/>
            <a:ext cx="8229600" cy="1143000"/>
          </a:xfrm>
        </p:spPr>
        <p:txBody>
          <a:bodyPr/>
          <a:lstStyle/>
          <a:p>
            <a:r>
              <a:rPr lang="en-US" sz="4400" dirty="0">
                <a:latin typeface="Tahoma" charset="0"/>
              </a:rPr>
              <a:t>Implementing confinement</a:t>
            </a:r>
          </a:p>
        </p:txBody>
      </p:sp>
      <p:sp>
        <p:nvSpPr>
          <p:cNvPr id="194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ahoma" charset="0"/>
              </a:rPr>
              <a:t>Key component:    </a:t>
            </a:r>
            <a:r>
              <a:rPr lang="en-US" sz="2800" b="1" dirty="0">
                <a:latin typeface="Tahoma" charset="0"/>
              </a:rPr>
              <a:t>reference monitor</a:t>
            </a:r>
          </a:p>
          <a:p>
            <a:pPr lvl="1">
              <a:spcBef>
                <a:spcPct val="50000"/>
              </a:spcBef>
            </a:pPr>
            <a:r>
              <a:rPr lang="en-US" b="1" dirty="0">
                <a:latin typeface="Tahoma" charset="0"/>
                <a:ea typeface="ＭＳ Ｐゴシック" charset="0"/>
              </a:rPr>
              <a:t>Mediates requests</a:t>
            </a:r>
            <a:r>
              <a:rPr lang="en-US" dirty="0">
                <a:latin typeface="Tahoma" charset="0"/>
                <a:ea typeface="ＭＳ Ｐゴシック" charset="0"/>
              </a:rPr>
              <a:t> from applications</a:t>
            </a:r>
          </a:p>
          <a:p>
            <a:pPr lvl="2"/>
            <a:r>
              <a:rPr lang="en-US" sz="2400" dirty="0">
                <a:latin typeface="Tahoma" charset="0"/>
                <a:ea typeface="ＭＳ Ｐゴシック" charset="0"/>
              </a:rPr>
              <a:t>Implements protection policy</a:t>
            </a:r>
          </a:p>
          <a:p>
            <a:pPr lvl="2"/>
            <a:r>
              <a:rPr lang="en-US" sz="2400" dirty="0">
                <a:latin typeface="Tahoma" charset="0"/>
                <a:ea typeface="ＭＳ Ｐゴシック" charset="0"/>
              </a:rPr>
              <a:t>Enforces isolation and confinement</a:t>
            </a:r>
          </a:p>
          <a:p>
            <a:pPr lvl="1">
              <a:spcBef>
                <a:spcPct val="50000"/>
              </a:spcBef>
            </a:pPr>
            <a:r>
              <a:rPr lang="en-US" dirty="0">
                <a:latin typeface="Tahoma" charset="0"/>
                <a:ea typeface="ＭＳ Ｐゴシック" charset="0"/>
              </a:rPr>
              <a:t>Must </a:t>
            </a:r>
            <a:r>
              <a:rPr lang="en-US" b="1" u="sng" dirty="0">
                <a:latin typeface="Tahoma" charset="0"/>
                <a:ea typeface="ＭＳ Ｐゴシック" charset="0"/>
              </a:rPr>
              <a:t>always</a:t>
            </a:r>
            <a:r>
              <a:rPr lang="en-US" dirty="0">
                <a:latin typeface="Tahoma" charset="0"/>
                <a:ea typeface="ＭＳ Ｐゴシック" charset="0"/>
              </a:rPr>
              <a:t> be invoked:</a:t>
            </a:r>
          </a:p>
          <a:p>
            <a:pPr lvl="2"/>
            <a:r>
              <a:rPr lang="en-US" sz="2400" dirty="0">
                <a:latin typeface="Tahoma" charset="0"/>
                <a:ea typeface="ＭＳ Ｐゴシック" charset="0"/>
              </a:rPr>
              <a:t>Every application request must be mediated</a:t>
            </a:r>
          </a:p>
          <a:p>
            <a:pPr lvl="1">
              <a:spcBef>
                <a:spcPct val="50000"/>
              </a:spcBef>
            </a:pPr>
            <a:r>
              <a:rPr lang="en-US" b="1" dirty="0">
                <a:latin typeface="Tahoma" charset="0"/>
                <a:ea typeface="ＭＳ Ｐゴシック" charset="0"/>
              </a:rPr>
              <a:t>Tamperproof</a:t>
            </a:r>
            <a:r>
              <a:rPr lang="en-US" dirty="0">
                <a:latin typeface="Tahoma" charset="0"/>
                <a:ea typeface="ＭＳ Ｐゴシック" charset="0"/>
              </a:rPr>
              <a:t>:</a:t>
            </a:r>
          </a:p>
          <a:p>
            <a:pPr lvl="2"/>
            <a:r>
              <a:rPr lang="en-US" sz="2400" dirty="0">
                <a:latin typeface="Tahoma" charset="0"/>
                <a:ea typeface="ＭＳ Ｐゴシック" charset="0"/>
              </a:rPr>
              <a:t>Reference monitor cannot be killed</a:t>
            </a:r>
          </a:p>
          <a:p>
            <a:pPr lvl="2"/>
            <a:r>
              <a:rPr lang="en-US" sz="2400" dirty="0">
                <a:latin typeface="Tahoma" charset="0"/>
                <a:ea typeface="ＭＳ Ｐゴシック" charset="0"/>
              </a:rPr>
              <a:t>… or if killed, then monitored process is killed too</a:t>
            </a:r>
          </a:p>
          <a:p>
            <a:pPr lvl="1">
              <a:spcBef>
                <a:spcPct val="50000"/>
              </a:spcBef>
            </a:pPr>
            <a:r>
              <a:rPr lang="en-US" b="1" dirty="0">
                <a:latin typeface="Tahoma" charset="0"/>
                <a:ea typeface="ＭＳ Ｐゴシック" charset="0"/>
              </a:rPr>
              <a:t>Small</a:t>
            </a:r>
            <a:r>
              <a:rPr lang="en-US" dirty="0">
                <a:latin typeface="Tahoma" charset="0"/>
                <a:ea typeface="ＭＳ Ｐゴシック" charset="0"/>
              </a:rPr>
              <a:t> enough to be analyzed and validated</a:t>
            </a:r>
          </a:p>
        </p:txBody>
      </p:sp>
    </p:spTree>
    <p:extLst>
      <p:ext uri="{BB962C8B-B14F-4D97-AF65-F5344CB8AC3E}">
        <p14:creationId xmlns:p14="http://schemas.microsoft.com/office/powerpoint/2010/main" val="206483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ChangeArrowheads="1"/>
          </p:cNvSpPr>
          <p:nvPr/>
        </p:nvSpPr>
        <p:spPr bwMode="auto">
          <a:xfrm>
            <a:off x="381000" y="2997200"/>
            <a:ext cx="3810000" cy="1346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27000"/>
            <a:ext cx="8229600" cy="1143000"/>
          </a:xfrm>
        </p:spPr>
        <p:txBody>
          <a:bodyPr/>
          <a:lstStyle/>
          <a:p>
            <a:r>
              <a:rPr lang="en-US" sz="4400" dirty="0">
                <a:latin typeface="Tahoma" charset="0"/>
              </a:rPr>
              <a:t>A </a:t>
            </a:r>
            <a:r>
              <a:rPr lang="en-US" sz="4400" dirty="0" smtClean="0">
                <a:latin typeface="Tahoma" charset="0"/>
              </a:rPr>
              <a:t>old example</a:t>
            </a:r>
            <a:r>
              <a:rPr lang="en-US" sz="4400" dirty="0">
                <a:latin typeface="Tahoma" charset="0"/>
              </a:rPr>
              <a:t>:    </a:t>
            </a:r>
            <a:r>
              <a:rPr lang="en-US" sz="4400" dirty="0" err="1">
                <a:latin typeface="Tahoma" charset="0"/>
              </a:rPr>
              <a:t>chroot</a:t>
            </a:r>
            <a:endParaRPr lang="en-US" sz="4400" dirty="0">
              <a:latin typeface="Tahoma" charset="0"/>
            </a:endParaRPr>
          </a:p>
        </p:txBody>
      </p:sp>
      <p:sp>
        <p:nvSpPr>
          <p:cNvPr id="2048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638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Tahoma" charset="0"/>
              </a:rPr>
              <a:t>Often used for </a:t>
            </a:r>
            <a:r>
              <a:rPr lang="ja-JP" altLang="en-US" sz="2400" dirty="0">
                <a:latin typeface="Tahoma" charset="0"/>
              </a:rPr>
              <a:t>“</a:t>
            </a:r>
            <a:r>
              <a:rPr lang="en-US" sz="2400" dirty="0">
                <a:latin typeface="Tahoma" charset="0"/>
              </a:rPr>
              <a:t>guest</a:t>
            </a:r>
            <a:r>
              <a:rPr lang="ja-JP" altLang="en-US" sz="2400" dirty="0">
                <a:latin typeface="Tahoma" charset="0"/>
              </a:rPr>
              <a:t>”</a:t>
            </a:r>
            <a:r>
              <a:rPr lang="en-US" sz="2400" dirty="0">
                <a:latin typeface="Tahoma" charset="0"/>
              </a:rPr>
              <a:t> accounts on ftp sites</a:t>
            </a:r>
          </a:p>
          <a:p>
            <a:endParaRPr lang="en-US" sz="2400" dirty="0">
              <a:latin typeface="Tahoma" charset="0"/>
            </a:endParaRPr>
          </a:p>
          <a:p>
            <a:pPr marL="0" indent="0">
              <a:buNone/>
            </a:pPr>
            <a:r>
              <a:rPr lang="en-US" sz="2400" dirty="0">
                <a:latin typeface="Tahoma" charset="0"/>
              </a:rPr>
              <a:t>To use do:   (must be root)</a:t>
            </a:r>
          </a:p>
          <a:p>
            <a:pPr lvl="1"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</a:rPr>
              <a:t>	</a:t>
            </a:r>
          </a:p>
          <a:p>
            <a:pPr lvl="1"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</a:rPr>
              <a:t>	</a:t>
            </a:r>
            <a:r>
              <a:rPr lang="en-US" dirty="0" err="1">
                <a:latin typeface="Tahoma" charset="0"/>
                <a:ea typeface="ＭＳ Ｐゴシック" charset="0"/>
              </a:rPr>
              <a:t>chroot</a:t>
            </a:r>
            <a:r>
              <a:rPr lang="en-US" dirty="0">
                <a:latin typeface="Tahoma" charset="0"/>
                <a:ea typeface="ＭＳ Ｐゴシック" charset="0"/>
              </a:rPr>
              <a:t>   /</a:t>
            </a:r>
            <a:r>
              <a:rPr lang="en-US" dirty="0" err="1">
                <a:latin typeface="Tahoma" charset="0"/>
                <a:ea typeface="ＭＳ Ｐゴシック" charset="0"/>
              </a:rPr>
              <a:t>tmp</a:t>
            </a:r>
            <a:r>
              <a:rPr lang="en-US" dirty="0">
                <a:latin typeface="Tahoma" charset="0"/>
                <a:ea typeface="ＭＳ Ｐゴシック" charset="0"/>
              </a:rPr>
              <a:t>/guest	    root </a:t>
            </a:r>
            <a:r>
              <a:rPr lang="en-US" dirty="0" err="1">
                <a:latin typeface="Tahoma" charset="0"/>
                <a:ea typeface="ＭＳ Ｐゴシック" charset="0"/>
              </a:rPr>
              <a:t>dir</a:t>
            </a:r>
            <a:r>
              <a:rPr lang="en-US" dirty="0">
                <a:latin typeface="Tahoma" charset="0"/>
                <a:ea typeface="ＭＳ Ｐゴシック" charset="0"/>
              </a:rPr>
              <a:t> </a:t>
            </a:r>
            <a:r>
              <a:rPr lang="ja-JP" altLang="en-US" dirty="0">
                <a:latin typeface="Tahoma" charset="0"/>
                <a:ea typeface="ＭＳ Ｐゴシック" charset="0"/>
              </a:rPr>
              <a:t>“</a:t>
            </a:r>
            <a:r>
              <a:rPr lang="en-US" dirty="0">
                <a:latin typeface="Tahoma" charset="0"/>
                <a:ea typeface="ＭＳ Ｐゴシック" charset="0"/>
              </a:rPr>
              <a:t>/</a:t>
            </a:r>
            <a:r>
              <a:rPr lang="ja-JP" altLang="en-US" dirty="0">
                <a:latin typeface="Tahoma" charset="0"/>
                <a:ea typeface="ＭＳ Ｐゴシック" charset="0"/>
              </a:rPr>
              <a:t>”</a:t>
            </a:r>
            <a:r>
              <a:rPr lang="en-US" dirty="0">
                <a:latin typeface="Tahoma" charset="0"/>
                <a:ea typeface="ＭＳ Ｐゴシック" charset="0"/>
              </a:rPr>
              <a:t> is now </a:t>
            </a:r>
            <a:r>
              <a:rPr lang="ja-JP" altLang="en-US" dirty="0">
                <a:latin typeface="Tahoma" charset="0"/>
                <a:ea typeface="ＭＳ Ｐゴシック" charset="0"/>
              </a:rPr>
              <a:t>“</a:t>
            </a:r>
            <a:r>
              <a:rPr lang="en-US" dirty="0">
                <a:latin typeface="Tahoma" charset="0"/>
                <a:ea typeface="ＭＳ Ｐゴシック" charset="0"/>
              </a:rPr>
              <a:t>/</a:t>
            </a:r>
            <a:r>
              <a:rPr lang="en-US" dirty="0" err="1">
                <a:latin typeface="Tahoma" charset="0"/>
                <a:ea typeface="ＭＳ Ｐゴシック" charset="0"/>
              </a:rPr>
              <a:t>tmp</a:t>
            </a:r>
            <a:r>
              <a:rPr lang="en-US" dirty="0">
                <a:latin typeface="Tahoma" charset="0"/>
                <a:ea typeface="ＭＳ Ｐゴシック" charset="0"/>
              </a:rPr>
              <a:t>/guest</a:t>
            </a:r>
            <a:r>
              <a:rPr lang="ja-JP" altLang="en-US" dirty="0">
                <a:latin typeface="Tahoma" charset="0"/>
                <a:ea typeface="ＭＳ Ｐゴシック" charset="0"/>
              </a:rPr>
              <a:t>”</a:t>
            </a:r>
            <a:endParaRPr lang="en-US" dirty="0">
              <a:latin typeface="Tahoma" charset="0"/>
              <a:ea typeface="ＭＳ Ｐゴシック" charset="0"/>
            </a:endParaRPr>
          </a:p>
          <a:p>
            <a:pPr lvl="1">
              <a:buFont typeface="Wingdings" charset="0"/>
              <a:buNone/>
            </a:pPr>
            <a:r>
              <a:rPr lang="en-US" dirty="0">
                <a:latin typeface="Tahoma" charset="0"/>
                <a:ea typeface="ＭＳ Ｐゴシック" charset="0"/>
              </a:rPr>
              <a:t>	</a:t>
            </a:r>
            <a:r>
              <a:rPr lang="en-US" dirty="0" err="1">
                <a:latin typeface="Tahoma" charset="0"/>
                <a:ea typeface="ＭＳ Ｐゴシック" charset="0"/>
              </a:rPr>
              <a:t>su</a:t>
            </a:r>
            <a:r>
              <a:rPr lang="en-US" dirty="0">
                <a:latin typeface="Tahoma" charset="0"/>
                <a:ea typeface="ＭＳ Ｐゴシック" charset="0"/>
              </a:rPr>
              <a:t> guest		    EUID set to </a:t>
            </a:r>
            <a:r>
              <a:rPr lang="ja-JP" altLang="en-US" dirty="0">
                <a:latin typeface="Tahoma" charset="0"/>
                <a:ea typeface="ＭＳ Ｐゴシック" charset="0"/>
              </a:rPr>
              <a:t>“</a:t>
            </a:r>
            <a:r>
              <a:rPr lang="en-US" dirty="0">
                <a:latin typeface="Tahoma" charset="0"/>
                <a:ea typeface="ＭＳ Ｐゴシック" charset="0"/>
              </a:rPr>
              <a:t>guest</a:t>
            </a:r>
            <a:r>
              <a:rPr lang="ja-JP" altLang="en-US" dirty="0">
                <a:latin typeface="Tahoma" charset="0"/>
                <a:ea typeface="ＭＳ Ｐゴシック" charset="0"/>
              </a:rPr>
              <a:t>”</a:t>
            </a:r>
            <a:endParaRPr lang="en-US" dirty="0">
              <a:latin typeface="Tahoma" charset="0"/>
              <a:ea typeface="ＭＳ Ｐゴシック" charset="0"/>
            </a:endParaRPr>
          </a:p>
          <a:p>
            <a:endParaRPr lang="en-US" sz="2400" dirty="0">
              <a:latin typeface="Tahoma" charset="0"/>
            </a:endParaRPr>
          </a:p>
          <a:p>
            <a:pPr marL="0" indent="0">
              <a:buNone/>
            </a:pPr>
            <a:r>
              <a:rPr lang="en-US" sz="2400" dirty="0">
                <a:latin typeface="Tahoma" charset="0"/>
              </a:rPr>
              <a:t>Now  </a:t>
            </a:r>
            <a:r>
              <a:rPr lang="ja-JP" altLang="en-US" sz="2400" dirty="0">
                <a:latin typeface="Tahoma" charset="0"/>
              </a:rPr>
              <a:t>“</a:t>
            </a:r>
            <a:r>
              <a:rPr lang="en-US" sz="2400" dirty="0">
                <a:latin typeface="Tahoma" charset="0"/>
              </a:rPr>
              <a:t>/</a:t>
            </a:r>
            <a:r>
              <a:rPr lang="en-US" sz="2400" dirty="0" err="1">
                <a:latin typeface="Tahoma" charset="0"/>
              </a:rPr>
              <a:t>tmp</a:t>
            </a:r>
            <a:r>
              <a:rPr lang="en-US" sz="2400" dirty="0">
                <a:latin typeface="Tahoma" charset="0"/>
              </a:rPr>
              <a:t>/guest</a:t>
            </a:r>
            <a:r>
              <a:rPr lang="ja-JP" altLang="en-US" sz="2400" dirty="0">
                <a:latin typeface="Tahoma" charset="0"/>
              </a:rPr>
              <a:t>”</a:t>
            </a:r>
            <a:r>
              <a:rPr lang="en-US" sz="2400" dirty="0">
                <a:latin typeface="Tahoma" charset="0"/>
              </a:rPr>
              <a:t>  is added to file system accesses for applications in jail</a:t>
            </a:r>
          </a:p>
          <a:p>
            <a:pPr>
              <a:spcBef>
                <a:spcPct val="0"/>
              </a:spcBef>
              <a:buFont typeface="Wingdings" charset="0"/>
              <a:buNone/>
            </a:pPr>
            <a:r>
              <a:rPr lang="en-US" sz="2400" dirty="0">
                <a:latin typeface="Tahoma" charset="0"/>
              </a:rPr>
              <a:t>		</a:t>
            </a:r>
            <a:r>
              <a:rPr lang="en-US" sz="2400" b="1" dirty="0">
                <a:solidFill>
                  <a:srgbClr val="CC3399"/>
                </a:solidFill>
                <a:latin typeface="Tahoma" charset="0"/>
              </a:rPr>
              <a:t>open(</a:t>
            </a:r>
            <a:r>
              <a:rPr lang="ja-JP" altLang="en-US" sz="2400" b="1" dirty="0">
                <a:solidFill>
                  <a:srgbClr val="CC3399"/>
                </a:solidFill>
                <a:latin typeface="Tahoma" charset="0"/>
              </a:rPr>
              <a:t>“</a:t>
            </a:r>
            <a:r>
              <a:rPr lang="en-US" sz="2400" b="1" dirty="0">
                <a:solidFill>
                  <a:srgbClr val="CC3399"/>
                </a:solidFill>
                <a:latin typeface="Tahoma" charset="0"/>
              </a:rPr>
              <a:t>/</a:t>
            </a:r>
            <a:r>
              <a:rPr lang="en-US" sz="2400" b="1" dirty="0" err="1">
                <a:solidFill>
                  <a:srgbClr val="CC3399"/>
                </a:solidFill>
                <a:latin typeface="Tahoma" charset="0"/>
              </a:rPr>
              <a:t>etc</a:t>
            </a:r>
            <a:r>
              <a:rPr lang="en-US" sz="2400" b="1" dirty="0">
                <a:solidFill>
                  <a:srgbClr val="CC3399"/>
                </a:solidFill>
                <a:latin typeface="Tahoma" charset="0"/>
              </a:rPr>
              <a:t>/</a:t>
            </a:r>
            <a:r>
              <a:rPr lang="en-US" sz="2400" b="1" dirty="0" err="1">
                <a:solidFill>
                  <a:srgbClr val="CC3399"/>
                </a:solidFill>
                <a:latin typeface="Tahoma" charset="0"/>
              </a:rPr>
              <a:t>passwd</a:t>
            </a:r>
            <a:r>
              <a:rPr lang="ja-JP" altLang="en-US" sz="2400" b="1" dirty="0">
                <a:solidFill>
                  <a:srgbClr val="CC3399"/>
                </a:solidFill>
                <a:latin typeface="Tahoma" charset="0"/>
              </a:rPr>
              <a:t>”</a:t>
            </a:r>
            <a:r>
              <a:rPr lang="en-US" sz="2400" b="1" dirty="0">
                <a:solidFill>
                  <a:srgbClr val="CC3399"/>
                </a:solidFill>
                <a:latin typeface="Tahoma" charset="0"/>
              </a:rPr>
              <a:t>,   </a:t>
            </a:r>
            <a:r>
              <a:rPr lang="ja-JP" altLang="en-US" sz="2400" b="1" dirty="0">
                <a:solidFill>
                  <a:srgbClr val="CC3399"/>
                </a:solidFill>
                <a:latin typeface="Tahoma" charset="0"/>
              </a:rPr>
              <a:t>“</a:t>
            </a:r>
            <a:r>
              <a:rPr lang="en-US" sz="2400" b="1" dirty="0">
                <a:solidFill>
                  <a:srgbClr val="CC3399"/>
                </a:solidFill>
                <a:latin typeface="Tahoma" charset="0"/>
              </a:rPr>
              <a:t>r</a:t>
            </a:r>
            <a:r>
              <a:rPr lang="ja-JP" altLang="en-US" sz="2400" b="1" dirty="0">
                <a:solidFill>
                  <a:srgbClr val="CC3399"/>
                </a:solidFill>
                <a:latin typeface="Tahoma" charset="0"/>
              </a:rPr>
              <a:t>”</a:t>
            </a:r>
            <a:r>
              <a:rPr lang="en-US" sz="2400" b="1" dirty="0">
                <a:solidFill>
                  <a:srgbClr val="CC3399"/>
                </a:solidFill>
                <a:latin typeface="Tahoma" charset="0"/>
              </a:rPr>
              <a:t>)    </a:t>
            </a:r>
            <a:r>
              <a:rPr lang="en-US" sz="3200" b="1" dirty="0">
                <a:solidFill>
                  <a:srgbClr val="CC3399"/>
                </a:solidFill>
                <a:latin typeface="Tahoma" charset="0"/>
                <a:sym typeface="Symbol" charset="0"/>
              </a:rPr>
              <a:t></a:t>
            </a:r>
            <a:br>
              <a:rPr lang="en-US" sz="3200" b="1" dirty="0">
                <a:solidFill>
                  <a:srgbClr val="CC3399"/>
                </a:solidFill>
                <a:latin typeface="Tahoma" charset="0"/>
                <a:sym typeface="Symbol" charset="0"/>
              </a:rPr>
            </a:br>
            <a:r>
              <a:rPr lang="en-US" sz="3200" b="1" dirty="0">
                <a:solidFill>
                  <a:srgbClr val="CC3399"/>
                </a:solidFill>
                <a:latin typeface="Tahoma" charset="0"/>
                <a:sym typeface="Symbol" charset="0"/>
              </a:rPr>
              <a:t>		    </a:t>
            </a:r>
            <a:r>
              <a:rPr lang="en-US" sz="2400" b="1" dirty="0">
                <a:solidFill>
                  <a:srgbClr val="CC3399"/>
                </a:solidFill>
                <a:latin typeface="Tahoma" charset="0"/>
                <a:sym typeface="Symbol" charset="0"/>
              </a:rPr>
              <a:t>open(</a:t>
            </a:r>
            <a:r>
              <a:rPr lang="ja-JP" altLang="en-US" sz="2400" b="1" dirty="0">
                <a:solidFill>
                  <a:srgbClr val="CC3399"/>
                </a:solidFill>
                <a:latin typeface="Tahoma" charset="0"/>
                <a:sym typeface="Symbol" charset="0"/>
              </a:rPr>
              <a:t>“</a:t>
            </a:r>
            <a:r>
              <a:rPr lang="en-US" sz="2400" b="1" dirty="0">
                <a:solidFill>
                  <a:srgbClr val="CC3399"/>
                </a:solidFill>
                <a:latin typeface="Tahoma" charset="0"/>
                <a:sym typeface="Symbol" charset="0"/>
              </a:rPr>
              <a:t>/</a:t>
            </a:r>
            <a:r>
              <a:rPr lang="en-US" sz="2400" b="1" dirty="0" err="1">
                <a:solidFill>
                  <a:srgbClr val="CC3399"/>
                </a:solidFill>
                <a:latin typeface="Tahoma" charset="0"/>
                <a:sym typeface="Symbol" charset="0"/>
              </a:rPr>
              <a:t>tmp</a:t>
            </a:r>
            <a:r>
              <a:rPr lang="en-US" sz="2400" b="1" dirty="0">
                <a:solidFill>
                  <a:srgbClr val="CC3399"/>
                </a:solidFill>
                <a:latin typeface="Tahoma" charset="0"/>
                <a:sym typeface="Symbol" charset="0"/>
              </a:rPr>
              <a:t>/guest/etc/</a:t>
            </a:r>
            <a:r>
              <a:rPr lang="en-US" sz="2400" b="1" dirty="0" err="1">
                <a:solidFill>
                  <a:srgbClr val="CC3399"/>
                </a:solidFill>
                <a:latin typeface="Tahoma" charset="0"/>
                <a:sym typeface="Symbol" charset="0"/>
              </a:rPr>
              <a:t>passwd</a:t>
            </a:r>
            <a:r>
              <a:rPr lang="ja-JP" altLang="en-US" sz="2400" b="1" smtClean="0">
                <a:solidFill>
                  <a:srgbClr val="CC3399"/>
                </a:solidFill>
                <a:latin typeface="Tahoma" charset="0"/>
                <a:sym typeface="Symbol" charset="0"/>
              </a:rPr>
              <a:t>” </a:t>
            </a:r>
            <a:r>
              <a:rPr lang="en-US" sz="2400" b="1" dirty="0" smtClean="0">
                <a:solidFill>
                  <a:srgbClr val="CC3399"/>
                </a:solidFill>
                <a:latin typeface="Tahoma" charset="0"/>
                <a:sym typeface="Symbol" charset="0"/>
              </a:rPr>
              <a:t>,   </a:t>
            </a:r>
            <a:r>
              <a:rPr lang="ja-JP" altLang="en-US" sz="2400" b="1" dirty="0">
                <a:solidFill>
                  <a:srgbClr val="CC3399"/>
                </a:solidFill>
                <a:latin typeface="Tahoma" charset="0"/>
                <a:sym typeface="Symbol" charset="0"/>
              </a:rPr>
              <a:t>“</a:t>
            </a:r>
            <a:r>
              <a:rPr lang="en-US" sz="2400" b="1" dirty="0">
                <a:solidFill>
                  <a:srgbClr val="CC3399"/>
                </a:solidFill>
                <a:latin typeface="Tahoma" charset="0"/>
                <a:sym typeface="Symbol" charset="0"/>
              </a:rPr>
              <a:t>r</a:t>
            </a:r>
            <a:r>
              <a:rPr lang="ja-JP" altLang="en-US" sz="2400" b="1" dirty="0">
                <a:solidFill>
                  <a:srgbClr val="CC3399"/>
                </a:solidFill>
                <a:latin typeface="Tahoma" charset="0"/>
                <a:sym typeface="Symbol" charset="0"/>
              </a:rPr>
              <a:t>”</a:t>
            </a:r>
            <a:r>
              <a:rPr lang="en-US" sz="2400" b="1" dirty="0">
                <a:solidFill>
                  <a:srgbClr val="CC3399"/>
                </a:solidFill>
                <a:latin typeface="Tahoma" charset="0"/>
                <a:sym typeface="Symbol" charset="0"/>
              </a:rPr>
              <a:t>)</a:t>
            </a:r>
          </a:p>
          <a:p>
            <a:pPr lvl="1">
              <a:spcBef>
                <a:spcPct val="50000"/>
              </a:spcBef>
              <a:buSzTx/>
              <a:buFont typeface="Symbol" charset="0"/>
              <a:buChar char="Þ"/>
            </a:pPr>
            <a:r>
              <a:rPr lang="en-US" dirty="0">
                <a:latin typeface="Tahoma" charset="0"/>
                <a:ea typeface="ＭＳ Ｐゴシック" charset="0"/>
              </a:rPr>
              <a:t>  application cannot access files outside of jail</a:t>
            </a:r>
          </a:p>
        </p:txBody>
      </p:sp>
    </p:spTree>
    <p:extLst>
      <p:ext uri="{BB962C8B-B14F-4D97-AF65-F5344CB8AC3E}">
        <p14:creationId xmlns:p14="http://schemas.microsoft.com/office/powerpoint/2010/main" val="1863208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5400"/>
            <a:ext cx="8229600" cy="1143000"/>
          </a:xfrm>
        </p:spPr>
        <p:txBody>
          <a:bodyPr/>
          <a:lstStyle/>
          <a:p>
            <a:r>
              <a:rPr lang="en-US" sz="4400" dirty="0" err="1">
                <a:latin typeface="Tahoma" charset="0"/>
              </a:rPr>
              <a:t>Jailkit</a:t>
            </a:r>
            <a:endParaRPr lang="en-US" sz="4400" dirty="0">
              <a:latin typeface="Tahoma" charset="0"/>
            </a:endParaRPr>
          </a:p>
        </p:txBody>
      </p:sp>
      <p:sp>
        <p:nvSpPr>
          <p:cNvPr id="215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839200" cy="5334000"/>
          </a:xfrm>
        </p:spPr>
        <p:txBody>
          <a:bodyPr>
            <a:normAutofit lnSpcReduction="10000"/>
          </a:bodyPr>
          <a:lstStyle/>
          <a:p>
            <a:pPr>
              <a:buSzTx/>
              <a:buFont typeface="Symbol" charset="0"/>
              <a:buNone/>
            </a:pPr>
            <a:r>
              <a:rPr lang="en-US" sz="2400" dirty="0">
                <a:latin typeface="Tahoma" charset="0"/>
              </a:rPr>
              <a:t>Problem:   all utility </a:t>
            </a:r>
            <a:r>
              <a:rPr lang="en-US" sz="2400" dirty="0" err="1">
                <a:latin typeface="Tahoma" charset="0"/>
              </a:rPr>
              <a:t>progs</a:t>
            </a:r>
            <a:r>
              <a:rPr lang="en-US" sz="2400" dirty="0">
                <a:latin typeface="Tahoma" charset="0"/>
              </a:rPr>
              <a:t> (</a:t>
            </a:r>
            <a:r>
              <a:rPr lang="en-US" sz="2400" dirty="0" err="1">
                <a:latin typeface="Tahoma" charset="0"/>
              </a:rPr>
              <a:t>ls</a:t>
            </a:r>
            <a:r>
              <a:rPr lang="en-US" sz="2400" dirty="0">
                <a:latin typeface="Tahoma" charset="0"/>
              </a:rPr>
              <a:t>, </a:t>
            </a:r>
            <a:r>
              <a:rPr lang="en-US" sz="2400" dirty="0" err="1">
                <a:latin typeface="Tahoma" charset="0"/>
              </a:rPr>
              <a:t>ps</a:t>
            </a:r>
            <a:r>
              <a:rPr lang="en-US" sz="2400" dirty="0">
                <a:latin typeface="Tahoma" charset="0"/>
              </a:rPr>
              <a:t>, vi) must live inside jail</a:t>
            </a:r>
          </a:p>
          <a:p>
            <a:pPr lvl="1">
              <a:buSzTx/>
              <a:buFontTx/>
              <a:buNone/>
            </a:pPr>
            <a:endParaRPr lang="en-US" b="1" dirty="0">
              <a:latin typeface="Tahoma" charset="0"/>
              <a:ea typeface="ＭＳ Ｐゴシック" charset="0"/>
            </a:endParaRPr>
          </a:p>
          <a:p>
            <a:pPr>
              <a:buSzTx/>
              <a:buFontTx/>
              <a:buChar char="•"/>
            </a:pPr>
            <a:r>
              <a:rPr lang="en-US" sz="2400" b="1" dirty="0" err="1">
                <a:latin typeface="Tahoma" charset="0"/>
              </a:rPr>
              <a:t>jailkit</a:t>
            </a:r>
            <a:r>
              <a:rPr lang="en-US" sz="2400" dirty="0">
                <a:latin typeface="Tahoma" charset="0"/>
              </a:rPr>
              <a:t> project:    auto builds files, libs, and </a:t>
            </a:r>
            <a:r>
              <a:rPr lang="en-US" sz="2400" dirty="0" err="1">
                <a:latin typeface="Tahoma" charset="0"/>
              </a:rPr>
              <a:t>dirs</a:t>
            </a:r>
            <a:r>
              <a:rPr lang="en-US" sz="2400" dirty="0">
                <a:latin typeface="Tahoma" charset="0"/>
              </a:rPr>
              <a:t> needed in jail </a:t>
            </a:r>
            <a:r>
              <a:rPr lang="en-US" sz="2400" dirty="0" err="1" smtClean="0">
                <a:latin typeface="Tahoma" charset="0"/>
              </a:rPr>
              <a:t>env</a:t>
            </a:r>
            <a:endParaRPr lang="en-US" sz="2400" dirty="0">
              <a:latin typeface="Tahoma" charset="0"/>
            </a:endParaRPr>
          </a:p>
          <a:p>
            <a:pPr lvl="1">
              <a:spcBef>
                <a:spcPts val="1224"/>
              </a:spcBef>
              <a:buSzTx/>
              <a:buFontTx/>
              <a:buChar char="•"/>
            </a:pPr>
            <a:r>
              <a:rPr lang="en-US" b="1" dirty="0" err="1">
                <a:latin typeface="Tahoma" charset="0"/>
                <a:ea typeface="ＭＳ Ｐゴシック" charset="0"/>
              </a:rPr>
              <a:t>jk_init</a:t>
            </a:r>
            <a:r>
              <a:rPr lang="en-US" dirty="0">
                <a:latin typeface="Tahoma" charset="0"/>
                <a:ea typeface="ＭＳ Ｐゴシック" charset="0"/>
              </a:rPr>
              <a:t>:    creates jail environment</a:t>
            </a:r>
          </a:p>
          <a:p>
            <a:pPr lvl="1">
              <a:spcBef>
                <a:spcPts val="1224"/>
              </a:spcBef>
              <a:buSzTx/>
              <a:buFontTx/>
              <a:buChar char="•"/>
            </a:pPr>
            <a:r>
              <a:rPr lang="en-US" b="1" dirty="0" err="1">
                <a:latin typeface="Tahoma" charset="0"/>
                <a:ea typeface="ＭＳ Ｐゴシック" charset="0"/>
              </a:rPr>
              <a:t>jk_check</a:t>
            </a:r>
            <a:r>
              <a:rPr lang="en-US" b="1" dirty="0">
                <a:latin typeface="Tahoma" charset="0"/>
                <a:ea typeface="ＭＳ Ｐゴシック" charset="0"/>
              </a:rPr>
              <a:t>:</a:t>
            </a:r>
            <a:r>
              <a:rPr lang="en-US" dirty="0">
                <a:latin typeface="Tahoma" charset="0"/>
                <a:ea typeface="ＭＳ Ｐゴシック" charset="0"/>
              </a:rPr>
              <a:t>   checks jail </a:t>
            </a:r>
            <a:r>
              <a:rPr lang="en-US" dirty="0" err="1">
                <a:latin typeface="Tahoma" charset="0"/>
                <a:ea typeface="ＭＳ Ｐゴシック" charset="0"/>
              </a:rPr>
              <a:t>env</a:t>
            </a:r>
            <a:r>
              <a:rPr lang="en-US" dirty="0">
                <a:latin typeface="Tahoma" charset="0"/>
                <a:ea typeface="ＭＳ Ｐゴシック" charset="0"/>
              </a:rPr>
              <a:t> for security problems</a:t>
            </a:r>
          </a:p>
          <a:p>
            <a:pPr lvl="2">
              <a:buSzTx/>
              <a:buFontTx/>
              <a:buChar char="•"/>
            </a:pPr>
            <a:r>
              <a:rPr lang="en-US" sz="2400" dirty="0">
                <a:latin typeface="Tahoma" charset="0"/>
                <a:ea typeface="ＭＳ Ｐゴシック" charset="0"/>
              </a:rPr>
              <a:t>checks for any modified programs,</a:t>
            </a:r>
          </a:p>
          <a:p>
            <a:pPr lvl="2">
              <a:buSzTx/>
              <a:buFontTx/>
              <a:buChar char="•"/>
            </a:pPr>
            <a:r>
              <a:rPr lang="en-US" sz="2400" dirty="0">
                <a:latin typeface="Tahoma" charset="0"/>
                <a:ea typeface="ＭＳ Ｐゴシック" charset="0"/>
              </a:rPr>
              <a:t>checks for world writable directories, etc.</a:t>
            </a:r>
          </a:p>
          <a:p>
            <a:pPr lvl="1">
              <a:spcBef>
                <a:spcPts val="1224"/>
              </a:spcBef>
              <a:buSzTx/>
              <a:buFontTx/>
              <a:buChar char="•"/>
            </a:pPr>
            <a:r>
              <a:rPr lang="en-US" b="1" dirty="0" err="1">
                <a:latin typeface="Tahoma" charset="0"/>
                <a:ea typeface="ＭＳ Ｐゴシック" charset="0"/>
              </a:rPr>
              <a:t>jk_lsh</a:t>
            </a:r>
            <a:r>
              <a:rPr lang="en-US" dirty="0">
                <a:latin typeface="Tahoma" charset="0"/>
                <a:ea typeface="ＭＳ Ｐゴシック" charset="0"/>
              </a:rPr>
              <a:t>:   restricted shell to be used inside jail</a:t>
            </a:r>
          </a:p>
          <a:p>
            <a:pPr lvl="1">
              <a:buSzTx/>
              <a:buFontTx/>
              <a:buChar char="•"/>
            </a:pPr>
            <a:endParaRPr lang="en-US" dirty="0">
              <a:latin typeface="Tahoma" charset="0"/>
              <a:ea typeface="ＭＳ Ｐゴシック" charset="0"/>
            </a:endParaRPr>
          </a:p>
          <a:p>
            <a:pPr>
              <a:buSzTx/>
              <a:buFontTx/>
              <a:buChar char="•"/>
            </a:pPr>
            <a:r>
              <a:rPr lang="en-US" sz="2400" b="1" dirty="0">
                <a:latin typeface="Tahoma" charset="0"/>
              </a:rPr>
              <a:t>note:  </a:t>
            </a:r>
            <a:r>
              <a:rPr lang="en-US" sz="2400" dirty="0">
                <a:latin typeface="Tahoma" charset="0"/>
              </a:rPr>
              <a:t>simple </a:t>
            </a:r>
            <a:r>
              <a:rPr lang="en-US" sz="2400" dirty="0" err="1">
                <a:latin typeface="Tahoma" charset="0"/>
              </a:rPr>
              <a:t>chroot</a:t>
            </a:r>
            <a:r>
              <a:rPr lang="en-US" sz="2400" dirty="0">
                <a:latin typeface="Tahoma" charset="0"/>
              </a:rPr>
              <a:t> jail does not limit network access</a:t>
            </a:r>
            <a:endParaRPr lang="en-US" sz="2400" b="1" dirty="0">
              <a:latin typeface="Tahoma" charset="0"/>
            </a:endParaRPr>
          </a:p>
          <a:p>
            <a:endParaRPr lang="en-US" sz="24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541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5400"/>
            <a:ext cx="8229600" cy="1143000"/>
          </a:xfrm>
        </p:spPr>
        <p:txBody>
          <a:bodyPr/>
          <a:lstStyle/>
          <a:p>
            <a:r>
              <a:rPr lang="en-US" sz="4400" dirty="0">
                <a:latin typeface="Tahoma" charset="0"/>
              </a:rPr>
              <a:t>Escaping from jails</a:t>
            </a:r>
          </a:p>
        </p:txBody>
      </p:sp>
      <p:sp>
        <p:nvSpPr>
          <p:cNvPr id="1228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3820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ahoma" charset="0"/>
              </a:rPr>
              <a:t>Early escapes:    relative paths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charset="0"/>
              <a:buNone/>
            </a:pPr>
            <a:r>
              <a:rPr lang="en-US" sz="2400" dirty="0">
                <a:latin typeface="Tahoma" charset="0"/>
              </a:rPr>
              <a:t>	    </a:t>
            </a:r>
            <a:r>
              <a:rPr lang="en-US" sz="2400" b="1" dirty="0">
                <a:solidFill>
                  <a:srgbClr val="CC3399"/>
                </a:solidFill>
                <a:latin typeface="Tahoma" charset="0"/>
              </a:rPr>
              <a:t>open( </a:t>
            </a:r>
            <a:r>
              <a:rPr lang="ja-JP" altLang="en-US" sz="2400" b="1" dirty="0">
                <a:solidFill>
                  <a:srgbClr val="CC3399"/>
                </a:solidFill>
                <a:latin typeface="Tahoma" charset="0"/>
              </a:rPr>
              <a:t>“</a:t>
            </a:r>
            <a:r>
              <a:rPr lang="en-US" sz="2400" b="1" dirty="0">
                <a:solidFill>
                  <a:srgbClr val="CC3399"/>
                </a:solidFill>
                <a:latin typeface="Tahoma" charset="0"/>
              </a:rPr>
              <a:t>../../</a:t>
            </a:r>
            <a:r>
              <a:rPr lang="en-US" sz="2400" b="1" dirty="0" err="1">
                <a:solidFill>
                  <a:srgbClr val="CC3399"/>
                </a:solidFill>
                <a:latin typeface="Tahoma" charset="0"/>
              </a:rPr>
              <a:t>etc</a:t>
            </a:r>
            <a:r>
              <a:rPr lang="en-US" sz="2400" b="1" dirty="0">
                <a:solidFill>
                  <a:srgbClr val="CC3399"/>
                </a:solidFill>
                <a:latin typeface="Tahoma" charset="0"/>
              </a:rPr>
              <a:t>/</a:t>
            </a:r>
            <a:r>
              <a:rPr lang="en-US" sz="2400" b="1" dirty="0" err="1">
                <a:solidFill>
                  <a:srgbClr val="CC3399"/>
                </a:solidFill>
                <a:latin typeface="Tahoma" charset="0"/>
              </a:rPr>
              <a:t>passwd</a:t>
            </a:r>
            <a:r>
              <a:rPr lang="ja-JP" altLang="en-US" sz="2400" b="1" dirty="0">
                <a:solidFill>
                  <a:srgbClr val="CC3399"/>
                </a:solidFill>
                <a:latin typeface="Tahoma" charset="0"/>
              </a:rPr>
              <a:t>”</a:t>
            </a:r>
            <a:r>
              <a:rPr lang="en-US" sz="2400" b="1" dirty="0">
                <a:solidFill>
                  <a:srgbClr val="CC3399"/>
                </a:solidFill>
                <a:latin typeface="Tahoma" charset="0"/>
              </a:rPr>
              <a:t>,   </a:t>
            </a:r>
            <a:r>
              <a:rPr lang="ja-JP" altLang="en-US" sz="2400" b="1" dirty="0">
                <a:solidFill>
                  <a:srgbClr val="CC3399"/>
                </a:solidFill>
                <a:latin typeface="Tahoma" charset="0"/>
              </a:rPr>
              <a:t>“</a:t>
            </a:r>
            <a:r>
              <a:rPr lang="en-US" sz="2400" b="1" dirty="0">
                <a:solidFill>
                  <a:srgbClr val="CC3399"/>
                </a:solidFill>
                <a:latin typeface="Tahoma" charset="0"/>
              </a:rPr>
              <a:t>r</a:t>
            </a:r>
            <a:r>
              <a:rPr lang="ja-JP" altLang="en-US" sz="2400" b="1" dirty="0">
                <a:solidFill>
                  <a:srgbClr val="CC3399"/>
                </a:solidFill>
                <a:latin typeface="Tahoma" charset="0"/>
              </a:rPr>
              <a:t>”</a:t>
            </a:r>
            <a:r>
              <a:rPr lang="en-US" sz="2400" b="1" dirty="0">
                <a:solidFill>
                  <a:srgbClr val="CC3399"/>
                </a:solidFill>
                <a:latin typeface="Tahoma" charset="0"/>
              </a:rPr>
              <a:t>)   </a:t>
            </a:r>
            <a:r>
              <a:rPr lang="en-US" b="1" dirty="0">
                <a:solidFill>
                  <a:srgbClr val="CC3399"/>
                </a:solidFill>
                <a:latin typeface="Tahoma" charset="0"/>
                <a:sym typeface="Symbol" charset="0"/>
              </a:rPr>
              <a:t></a:t>
            </a:r>
            <a:br>
              <a:rPr lang="en-US" b="1" dirty="0">
                <a:solidFill>
                  <a:srgbClr val="CC3399"/>
                </a:solidFill>
                <a:latin typeface="Tahoma" charset="0"/>
                <a:sym typeface="Symbol" charset="0"/>
              </a:rPr>
            </a:br>
            <a:r>
              <a:rPr lang="en-US" sz="3200" b="1" dirty="0">
                <a:solidFill>
                  <a:srgbClr val="CC3399"/>
                </a:solidFill>
                <a:latin typeface="Tahoma" charset="0"/>
                <a:sym typeface="Symbol" charset="0"/>
              </a:rPr>
              <a:t>	     </a:t>
            </a:r>
            <a:r>
              <a:rPr lang="en-US" sz="2400" b="1" dirty="0">
                <a:solidFill>
                  <a:srgbClr val="CC3399"/>
                </a:solidFill>
                <a:latin typeface="Tahoma" charset="0"/>
                <a:sym typeface="Symbol" charset="0"/>
              </a:rPr>
              <a:t>open(</a:t>
            </a:r>
            <a:r>
              <a:rPr lang="ja-JP" altLang="en-US" sz="2400" b="1" dirty="0">
                <a:solidFill>
                  <a:srgbClr val="CC3399"/>
                </a:solidFill>
                <a:latin typeface="Tahoma" charset="0"/>
                <a:sym typeface="Symbol" charset="0"/>
              </a:rPr>
              <a:t>“</a:t>
            </a:r>
            <a:r>
              <a:rPr lang="en-US" sz="2400" b="1" dirty="0">
                <a:solidFill>
                  <a:srgbClr val="CC3399"/>
                </a:solidFill>
                <a:latin typeface="Tahoma" charset="0"/>
                <a:sym typeface="Symbol" charset="0"/>
              </a:rPr>
              <a:t>/</a:t>
            </a:r>
            <a:r>
              <a:rPr lang="en-US" sz="2400" b="1" dirty="0" err="1">
                <a:solidFill>
                  <a:srgbClr val="CC3399"/>
                </a:solidFill>
                <a:latin typeface="Tahoma" charset="0"/>
                <a:sym typeface="Symbol" charset="0"/>
              </a:rPr>
              <a:t>tmp</a:t>
            </a:r>
            <a:r>
              <a:rPr lang="en-US" sz="2400" b="1" dirty="0">
                <a:solidFill>
                  <a:srgbClr val="CC3399"/>
                </a:solidFill>
                <a:latin typeface="Tahoma" charset="0"/>
                <a:sym typeface="Symbol" charset="0"/>
              </a:rPr>
              <a:t>/guest/../../</a:t>
            </a:r>
            <a:r>
              <a:rPr lang="en-US" sz="2400" b="1" dirty="0" err="1">
                <a:solidFill>
                  <a:srgbClr val="CC3399"/>
                </a:solidFill>
                <a:latin typeface="Tahoma" charset="0"/>
                <a:sym typeface="Symbol" charset="0"/>
              </a:rPr>
              <a:t>etc</a:t>
            </a:r>
            <a:r>
              <a:rPr lang="en-US" sz="2400" b="1" dirty="0">
                <a:solidFill>
                  <a:srgbClr val="CC3399"/>
                </a:solidFill>
                <a:latin typeface="Tahoma" charset="0"/>
                <a:sym typeface="Symbol" charset="0"/>
              </a:rPr>
              <a:t>/</a:t>
            </a:r>
            <a:r>
              <a:rPr lang="en-US" sz="2400" b="1" dirty="0" err="1">
                <a:solidFill>
                  <a:srgbClr val="CC3399"/>
                </a:solidFill>
                <a:latin typeface="Tahoma" charset="0"/>
                <a:sym typeface="Symbol" charset="0"/>
              </a:rPr>
              <a:t>passwd</a:t>
            </a:r>
            <a:r>
              <a:rPr lang="ja-JP" altLang="en-US" sz="2400" b="1" dirty="0">
                <a:solidFill>
                  <a:srgbClr val="CC3399"/>
                </a:solidFill>
                <a:latin typeface="Tahoma" charset="0"/>
                <a:sym typeface="Symbol" charset="0"/>
              </a:rPr>
              <a:t>”</a:t>
            </a:r>
            <a:r>
              <a:rPr lang="en-US" sz="2400" b="1" dirty="0">
                <a:solidFill>
                  <a:srgbClr val="CC3399"/>
                </a:solidFill>
                <a:latin typeface="Tahoma" charset="0"/>
                <a:sym typeface="Symbol" charset="0"/>
              </a:rPr>
              <a:t>,   </a:t>
            </a:r>
            <a:r>
              <a:rPr lang="ja-JP" altLang="en-US" sz="2400" b="1" dirty="0">
                <a:solidFill>
                  <a:srgbClr val="CC3399"/>
                </a:solidFill>
                <a:latin typeface="Tahoma" charset="0"/>
                <a:sym typeface="Symbol" charset="0"/>
              </a:rPr>
              <a:t>“</a:t>
            </a:r>
            <a:r>
              <a:rPr lang="en-US" sz="2400" b="1" dirty="0">
                <a:solidFill>
                  <a:srgbClr val="CC3399"/>
                </a:solidFill>
                <a:latin typeface="Tahoma" charset="0"/>
                <a:sym typeface="Symbol" charset="0"/>
              </a:rPr>
              <a:t>r</a:t>
            </a:r>
            <a:r>
              <a:rPr lang="ja-JP" altLang="en-US" sz="2400" b="1" dirty="0">
                <a:solidFill>
                  <a:srgbClr val="CC3399"/>
                </a:solidFill>
                <a:latin typeface="Tahoma" charset="0"/>
                <a:sym typeface="Symbol" charset="0"/>
              </a:rPr>
              <a:t>”</a:t>
            </a:r>
            <a:r>
              <a:rPr lang="en-US" sz="2400" b="1" dirty="0">
                <a:solidFill>
                  <a:srgbClr val="CC3399"/>
                </a:solidFill>
                <a:latin typeface="Tahoma" charset="0"/>
                <a:sym typeface="Symbol" charset="0"/>
              </a:rPr>
              <a:t>)</a:t>
            </a:r>
          </a:p>
          <a:p>
            <a:pPr marL="0" indent="0">
              <a:buNone/>
            </a:pPr>
            <a:endParaRPr lang="en-US" sz="2400" b="1" dirty="0">
              <a:solidFill>
                <a:srgbClr val="CC3399"/>
              </a:solidFill>
              <a:latin typeface="Tahoma" charset="0"/>
              <a:sym typeface="Symbol" charset="0"/>
            </a:endParaRPr>
          </a:p>
          <a:p>
            <a:pPr marL="0" indent="0">
              <a:buNone/>
            </a:pPr>
            <a:r>
              <a:rPr lang="en-US" sz="2600" b="1" dirty="0" err="1">
                <a:solidFill>
                  <a:srgbClr val="CC3399"/>
                </a:solidFill>
                <a:latin typeface="Tahoma" charset="0"/>
                <a:sym typeface="Symbol" charset="0"/>
              </a:rPr>
              <a:t>chroot</a:t>
            </a:r>
            <a:r>
              <a:rPr lang="en-US" sz="2600" b="1" dirty="0">
                <a:solidFill>
                  <a:srgbClr val="CC3399"/>
                </a:solidFill>
                <a:latin typeface="Tahoma" charset="0"/>
                <a:sym typeface="Symbol" charset="0"/>
              </a:rPr>
              <a:t> </a:t>
            </a:r>
            <a:r>
              <a:rPr lang="en-US" sz="2600" dirty="0">
                <a:latin typeface="Tahoma" charset="0"/>
                <a:sym typeface="Symbol" charset="0"/>
              </a:rPr>
              <a:t> should only be executable by </a:t>
            </a:r>
            <a:r>
              <a:rPr lang="en-US" sz="2600" dirty="0" smtClean="0">
                <a:latin typeface="Tahoma" charset="0"/>
                <a:sym typeface="Symbol" charset="0"/>
              </a:rPr>
              <a:t>root.</a:t>
            </a:r>
            <a:endParaRPr lang="en-US" sz="2600" dirty="0">
              <a:latin typeface="Tahoma" charset="0"/>
              <a:sym typeface="Symbol" charset="0"/>
            </a:endParaRPr>
          </a:p>
          <a:p>
            <a:pPr lvl="1">
              <a:spcBef>
                <a:spcPts val="1176"/>
              </a:spcBef>
            </a:pPr>
            <a:r>
              <a:rPr lang="en-US" sz="2600" dirty="0">
                <a:latin typeface="Tahoma" charset="0"/>
                <a:ea typeface="ＭＳ Ｐゴシック" charset="0"/>
                <a:sym typeface="Symbol" charset="0"/>
              </a:rPr>
              <a:t>otherwise jailed app can do:</a:t>
            </a:r>
          </a:p>
          <a:p>
            <a:pPr lvl="2">
              <a:spcBef>
                <a:spcPts val="1176"/>
              </a:spcBef>
            </a:pPr>
            <a:r>
              <a:rPr lang="en-US" sz="2600" dirty="0">
                <a:latin typeface="Tahoma" charset="0"/>
                <a:ea typeface="ＭＳ Ｐゴシック" charset="0"/>
                <a:sym typeface="Symbol" charset="0"/>
              </a:rPr>
              <a:t>create dummy file   </a:t>
            </a:r>
            <a:r>
              <a:rPr lang="ja-JP" altLang="en-US" sz="2600" dirty="0">
                <a:latin typeface="Tahoma" charset="0"/>
                <a:ea typeface="ＭＳ Ｐゴシック" charset="0"/>
                <a:sym typeface="Symbol" charset="0"/>
              </a:rPr>
              <a:t>“</a:t>
            </a:r>
            <a:r>
              <a:rPr lang="en-US" sz="2600" dirty="0">
                <a:latin typeface="Tahoma" charset="0"/>
                <a:ea typeface="ＭＳ Ｐゴシック" charset="0"/>
                <a:sym typeface="Symbol" charset="0"/>
              </a:rPr>
              <a:t>/</a:t>
            </a:r>
            <a:r>
              <a:rPr lang="en-US" sz="2600" dirty="0" err="1">
                <a:latin typeface="Tahoma" charset="0"/>
                <a:ea typeface="ＭＳ Ｐゴシック" charset="0"/>
                <a:sym typeface="Symbol" charset="0"/>
              </a:rPr>
              <a:t>aaa</a:t>
            </a:r>
            <a:r>
              <a:rPr lang="en-US" sz="2600" dirty="0">
                <a:latin typeface="Tahoma" charset="0"/>
                <a:ea typeface="ＭＳ Ｐゴシック" charset="0"/>
                <a:sym typeface="Symbol" charset="0"/>
              </a:rPr>
              <a:t>/</a:t>
            </a:r>
            <a:r>
              <a:rPr lang="en-US" sz="2600" dirty="0" err="1">
                <a:latin typeface="Tahoma" charset="0"/>
                <a:ea typeface="ＭＳ Ｐゴシック" charset="0"/>
                <a:sym typeface="Symbol" charset="0"/>
              </a:rPr>
              <a:t>etc</a:t>
            </a:r>
            <a:r>
              <a:rPr lang="en-US" sz="2600" dirty="0">
                <a:latin typeface="Tahoma" charset="0"/>
                <a:ea typeface="ＭＳ Ｐゴシック" charset="0"/>
                <a:sym typeface="Symbol" charset="0"/>
              </a:rPr>
              <a:t>/</a:t>
            </a:r>
            <a:r>
              <a:rPr lang="en-US" sz="2600" dirty="0" err="1">
                <a:latin typeface="Tahoma" charset="0"/>
                <a:ea typeface="ＭＳ Ｐゴシック" charset="0"/>
                <a:sym typeface="Symbol" charset="0"/>
              </a:rPr>
              <a:t>passwd</a:t>
            </a:r>
            <a:r>
              <a:rPr lang="ja-JP" altLang="en-US" sz="2600" dirty="0">
                <a:latin typeface="Tahoma" charset="0"/>
                <a:ea typeface="ＭＳ Ｐゴシック" charset="0"/>
                <a:sym typeface="Symbol" charset="0"/>
              </a:rPr>
              <a:t>”</a:t>
            </a:r>
            <a:endParaRPr lang="en-US" sz="2600" dirty="0">
              <a:latin typeface="Tahoma" charset="0"/>
              <a:ea typeface="ＭＳ Ｐゴシック" charset="0"/>
              <a:sym typeface="Symbol" charset="0"/>
            </a:endParaRPr>
          </a:p>
          <a:p>
            <a:pPr lvl="2"/>
            <a:r>
              <a:rPr lang="en-US" sz="2600" dirty="0">
                <a:latin typeface="Tahoma" charset="0"/>
                <a:ea typeface="ＭＳ Ｐゴシック" charset="0"/>
                <a:sym typeface="Symbol" charset="0"/>
              </a:rPr>
              <a:t>run    </a:t>
            </a:r>
            <a:r>
              <a:rPr lang="en-US" sz="2600" dirty="0" err="1">
                <a:solidFill>
                  <a:srgbClr val="CC3399"/>
                </a:solidFill>
                <a:latin typeface="Tahoma" charset="0"/>
                <a:ea typeface="ＭＳ Ｐゴシック" charset="0"/>
                <a:sym typeface="Symbol" charset="0"/>
              </a:rPr>
              <a:t>chroot</a:t>
            </a:r>
            <a:r>
              <a:rPr lang="en-US" sz="2600" dirty="0">
                <a:solidFill>
                  <a:srgbClr val="CC3399"/>
                </a:solidFill>
                <a:latin typeface="Tahoma" charset="0"/>
                <a:ea typeface="ＭＳ Ｐゴシック" charset="0"/>
                <a:sym typeface="Symbol" charset="0"/>
              </a:rPr>
              <a:t>   </a:t>
            </a:r>
            <a:r>
              <a:rPr lang="ja-JP" altLang="en-US" sz="2600" dirty="0">
                <a:solidFill>
                  <a:srgbClr val="CC3399"/>
                </a:solidFill>
                <a:latin typeface="Tahoma" charset="0"/>
                <a:ea typeface="ＭＳ Ｐゴシック" charset="0"/>
                <a:sym typeface="Symbol" charset="0"/>
              </a:rPr>
              <a:t>“</a:t>
            </a:r>
            <a:r>
              <a:rPr lang="en-US" sz="2600" dirty="0">
                <a:solidFill>
                  <a:srgbClr val="CC3399"/>
                </a:solidFill>
                <a:latin typeface="Tahoma" charset="0"/>
                <a:ea typeface="ＭＳ Ｐゴシック" charset="0"/>
                <a:sym typeface="Symbol" charset="0"/>
              </a:rPr>
              <a:t>/</a:t>
            </a:r>
            <a:r>
              <a:rPr lang="en-US" sz="2600" dirty="0" err="1">
                <a:solidFill>
                  <a:srgbClr val="CC3399"/>
                </a:solidFill>
                <a:latin typeface="Tahoma" charset="0"/>
                <a:ea typeface="ＭＳ Ｐゴシック" charset="0"/>
                <a:sym typeface="Symbol" charset="0"/>
              </a:rPr>
              <a:t>aaa</a:t>
            </a:r>
            <a:r>
              <a:rPr lang="ja-JP" altLang="en-US" sz="2600" dirty="0">
                <a:solidFill>
                  <a:srgbClr val="CC3399"/>
                </a:solidFill>
                <a:latin typeface="Tahoma" charset="0"/>
                <a:ea typeface="ＭＳ Ｐゴシック" charset="0"/>
                <a:sym typeface="Symbol" charset="0"/>
              </a:rPr>
              <a:t>”</a:t>
            </a:r>
            <a:endParaRPr lang="en-US" sz="2600" dirty="0">
              <a:solidFill>
                <a:srgbClr val="CC3399"/>
              </a:solidFill>
              <a:latin typeface="Tahoma" charset="0"/>
              <a:ea typeface="ＭＳ Ｐゴシック" charset="0"/>
              <a:sym typeface="Symbol" charset="0"/>
            </a:endParaRPr>
          </a:p>
          <a:p>
            <a:pPr lvl="2"/>
            <a:r>
              <a:rPr lang="en-US" sz="2600" dirty="0">
                <a:latin typeface="Tahoma" charset="0"/>
                <a:ea typeface="ＭＳ Ｐゴシック" charset="0"/>
                <a:sym typeface="Symbol" charset="0"/>
              </a:rPr>
              <a:t>run    </a:t>
            </a:r>
            <a:r>
              <a:rPr lang="en-US" sz="2600" dirty="0" err="1">
                <a:solidFill>
                  <a:srgbClr val="CC3399"/>
                </a:solidFill>
                <a:latin typeface="Tahoma" charset="0"/>
                <a:ea typeface="ＭＳ Ｐゴシック" charset="0"/>
                <a:sym typeface="Symbol" charset="0"/>
              </a:rPr>
              <a:t>su</a:t>
            </a:r>
            <a:r>
              <a:rPr lang="en-US" sz="2600" dirty="0">
                <a:solidFill>
                  <a:srgbClr val="CC3399"/>
                </a:solidFill>
                <a:latin typeface="Tahoma" charset="0"/>
                <a:ea typeface="ＭＳ Ｐゴシック" charset="0"/>
                <a:sym typeface="Symbol" charset="0"/>
              </a:rPr>
              <a:t>  root    </a:t>
            </a:r>
            <a:r>
              <a:rPr lang="en-US" sz="2600" dirty="0">
                <a:latin typeface="Tahoma" charset="0"/>
                <a:ea typeface="ＭＳ Ｐゴシック" charset="0"/>
                <a:sym typeface="Symbol" charset="0"/>
              </a:rPr>
              <a:t>to become </a:t>
            </a:r>
            <a:r>
              <a:rPr lang="en-US" sz="2600" dirty="0" smtClean="0">
                <a:latin typeface="Tahoma" charset="0"/>
                <a:ea typeface="ＭＳ Ｐゴシック" charset="0"/>
                <a:sym typeface="Symbol" charset="0"/>
              </a:rPr>
              <a:t>root</a:t>
            </a:r>
            <a:endParaRPr lang="en-US" sz="2600" dirty="0">
              <a:latin typeface="Tahoma" charset="0"/>
              <a:ea typeface="ＭＳ Ｐゴシック" charset="0"/>
              <a:sym typeface="Symbol" charset="0"/>
            </a:endParaRPr>
          </a:p>
        </p:txBody>
      </p:sp>
      <p:sp>
        <p:nvSpPr>
          <p:cNvPr id="122884" name="Line 4"/>
          <p:cNvSpPr>
            <a:spLocks noChangeShapeType="1"/>
          </p:cNvSpPr>
          <p:nvPr/>
        </p:nvSpPr>
        <p:spPr bwMode="auto">
          <a:xfrm>
            <a:off x="0" y="36322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324600" y="6172200"/>
            <a:ext cx="2195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000" dirty="0">
                <a:latin typeface="Tahoma" charset="0"/>
                <a:ea typeface="ＭＳ Ｐゴシック" charset="0"/>
              </a:rPr>
              <a:t>(bug in Ultrix 4.0</a:t>
            </a:r>
            <a:r>
              <a:rPr lang="en-US" sz="2000" dirty="0" smtClean="0">
                <a:latin typeface="Tahoma" charset="0"/>
                <a:ea typeface="ＭＳ Ｐゴシック" charset="0"/>
              </a:rPr>
              <a:t>)</a:t>
            </a:r>
            <a:endParaRPr lang="en-US" sz="2000" dirty="0"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029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Non-executable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5249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Prevent attack code execution by marking stack and heap as non-executable</a:t>
            </a:r>
          </a:p>
          <a:p>
            <a:pPr lvl="1"/>
            <a:r>
              <a:rPr lang="en-US" dirty="0" smtClean="0"/>
              <a:t>NX-bit on AMD Athlon 64,     XD-bit on Intel P4  Prescott</a:t>
            </a:r>
          </a:p>
          <a:p>
            <a:pPr lvl="1"/>
            <a:r>
              <a:rPr lang="en-US" dirty="0" smtClean="0"/>
              <a:t>NX bit in every Page Table Entry (PTE)</a:t>
            </a:r>
          </a:p>
          <a:p>
            <a:r>
              <a:rPr lang="en-US" dirty="0" smtClean="0"/>
              <a:t>Deployment: </a:t>
            </a:r>
          </a:p>
          <a:p>
            <a:pPr lvl="1"/>
            <a:r>
              <a:rPr lang="en-US" dirty="0" smtClean="0"/>
              <a:t>Linux (via </a:t>
            </a:r>
            <a:r>
              <a:rPr lang="en-US" dirty="0" err="1" smtClean="0"/>
              <a:t>PaX</a:t>
            </a:r>
            <a:r>
              <a:rPr lang="en-US" dirty="0" smtClean="0"/>
              <a:t> project);    </a:t>
            </a:r>
            <a:r>
              <a:rPr lang="en-US" dirty="0" err="1" smtClean="0"/>
              <a:t>OpenBSD</a:t>
            </a:r>
            <a:endParaRPr lang="en-US" dirty="0" smtClean="0"/>
          </a:p>
          <a:p>
            <a:pPr lvl="1"/>
            <a:r>
              <a:rPr lang="en-US" dirty="0" smtClean="0"/>
              <a:t>Windows:  since XP SP2    (DEP)</a:t>
            </a:r>
          </a:p>
          <a:p>
            <a:pPr lvl="2"/>
            <a:r>
              <a:rPr lang="en-US" dirty="0" smtClean="0"/>
              <a:t>Visual Studio:   /</a:t>
            </a:r>
            <a:r>
              <a:rPr lang="en-US" dirty="0" err="1" smtClean="0"/>
              <a:t>NXCompat</a:t>
            </a:r>
            <a:r>
              <a:rPr lang="en-US" dirty="0" smtClean="0"/>
              <a:t>[:NO]</a:t>
            </a:r>
          </a:p>
          <a:p>
            <a:r>
              <a:rPr lang="en-US" dirty="0" smtClean="0"/>
              <a:t>Limitations:</a:t>
            </a:r>
          </a:p>
          <a:p>
            <a:pPr lvl="1"/>
            <a:r>
              <a:rPr lang="en-US" dirty="0" smtClean="0"/>
              <a:t>Some apps need executable heap   (e.g. JITs).</a:t>
            </a:r>
          </a:p>
          <a:p>
            <a:pPr lvl="1"/>
            <a:r>
              <a:rPr lang="en-US" dirty="0" smtClean="0"/>
              <a:t>Does not defend against `Return Oriented Programming’ exploits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4179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Many ways to escape jail as root</a:t>
            </a:r>
          </a:p>
        </p:txBody>
      </p:sp>
      <p:sp>
        <p:nvSpPr>
          <p:cNvPr id="235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5334000"/>
          </a:xfrm>
        </p:spPr>
        <p:txBody>
          <a:bodyPr/>
          <a:lstStyle/>
          <a:p>
            <a:endParaRPr lang="en-US" sz="2400">
              <a:latin typeface="Tahoma" charset="0"/>
            </a:endParaRPr>
          </a:p>
          <a:p>
            <a:r>
              <a:rPr lang="en-US" sz="2400">
                <a:latin typeface="Tahoma" charset="0"/>
              </a:rPr>
              <a:t>Create device that lets you access raw disk</a:t>
            </a:r>
          </a:p>
          <a:p>
            <a:endParaRPr lang="en-US" sz="2400">
              <a:latin typeface="Tahoma" charset="0"/>
            </a:endParaRPr>
          </a:p>
          <a:p>
            <a:r>
              <a:rPr lang="en-US" sz="2400">
                <a:latin typeface="Tahoma" charset="0"/>
              </a:rPr>
              <a:t>Send signals to non chrooted process</a:t>
            </a:r>
          </a:p>
          <a:p>
            <a:endParaRPr lang="en-US" sz="2400">
              <a:latin typeface="Tahoma" charset="0"/>
            </a:endParaRPr>
          </a:p>
          <a:p>
            <a:r>
              <a:rPr lang="en-US" sz="2400">
                <a:latin typeface="Tahoma" charset="0"/>
              </a:rPr>
              <a:t>Reboot system</a:t>
            </a:r>
          </a:p>
          <a:p>
            <a:endParaRPr lang="en-US" sz="2400">
              <a:latin typeface="Tahoma" charset="0"/>
            </a:endParaRPr>
          </a:p>
          <a:p>
            <a:r>
              <a:rPr lang="en-US" sz="2400">
                <a:latin typeface="Tahoma" charset="0"/>
              </a:rPr>
              <a:t>Bind to privileged ports</a:t>
            </a:r>
          </a:p>
          <a:p>
            <a:pPr>
              <a:buFont typeface="Wingdings" charset="0"/>
              <a:buNone/>
            </a:pPr>
            <a:endParaRPr lang="en-US" sz="240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240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5400"/>
            <a:ext cx="8229600" cy="1143000"/>
          </a:xfrm>
        </p:spPr>
        <p:txBody>
          <a:bodyPr/>
          <a:lstStyle/>
          <a:p>
            <a:r>
              <a:rPr lang="en-US" sz="4400" dirty="0" err="1">
                <a:latin typeface="Tahoma" charset="0"/>
              </a:rPr>
              <a:t>Freebsd</a:t>
            </a:r>
            <a:r>
              <a:rPr lang="en-US" sz="4400" dirty="0">
                <a:latin typeface="Tahoma" charset="0"/>
              </a:rPr>
              <a:t> jail</a:t>
            </a:r>
          </a:p>
        </p:txBody>
      </p:sp>
      <p:sp>
        <p:nvSpPr>
          <p:cNvPr id="245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82000" cy="533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ahoma" charset="0"/>
              </a:rPr>
              <a:t>Stronger mechanism than simple   </a:t>
            </a:r>
            <a:r>
              <a:rPr lang="en-US" sz="2400" dirty="0" err="1">
                <a:latin typeface="Tahoma" charset="0"/>
              </a:rPr>
              <a:t>chroot</a:t>
            </a:r>
            <a:endParaRPr lang="en-US" sz="2400" dirty="0">
              <a:latin typeface="Tahoma" charset="0"/>
            </a:endParaRPr>
          </a:p>
          <a:p>
            <a:endParaRPr lang="en-US" sz="2400" dirty="0">
              <a:latin typeface="Tahoma" charset="0"/>
            </a:endParaRPr>
          </a:p>
          <a:p>
            <a:pPr marL="0" indent="0">
              <a:buNone/>
            </a:pPr>
            <a:r>
              <a:rPr lang="en-US" sz="2400" b="1" u="sng" dirty="0">
                <a:latin typeface="Tahoma" charset="0"/>
              </a:rPr>
              <a:t>To </a:t>
            </a:r>
            <a:r>
              <a:rPr lang="en-US" sz="2400" b="1" u="sng" dirty="0" smtClean="0">
                <a:latin typeface="Tahoma" charset="0"/>
              </a:rPr>
              <a:t>run</a:t>
            </a:r>
            <a:r>
              <a:rPr lang="en-US" sz="2400" dirty="0" smtClean="0">
                <a:latin typeface="Tahoma" charset="0"/>
              </a:rPr>
              <a:t>:      </a:t>
            </a:r>
            <a:r>
              <a:rPr lang="en-US" sz="2400" b="1" dirty="0" smtClean="0">
                <a:solidFill>
                  <a:srgbClr val="CC3399"/>
                </a:solidFill>
                <a:latin typeface="Tahoma" charset="0"/>
              </a:rPr>
              <a:t>jail   </a:t>
            </a:r>
            <a:r>
              <a:rPr lang="en-US" sz="2400" b="1" dirty="0">
                <a:solidFill>
                  <a:srgbClr val="CC3399"/>
                </a:solidFill>
                <a:latin typeface="Tahoma" charset="0"/>
              </a:rPr>
              <a:t>jail-path   hostname  IP-</a:t>
            </a:r>
            <a:r>
              <a:rPr lang="en-US" sz="2400" b="1" dirty="0" err="1">
                <a:solidFill>
                  <a:srgbClr val="CC3399"/>
                </a:solidFill>
                <a:latin typeface="Tahoma" charset="0"/>
              </a:rPr>
              <a:t>addr</a:t>
            </a:r>
            <a:r>
              <a:rPr lang="en-US" sz="2400" b="1" dirty="0">
                <a:solidFill>
                  <a:srgbClr val="CC3399"/>
                </a:solidFill>
                <a:latin typeface="Tahoma" charset="0"/>
              </a:rPr>
              <a:t>   </a:t>
            </a:r>
            <a:r>
              <a:rPr lang="en-US" sz="2400" b="1" dirty="0" err="1">
                <a:solidFill>
                  <a:srgbClr val="CC3399"/>
                </a:solidFill>
                <a:latin typeface="Tahoma" charset="0"/>
              </a:rPr>
              <a:t>cmd</a:t>
            </a:r>
            <a:endParaRPr lang="en-US" sz="2400" b="1" dirty="0">
              <a:solidFill>
                <a:srgbClr val="CC3399"/>
              </a:solidFill>
              <a:latin typeface="Tahoma" charset="0"/>
            </a:endParaRPr>
          </a:p>
          <a:p>
            <a:pPr lvl="1">
              <a:spcBef>
                <a:spcPct val="60000"/>
              </a:spcBef>
            </a:pPr>
            <a:r>
              <a:rPr lang="en-US" sz="2400" dirty="0">
                <a:latin typeface="Tahoma" charset="0"/>
                <a:ea typeface="ＭＳ Ｐゴシック" charset="0"/>
              </a:rPr>
              <a:t>calls hardened  </a:t>
            </a:r>
            <a:r>
              <a:rPr lang="en-US" sz="2400" dirty="0" err="1">
                <a:latin typeface="Tahoma" charset="0"/>
                <a:ea typeface="ＭＳ Ｐゴシック" charset="0"/>
              </a:rPr>
              <a:t>chroot</a:t>
            </a:r>
            <a:r>
              <a:rPr lang="en-US" sz="2400" dirty="0">
                <a:latin typeface="Tahoma" charset="0"/>
                <a:ea typeface="ＭＳ Ｐゴシック" charset="0"/>
              </a:rPr>
              <a:t>    (no  </a:t>
            </a:r>
            <a:r>
              <a:rPr lang="ja-JP" altLang="en-US" sz="2400" dirty="0">
                <a:latin typeface="Tahoma" charset="0"/>
                <a:ea typeface="ＭＳ Ｐゴシック" charset="0"/>
              </a:rPr>
              <a:t>“</a:t>
            </a:r>
            <a:r>
              <a:rPr lang="en-US" sz="2400" dirty="0">
                <a:latin typeface="Tahoma" charset="0"/>
                <a:ea typeface="ＭＳ Ｐゴシック" charset="0"/>
              </a:rPr>
              <a:t>../../</a:t>
            </a:r>
            <a:r>
              <a:rPr lang="ja-JP" altLang="en-US" sz="2400" dirty="0">
                <a:latin typeface="Tahoma" charset="0"/>
                <a:ea typeface="ＭＳ Ｐゴシック" charset="0"/>
              </a:rPr>
              <a:t>”</a:t>
            </a:r>
            <a:r>
              <a:rPr lang="en-US" sz="2400" dirty="0">
                <a:latin typeface="Tahoma" charset="0"/>
                <a:ea typeface="ＭＳ Ｐゴシック" charset="0"/>
              </a:rPr>
              <a:t>  escape)</a:t>
            </a:r>
          </a:p>
          <a:p>
            <a:pPr lvl="1">
              <a:spcBef>
                <a:spcPct val="60000"/>
              </a:spcBef>
            </a:pPr>
            <a:r>
              <a:rPr lang="en-US" sz="2400" dirty="0">
                <a:latin typeface="Tahoma" charset="0"/>
                <a:ea typeface="ＭＳ Ｐゴシック" charset="0"/>
              </a:rPr>
              <a:t>can only bind to sockets with specified IP address </a:t>
            </a:r>
            <a:br>
              <a:rPr lang="en-US" sz="2400" dirty="0">
                <a:latin typeface="Tahoma" charset="0"/>
                <a:ea typeface="ＭＳ Ｐゴシック" charset="0"/>
              </a:rPr>
            </a:br>
            <a:r>
              <a:rPr lang="en-US" sz="2400" dirty="0">
                <a:latin typeface="Tahoma" charset="0"/>
                <a:ea typeface="ＭＳ Ｐゴシック" charset="0"/>
              </a:rPr>
              <a:t>and authorized ports</a:t>
            </a:r>
          </a:p>
          <a:p>
            <a:pPr lvl="1">
              <a:spcBef>
                <a:spcPct val="60000"/>
              </a:spcBef>
            </a:pPr>
            <a:r>
              <a:rPr lang="en-US" sz="2400" dirty="0">
                <a:latin typeface="Tahoma" charset="0"/>
                <a:ea typeface="ＭＳ Ｐゴシック" charset="0"/>
              </a:rPr>
              <a:t>can only communicate with </a:t>
            </a:r>
            <a:r>
              <a:rPr lang="en-US" sz="2400" dirty="0" smtClean="0">
                <a:latin typeface="Tahoma" charset="0"/>
                <a:ea typeface="ＭＳ Ｐゴシック" charset="0"/>
              </a:rPr>
              <a:t>processes </a:t>
            </a:r>
            <a:r>
              <a:rPr lang="en-US" sz="2400" dirty="0">
                <a:latin typeface="Tahoma" charset="0"/>
                <a:ea typeface="ＭＳ Ｐゴシック" charset="0"/>
              </a:rPr>
              <a:t>inside jail</a:t>
            </a:r>
          </a:p>
          <a:p>
            <a:pPr lvl="1">
              <a:spcBef>
                <a:spcPct val="60000"/>
              </a:spcBef>
            </a:pPr>
            <a:r>
              <a:rPr lang="en-US" sz="2400" dirty="0">
                <a:latin typeface="Tahoma" charset="0"/>
                <a:ea typeface="ＭＳ Ｐゴシック" charset="0"/>
              </a:rPr>
              <a:t>root is limited, e.g. cannot load kernel </a:t>
            </a:r>
            <a:r>
              <a:rPr lang="en-US" sz="2400" dirty="0" smtClean="0">
                <a:latin typeface="Tahoma" charset="0"/>
                <a:ea typeface="ＭＳ Ｐゴシック" charset="0"/>
              </a:rPr>
              <a:t>modules</a:t>
            </a:r>
            <a:endParaRPr lang="en-US" sz="2400" dirty="0"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46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all programs can run in a jail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400" dirty="0" smtClean="0"/>
              <a:t>Programs </a:t>
            </a:r>
            <a:r>
              <a:rPr lang="en-US" sz="2400" dirty="0"/>
              <a:t>that can run in jail:      </a:t>
            </a:r>
          </a:p>
          <a:p>
            <a:pPr>
              <a:spcBef>
                <a:spcPts val="600"/>
              </a:spcBef>
              <a:buFont typeface="Arial"/>
              <a:buChar char="•"/>
            </a:pPr>
            <a:r>
              <a:rPr lang="en-US" sz="2400" dirty="0"/>
              <a:t>audio player</a:t>
            </a:r>
          </a:p>
          <a:p>
            <a:pPr>
              <a:spcBef>
                <a:spcPts val="600"/>
              </a:spcBef>
              <a:buFont typeface="Arial"/>
              <a:buChar char="•"/>
            </a:pPr>
            <a:r>
              <a:rPr lang="en-US" sz="2400" dirty="0"/>
              <a:t>web server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Programs that cannot:    </a:t>
            </a:r>
          </a:p>
          <a:p>
            <a:pPr>
              <a:spcBef>
                <a:spcPts val="600"/>
              </a:spcBef>
              <a:buFont typeface="Arial"/>
              <a:buChar char="•"/>
            </a:pPr>
            <a:r>
              <a:rPr lang="en-US" sz="2400" dirty="0"/>
              <a:t>web browser</a:t>
            </a:r>
          </a:p>
          <a:p>
            <a:pPr>
              <a:spcBef>
                <a:spcPts val="600"/>
              </a:spcBef>
              <a:buFont typeface="Arial"/>
              <a:buChar char="•"/>
            </a:pPr>
            <a:r>
              <a:rPr lang="en-US" sz="2400" dirty="0"/>
              <a:t>mail </a:t>
            </a:r>
            <a:r>
              <a:rPr lang="en-US" sz="2400" dirty="0" smtClean="0"/>
              <a:t>client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8731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5400"/>
            <a:ext cx="8229600" cy="1143000"/>
          </a:xfrm>
        </p:spPr>
        <p:txBody>
          <a:bodyPr/>
          <a:lstStyle/>
          <a:p>
            <a:r>
              <a:rPr lang="en-US" sz="4400" dirty="0">
                <a:latin typeface="Tahoma" charset="0"/>
              </a:rPr>
              <a:t>Problems with </a:t>
            </a:r>
            <a:r>
              <a:rPr lang="en-US" sz="4400" dirty="0" err="1" smtClean="0">
                <a:latin typeface="Tahoma" charset="0"/>
              </a:rPr>
              <a:t>chroot</a:t>
            </a:r>
            <a:r>
              <a:rPr lang="en-US" sz="4400" dirty="0" smtClean="0">
                <a:latin typeface="Tahoma" charset="0"/>
              </a:rPr>
              <a:t> </a:t>
            </a:r>
            <a:r>
              <a:rPr lang="en-US" sz="4400" dirty="0">
                <a:latin typeface="Tahoma" charset="0"/>
              </a:rPr>
              <a:t>and jail</a:t>
            </a:r>
          </a:p>
        </p:txBody>
      </p:sp>
      <p:sp>
        <p:nvSpPr>
          <p:cNvPr id="256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3820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u="sng" dirty="0" smtClean="0">
                <a:latin typeface="Tahoma" charset="0"/>
              </a:rPr>
              <a:t>Coarse </a:t>
            </a:r>
            <a:r>
              <a:rPr lang="en-US" sz="2600" u="sng" dirty="0">
                <a:latin typeface="Tahoma" charset="0"/>
              </a:rPr>
              <a:t>policies</a:t>
            </a:r>
            <a:r>
              <a:rPr lang="en-US" sz="2600" dirty="0">
                <a:latin typeface="Tahoma" charset="0"/>
              </a:rPr>
              <a:t>:</a:t>
            </a:r>
          </a:p>
          <a:p>
            <a:pPr lvl="1"/>
            <a:r>
              <a:rPr lang="en-US" sz="2600" dirty="0">
                <a:latin typeface="Tahoma" charset="0"/>
                <a:ea typeface="ＭＳ Ｐゴシック" charset="0"/>
              </a:rPr>
              <a:t>All or nothing access to </a:t>
            </a:r>
            <a:r>
              <a:rPr lang="en-US" sz="2600" smtClean="0">
                <a:latin typeface="Tahoma" charset="0"/>
                <a:ea typeface="ＭＳ Ｐゴシック" charset="0"/>
              </a:rPr>
              <a:t>parts of file </a:t>
            </a:r>
            <a:r>
              <a:rPr lang="en-US" sz="2600" dirty="0">
                <a:latin typeface="Tahoma" charset="0"/>
                <a:ea typeface="ＭＳ Ｐゴシック" charset="0"/>
              </a:rPr>
              <a:t>system</a:t>
            </a:r>
          </a:p>
          <a:p>
            <a:pPr lvl="1"/>
            <a:r>
              <a:rPr lang="en-US" sz="2600" dirty="0">
                <a:latin typeface="Tahoma" charset="0"/>
                <a:ea typeface="ＭＳ Ｐゴシック" charset="0"/>
              </a:rPr>
              <a:t>Inappropriate for apps like </a:t>
            </a:r>
            <a:r>
              <a:rPr lang="en-US" sz="2600" dirty="0" smtClean="0">
                <a:latin typeface="Tahoma" charset="0"/>
                <a:ea typeface="ＭＳ Ｐゴシック" charset="0"/>
              </a:rPr>
              <a:t>a web </a:t>
            </a:r>
            <a:r>
              <a:rPr lang="en-US" sz="2600" dirty="0">
                <a:latin typeface="Tahoma" charset="0"/>
                <a:ea typeface="ＭＳ Ｐゴシック" charset="0"/>
              </a:rPr>
              <a:t>browser</a:t>
            </a:r>
          </a:p>
          <a:p>
            <a:pPr lvl="2"/>
            <a:r>
              <a:rPr lang="en-US" dirty="0">
                <a:latin typeface="Tahoma" charset="0"/>
                <a:ea typeface="ＭＳ Ｐゴシック" charset="0"/>
              </a:rPr>
              <a:t>Needs read access to files outside jail </a:t>
            </a:r>
            <a:br>
              <a:rPr lang="en-US" dirty="0">
                <a:latin typeface="Tahoma" charset="0"/>
                <a:ea typeface="ＭＳ Ｐゴシック" charset="0"/>
              </a:rPr>
            </a:br>
            <a:r>
              <a:rPr lang="en-US" dirty="0">
                <a:latin typeface="Tahoma" charset="0"/>
                <a:ea typeface="ＭＳ Ｐゴシック" charset="0"/>
              </a:rPr>
              <a:t>	(e.g. for sending attachments in G</a:t>
            </a:r>
            <a:r>
              <a:rPr lang="en-US" dirty="0" smtClean="0">
                <a:latin typeface="Tahoma" charset="0"/>
                <a:ea typeface="ＭＳ Ｐゴシック" charset="0"/>
              </a:rPr>
              <a:t>mail</a:t>
            </a:r>
            <a:r>
              <a:rPr lang="en-US" dirty="0">
                <a:latin typeface="Tahoma" charset="0"/>
                <a:ea typeface="ＭＳ Ｐゴシック" charset="0"/>
              </a:rPr>
              <a:t>)</a:t>
            </a:r>
          </a:p>
          <a:p>
            <a:pPr lvl="2"/>
            <a:endParaRPr lang="en-US" sz="2600" dirty="0">
              <a:latin typeface="Tahoma" charset="0"/>
              <a:ea typeface="ＭＳ Ｐゴシック" charset="0"/>
            </a:endParaRPr>
          </a:p>
          <a:p>
            <a:pPr marL="0" indent="0">
              <a:buNone/>
            </a:pPr>
            <a:r>
              <a:rPr lang="en-US" sz="2600" dirty="0" smtClean="0">
                <a:latin typeface="Tahoma" charset="0"/>
              </a:rPr>
              <a:t>Does </a:t>
            </a:r>
            <a:r>
              <a:rPr lang="en-US" sz="2600" dirty="0">
                <a:latin typeface="Tahoma" charset="0"/>
              </a:rPr>
              <a:t>not prevent malicious apps from:</a:t>
            </a:r>
          </a:p>
          <a:p>
            <a:pPr lvl="1"/>
            <a:r>
              <a:rPr lang="en-US" sz="2600" dirty="0">
                <a:latin typeface="Tahoma" charset="0"/>
                <a:ea typeface="ＭＳ Ｐゴシック" charset="0"/>
              </a:rPr>
              <a:t>Accessing network and messing with other machines</a:t>
            </a:r>
          </a:p>
          <a:p>
            <a:pPr lvl="1"/>
            <a:r>
              <a:rPr lang="en-US" sz="2600" dirty="0">
                <a:latin typeface="Tahoma" charset="0"/>
                <a:ea typeface="ＭＳ Ｐゴシック" charset="0"/>
              </a:rPr>
              <a:t>Trying to crash host OS</a:t>
            </a:r>
          </a:p>
        </p:txBody>
      </p:sp>
    </p:spTree>
    <p:extLst>
      <p:ext uri="{BB962C8B-B14F-4D97-AF65-F5344CB8AC3E}">
        <p14:creationId xmlns:p14="http://schemas.microsoft.com/office/powerpoint/2010/main" val="625979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5400"/>
            <a:ext cx="8229600" cy="1143000"/>
          </a:xfrm>
        </p:spPr>
        <p:txBody>
          <a:bodyPr/>
          <a:lstStyle/>
          <a:p>
            <a:r>
              <a:rPr lang="en-US" sz="4400" dirty="0" smtClean="0">
                <a:latin typeface="Tahoma" charset="0"/>
              </a:rPr>
              <a:t>System </a:t>
            </a:r>
            <a:r>
              <a:rPr lang="en-US" sz="4400" dirty="0">
                <a:latin typeface="Tahoma" charset="0"/>
              </a:rPr>
              <a:t>call interposition</a:t>
            </a:r>
          </a:p>
        </p:txBody>
      </p:sp>
      <p:sp>
        <p:nvSpPr>
          <p:cNvPr id="276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562600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4114800" algn="l"/>
              </a:tabLst>
            </a:pPr>
            <a:r>
              <a:rPr lang="en-US" sz="2200" dirty="0">
                <a:latin typeface="Tahoma" charset="0"/>
              </a:rPr>
              <a:t>Observation:   to damage host system </a:t>
            </a:r>
            <a:r>
              <a:rPr lang="en-US" sz="2200" dirty="0" smtClean="0">
                <a:latin typeface="Tahoma" charset="0"/>
              </a:rPr>
              <a:t>(e.g. persistent </a:t>
            </a:r>
            <a:r>
              <a:rPr lang="en-US" sz="2200" dirty="0">
                <a:latin typeface="Tahoma" charset="0"/>
              </a:rPr>
              <a:t>changes)  </a:t>
            </a:r>
            <a:r>
              <a:rPr lang="en-US" sz="2200" dirty="0" smtClean="0">
                <a:latin typeface="Tahoma" charset="0"/>
              </a:rPr>
              <a:t/>
            </a:r>
            <a:br>
              <a:rPr lang="en-US" sz="2200" dirty="0" smtClean="0">
                <a:latin typeface="Tahoma" charset="0"/>
              </a:rPr>
            </a:br>
            <a:r>
              <a:rPr lang="en-US" sz="2200" dirty="0" smtClean="0">
                <a:latin typeface="Tahoma" charset="0"/>
              </a:rPr>
              <a:t>app </a:t>
            </a:r>
            <a:r>
              <a:rPr lang="en-US" sz="2200" dirty="0">
                <a:latin typeface="Tahoma" charset="0"/>
              </a:rPr>
              <a:t>must make system </a:t>
            </a:r>
            <a:r>
              <a:rPr lang="en-US" sz="2200" dirty="0" smtClean="0">
                <a:latin typeface="Tahoma" charset="0"/>
              </a:rPr>
              <a:t>calls:</a:t>
            </a:r>
            <a:endParaRPr lang="en-US" sz="2200" dirty="0">
              <a:latin typeface="Tahoma" charset="0"/>
            </a:endParaRPr>
          </a:p>
          <a:p>
            <a:pPr lvl="1">
              <a:tabLst>
                <a:tab pos="4114800" algn="l"/>
              </a:tabLst>
            </a:pPr>
            <a:r>
              <a:rPr lang="en-US" sz="2200" dirty="0">
                <a:latin typeface="Tahoma" charset="0"/>
                <a:ea typeface="ＭＳ Ｐゴシック" charset="0"/>
              </a:rPr>
              <a:t>To delete/overwrite </a:t>
            </a:r>
            <a:r>
              <a:rPr lang="en-US" sz="2200" dirty="0" smtClean="0">
                <a:latin typeface="Tahoma" charset="0"/>
                <a:ea typeface="ＭＳ Ｐゴシック" charset="0"/>
              </a:rPr>
              <a:t>files:	</a:t>
            </a:r>
            <a:r>
              <a:rPr lang="en-US" sz="2200" dirty="0" smtClean="0">
                <a:solidFill>
                  <a:srgbClr val="CC3399"/>
                </a:solidFill>
                <a:latin typeface="Tahoma" charset="0"/>
                <a:ea typeface="ＭＳ Ｐゴシック" charset="0"/>
              </a:rPr>
              <a:t>unlink</a:t>
            </a:r>
            <a:r>
              <a:rPr lang="en-US" sz="2200" dirty="0">
                <a:solidFill>
                  <a:srgbClr val="CC3399"/>
                </a:solidFill>
                <a:latin typeface="Tahoma" charset="0"/>
                <a:ea typeface="ＭＳ Ｐゴシック" charset="0"/>
              </a:rPr>
              <a:t>, open, write</a:t>
            </a:r>
          </a:p>
          <a:p>
            <a:pPr lvl="1">
              <a:tabLst>
                <a:tab pos="4114800" algn="l"/>
              </a:tabLst>
            </a:pPr>
            <a:r>
              <a:rPr lang="en-US" sz="2200" dirty="0">
                <a:latin typeface="Tahoma" charset="0"/>
                <a:ea typeface="ＭＳ Ｐゴシック" charset="0"/>
              </a:rPr>
              <a:t>To do network </a:t>
            </a:r>
            <a:r>
              <a:rPr lang="en-US" sz="2200" dirty="0" smtClean="0">
                <a:latin typeface="Tahoma"/>
                <a:ea typeface="ＭＳ Ｐゴシック" charset="0"/>
                <a:cs typeface="Tahoma"/>
              </a:rPr>
              <a:t>attacks:	</a:t>
            </a:r>
            <a:r>
              <a:rPr lang="en-US" sz="2200" dirty="0" smtClean="0">
                <a:solidFill>
                  <a:srgbClr val="CC3399"/>
                </a:solidFill>
                <a:latin typeface="Tahoma"/>
                <a:ea typeface="ＭＳ Ｐゴシック" charset="0"/>
                <a:cs typeface="Tahoma"/>
              </a:rPr>
              <a:t>socket</a:t>
            </a:r>
            <a:r>
              <a:rPr lang="en-US" sz="2200" dirty="0">
                <a:solidFill>
                  <a:srgbClr val="CC3399"/>
                </a:solidFill>
                <a:latin typeface="Tahoma" charset="0"/>
                <a:ea typeface="ＭＳ Ｐゴシック" charset="0"/>
              </a:rPr>
              <a:t>, bind, connect, </a:t>
            </a:r>
            <a:r>
              <a:rPr lang="en-US" sz="2200" dirty="0" smtClean="0">
                <a:solidFill>
                  <a:srgbClr val="CC3399"/>
                </a:solidFill>
                <a:latin typeface="Tahoma" charset="0"/>
                <a:ea typeface="ＭＳ Ｐゴシック" charset="0"/>
              </a:rPr>
              <a:t>send</a:t>
            </a:r>
            <a:endParaRPr lang="en-US" sz="2200" dirty="0">
              <a:solidFill>
                <a:srgbClr val="CC3399"/>
              </a:solidFill>
              <a:latin typeface="Tahoma" charset="0"/>
            </a:endParaRPr>
          </a:p>
          <a:p>
            <a:pPr marL="0" indent="0">
              <a:spcBef>
                <a:spcPts val="2328"/>
              </a:spcBef>
              <a:buNone/>
            </a:pPr>
            <a:r>
              <a:rPr lang="en-US" sz="2200" dirty="0">
                <a:latin typeface="Tahoma" charset="0"/>
              </a:rPr>
              <a:t>Idea:   </a:t>
            </a:r>
            <a:r>
              <a:rPr lang="en-US" sz="2200" dirty="0" smtClean="0">
                <a:latin typeface="Tahoma" charset="0"/>
              </a:rPr>
              <a:t> </a:t>
            </a:r>
            <a:r>
              <a:rPr lang="en-US" sz="2200" dirty="0" smtClean="0">
                <a:latin typeface="Tahoma" charset="0"/>
                <a:ea typeface="ＭＳ Ｐゴシック" charset="0"/>
              </a:rPr>
              <a:t>monitor app’s </a:t>
            </a:r>
            <a:r>
              <a:rPr lang="en-US" sz="2200" dirty="0">
                <a:latin typeface="Tahoma" charset="0"/>
                <a:ea typeface="ＭＳ Ｐゴシック" charset="0"/>
              </a:rPr>
              <a:t>system calls and block unauthorized </a:t>
            </a:r>
            <a:r>
              <a:rPr lang="en-US" sz="2200" dirty="0" smtClean="0">
                <a:latin typeface="Tahoma" charset="0"/>
                <a:ea typeface="ＭＳ Ｐゴシック" charset="0"/>
              </a:rPr>
              <a:t>calls</a:t>
            </a:r>
            <a:endParaRPr lang="en-US" sz="2200" dirty="0">
              <a:latin typeface="Tahoma" charset="0"/>
              <a:ea typeface="ＭＳ Ｐゴシック" charset="0"/>
            </a:endParaRPr>
          </a:p>
          <a:p>
            <a:pPr marL="0" indent="0">
              <a:spcBef>
                <a:spcPts val="2328"/>
              </a:spcBef>
              <a:buNone/>
            </a:pPr>
            <a:r>
              <a:rPr lang="en-US" sz="2200" b="1" dirty="0">
                <a:latin typeface="Tahoma" charset="0"/>
              </a:rPr>
              <a:t>I</a:t>
            </a:r>
            <a:r>
              <a:rPr lang="en-US" sz="2200" b="1" dirty="0" smtClean="0">
                <a:latin typeface="Tahoma" charset="0"/>
              </a:rPr>
              <a:t>mplementation </a:t>
            </a:r>
            <a:r>
              <a:rPr lang="en-US" sz="2200" b="1" dirty="0">
                <a:latin typeface="Tahoma" charset="0"/>
              </a:rPr>
              <a:t>options:</a:t>
            </a:r>
          </a:p>
          <a:p>
            <a:pPr lvl="1"/>
            <a:r>
              <a:rPr lang="en-US" sz="2200" dirty="0">
                <a:latin typeface="Tahoma" charset="0"/>
                <a:ea typeface="ＭＳ Ｐゴシック" charset="0"/>
              </a:rPr>
              <a:t>Completely kernel space (e.g. </a:t>
            </a:r>
            <a:r>
              <a:rPr lang="en-US" sz="2000" dirty="0">
                <a:latin typeface="Tahoma" charset="0"/>
                <a:ea typeface="ＭＳ Ｐゴシック" charset="0"/>
              </a:rPr>
              <a:t>GSWTK</a:t>
            </a:r>
            <a:r>
              <a:rPr lang="en-US" sz="2200" dirty="0">
                <a:latin typeface="Tahoma" charset="0"/>
                <a:ea typeface="ＭＳ Ｐゴシック" charset="0"/>
              </a:rPr>
              <a:t>)</a:t>
            </a:r>
          </a:p>
          <a:p>
            <a:pPr lvl="1"/>
            <a:r>
              <a:rPr lang="en-US" sz="2200" dirty="0">
                <a:latin typeface="Tahoma" charset="0"/>
                <a:ea typeface="ＭＳ Ｐゴシック" charset="0"/>
              </a:rPr>
              <a:t>Completely user space (e.g.  program shepherding)</a:t>
            </a:r>
          </a:p>
          <a:p>
            <a:pPr lvl="1"/>
            <a:r>
              <a:rPr lang="en-US" sz="2200" dirty="0">
                <a:latin typeface="Tahoma" charset="0"/>
                <a:ea typeface="ＭＳ Ｐゴシック" charset="0"/>
              </a:rPr>
              <a:t>Hybrid  (e.g.  </a:t>
            </a:r>
            <a:r>
              <a:rPr lang="en-US" sz="2200" dirty="0" err="1" smtClean="0">
                <a:latin typeface="Tahoma" charset="0"/>
                <a:ea typeface="ＭＳ Ｐゴシック" charset="0"/>
              </a:rPr>
              <a:t>Systrace</a:t>
            </a:r>
            <a:r>
              <a:rPr lang="en-US" sz="2200" dirty="0">
                <a:latin typeface="Tahoma" charset="0"/>
                <a:ea typeface="ＭＳ Ｐゴシック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80459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27000"/>
            <a:ext cx="8458200" cy="11430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ahoma" charset="0"/>
              </a:rPr>
              <a:t>Initial implementation  </a:t>
            </a:r>
            <a:r>
              <a:rPr lang="en-US" sz="2800" dirty="0">
                <a:latin typeface="Tahoma" charset="0"/>
              </a:rPr>
              <a:t>(Janus</a:t>
            </a:r>
            <a:r>
              <a:rPr lang="en-US" sz="2800" dirty="0" smtClean="0">
                <a:latin typeface="Tahoma" charset="0"/>
              </a:rPr>
              <a:t>)      </a:t>
            </a:r>
            <a:r>
              <a:rPr lang="en-US" sz="2000" dirty="0" smtClean="0">
                <a:latin typeface="Tahoma" charset="0"/>
              </a:rPr>
              <a:t>[GWTB’96]</a:t>
            </a:r>
            <a:endParaRPr lang="en-US" sz="2000" dirty="0">
              <a:latin typeface="Tahoma" charset="0"/>
            </a:endParaRPr>
          </a:p>
        </p:txBody>
      </p:sp>
      <p:sp>
        <p:nvSpPr>
          <p:cNvPr id="1300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82000" cy="563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ahoma" charset="0"/>
              </a:rPr>
              <a:t>Linux </a:t>
            </a:r>
            <a:r>
              <a:rPr lang="en-US" sz="2400" b="1" dirty="0" err="1">
                <a:latin typeface="Tahoma" charset="0"/>
              </a:rPr>
              <a:t>ptrace</a:t>
            </a:r>
            <a:r>
              <a:rPr lang="en-US" sz="2400" dirty="0">
                <a:latin typeface="Tahoma" charset="0"/>
              </a:rPr>
              <a:t>:    process tracing</a:t>
            </a:r>
          </a:p>
          <a:p>
            <a:pPr lvl="1">
              <a:buFont typeface="Wingdings" charset="0"/>
              <a:buNone/>
            </a:pPr>
            <a:r>
              <a:rPr lang="en-US" sz="2400" dirty="0">
                <a:latin typeface="Tahoma" charset="0"/>
                <a:ea typeface="ＭＳ Ｐゴシック" charset="0"/>
              </a:rPr>
              <a:t>	</a:t>
            </a:r>
            <a:r>
              <a:rPr lang="en-US" sz="2400" dirty="0" smtClean="0">
                <a:latin typeface="Tahoma" charset="0"/>
                <a:ea typeface="ＭＳ Ｐゴシック" charset="0"/>
              </a:rPr>
              <a:t>process </a:t>
            </a:r>
            <a:r>
              <a:rPr lang="en-US" sz="2400" dirty="0">
                <a:latin typeface="Tahoma" charset="0"/>
                <a:ea typeface="ＭＳ Ｐゴシック" charset="0"/>
              </a:rPr>
              <a:t>calls:     </a:t>
            </a:r>
            <a:r>
              <a:rPr lang="en-US" sz="2400" b="1" dirty="0" err="1">
                <a:solidFill>
                  <a:srgbClr val="CC3399"/>
                </a:solidFill>
                <a:latin typeface="Tahoma" charset="0"/>
                <a:ea typeface="ＭＳ Ｐゴシック" charset="0"/>
              </a:rPr>
              <a:t>ptrace</a:t>
            </a:r>
            <a:r>
              <a:rPr lang="en-US" sz="2400" b="1" dirty="0">
                <a:solidFill>
                  <a:srgbClr val="CC3399"/>
                </a:solidFill>
                <a:latin typeface="Tahoma" charset="0"/>
                <a:ea typeface="ＭＳ Ｐゴシック" charset="0"/>
              </a:rPr>
              <a:t> (… ,  </a:t>
            </a:r>
            <a:r>
              <a:rPr lang="en-US" sz="2400" b="1" dirty="0" err="1">
                <a:solidFill>
                  <a:srgbClr val="CC3399"/>
                </a:solidFill>
                <a:latin typeface="Tahoma" charset="0"/>
                <a:ea typeface="ＭＳ Ｐゴシック" charset="0"/>
              </a:rPr>
              <a:t>pid_t</a:t>
            </a:r>
            <a:r>
              <a:rPr lang="en-US" sz="2400" b="1" dirty="0">
                <a:solidFill>
                  <a:srgbClr val="CC3399"/>
                </a:solidFill>
                <a:latin typeface="Tahoma" charset="0"/>
                <a:ea typeface="ＭＳ Ｐゴシック" charset="0"/>
              </a:rPr>
              <a:t>  </a:t>
            </a:r>
            <a:r>
              <a:rPr lang="en-US" sz="2400" b="1" dirty="0" err="1">
                <a:solidFill>
                  <a:srgbClr val="CC3399"/>
                </a:solidFill>
                <a:latin typeface="Tahoma" charset="0"/>
                <a:ea typeface="ＭＳ Ｐゴシック" charset="0"/>
              </a:rPr>
              <a:t>pid</a:t>
            </a:r>
            <a:r>
              <a:rPr lang="en-US" sz="2400" b="1" dirty="0">
                <a:solidFill>
                  <a:srgbClr val="CC3399"/>
                </a:solidFill>
                <a:latin typeface="Tahoma" charset="0"/>
                <a:ea typeface="ＭＳ Ｐゴシック" charset="0"/>
              </a:rPr>
              <a:t> ,  …)</a:t>
            </a:r>
          </a:p>
          <a:p>
            <a:pPr lvl="1">
              <a:buFont typeface="Wingdings" charset="0"/>
              <a:buNone/>
            </a:pPr>
            <a:r>
              <a:rPr lang="en-US" sz="2400" b="1" dirty="0">
                <a:solidFill>
                  <a:srgbClr val="CC3399"/>
                </a:solidFill>
                <a:latin typeface="Tahoma" charset="0"/>
                <a:ea typeface="ＭＳ Ｐゴシック" charset="0"/>
              </a:rPr>
              <a:t>	</a:t>
            </a:r>
            <a:r>
              <a:rPr lang="en-US" sz="2400" dirty="0">
                <a:latin typeface="Tahoma" charset="0"/>
                <a:ea typeface="ＭＳ Ｐゴシック" charset="0"/>
              </a:rPr>
              <a:t>and wakes up when  </a:t>
            </a:r>
            <a:r>
              <a:rPr lang="en-US" sz="2400" b="1" dirty="0" err="1">
                <a:latin typeface="Tahoma" charset="0"/>
                <a:ea typeface="ＭＳ Ｐゴシック" charset="0"/>
              </a:rPr>
              <a:t>pid</a:t>
            </a:r>
            <a:r>
              <a:rPr lang="en-US" sz="2400" dirty="0">
                <a:latin typeface="Tahoma" charset="0"/>
                <a:ea typeface="ＭＳ Ｐゴシック" charset="0"/>
              </a:rPr>
              <a:t>  makes sys call.</a:t>
            </a:r>
          </a:p>
          <a:p>
            <a:pPr lvl="1">
              <a:buFont typeface="Wingdings" charset="0"/>
              <a:buNone/>
            </a:pPr>
            <a:endParaRPr lang="en-US" sz="2400" dirty="0">
              <a:latin typeface="Tahoma" charset="0"/>
              <a:ea typeface="ＭＳ Ｐゴシック" charset="0"/>
            </a:endParaRPr>
          </a:p>
          <a:p>
            <a:pPr lvl="1">
              <a:buFont typeface="Wingdings" charset="0"/>
              <a:buNone/>
            </a:pPr>
            <a:endParaRPr lang="en-US" sz="2400" dirty="0">
              <a:latin typeface="Tahoma" charset="0"/>
              <a:ea typeface="ＭＳ Ｐゴシック" charset="0"/>
            </a:endParaRPr>
          </a:p>
          <a:p>
            <a:pPr lvl="1">
              <a:buFont typeface="Wingdings" charset="0"/>
              <a:buNone/>
            </a:pPr>
            <a:endParaRPr lang="en-US" sz="2400" dirty="0">
              <a:latin typeface="Tahoma" charset="0"/>
              <a:ea typeface="ＭＳ Ｐゴシック" charset="0"/>
            </a:endParaRPr>
          </a:p>
          <a:p>
            <a:pPr lvl="1">
              <a:buFont typeface="Wingdings" charset="0"/>
              <a:buNone/>
            </a:pPr>
            <a:endParaRPr lang="en-US" sz="2400" dirty="0">
              <a:latin typeface="Tahoma" charset="0"/>
              <a:ea typeface="ＭＳ Ｐゴシック" charset="0"/>
            </a:endParaRPr>
          </a:p>
          <a:p>
            <a:pPr lvl="1">
              <a:buFont typeface="Wingdings" charset="0"/>
              <a:buNone/>
            </a:pPr>
            <a:endParaRPr lang="en-US" sz="2400" dirty="0">
              <a:latin typeface="Tahoma" charset="0"/>
              <a:ea typeface="ＭＳ Ｐゴシック" charset="0"/>
            </a:endParaRPr>
          </a:p>
          <a:p>
            <a:pPr marL="0" indent="0">
              <a:spcBef>
                <a:spcPts val="1920"/>
              </a:spcBef>
              <a:buNone/>
            </a:pPr>
            <a:r>
              <a:rPr lang="en-US" sz="2400" dirty="0">
                <a:latin typeface="Tahoma" charset="0"/>
              </a:rPr>
              <a:t>Monitor kills application if request is disallowed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609600" y="3124200"/>
            <a:ext cx="7772400" cy="2819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609600" y="5257800"/>
            <a:ext cx="7772400" cy="685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b"/>
          <a:lstStyle/>
          <a:p>
            <a:pPr algn="r"/>
            <a:r>
              <a:rPr lang="en-US" sz="2400" b="1"/>
              <a:t>OS Kernel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1143000" y="3429000"/>
            <a:ext cx="1676400" cy="11430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 b="1" dirty="0"/>
              <a:t>monitored</a:t>
            </a:r>
          </a:p>
          <a:p>
            <a:pPr algn="ctr"/>
            <a:r>
              <a:rPr lang="en-US" b="1" dirty="0"/>
              <a:t>application</a:t>
            </a:r>
          </a:p>
          <a:p>
            <a:pPr algn="ctr"/>
            <a:r>
              <a:rPr lang="en-US" dirty="0" smtClean="0"/>
              <a:t>(browser)</a:t>
            </a:r>
            <a:endParaRPr lang="en-US" dirty="0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4953000" y="3429000"/>
            <a:ext cx="1600200" cy="11430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 b="1"/>
              <a:t>monitor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7002464" y="3124201"/>
            <a:ext cx="13939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user space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905000" y="4572000"/>
            <a:ext cx="3810000" cy="990600"/>
            <a:chOff x="1200" y="2592"/>
            <a:chExt cx="2400" cy="624"/>
          </a:xfrm>
        </p:grpSpPr>
        <p:sp>
          <p:nvSpPr>
            <p:cNvPr id="29707" name="Line 9"/>
            <p:cNvSpPr>
              <a:spLocks noChangeShapeType="1"/>
            </p:cNvSpPr>
            <p:nvPr/>
          </p:nvSpPr>
          <p:spPr bwMode="auto">
            <a:xfrm>
              <a:off x="1200" y="2592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708" name="Text Box 11"/>
            <p:cNvSpPr txBox="1">
              <a:spLocks noChangeArrowheads="1"/>
            </p:cNvSpPr>
            <p:nvPr/>
          </p:nvSpPr>
          <p:spPr bwMode="auto">
            <a:xfrm>
              <a:off x="1200" y="2688"/>
              <a:ext cx="224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1" dirty="0"/>
                <a:t>open(</a:t>
              </a:r>
              <a:r>
                <a:rPr lang="ja-JP" altLang="en-US" b="1" dirty="0" smtClean="0"/>
                <a:t>“</a:t>
              </a:r>
              <a:r>
                <a:rPr lang="en-US" altLang="ja-JP" b="1" dirty="0" smtClean="0"/>
                <a:t>/</a:t>
              </a:r>
              <a:r>
                <a:rPr lang="en-US" b="1" dirty="0" err="1" smtClean="0"/>
                <a:t>etc</a:t>
              </a:r>
              <a:r>
                <a:rPr lang="en-US" b="1" dirty="0" smtClean="0"/>
                <a:t>/</a:t>
              </a:r>
              <a:r>
                <a:rPr lang="en-US" b="1" dirty="0" err="1" smtClean="0"/>
                <a:t>passwd</a:t>
              </a:r>
              <a:r>
                <a:rPr lang="ja-JP" altLang="en-US" b="1" dirty="0"/>
                <a:t>”</a:t>
              </a:r>
              <a:r>
                <a:rPr lang="en-US" b="1" dirty="0"/>
                <a:t>,  </a:t>
              </a:r>
              <a:r>
                <a:rPr lang="ja-JP" altLang="en-US" b="1" dirty="0"/>
                <a:t>“</a:t>
              </a:r>
              <a:r>
                <a:rPr lang="en-US" b="1" dirty="0"/>
                <a:t>r</a:t>
              </a:r>
              <a:r>
                <a:rPr lang="ja-JP" altLang="en-US" b="1" dirty="0"/>
                <a:t>”</a:t>
              </a:r>
              <a:r>
                <a:rPr lang="en-US" b="1" dirty="0"/>
                <a:t>)</a:t>
              </a:r>
            </a:p>
          </p:txBody>
        </p:sp>
        <p:sp>
          <p:nvSpPr>
            <p:cNvPr id="29709" name="Freeform 13"/>
            <p:cNvSpPr>
              <a:spLocks/>
            </p:cNvSpPr>
            <p:nvPr/>
          </p:nvSpPr>
          <p:spPr bwMode="auto">
            <a:xfrm>
              <a:off x="1200" y="2592"/>
              <a:ext cx="2400" cy="624"/>
            </a:xfrm>
            <a:custGeom>
              <a:avLst/>
              <a:gdLst>
                <a:gd name="T0" fmla="*/ 0 w 2256"/>
                <a:gd name="T1" fmla="*/ 511 h 528"/>
                <a:gd name="T2" fmla="*/ 0 w 2256"/>
                <a:gd name="T3" fmla="*/ 624 h 528"/>
                <a:gd name="T4" fmla="*/ 2400 w 2256"/>
                <a:gd name="T5" fmla="*/ 624 h 528"/>
                <a:gd name="T6" fmla="*/ 2400 w 2256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56"/>
                <a:gd name="T13" fmla="*/ 0 h 528"/>
                <a:gd name="T14" fmla="*/ 2256 w 2256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56" h="528">
                  <a:moveTo>
                    <a:pt x="0" y="432"/>
                  </a:moveTo>
                  <a:lnTo>
                    <a:pt x="0" y="528"/>
                  </a:lnTo>
                  <a:lnTo>
                    <a:pt x="2256" y="528"/>
                  </a:lnTo>
                  <a:lnTo>
                    <a:pt x="225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9706" name="Line 14"/>
          <p:cNvSpPr>
            <a:spLocks noChangeShapeType="1"/>
          </p:cNvSpPr>
          <p:nvPr/>
        </p:nvSpPr>
        <p:spPr bwMode="auto">
          <a:xfrm>
            <a:off x="609600" y="5257800"/>
            <a:ext cx="777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81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4400" dirty="0">
                <a:latin typeface="Tahoma" charset="0"/>
              </a:rPr>
              <a:t>Complications</a:t>
            </a:r>
          </a:p>
        </p:txBody>
      </p:sp>
      <p:sp>
        <p:nvSpPr>
          <p:cNvPr id="307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534400" cy="53340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ahoma" charset="0"/>
              </a:rPr>
              <a:t>If app forks, monitor must also fork</a:t>
            </a:r>
          </a:p>
          <a:p>
            <a:pPr lvl="1"/>
            <a:r>
              <a:rPr lang="en-US" sz="2400" dirty="0">
                <a:latin typeface="Tahoma" charset="0"/>
                <a:ea typeface="ＭＳ Ｐゴシック" charset="0"/>
              </a:rPr>
              <a:t>f</a:t>
            </a:r>
            <a:r>
              <a:rPr lang="en-US" sz="2400" dirty="0" smtClean="0">
                <a:latin typeface="Tahoma" charset="0"/>
                <a:ea typeface="ＭＳ Ｐゴシック" charset="0"/>
              </a:rPr>
              <a:t>orked </a:t>
            </a:r>
            <a:r>
              <a:rPr lang="en-US" sz="2400" dirty="0">
                <a:latin typeface="Tahoma" charset="0"/>
                <a:ea typeface="ＭＳ Ｐゴシック" charset="0"/>
              </a:rPr>
              <a:t>monitor monitors forked </a:t>
            </a:r>
            <a:r>
              <a:rPr lang="en-US" sz="2400" dirty="0" smtClean="0">
                <a:latin typeface="Tahoma" charset="0"/>
                <a:ea typeface="ＭＳ Ｐゴシック" charset="0"/>
              </a:rPr>
              <a:t>app</a:t>
            </a:r>
            <a:endParaRPr lang="en-US" sz="2400" dirty="0">
              <a:latin typeface="Tahoma" charset="0"/>
              <a:ea typeface="ＭＳ Ｐゴシック" charset="0"/>
            </a:endParaRPr>
          </a:p>
          <a:p>
            <a:pPr>
              <a:spcBef>
                <a:spcPts val="2376"/>
              </a:spcBef>
            </a:pPr>
            <a:r>
              <a:rPr lang="en-US" sz="2400" dirty="0">
                <a:latin typeface="Tahoma" charset="0"/>
              </a:rPr>
              <a:t>If monitor crashes, app must be </a:t>
            </a:r>
            <a:r>
              <a:rPr lang="en-US" sz="2400" dirty="0" smtClean="0">
                <a:latin typeface="Tahoma" charset="0"/>
              </a:rPr>
              <a:t>killed</a:t>
            </a:r>
            <a:endParaRPr lang="en-US" sz="2400" dirty="0">
              <a:latin typeface="Tahoma" charset="0"/>
            </a:endParaRPr>
          </a:p>
          <a:p>
            <a:pPr>
              <a:spcBef>
                <a:spcPts val="2376"/>
              </a:spcBef>
            </a:pPr>
            <a:r>
              <a:rPr lang="en-US" sz="2400" dirty="0">
                <a:latin typeface="Tahoma" charset="0"/>
              </a:rPr>
              <a:t>Monitor must maintain all OS state associated with app</a:t>
            </a:r>
          </a:p>
          <a:p>
            <a:pPr lvl="1">
              <a:spcBef>
                <a:spcPts val="1776"/>
              </a:spcBef>
            </a:pPr>
            <a:r>
              <a:rPr lang="en-US" sz="2400" dirty="0">
                <a:latin typeface="Tahoma" charset="0"/>
                <a:ea typeface="ＭＳ Ｐゴシック" charset="0"/>
              </a:rPr>
              <a:t>current-working-</a:t>
            </a:r>
            <a:r>
              <a:rPr lang="en-US" sz="2400" dirty="0" err="1">
                <a:latin typeface="Tahoma" charset="0"/>
                <a:ea typeface="ＭＳ Ｐゴシック" charset="0"/>
              </a:rPr>
              <a:t>dir</a:t>
            </a:r>
            <a:r>
              <a:rPr lang="en-US" sz="2400" dirty="0">
                <a:latin typeface="Tahoma" charset="0"/>
                <a:ea typeface="ＭＳ Ｐゴシック" charset="0"/>
              </a:rPr>
              <a:t> (</a:t>
            </a:r>
            <a:r>
              <a:rPr lang="en-US" sz="2400" b="1" dirty="0">
                <a:latin typeface="Tahoma" charset="0"/>
                <a:ea typeface="ＭＳ Ｐゴシック" charset="0"/>
              </a:rPr>
              <a:t>CWD</a:t>
            </a:r>
            <a:r>
              <a:rPr lang="en-US" sz="2400" dirty="0">
                <a:latin typeface="Tahoma" charset="0"/>
                <a:ea typeface="ＭＳ Ｐゴシック" charset="0"/>
              </a:rPr>
              <a:t>),    </a:t>
            </a:r>
            <a:r>
              <a:rPr lang="en-US" sz="2400" b="1" dirty="0">
                <a:latin typeface="Tahoma" charset="0"/>
                <a:ea typeface="ＭＳ Ｐゴシック" charset="0"/>
              </a:rPr>
              <a:t>UID,   EUID,   GID</a:t>
            </a:r>
          </a:p>
          <a:p>
            <a:pPr lvl="1">
              <a:spcBef>
                <a:spcPts val="1776"/>
              </a:spcBef>
            </a:pPr>
            <a:r>
              <a:rPr lang="en-US" sz="2400" dirty="0" smtClean="0">
                <a:latin typeface="Tahoma" charset="0"/>
                <a:ea typeface="ＭＳ Ｐゴシック" charset="0"/>
              </a:rPr>
              <a:t>When </a:t>
            </a:r>
            <a:r>
              <a:rPr lang="en-US" sz="2400" dirty="0">
                <a:latin typeface="Tahoma" charset="0"/>
                <a:ea typeface="ＭＳ Ｐゴシック" charset="0"/>
              </a:rPr>
              <a:t>app does </a:t>
            </a:r>
            <a:r>
              <a:rPr lang="ja-JP" altLang="en-US" sz="2400" dirty="0">
                <a:latin typeface="Tahoma" charset="0"/>
                <a:ea typeface="ＭＳ Ｐゴシック" charset="0"/>
              </a:rPr>
              <a:t>“</a:t>
            </a:r>
            <a:r>
              <a:rPr lang="en-US" sz="2400" dirty="0">
                <a:latin typeface="Tahoma" charset="0"/>
                <a:ea typeface="ＭＳ Ｐゴシック" charset="0"/>
              </a:rPr>
              <a:t>cd path</a:t>
            </a:r>
            <a:r>
              <a:rPr lang="ja-JP" altLang="en-US" sz="2400" dirty="0">
                <a:latin typeface="Tahoma" charset="0"/>
                <a:ea typeface="ＭＳ Ｐゴシック" charset="0"/>
              </a:rPr>
              <a:t>”</a:t>
            </a:r>
            <a:r>
              <a:rPr lang="en-US" sz="2400" dirty="0">
                <a:latin typeface="Tahoma" charset="0"/>
                <a:ea typeface="ＭＳ Ｐゴシック" charset="0"/>
              </a:rPr>
              <a:t> monitor must </a:t>
            </a:r>
            <a:r>
              <a:rPr lang="en-US" sz="2400" dirty="0" smtClean="0">
                <a:latin typeface="Tahoma" charset="0"/>
                <a:ea typeface="ＭＳ Ｐゴシック" charset="0"/>
              </a:rPr>
              <a:t>update </a:t>
            </a:r>
            <a:r>
              <a:rPr lang="en-US" sz="2400" dirty="0">
                <a:latin typeface="Tahoma" charset="0"/>
                <a:ea typeface="ＭＳ Ｐゴシック" charset="0"/>
              </a:rPr>
              <a:t>its CWD</a:t>
            </a:r>
          </a:p>
          <a:p>
            <a:pPr lvl="2"/>
            <a:r>
              <a:rPr lang="en-US" sz="2000" dirty="0">
                <a:latin typeface="Tahoma" charset="0"/>
                <a:ea typeface="ＭＳ Ｐゴシック" charset="0"/>
              </a:rPr>
              <a:t>otherwise:   relative path requests interpreted incorrectly  </a:t>
            </a:r>
          </a:p>
        </p:txBody>
      </p:sp>
      <p:sp>
        <p:nvSpPr>
          <p:cNvPr id="2" name="Rectangle 1"/>
          <p:cNvSpPr/>
          <p:nvPr/>
        </p:nvSpPr>
        <p:spPr>
          <a:xfrm>
            <a:off x="4648200" y="5473700"/>
            <a:ext cx="4267200" cy="4064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751346" y="584200"/>
            <a:ext cx="2182020" cy="218521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cd(“/</a:t>
            </a:r>
            <a:r>
              <a:rPr lang="en-US" b="1" dirty="0" err="1" smtClean="0">
                <a:solidFill>
                  <a:srgbClr val="0070C0"/>
                </a:solidFill>
              </a:rPr>
              <a:t>tmp</a:t>
            </a:r>
            <a:r>
              <a:rPr lang="en-US" b="1" dirty="0" smtClean="0">
                <a:solidFill>
                  <a:srgbClr val="0070C0"/>
                </a:solidFill>
              </a:rPr>
              <a:t>”)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open(“</a:t>
            </a:r>
            <a:r>
              <a:rPr lang="en-US" b="1" dirty="0" err="1" smtClean="0">
                <a:solidFill>
                  <a:srgbClr val="0070C0"/>
                </a:solidFill>
              </a:rPr>
              <a:t>passwd</a:t>
            </a:r>
            <a:r>
              <a:rPr lang="en-US" b="1" dirty="0" smtClean="0">
                <a:solidFill>
                  <a:srgbClr val="0070C0"/>
                </a:solidFill>
              </a:rPr>
              <a:t>”,  “r”)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rgbClr val="0070C0"/>
                </a:solidFill>
              </a:rPr>
              <a:t>c</a:t>
            </a:r>
            <a:r>
              <a:rPr lang="en-US" b="1" dirty="0" smtClean="0">
                <a:solidFill>
                  <a:srgbClr val="0070C0"/>
                </a:solidFill>
              </a:rPr>
              <a:t>d(“/</a:t>
            </a:r>
            <a:r>
              <a:rPr lang="en-US" b="1" dirty="0" err="1" smtClean="0">
                <a:solidFill>
                  <a:srgbClr val="0070C0"/>
                </a:solidFill>
              </a:rPr>
              <a:t>etc</a:t>
            </a:r>
            <a:r>
              <a:rPr lang="en-US" b="1" dirty="0" smtClean="0">
                <a:solidFill>
                  <a:srgbClr val="0070C0"/>
                </a:solidFill>
              </a:rPr>
              <a:t>”)</a:t>
            </a:r>
          </a:p>
          <a:p>
            <a:r>
              <a:rPr lang="en-US" b="1" dirty="0">
                <a:solidFill>
                  <a:srgbClr val="0070C0"/>
                </a:solidFill>
              </a:rPr>
              <a:t>open(“</a:t>
            </a:r>
            <a:r>
              <a:rPr lang="en-US" b="1" dirty="0" err="1">
                <a:solidFill>
                  <a:srgbClr val="0070C0"/>
                </a:solidFill>
              </a:rPr>
              <a:t>passwd</a:t>
            </a:r>
            <a:r>
              <a:rPr lang="en-US" b="1" dirty="0">
                <a:solidFill>
                  <a:srgbClr val="0070C0"/>
                </a:solidFill>
              </a:rPr>
              <a:t>”,  “r</a:t>
            </a:r>
            <a:r>
              <a:rPr lang="en-US" b="1" dirty="0" smtClean="0">
                <a:solidFill>
                  <a:srgbClr val="0070C0"/>
                </a:solidFill>
              </a:rPr>
              <a:t>”)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9870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82" name="Rectangle 10"/>
          <p:cNvSpPr>
            <a:spLocks noChangeArrowheads="1"/>
          </p:cNvSpPr>
          <p:nvPr/>
        </p:nvSpPr>
        <p:spPr bwMode="auto">
          <a:xfrm>
            <a:off x="1348433" y="4411133"/>
            <a:ext cx="4800600" cy="16764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sz="4400" dirty="0">
                <a:latin typeface="Tahoma" charset="0"/>
              </a:rPr>
              <a:t>Problems with </a:t>
            </a:r>
            <a:r>
              <a:rPr lang="en-US" sz="4400" dirty="0" err="1">
                <a:latin typeface="Tahoma" charset="0"/>
              </a:rPr>
              <a:t>ptrace</a:t>
            </a:r>
            <a:endParaRPr lang="en-US" sz="4400" dirty="0">
              <a:latin typeface="Tahoma" charset="0"/>
            </a:endParaRPr>
          </a:p>
        </p:txBody>
      </p:sp>
      <p:sp>
        <p:nvSpPr>
          <p:cNvPr id="1310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382000" cy="58674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b="1" dirty="0" err="1">
                <a:latin typeface="Tahoma" charset="0"/>
              </a:rPr>
              <a:t>Ptrace</a:t>
            </a:r>
            <a:r>
              <a:rPr lang="en-US" sz="2800" dirty="0">
                <a:latin typeface="Tahoma" charset="0"/>
              </a:rPr>
              <a:t> </a:t>
            </a:r>
            <a:r>
              <a:rPr lang="en-US" sz="2800" dirty="0" smtClean="0">
                <a:latin typeface="Tahoma" charset="0"/>
              </a:rPr>
              <a:t>is not well suited for </a:t>
            </a:r>
            <a:r>
              <a:rPr lang="en-US" sz="2800" dirty="0">
                <a:latin typeface="Tahoma" charset="0"/>
              </a:rPr>
              <a:t>this </a:t>
            </a:r>
            <a:r>
              <a:rPr lang="en-US" sz="2800" dirty="0" smtClean="0">
                <a:latin typeface="Tahoma" charset="0"/>
              </a:rPr>
              <a:t>application:</a:t>
            </a:r>
            <a:endParaRPr lang="en-US" sz="2800" dirty="0">
              <a:latin typeface="Tahoma" charset="0"/>
            </a:endParaRP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Trace all system calls or none</a:t>
            </a:r>
          </a:p>
          <a:p>
            <a:pPr marL="1371600" lvl="3" indent="0">
              <a:lnSpc>
                <a:spcPct val="120000"/>
              </a:lnSpc>
              <a:buNone/>
            </a:pPr>
            <a:r>
              <a:rPr lang="en-US" sz="2400" dirty="0">
                <a:latin typeface="Tahoma" charset="0"/>
                <a:ea typeface="ＭＳ Ｐゴシック" charset="0"/>
              </a:rPr>
              <a:t>i</a:t>
            </a:r>
            <a:r>
              <a:rPr lang="en-US" sz="2400" dirty="0" smtClean="0">
                <a:latin typeface="Tahoma" charset="0"/>
                <a:ea typeface="ＭＳ Ｐゴシック" charset="0"/>
              </a:rPr>
              <a:t>nefficient:   no </a:t>
            </a:r>
            <a:r>
              <a:rPr lang="en-US" sz="2400" dirty="0">
                <a:latin typeface="Tahoma" charset="0"/>
                <a:ea typeface="ＭＳ Ｐゴシック" charset="0"/>
              </a:rPr>
              <a:t>need to trace </a:t>
            </a:r>
            <a:r>
              <a:rPr lang="ja-JP" altLang="en-US" sz="2400" dirty="0">
                <a:latin typeface="Tahoma" charset="0"/>
                <a:ea typeface="ＭＳ Ｐゴシック" charset="0"/>
              </a:rPr>
              <a:t>“</a:t>
            </a:r>
            <a:r>
              <a:rPr lang="en-US" sz="2400" dirty="0">
                <a:latin typeface="Tahoma" charset="0"/>
                <a:ea typeface="ＭＳ Ｐゴシック" charset="0"/>
              </a:rPr>
              <a:t>close</a:t>
            </a:r>
            <a:r>
              <a:rPr lang="ja-JP" altLang="en-US" sz="2400" dirty="0">
                <a:latin typeface="Tahoma" charset="0"/>
                <a:ea typeface="ＭＳ Ｐゴシック" charset="0"/>
              </a:rPr>
              <a:t>”</a:t>
            </a:r>
            <a:r>
              <a:rPr lang="en-US" sz="2400" dirty="0">
                <a:latin typeface="Tahoma" charset="0"/>
                <a:ea typeface="ＭＳ Ｐゴシック" charset="0"/>
              </a:rPr>
              <a:t> system call </a:t>
            </a:r>
          </a:p>
          <a:p>
            <a:pPr lvl="1"/>
            <a:r>
              <a:rPr lang="en-US" dirty="0">
                <a:latin typeface="Tahoma" charset="0"/>
                <a:ea typeface="ＭＳ Ｐゴシック" charset="0"/>
              </a:rPr>
              <a:t>Monitor cannot abort sys-call without killing app</a:t>
            </a:r>
          </a:p>
          <a:p>
            <a:pPr marL="0" indent="0">
              <a:spcBef>
                <a:spcPct val="100000"/>
              </a:spcBef>
              <a:buNone/>
            </a:pPr>
            <a:r>
              <a:rPr lang="en-US" sz="2800" dirty="0">
                <a:latin typeface="Tahoma" charset="0"/>
              </a:rPr>
              <a:t>Security problems:   </a:t>
            </a:r>
            <a:r>
              <a:rPr lang="en-US" sz="2800" b="1" dirty="0">
                <a:latin typeface="Tahoma" charset="0"/>
              </a:rPr>
              <a:t>race conditions</a:t>
            </a:r>
          </a:p>
          <a:p>
            <a:pPr lvl="1"/>
            <a:r>
              <a:rPr lang="en-US" u="sng" dirty="0">
                <a:latin typeface="Tahoma" charset="0"/>
                <a:ea typeface="ＭＳ Ｐゴシック" charset="0"/>
              </a:rPr>
              <a:t>Example</a:t>
            </a:r>
            <a:r>
              <a:rPr lang="en-US" dirty="0">
                <a:latin typeface="Tahoma" charset="0"/>
                <a:ea typeface="ＭＳ Ｐゴシック" charset="0"/>
              </a:rPr>
              <a:t>:	</a:t>
            </a:r>
            <a:r>
              <a:rPr lang="en-US" dirty="0" err="1">
                <a:latin typeface="Tahoma" charset="0"/>
                <a:ea typeface="ＭＳ Ｐゴシック" charset="0"/>
              </a:rPr>
              <a:t>symlink</a:t>
            </a:r>
            <a:r>
              <a:rPr lang="en-US" dirty="0">
                <a:latin typeface="Tahoma" charset="0"/>
                <a:ea typeface="ＭＳ Ｐゴシック" charset="0"/>
              </a:rPr>
              <a:t>:    me  </a:t>
            </a:r>
            <a:r>
              <a:rPr lang="en-US" dirty="0" smtClean="0">
                <a:latin typeface="Tahoma" charset="0"/>
                <a:ea typeface="ＭＳ Ｐゴシック" charset="0"/>
              </a:rPr>
              <a:t>⟶  </a:t>
            </a:r>
            <a:r>
              <a:rPr lang="en-US" dirty="0" err="1">
                <a:latin typeface="Tahoma" charset="0"/>
                <a:ea typeface="ＭＳ Ｐゴシック" charset="0"/>
              </a:rPr>
              <a:t>mydata.dat</a:t>
            </a:r>
            <a:endParaRPr lang="en-US" dirty="0">
              <a:latin typeface="Tahoma" charset="0"/>
              <a:ea typeface="ＭＳ Ｐゴシック" charset="0"/>
            </a:endParaRPr>
          </a:p>
          <a:p>
            <a:pPr lvl="2">
              <a:spcBef>
                <a:spcPts val="1224"/>
              </a:spcBef>
              <a:buFont typeface="Wingdings" charset="0"/>
              <a:buNone/>
            </a:pPr>
            <a:r>
              <a:rPr lang="en-US" sz="2400" dirty="0">
                <a:latin typeface="Tahoma" charset="0"/>
                <a:ea typeface="ＭＳ Ｐゴシック" charset="0"/>
              </a:rPr>
              <a:t>	</a:t>
            </a:r>
            <a:r>
              <a:rPr lang="en-US" sz="2400" dirty="0" err="1">
                <a:latin typeface="Tahoma" charset="0"/>
                <a:ea typeface="ＭＳ Ｐゴシック" charset="0"/>
              </a:rPr>
              <a:t>proc</a:t>
            </a:r>
            <a:r>
              <a:rPr lang="en-US" sz="2400" dirty="0">
                <a:latin typeface="Tahoma" charset="0"/>
                <a:ea typeface="ＭＳ Ｐゴシック" charset="0"/>
              </a:rPr>
              <a:t> 1:   open(</a:t>
            </a:r>
            <a:r>
              <a:rPr lang="ja-JP" altLang="en-US" sz="2400" dirty="0">
                <a:latin typeface="Tahoma" charset="0"/>
                <a:ea typeface="ＭＳ Ｐゴシック" charset="0"/>
              </a:rPr>
              <a:t>“</a:t>
            </a:r>
            <a:r>
              <a:rPr lang="en-US" sz="2400" dirty="0">
                <a:latin typeface="Tahoma" charset="0"/>
                <a:ea typeface="ＭＳ Ｐゴシック" charset="0"/>
              </a:rPr>
              <a:t>me</a:t>
            </a:r>
            <a:r>
              <a:rPr lang="ja-JP" altLang="en-US" sz="2400" dirty="0">
                <a:latin typeface="Tahoma" charset="0"/>
                <a:ea typeface="ＭＳ Ｐゴシック" charset="0"/>
              </a:rPr>
              <a:t>”</a:t>
            </a:r>
            <a:r>
              <a:rPr lang="en-US" sz="2400" dirty="0">
                <a:latin typeface="Tahoma" charset="0"/>
                <a:ea typeface="ＭＳ Ｐゴシック" charset="0"/>
              </a:rPr>
              <a:t>)</a:t>
            </a:r>
          </a:p>
          <a:p>
            <a:pPr lvl="2">
              <a:buFont typeface="Wingdings" charset="0"/>
              <a:buNone/>
            </a:pPr>
            <a:r>
              <a:rPr lang="en-US" sz="2400" dirty="0">
                <a:latin typeface="Tahoma" charset="0"/>
                <a:ea typeface="ＭＳ Ｐゴシック" charset="0"/>
              </a:rPr>
              <a:t>	monitor checks and authorizes</a:t>
            </a:r>
          </a:p>
          <a:p>
            <a:pPr lvl="2">
              <a:buFont typeface="Wingdings" charset="0"/>
              <a:buNone/>
            </a:pPr>
            <a:r>
              <a:rPr lang="en-US" sz="2400" dirty="0">
                <a:latin typeface="Tahoma" charset="0"/>
                <a:ea typeface="ＭＳ Ｐゴシック" charset="0"/>
              </a:rPr>
              <a:t>	</a:t>
            </a:r>
            <a:r>
              <a:rPr lang="en-US" sz="2400" dirty="0" err="1">
                <a:latin typeface="Tahoma" charset="0"/>
                <a:ea typeface="ＭＳ Ｐゴシック" charset="0"/>
              </a:rPr>
              <a:t>proc</a:t>
            </a:r>
            <a:r>
              <a:rPr lang="en-US" sz="2400" dirty="0">
                <a:latin typeface="Tahoma" charset="0"/>
                <a:ea typeface="ＭＳ Ｐゴシック" charset="0"/>
              </a:rPr>
              <a:t> 2:   me  </a:t>
            </a:r>
            <a:r>
              <a:rPr lang="en-US" dirty="0">
                <a:latin typeface="Tahoma" charset="0"/>
                <a:ea typeface="ＭＳ Ｐゴシック" charset="0"/>
              </a:rPr>
              <a:t>⟶</a:t>
            </a:r>
            <a:r>
              <a:rPr lang="en-US" sz="2400" dirty="0" smtClean="0">
                <a:latin typeface="Tahoma" charset="0"/>
                <a:ea typeface="ＭＳ Ｐゴシック" charset="0"/>
              </a:rPr>
              <a:t>  </a:t>
            </a:r>
            <a:r>
              <a:rPr lang="en-US" sz="2400" dirty="0">
                <a:latin typeface="Tahoma" charset="0"/>
                <a:ea typeface="ＭＳ Ｐゴシック" charset="0"/>
              </a:rPr>
              <a:t>/</a:t>
            </a:r>
            <a:r>
              <a:rPr lang="en-US" sz="2400" dirty="0" err="1">
                <a:latin typeface="Tahoma" charset="0"/>
                <a:ea typeface="ＭＳ Ｐゴシック" charset="0"/>
              </a:rPr>
              <a:t>etc</a:t>
            </a:r>
            <a:r>
              <a:rPr lang="en-US" sz="2400" dirty="0">
                <a:latin typeface="Tahoma" charset="0"/>
                <a:ea typeface="ＭＳ Ｐゴシック" charset="0"/>
              </a:rPr>
              <a:t>/</a:t>
            </a:r>
            <a:r>
              <a:rPr lang="en-US" sz="2400" dirty="0" err="1">
                <a:latin typeface="Tahoma" charset="0"/>
                <a:ea typeface="ＭＳ Ｐゴシック" charset="0"/>
              </a:rPr>
              <a:t>passwd</a:t>
            </a:r>
            <a:endParaRPr lang="en-US" sz="2400" dirty="0">
              <a:latin typeface="Tahoma" charset="0"/>
              <a:ea typeface="ＭＳ Ｐゴシック" charset="0"/>
            </a:endParaRPr>
          </a:p>
          <a:p>
            <a:pPr lvl="2">
              <a:buFont typeface="Wingdings" charset="0"/>
              <a:buNone/>
            </a:pPr>
            <a:r>
              <a:rPr lang="en-US" sz="2400" dirty="0">
                <a:latin typeface="Tahoma" charset="0"/>
                <a:ea typeface="ＭＳ Ｐゴシック" charset="0"/>
              </a:rPr>
              <a:t>	OS executes    open(</a:t>
            </a:r>
            <a:r>
              <a:rPr lang="ja-JP" altLang="en-US" sz="2400" dirty="0">
                <a:latin typeface="Tahoma" charset="0"/>
                <a:ea typeface="ＭＳ Ｐゴシック" charset="0"/>
              </a:rPr>
              <a:t>“</a:t>
            </a:r>
            <a:r>
              <a:rPr lang="en-US" sz="2400" dirty="0">
                <a:latin typeface="Tahoma" charset="0"/>
                <a:ea typeface="ＭＳ Ｐゴシック" charset="0"/>
              </a:rPr>
              <a:t>me</a:t>
            </a:r>
            <a:r>
              <a:rPr lang="ja-JP" altLang="en-US" sz="2400" dirty="0">
                <a:latin typeface="Tahoma" charset="0"/>
                <a:ea typeface="ＭＳ Ｐゴシック" charset="0"/>
              </a:rPr>
              <a:t>”</a:t>
            </a:r>
            <a:r>
              <a:rPr lang="en-US" sz="2400" dirty="0">
                <a:latin typeface="Tahoma" charset="0"/>
                <a:ea typeface="ＭＳ Ｐゴシック" charset="0"/>
              </a:rPr>
              <a:t>) </a:t>
            </a:r>
          </a:p>
          <a:p>
            <a:pPr marL="457200" lvl="1" indent="0">
              <a:spcBef>
                <a:spcPct val="60000"/>
              </a:spcBef>
              <a:buNone/>
            </a:pPr>
            <a:r>
              <a:rPr lang="en-US" dirty="0">
                <a:latin typeface="Tahoma" charset="0"/>
                <a:ea typeface="ＭＳ Ｐゴシック" charset="0"/>
              </a:rPr>
              <a:t>Classic </a:t>
            </a:r>
            <a:r>
              <a:rPr lang="en-US" b="1" dirty="0">
                <a:latin typeface="Tahoma" charset="0"/>
                <a:ea typeface="ＭＳ Ｐゴシック" charset="0"/>
              </a:rPr>
              <a:t>TOCTOU bug</a:t>
            </a:r>
            <a:r>
              <a:rPr lang="en-US" dirty="0">
                <a:latin typeface="Tahoma" charset="0"/>
                <a:ea typeface="ＭＳ Ｐゴシック" charset="0"/>
              </a:rPr>
              <a:t>:   time-of-check /  time-of-use</a:t>
            </a:r>
          </a:p>
        </p:txBody>
      </p:sp>
      <p:sp>
        <p:nvSpPr>
          <p:cNvPr id="131076" name="Line 4"/>
          <p:cNvSpPr>
            <a:spLocks noChangeShapeType="1"/>
          </p:cNvSpPr>
          <p:nvPr/>
        </p:nvSpPr>
        <p:spPr bwMode="auto">
          <a:xfrm>
            <a:off x="1048396" y="4480984"/>
            <a:ext cx="0" cy="1447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1077" name="Text Box 5"/>
          <p:cNvSpPr txBox="1">
            <a:spLocks noChangeArrowheads="1"/>
          </p:cNvSpPr>
          <p:nvPr/>
        </p:nvSpPr>
        <p:spPr bwMode="auto">
          <a:xfrm rot="16200000">
            <a:off x="425819" y="4840704"/>
            <a:ext cx="7784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400"/>
              <a:t>time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876800" y="5043488"/>
            <a:ext cx="3013076" cy="823912"/>
            <a:chOff x="3279" y="2969"/>
            <a:chExt cx="1898" cy="519"/>
          </a:xfrm>
        </p:grpSpPr>
        <p:sp>
          <p:nvSpPr>
            <p:cNvPr id="31752" name="Line 6"/>
            <p:cNvSpPr>
              <a:spLocks noChangeShapeType="1"/>
            </p:cNvSpPr>
            <p:nvPr/>
          </p:nvSpPr>
          <p:spPr bwMode="auto">
            <a:xfrm>
              <a:off x="3375" y="2969"/>
              <a:ext cx="934" cy="2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53" name="Line 7"/>
            <p:cNvSpPr>
              <a:spLocks noChangeShapeType="1"/>
            </p:cNvSpPr>
            <p:nvPr/>
          </p:nvSpPr>
          <p:spPr bwMode="auto">
            <a:xfrm flipH="1">
              <a:off x="3279" y="3349"/>
              <a:ext cx="1041" cy="1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54" name="Text Box 8"/>
            <p:cNvSpPr txBox="1">
              <a:spLocks noChangeArrowheads="1"/>
            </p:cNvSpPr>
            <p:nvPr/>
          </p:nvSpPr>
          <p:spPr bwMode="auto">
            <a:xfrm>
              <a:off x="4305" y="3130"/>
              <a:ext cx="872" cy="25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not atomic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2464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82" grpId="0" animBg="1"/>
      <p:bldP spid="131076" grpId="0" animBg="1"/>
      <p:bldP spid="13107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12700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ahoma" charset="0"/>
              </a:rPr>
              <a:t>Alternate design:  </a:t>
            </a:r>
            <a:r>
              <a:rPr lang="en-US" sz="4400" dirty="0" err="1" smtClean="0">
                <a:latin typeface="Tahoma" charset="0"/>
              </a:rPr>
              <a:t>systrace</a:t>
            </a:r>
            <a:r>
              <a:rPr lang="en-US" sz="4400" dirty="0" smtClean="0">
                <a:latin typeface="Tahoma" charset="0"/>
              </a:rPr>
              <a:t>    </a:t>
            </a:r>
            <a:r>
              <a:rPr lang="en-US" sz="2000" dirty="0" smtClean="0">
                <a:latin typeface="Tahoma" charset="0"/>
              </a:rPr>
              <a:t>[P’02]</a:t>
            </a:r>
            <a:endParaRPr lang="en-US" sz="2000" dirty="0">
              <a:latin typeface="Tahoma" charset="0"/>
            </a:endParaRPr>
          </a:p>
        </p:txBody>
      </p:sp>
      <p:sp>
        <p:nvSpPr>
          <p:cNvPr id="1392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4546600"/>
            <a:ext cx="8534400" cy="2235200"/>
          </a:xfrm>
        </p:spPr>
        <p:txBody>
          <a:bodyPr>
            <a:noAutofit/>
          </a:bodyPr>
          <a:lstStyle/>
          <a:p>
            <a:r>
              <a:rPr lang="en-US" sz="2000" dirty="0" err="1">
                <a:latin typeface="Tahoma" charset="0"/>
              </a:rPr>
              <a:t>systrace</a:t>
            </a:r>
            <a:r>
              <a:rPr lang="en-US" sz="2000" dirty="0">
                <a:latin typeface="Tahoma" charset="0"/>
              </a:rPr>
              <a:t> only forwards monitored sys-calls to monitor  </a:t>
            </a:r>
            <a:r>
              <a:rPr lang="en-US" sz="1800" dirty="0" smtClean="0">
                <a:latin typeface="Tahoma" charset="0"/>
              </a:rPr>
              <a:t>(efficiency)</a:t>
            </a:r>
            <a:endParaRPr lang="en-US" sz="1800" dirty="0">
              <a:latin typeface="Tahoma" charset="0"/>
            </a:endParaRPr>
          </a:p>
          <a:p>
            <a:pPr>
              <a:spcBef>
                <a:spcPts val="1680"/>
              </a:spcBef>
            </a:pPr>
            <a:r>
              <a:rPr lang="en-US" sz="2000" dirty="0" err="1">
                <a:latin typeface="Tahoma" charset="0"/>
              </a:rPr>
              <a:t>systrace</a:t>
            </a:r>
            <a:r>
              <a:rPr lang="en-US" sz="2000" dirty="0">
                <a:latin typeface="Tahoma" charset="0"/>
              </a:rPr>
              <a:t> resolves </a:t>
            </a:r>
            <a:r>
              <a:rPr lang="en-US" sz="2000" dirty="0" err="1">
                <a:latin typeface="Tahoma" charset="0"/>
              </a:rPr>
              <a:t>sym</a:t>
            </a:r>
            <a:r>
              <a:rPr lang="en-US" sz="2000" dirty="0">
                <a:latin typeface="Tahoma" charset="0"/>
              </a:rPr>
              <a:t>-links and replaces sys-call </a:t>
            </a:r>
            <a:br>
              <a:rPr lang="en-US" sz="2000" dirty="0">
                <a:latin typeface="Tahoma" charset="0"/>
              </a:rPr>
            </a:br>
            <a:r>
              <a:rPr lang="en-US" sz="2000" dirty="0">
                <a:latin typeface="Tahoma" charset="0"/>
              </a:rPr>
              <a:t>path arguments by full path to target</a:t>
            </a:r>
          </a:p>
          <a:p>
            <a:pPr>
              <a:spcBef>
                <a:spcPts val="1680"/>
              </a:spcBef>
            </a:pPr>
            <a:r>
              <a:rPr lang="en-US" sz="2000" dirty="0">
                <a:latin typeface="Tahoma" charset="0"/>
              </a:rPr>
              <a:t>When app calls  </a:t>
            </a:r>
            <a:r>
              <a:rPr lang="en-US" sz="2000" dirty="0" err="1">
                <a:solidFill>
                  <a:srgbClr val="CC3399"/>
                </a:solidFill>
                <a:latin typeface="Tahoma" charset="0"/>
              </a:rPr>
              <a:t>execve</a:t>
            </a:r>
            <a:r>
              <a:rPr lang="en-US" sz="2000" dirty="0">
                <a:latin typeface="Tahoma" charset="0"/>
              </a:rPr>
              <a:t>,  monitor loads new policy file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533400" y="1092200"/>
            <a:ext cx="8077200" cy="2946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533400" y="3124200"/>
            <a:ext cx="8077200" cy="13208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b"/>
          <a:lstStyle/>
          <a:p>
            <a:pPr algn="r"/>
            <a:r>
              <a:rPr lang="en-US" sz="2400" b="1"/>
              <a:t>OS Kernel</a:t>
            </a: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1066800" y="1295400"/>
            <a:ext cx="1676400" cy="11430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 b="1" dirty="0"/>
              <a:t>monitored</a:t>
            </a:r>
          </a:p>
          <a:p>
            <a:pPr algn="ctr"/>
            <a:r>
              <a:rPr lang="en-US" b="1" dirty="0"/>
              <a:t>application</a:t>
            </a:r>
          </a:p>
          <a:p>
            <a:pPr algn="ctr"/>
            <a:r>
              <a:rPr lang="en-US" dirty="0" smtClean="0"/>
              <a:t>(browser)</a:t>
            </a:r>
            <a:endParaRPr lang="en-US" dirty="0"/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4876800" y="1295400"/>
            <a:ext cx="1600200" cy="11430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 b="1"/>
              <a:t>monitor</a:t>
            </a: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6926265" y="990600"/>
            <a:ext cx="13939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user space</a:t>
            </a:r>
          </a:p>
        </p:txBody>
      </p:sp>
      <p:sp>
        <p:nvSpPr>
          <p:cNvPr id="32777" name="Line 10"/>
          <p:cNvSpPr>
            <a:spLocks noChangeShapeType="1"/>
          </p:cNvSpPr>
          <p:nvPr/>
        </p:nvSpPr>
        <p:spPr bwMode="auto">
          <a:xfrm>
            <a:off x="1828800" y="24384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78" name="Text Box 11"/>
          <p:cNvSpPr txBox="1">
            <a:spLocks noChangeArrowheads="1"/>
          </p:cNvSpPr>
          <p:nvPr/>
        </p:nvSpPr>
        <p:spPr bwMode="auto">
          <a:xfrm>
            <a:off x="1828800" y="2590801"/>
            <a:ext cx="34191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/>
              <a:t>open(</a:t>
            </a:r>
            <a:r>
              <a:rPr lang="ja-JP" altLang="en-US" b="1"/>
              <a:t>“</a:t>
            </a:r>
            <a:r>
              <a:rPr lang="en-US" b="1"/>
              <a:t>etc/passwd</a:t>
            </a:r>
            <a:r>
              <a:rPr lang="ja-JP" altLang="en-US" b="1"/>
              <a:t>”</a:t>
            </a:r>
            <a:r>
              <a:rPr lang="en-US" b="1"/>
              <a:t>,  </a:t>
            </a:r>
            <a:r>
              <a:rPr lang="ja-JP" altLang="en-US" b="1"/>
              <a:t>“</a:t>
            </a:r>
            <a:r>
              <a:rPr lang="en-US" b="1"/>
              <a:t>r</a:t>
            </a:r>
            <a:r>
              <a:rPr lang="ja-JP" altLang="en-US" b="1"/>
              <a:t>”</a:t>
            </a:r>
            <a:r>
              <a:rPr lang="en-US" b="1"/>
              <a:t>)</a:t>
            </a:r>
          </a:p>
        </p:txBody>
      </p:sp>
      <p:sp>
        <p:nvSpPr>
          <p:cNvPr id="32779" name="Line 13"/>
          <p:cNvSpPr>
            <a:spLocks noChangeShapeType="1"/>
          </p:cNvSpPr>
          <p:nvPr/>
        </p:nvSpPr>
        <p:spPr bwMode="auto">
          <a:xfrm>
            <a:off x="533400" y="3124201"/>
            <a:ext cx="80772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80" name="Rectangle 14"/>
          <p:cNvSpPr>
            <a:spLocks noChangeArrowheads="1"/>
          </p:cNvSpPr>
          <p:nvPr/>
        </p:nvSpPr>
        <p:spPr bwMode="auto">
          <a:xfrm>
            <a:off x="1066800" y="3429000"/>
            <a:ext cx="1600200" cy="7366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 b="1"/>
              <a:t>sys-call</a:t>
            </a:r>
          </a:p>
          <a:p>
            <a:pPr algn="ctr"/>
            <a:r>
              <a:rPr lang="en-US" b="1"/>
              <a:t>gateway</a:t>
            </a:r>
          </a:p>
        </p:txBody>
      </p:sp>
      <p:sp>
        <p:nvSpPr>
          <p:cNvPr id="32781" name="Rectangle 15"/>
          <p:cNvSpPr>
            <a:spLocks noChangeArrowheads="1"/>
          </p:cNvSpPr>
          <p:nvPr/>
        </p:nvSpPr>
        <p:spPr bwMode="auto">
          <a:xfrm>
            <a:off x="5029200" y="3429000"/>
            <a:ext cx="1447800" cy="6096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 b="1"/>
              <a:t>systrace</a:t>
            </a:r>
          </a:p>
        </p:txBody>
      </p:sp>
      <p:sp>
        <p:nvSpPr>
          <p:cNvPr id="139280" name="Line 16"/>
          <p:cNvSpPr>
            <a:spLocks noChangeShapeType="1"/>
          </p:cNvSpPr>
          <p:nvPr/>
        </p:nvSpPr>
        <p:spPr bwMode="auto">
          <a:xfrm>
            <a:off x="2667000" y="3581400"/>
            <a:ext cx="2286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9282" name="Line 18"/>
          <p:cNvSpPr>
            <a:spLocks noChangeShapeType="1"/>
          </p:cNvSpPr>
          <p:nvPr/>
        </p:nvSpPr>
        <p:spPr bwMode="auto">
          <a:xfrm flipV="1">
            <a:off x="5638800" y="243840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9283" name="Line 19"/>
          <p:cNvSpPr>
            <a:spLocks noChangeShapeType="1"/>
          </p:cNvSpPr>
          <p:nvPr/>
        </p:nvSpPr>
        <p:spPr bwMode="auto">
          <a:xfrm>
            <a:off x="6096000" y="243840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2743200" y="3886205"/>
            <a:ext cx="2286000" cy="400050"/>
            <a:chOff x="1872" y="2592"/>
            <a:chExt cx="1440" cy="252"/>
          </a:xfrm>
        </p:grpSpPr>
        <p:sp>
          <p:nvSpPr>
            <p:cNvPr id="32788" name="Line 17"/>
            <p:cNvSpPr>
              <a:spLocks noChangeShapeType="1"/>
            </p:cNvSpPr>
            <p:nvPr/>
          </p:nvSpPr>
          <p:spPr bwMode="auto">
            <a:xfrm flipH="1">
              <a:off x="1872" y="2592"/>
              <a:ext cx="14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789" name="Text Box 20"/>
            <p:cNvSpPr txBox="1">
              <a:spLocks noChangeArrowheads="1"/>
            </p:cNvSpPr>
            <p:nvPr/>
          </p:nvSpPr>
          <p:spPr bwMode="auto">
            <a:xfrm>
              <a:off x="2112" y="2592"/>
              <a:ext cx="98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permit/deny</a:t>
              </a:r>
            </a:p>
          </p:txBody>
        </p:sp>
      </p:grpSp>
      <p:sp>
        <p:nvSpPr>
          <p:cNvPr id="32786" name="Text Box 22"/>
          <p:cNvSpPr txBox="1">
            <a:spLocks noChangeArrowheads="1"/>
          </p:cNvSpPr>
          <p:nvPr/>
        </p:nvSpPr>
        <p:spPr bwMode="auto">
          <a:xfrm>
            <a:off x="6936325" y="1676401"/>
            <a:ext cx="1243524" cy="70788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policy file</a:t>
            </a:r>
          </a:p>
          <a:p>
            <a:pPr algn="ctr" eaLnBrk="1" hangingPunct="1"/>
            <a:r>
              <a:rPr lang="en-US"/>
              <a:t>for app</a:t>
            </a:r>
          </a:p>
        </p:txBody>
      </p:sp>
      <p:sp>
        <p:nvSpPr>
          <p:cNvPr id="32787" name="Line 23"/>
          <p:cNvSpPr>
            <a:spLocks noChangeShapeType="1"/>
          </p:cNvSpPr>
          <p:nvPr/>
        </p:nvSpPr>
        <p:spPr bwMode="auto">
          <a:xfrm flipH="1">
            <a:off x="6477002" y="1981200"/>
            <a:ext cx="4492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51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build="p"/>
      <p:bldP spid="139280" grpId="0" animBg="1"/>
      <p:bldP spid="139282" grpId="0" animBg="1"/>
      <p:bldP spid="13928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5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Ostia:  a delegation architecture    </a:t>
            </a:r>
            <a:r>
              <a:rPr lang="en-US" sz="2000" dirty="0" smtClean="0"/>
              <a:t>[GPR’04]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Previous designs use filtering:</a:t>
            </a:r>
          </a:p>
          <a:p>
            <a:r>
              <a:rPr lang="en-US" sz="2400" dirty="0" smtClean="0"/>
              <a:t>Filter examines sys-calls and decides whether to block</a:t>
            </a:r>
          </a:p>
          <a:p>
            <a:r>
              <a:rPr lang="en-US" sz="2400" dirty="0" smtClean="0"/>
              <a:t>Difficulty with syncing state between app and monitor  </a:t>
            </a:r>
            <a:r>
              <a:rPr lang="en-US" sz="1600" dirty="0" smtClean="0"/>
              <a:t>(CWD,  UID,  ..)</a:t>
            </a:r>
          </a:p>
          <a:p>
            <a:pPr lvl="1"/>
            <a:r>
              <a:rPr lang="en-US" sz="1800" dirty="0" smtClean="0"/>
              <a:t>Incorrect syncing results in security vulnerabilities (e.g. disallowed file opened)</a:t>
            </a:r>
            <a:endParaRPr lang="en-US" sz="2400" dirty="0"/>
          </a:p>
          <a:p>
            <a:pPr marL="0" indent="0">
              <a:spcBef>
                <a:spcPts val="1776"/>
              </a:spcBef>
              <a:buNone/>
            </a:pPr>
            <a:r>
              <a:rPr lang="en-US" sz="2400" dirty="0" smtClean="0"/>
              <a:t>A delegation architecture: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33400" y="4445000"/>
            <a:ext cx="8077200" cy="2311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33400" y="6172200"/>
            <a:ext cx="8077200" cy="584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b"/>
          <a:lstStyle/>
          <a:p>
            <a:pPr algn="r"/>
            <a:r>
              <a:rPr lang="en-US" sz="2400" b="1"/>
              <a:t>OS Kernel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066800" y="4648200"/>
            <a:ext cx="1676400" cy="8128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 b="1" dirty="0"/>
              <a:t>m</a:t>
            </a:r>
            <a:r>
              <a:rPr lang="en-US" b="1" dirty="0" smtClean="0"/>
              <a:t>onitored</a:t>
            </a:r>
            <a:endParaRPr lang="en-US" b="1" dirty="0"/>
          </a:p>
          <a:p>
            <a:pPr algn="ctr"/>
            <a:r>
              <a:rPr lang="en-US" b="1" dirty="0"/>
              <a:t>a</a:t>
            </a:r>
            <a:r>
              <a:rPr lang="en-US" b="1" dirty="0" smtClean="0"/>
              <a:t>pplication</a:t>
            </a:r>
            <a:endParaRPr lang="en-US" b="1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876800" y="4648200"/>
            <a:ext cx="1600200" cy="8128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 anchor="ctr"/>
          <a:lstStyle/>
          <a:p>
            <a:pPr algn="ctr"/>
            <a:r>
              <a:rPr lang="en-US" b="1" dirty="0" smtClean="0"/>
              <a:t>agent</a:t>
            </a:r>
            <a:endParaRPr lang="en-US" b="1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926265" y="4343400"/>
            <a:ext cx="13939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user space</a:t>
            </a: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533400" y="6172201"/>
            <a:ext cx="80772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6936325" y="5029201"/>
            <a:ext cx="1243524" cy="70788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policy file</a:t>
            </a:r>
          </a:p>
          <a:p>
            <a:pPr algn="ctr" eaLnBrk="1" hangingPunct="1"/>
            <a:r>
              <a:rPr lang="en-US"/>
              <a:t>for app</a:t>
            </a: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>
            <a:off x="6477002" y="5334000"/>
            <a:ext cx="4492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1828801" y="5461000"/>
            <a:ext cx="3095657" cy="1117600"/>
            <a:chOff x="1828800" y="4095750"/>
            <a:chExt cx="3095657" cy="838200"/>
          </a:xfrm>
        </p:grpSpPr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1828800" y="4095750"/>
              <a:ext cx="0" cy="838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1828800" y="4171950"/>
              <a:ext cx="309565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1" dirty="0"/>
                <a:t>open(</a:t>
              </a:r>
              <a:r>
                <a:rPr lang="ja-JP" altLang="en-US" sz="1800" b="1" dirty="0"/>
                <a:t>“</a:t>
              </a:r>
              <a:r>
                <a:rPr lang="en-US" sz="1800" b="1" dirty="0" err="1"/>
                <a:t>etc</a:t>
              </a:r>
              <a:r>
                <a:rPr lang="en-US" sz="1800" b="1" dirty="0"/>
                <a:t>/</a:t>
              </a:r>
              <a:r>
                <a:rPr lang="en-US" sz="1800" b="1" dirty="0" err="1"/>
                <a:t>passwd</a:t>
              </a:r>
              <a:r>
                <a:rPr lang="ja-JP" altLang="en-US" sz="1800" b="1" dirty="0"/>
                <a:t>”</a:t>
              </a:r>
              <a:r>
                <a:rPr lang="en-US" sz="1800" b="1" dirty="0"/>
                <a:t>,  </a:t>
              </a:r>
              <a:r>
                <a:rPr lang="ja-JP" altLang="en-US" sz="1800" b="1" dirty="0"/>
                <a:t>“</a:t>
              </a:r>
              <a:r>
                <a:rPr lang="en-US" sz="1800" b="1" dirty="0"/>
                <a:t>r</a:t>
              </a:r>
              <a:r>
                <a:rPr lang="ja-JP" altLang="en-US" sz="1800" b="1" dirty="0"/>
                <a:t>”</a:t>
              </a:r>
              <a:r>
                <a:rPr lang="en-US" sz="1800" b="1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7554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11" grpId="0" animBg="1"/>
      <p:bldP spid="20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windows:</a:t>
            </a:r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33926" y="3011091"/>
            <a:ext cx="4105275" cy="1793081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1" y="2531270"/>
            <a:ext cx="3590925" cy="3850481"/>
          </a:xfrm>
          <a:prstGeom prst="rect">
            <a:avLst/>
          </a:prstGeom>
          <a:noFill/>
          <a:ln w="12700" algn="ctr">
            <a:noFill/>
            <a:miter lim="800000"/>
            <a:headEnd/>
            <a:tailEnd type="none" w="lg" len="med"/>
          </a:ln>
        </p:spPr>
      </p:pic>
    </p:spTree>
    <p:extLst>
      <p:ext uri="{BB962C8B-B14F-4D97-AF65-F5344CB8AC3E}">
        <p14:creationId xmlns:p14="http://schemas.microsoft.com/office/powerpoint/2010/main" val="1489265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5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Ostia:  a delegation architecture    </a:t>
            </a:r>
            <a:r>
              <a:rPr lang="en-US" sz="2000" dirty="0" smtClean="0"/>
              <a:t>[GPR’04]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93800"/>
            <a:ext cx="8763000" cy="5664200"/>
          </a:xfrm>
        </p:spPr>
        <p:txBody>
          <a:bodyPr>
            <a:normAutofit/>
          </a:bodyPr>
          <a:lstStyle/>
          <a:p>
            <a:r>
              <a:rPr lang="en-US" sz="2400" dirty="0"/>
              <a:t>Monitored app disallowed from making </a:t>
            </a:r>
            <a:r>
              <a:rPr lang="en-US" sz="2400" dirty="0" smtClean="0"/>
              <a:t>monitored sys calls</a:t>
            </a:r>
          </a:p>
          <a:p>
            <a:pPr lvl="1"/>
            <a:r>
              <a:rPr lang="en-US" sz="2000" dirty="0" smtClean="0"/>
              <a:t>Minimal kernel change     (… but app can call </a:t>
            </a:r>
            <a:r>
              <a:rPr lang="en-US" sz="2000" b="1" dirty="0" smtClean="0"/>
              <a:t>close</a:t>
            </a:r>
            <a:r>
              <a:rPr lang="en-US" sz="2000" dirty="0" smtClean="0"/>
              <a:t>() itself )</a:t>
            </a:r>
            <a:endParaRPr lang="en-US" sz="2000" dirty="0"/>
          </a:p>
          <a:p>
            <a:pPr>
              <a:spcBef>
                <a:spcPts val="2376"/>
              </a:spcBef>
            </a:pPr>
            <a:r>
              <a:rPr lang="en-US" sz="2400" dirty="0" smtClean="0"/>
              <a:t>Sys-call delegated to </a:t>
            </a:r>
            <a:r>
              <a:rPr lang="en-US" sz="2400" dirty="0"/>
              <a:t>an agent that decides </a:t>
            </a:r>
            <a:r>
              <a:rPr lang="en-US" sz="2400" dirty="0" smtClean="0"/>
              <a:t>if call is allowed</a:t>
            </a:r>
          </a:p>
          <a:p>
            <a:pPr lvl="1">
              <a:spcBef>
                <a:spcPts val="576"/>
              </a:spcBef>
            </a:pPr>
            <a:r>
              <a:rPr lang="en-US" sz="2000" dirty="0" smtClean="0"/>
              <a:t>Can be done without changing app</a:t>
            </a:r>
          </a:p>
          <a:p>
            <a:pPr marL="457200" lvl="1" indent="0">
              <a:spcBef>
                <a:spcPts val="576"/>
              </a:spcBef>
              <a:buNone/>
            </a:pPr>
            <a:r>
              <a:rPr lang="en-US" sz="2000" dirty="0" smtClean="0"/>
              <a:t>		(requires an emulation layer in monitored process)</a:t>
            </a:r>
            <a:endParaRPr lang="en-US" sz="2000" dirty="0"/>
          </a:p>
          <a:p>
            <a:pPr>
              <a:spcBef>
                <a:spcPts val="2376"/>
              </a:spcBef>
            </a:pPr>
            <a:r>
              <a:rPr lang="en-US" sz="2400" dirty="0" smtClean="0"/>
              <a:t>Incorrect state </a:t>
            </a:r>
            <a:r>
              <a:rPr lang="en-US" sz="2400" dirty="0"/>
              <a:t>syncing </a:t>
            </a:r>
            <a:r>
              <a:rPr lang="en-US" sz="2400" dirty="0" smtClean="0"/>
              <a:t>will not result in policy violation</a:t>
            </a:r>
          </a:p>
          <a:p>
            <a:pPr>
              <a:spcBef>
                <a:spcPts val="2376"/>
              </a:spcBef>
            </a:pPr>
            <a:r>
              <a:rPr lang="en-US" sz="2400" dirty="0" smtClean="0"/>
              <a:t>What should agent do when app calls </a:t>
            </a:r>
            <a:r>
              <a:rPr lang="en-US" sz="2400" b="1" dirty="0" err="1" smtClean="0"/>
              <a:t>execve</a:t>
            </a:r>
            <a:r>
              <a:rPr lang="en-US" sz="2400" b="1" dirty="0" smtClean="0"/>
              <a:t>?</a:t>
            </a:r>
          </a:p>
          <a:p>
            <a:pPr lvl="1" indent="-342900">
              <a:spcBef>
                <a:spcPts val="576"/>
              </a:spcBef>
            </a:pPr>
            <a:r>
              <a:rPr lang="en-US" sz="2000" dirty="0" smtClean="0"/>
              <a:t>Process can make the call directly.   </a:t>
            </a:r>
            <a:r>
              <a:rPr lang="en-US" sz="2000" dirty="0"/>
              <a:t>A</a:t>
            </a:r>
            <a:r>
              <a:rPr lang="en-US" sz="2000" dirty="0" smtClean="0"/>
              <a:t>gent loads new policy file.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914400" y="5969000"/>
            <a:ext cx="6934200" cy="7112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75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ChangeArrowheads="1"/>
          </p:cNvSpPr>
          <p:nvPr/>
        </p:nvSpPr>
        <p:spPr bwMode="auto">
          <a:xfrm>
            <a:off x="2057400" y="1600200"/>
            <a:ext cx="3810000" cy="1371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5400"/>
            <a:ext cx="8229600" cy="1143000"/>
          </a:xfrm>
        </p:spPr>
        <p:txBody>
          <a:bodyPr/>
          <a:lstStyle/>
          <a:p>
            <a:r>
              <a:rPr lang="en-US" sz="4400" dirty="0">
                <a:latin typeface="Tahoma" charset="0"/>
              </a:rPr>
              <a:t>Policy</a:t>
            </a:r>
          </a:p>
        </p:txBody>
      </p:sp>
      <p:sp>
        <p:nvSpPr>
          <p:cNvPr id="3379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57200" y="1092200"/>
            <a:ext cx="8382000" cy="57658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>
                <a:latin typeface="Tahoma" charset="0"/>
              </a:rPr>
              <a:t>Sample policy file:</a:t>
            </a:r>
          </a:p>
          <a:p>
            <a:pPr>
              <a:spcBef>
                <a:spcPts val="1080"/>
              </a:spcBef>
              <a:buFont typeface="Wingdings" charset="0"/>
              <a:buNone/>
            </a:pPr>
            <a:r>
              <a:rPr lang="en-US" sz="2400" dirty="0">
                <a:latin typeface="Tahoma" charset="0"/>
              </a:rPr>
              <a:t>			path allow  /</a:t>
            </a:r>
            <a:r>
              <a:rPr lang="en-US" sz="2400" dirty="0" err="1">
                <a:latin typeface="Tahoma" charset="0"/>
              </a:rPr>
              <a:t>tmp</a:t>
            </a:r>
            <a:r>
              <a:rPr lang="en-US" sz="2400" dirty="0">
                <a:latin typeface="Tahoma" charset="0"/>
              </a:rPr>
              <a:t>/*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Tahoma" charset="0"/>
              </a:rPr>
              <a:t>			path deny  /</a:t>
            </a:r>
            <a:r>
              <a:rPr lang="en-US" sz="2400" dirty="0" err="1">
                <a:latin typeface="Tahoma" charset="0"/>
              </a:rPr>
              <a:t>etc</a:t>
            </a:r>
            <a:r>
              <a:rPr lang="en-US" sz="2400" dirty="0">
                <a:latin typeface="Tahoma" charset="0"/>
              </a:rPr>
              <a:t>/</a:t>
            </a:r>
            <a:r>
              <a:rPr lang="en-US" sz="2400" dirty="0" err="1">
                <a:latin typeface="Tahoma" charset="0"/>
              </a:rPr>
              <a:t>passwd</a:t>
            </a:r>
            <a:endParaRPr lang="en-US" sz="2400" dirty="0">
              <a:latin typeface="Tahoma" charset="0"/>
            </a:endParaRPr>
          </a:p>
          <a:p>
            <a:pPr>
              <a:buFont typeface="Wingdings" charset="0"/>
              <a:buNone/>
            </a:pPr>
            <a:r>
              <a:rPr lang="en-US" sz="2400" dirty="0">
                <a:latin typeface="Tahoma" charset="0"/>
              </a:rPr>
              <a:t>			network deny all</a:t>
            </a:r>
          </a:p>
          <a:p>
            <a:pPr>
              <a:buFont typeface="Wingdings" charset="0"/>
              <a:buNone/>
            </a:pPr>
            <a:endParaRPr lang="en-US" sz="2400" dirty="0">
              <a:latin typeface="Tahoma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ahoma" charset="0"/>
              </a:rPr>
              <a:t>Manually specifying </a:t>
            </a:r>
            <a:r>
              <a:rPr lang="en-US" sz="2800" dirty="0">
                <a:latin typeface="Tahoma" charset="0"/>
              </a:rPr>
              <a:t>policy for an app </a:t>
            </a:r>
            <a:r>
              <a:rPr lang="en-US" sz="2800" dirty="0" smtClean="0">
                <a:latin typeface="Tahoma" charset="0"/>
              </a:rPr>
              <a:t>can be difficult:</a:t>
            </a:r>
            <a:endParaRPr lang="en-US" sz="2800" dirty="0">
              <a:latin typeface="Tahoma" charset="0"/>
            </a:endParaRPr>
          </a:p>
          <a:p>
            <a:pPr lvl="1">
              <a:lnSpc>
                <a:spcPct val="120000"/>
              </a:lnSpc>
              <a:spcBef>
                <a:spcPts val="1080"/>
              </a:spcBef>
            </a:pPr>
            <a:r>
              <a:rPr lang="en-US" sz="2600" dirty="0" err="1" smtClean="0">
                <a:latin typeface="Tahoma" charset="0"/>
                <a:ea typeface="ＭＳ Ｐゴシック" charset="0"/>
              </a:rPr>
              <a:t>Systrace</a:t>
            </a:r>
            <a:r>
              <a:rPr lang="en-US" sz="2600" dirty="0" smtClean="0">
                <a:latin typeface="Tahoma" charset="0"/>
                <a:ea typeface="ＭＳ Ｐゴシック" charset="0"/>
              </a:rPr>
              <a:t> can auto-generate policy by learning how app </a:t>
            </a:r>
            <a:br>
              <a:rPr lang="en-US" sz="2600" dirty="0" smtClean="0">
                <a:latin typeface="Tahoma" charset="0"/>
                <a:ea typeface="ＭＳ Ｐゴシック" charset="0"/>
              </a:rPr>
            </a:br>
            <a:r>
              <a:rPr lang="en-US" sz="2600" dirty="0" smtClean="0">
                <a:latin typeface="Tahoma" charset="0"/>
                <a:ea typeface="ＭＳ Ｐゴシック" charset="0"/>
              </a:rPr>
              <a:t>behaves on </a:t>
            </a:r>
            <a:r>
              <a:rPr lang="ja-JP" altLang="en-US" sz="2600" dirty="0" smtClean="0">
                <a:latin typeface="Tahoma" charset="0"/>
                <a:ea typeface="ＭＳ Ｐゴシック" charset="0"/>
              </a:rPr>
              <a:t>“</a:t>
            </a:r>
            <a:r>
              <a:rPr lang="en-US" sz="2600" dirty="0" smtClean="0">
                <a:latin typeface="Tahoma" charset="0"/>
                <a:ea typeface="ＭＳ Ｐゴシック" charset="0"/>
              </a:rPr>
              <a:t>good</a:t>
            </a:r>
            <a:r>
              <a:rPr lang="ja-JP" altLang="en-US" sz="2600" dirty="0" smtClean="0">
                <a:latin typeface="Tahoma" charset="0"/>
                <a:ea typeface="ＭＳ Ｐゴシック" charset="0"/>
              </a:rPr>
              <a:t>”</a:t>
            </a:r>
            <a:r>
              <a:rPr lang="en-US" sz="2600" dirty="0" smtClean="0">
                <a:latin typeface="Tahoma" charset="0"/>
                <a:ea typeface="ＭＳ Ｐゴシック" charset="0"/>
              </a:rPr>
              <a:t> inputs</a:t>
            </a:r>
          </a:p>
          <a:p>
            <a:pPr lvl="1">
              <a:lnSpc>
                <a:spcPct val="120000"/>
              </a:lnSpc>
              <a:spcBef>
                <a:spcPts val="1080"/>
              </a:spcBef>
            </a:pPr>
            <a:r>
              <a:rPr lang="en-US" sz="2600" dirty="0" smtClean="0">
                <a:latin typeface="Tahoma" charset="0"/>
                <a:ea typeface="ＭＳ Ｐゴシック" charset="0"/>
              </a:rPr>
              <a:t>If policy does not cover a specific sys-call, ask user</a:t>
            </a:r>
          </a:p>
          <a:p>
            <a:pPr lvl="2">
              <a:lnSpc>
                <a:spcPct val="120000"/>
              </a:lnSpc>
              <a:buFont typeface="Wingdings" charset="0"/>
              <a:buNone/>
            </a:pPr>
            <a:r>
              <a:rPr lang="en-US" dirty="0" smtClean="0">
                <a:latin typeface="Tahoma" charset="0"/>
                <a:ea typeface="ＭＳ Ｐゴシック" charset="0"/>
              </a:rPr>
              <a:t>… but user has no way to decide</a:t>
            </a:r>
          </a:p>
          <a:p>
            <a:pPr marL="0" indent="0">
              <a:spcBef>
                <a:spcPct val="100000"/>
              </a:spcBef>
              <a:buNone/>
            </a:pPr>
            <a:r>
              <a:rPr lang="en-US" sz="2400" dirty="0" smtClean="0">
                <a:latin typeface="Tahoma" charset="0"/>
              </a:rPr>
              <a:t>Difficulty </a:t>
            </a:r>
            <a:r>
              <a:rPr lang="en-US" sz="2400" dirty="0">
                <a:latin typeface="Tahoma" charset="0"/>
              </a:rPr>
              <a:t>with choosing policy for specific apps (e.g. browser) is </a:t>
            </a:r>
            <a:r>
              <a:rPr lang="en-US" sz="2400" dirty="0" smtClean="0">
                <a:latin typeface="Tahoma" charset="0"/>
              </a:rPr>
              <a:t/>
            </a:r>
            <a:br>
              <a:rPr lang="en-US" sz="2400" dirty="0" smtClean="0">
                <a:latin typeface="Tahoma" charset="0"/>
              </a:rPr>
            </a:br>
            <a:r>
              <a:rPr lang="en-US" sz="2400" dirty="0" smtClean="0">
                <a:latin typeface="Tahoma" charset="0"/>
              </a:rPr>
              <a:t>the main </a:t>
            </a:r>
            <a:r>
              <a:rPr lang="en-US" sz="2400" dirty="0">
                <a:latin typeface="Tahoma" charset="0"/>
              </a:rPr>
              <a:t>reason this approach is not widely used</a:t>
            </a:r>
          </a:p>
        </p:txBody>
      </p:sp>
    </p:spTree>
    <p:extLst>
      <p:ext uri="{BB962C8B-B14F-4D97-AF65-F5344CB8AC3E}">
        <p14:creationId xmlns:p14="http://schemas.microsoft.com/office/powerpoint/2010/main" val="2238683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ounded Rectangle 6"/>
          <p:cNvSpPr>
            <a:spLocks noChangeArrowheads="1"/>
          </p:cNvSpPr>
          <p:nvPr/>
        </p:nvSpPr>
        <p:spPr bwMode="auto">
          <a:xfrm>
            <a:off x="5562600" y="1143000"/>
            <a:ext cx="2971800" cy="2667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19" name="Rounded Rectangle 16"/>
          <p:cNvSpPr>
            <a:spLocks noChangeArrowheads="1"/>
          </p:cNvSpPr>
          <p:nvPr/>
        </p:nvSpPr>
        <p:spPr bwMode="auto">
          <a:xfrm>
            <a:off x="5943600" y="1339851"/>
            <a:ext cx="2395538" cy="1046163"/>
          </a:xfrm>
          <a:prstGeom prst="roundRect">
            <a:avLst>
              <a:gd name="adj" fmla="val 16667"/>
            </a:avLst>
          </a:prstGeom>
          <a:solidFill>
            <a:srgbClr val="000090"/>
          </a:solidFill>
          <a:ln w="127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20" name="Title 3"/>
          <p:cNvSpPr>
            <a:spLocks noGrp="1"/>
          </p:cNvSpPr>
          <p:nvPr>
            <p:ph type="title"/>
          </p:nvPr>
        </p:nvSpPr>
        <p:spPr>
          <a:xfrm>
            <a:off x="457200" y="-127000"/>
            <a:ext cx="8229600" cy="1143000"/>
          </a:xfrm>
        </p:spPr>
        <p:txBody>
          <a:bodyPr/>
          <a:lstStyle/>
          <a:p>
            <a:r>
              <a:rPr lang="en-US" dirty="0" err="1">
                <a:latin typeface="Tahoma" charset="0"/>
              </a:rPr>
              <a:t>NaCl</a:t>
            </a:r>
            <a:r>
              <a:rPr lang="en-US" dirty="0">
                <a:latin typeface="Tahoma" charset="0"/>
              </a:rPr>
              <a:t>:  a modern day example</a:t>
            </a:r>
          </a:p>
        </p:txBody>
      </p:sp>
      <p:sp>
        <p:nvSpPr>
          <p:cNvPr id="34821" name="Content Placeholder 14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457200" y="3835400"/>
            <a:ext cx="8229600" cy="3022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ahoma" charset="0"/>
              </a:rPr>
              <a:t>game:  </a:t>
            </a:r>
            <a:r>
              <a:rPr lang="en-US" sz="2400" dirty="0">
                <a:latin typeface="Tahoma" charset="0"/>
              </a:rPr>
              <a:t>untrusted x86 code</a:t>
            </a:r>
          </a:p>
          <a:p>
            <a:pPr>
              <a:spcBef>
                <a:spcPts val="2425"/>
              </a:spcBef>
            </a:pPr>
            <a:r>
              <a:rPr lang="en-US" sz="2400" dirty="0">
                <a:latin typeface="Tahoma" charset="0"/>
              </a:rPr>
              <a:t>Two sandboxes:</a:t>
            </a:r>
          </a:p>
          <a:p>
            <a:pPr lvl="1">
              <a:spcBef>
                <a:spcPts val="1675"/>
              </a:spcBef>
            </a:pPr>
            <a:r>
              <a:rPr lang="en-US" sz="2000" dirty="0">
                <a:latin typeface="Tahoma" charset="0"/>
                <a:ea typeface="ＭＳ Ｐゴシック" charset="0"/>
              </a:rPr>
              <a:t>outer sandbox:  restricts capabilities using </a:t>
            </a:r>
            <a:r>
              <a:rPr lang="en-US" sz="2000" dirty="0" smtClean="0">
                <a:latin typeface="Tahoma" charset="0"/>
                <a:ea typeface="ＭＳ Ｐゴシック" charset="0"/>
              </a:rPr>
              <a:t>system </a:t>
            </a:r>
            <a:r>
              <a:rPr lang="en-US" sz="2000" dirty="0">
                <a:latin typeface="Tahoma" charset="0"/>
                <a:ea typeface="ＭＳ Ｐゴシック" charset="0"/>
              </a:rPr>
              <a:t>call interposition</a:t>
            </a:r>
          </a:p>
          <a:p>
            <a:pPr lvl="1">
              <a:lnSpc>
                <a:spcPct val="120000"/>
              </a:lnSpc>
              <a:spcBef>
                <a:spcPts val="1675"/>
              </a:spcBef>
            </a:pPr>
            <a:r>
              <a:rPr lang="en-US" sz="2000" dirty="0">
                <a:latin typeface="Tahoma" charset="0"/>
                <a:ea typeface="ＭＳ Ｐゴシック" charset="0"/>
              </a:rPr>
              <a:t>Inner sandbox: uses x86 memory segmentation to isolate</a:t>
            </a:r>
            <a:br>
              <a:rPr lang="en-US" sz="2000" dirty="0">
                <a:latin typeface="Tahoma" charset="0"/>
                <a:ea typeface="ＭＳ Ｐゴシック" charset="0"/>
              </a:rPr>
            </a:br>
            <a:r>
              <a:rPr lang="en-US" sz="2000" dirty="0">
                <a:latin typeface="Tahoma" charset="0"/>
                <a:ea typeface="ＭＳ Ｐゴシック" charset="0"/>
              </a:rPr>
              <a:t>	application memory </a:t>
            </a:r>
            <a:r>
              <a:rPr lang="en-US" sz="2000" dirty="0" smtClean="0">
                <a:latin typeface="Tahoma" charset="0"/>
                <a:ea typeface="ＭＳ Ｐゴシック" charset="0"/>
              </a:rPr>
              <a:t>among apps</a:t>
            </a:r>
            <a:endParaRPr lang="en-US" sz="2000" dirty="0">
              <a:latin typeface="Tahoma" charset="0"/>
              <a:ea typeface="ＭＳ Ｐゴシック" charset="0"/>
            </a:endParaRPr>
          </a:p>
        </p:txBody>
      </p:sp>
      <p:sp>
        <p:nvSpPr>
          <p:cNvPr id="34822" name="Rounded Rectangle 5"/>
          <p:cNvSpPr>
            <a:spLocks noChangeArrowheads="1"/>
          </p:cNvSpPr>
          <p:nvPr/>
        </p:nvSpPr>
        <p:spPr bwMode="auto">
          <a:xfrm>
            <a:off x="762000" y="1600200"/>
            <a:ext cx="1600200" cy="1828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pPr algn="ctr"/>
            <a:r>
              <a:rPr lang="en-US" u="sng"/>
              <a:t>Browser</a:t>
            </a:r>
          </a:p>
          <a:p>
            <a:pPr algn="ctr"/>
            <a:endParaRPr lang="en-US"/>
          </a:p>
          <a:p>
            <a:pPr algn="ctr"/>
            <a:r>
              <a:rPr lang="en-US"/>
              <a:t>HTML</a:t>
            </a:r>
          </a:p>
          <a:p>
            <a:pPr algn="ctr"/>
            <a:r>
              <a:rPr lang="en-US"/>
              <a:t>JavaScript</a:t>
            </a:r>
          </a:p>
        </p:txBody>
      </p:sp>
      <p:sp>
        <p:nvSpPr>
          <p:cNvPr id="34823" name="Left-Right Arrow 7"/>
          <p:cNvSpPr>
            <a:spLocks noChangeArrowheads="1"/>
          </p:cNvSpPr>
          <p:nvPr/>
        </p:nvSpPr>
        <p:spPr bwMode="auto">
          <a:xfrm>
            <a:off x="2819400" y="2286000"/>
            <a:ext cx="2438400" cy="381000"/>
          </a:xfrm>
          <a:prstGeom prst="leftRightArrow">
            <a:avLst>
              <a:gd name="adj1" fmla="val 50000"/>
              <a:gd name="adj2" fmla="val 50015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24" name="TextBox 8"/>
          <p:cNvSpPr txBox="1">
            <a:spLocks noChangeArrowheads="1"/>
          </p:cNvSpPr>
          <p:nvPr/>
        </p:nvSpPr>
        <p:spPr bwMode="auto">
          <a:xfrm>
            <a:off x="3581401" y="1905000"/>
            <a:ext cx="88222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NPAPI</a:t>
            </a:r>
          </a:p>
        </p:txBody>
      </p:sp>
      <p:sp>
        <p:nvSpPr>
          <p:cNvPr id="34825" name="Rounded Rectangle 10"/>
          <p:cNvSpPr>
            <a:spLocks noChangeArrowheads="1"/>
          </p:cNvSpPr>
          <p:nvPr/>
        </p:nvSpPr>
        <p:spPr bwMode="auto">
          <a:xfrm>
            <a:off x="5867400" y="3200400"/>
            <a:ext cx="2438400" cy="533400"/>
          </a:xfrm>
          <a:prstGeom prst="roundRect">
            <a:avLst>
              <a:gd name="adj" fmla="val 16667"/>
            </a:avLst>
          </a:prstGeom>
          <a:solidFill>
            <a:srgbClr val="9999FF"/>
          </a:solidFill>
          <a:ln w="127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/>
              <a:t>NaCl runtime</a:t>
            </a:r>
          </a:p>
        </p:txBody>
      </p:sp>
      <p:sp>
        <p:nvSpPr>
          <p:cNvPr id="34826" name="Up-Down Arrow 11"/>
          <p:cNvSpPr>
            <a:spLocks noChangeArrowheads="1"/>
          </p:cNvSpPr>
          <p:nvPr/>
        </p:nvSpPr>
        <p:spPr bwMode="auto">
          <a:xfrm>
            <a:off x="6934202" y="2533651"/>
            <a:ext cx="354013" cy="563563"/>
          </a:xfrm>
          <a:prstGeom prst="upDownArrow">
            <a:avLst>
              <a:gd name="adj1" fmla="val 50000"/>
              <a:gd name="adj2" fmla="val 49910"/>
            </a:avLst>
          </a:prstGeom>
          <a:solidFill>
            <a:srgbClr val="9999FF"/>
          </a:solidFill>
          <a:ln w="12700">
            <a:solidFill>
              <a:schemeClr val="tx1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" name="Rounded Rectangle 15"/>
          <p:cNvSpPr/>
          <p:nvPr/>
        </p:nvSpPr>
        <p:spPr bwMode="auto">
          <a:xfrm>
            <a:off x="6019800" y="1417637"/>
            <a:ext cx="2209800" cy="88265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34828" name="Rounded Rectangle 9"/>
          <p:cNvSpPr>
            <a:spLocks noChangeArrowheads="1"/>
          </p:cNvSpPr>
          <p:nvPr/>
        </p:nvSpPr>
        <p:spPr bwMode="auto">
          <a:xfrm>
            <a:off x="6172200" y="1524000"/>
            <a:ext cx="1905000" cy="685800"/>
          </a:xfrm>
          <a:prstGeom prst="roundRect">
            <a:avLst>
              <a:gd name="adj" fmla="val 16667"/>
            </a:avLst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game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951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Control hijacking without executing code</a:t>
            </a:r>
          </a:p>
          <a:p>
            <a:r>
              <a:rPr lang="en-US" dirty="0" smtClean="0"/>
              <a:t>Idea: overwrite the return address rather than try to execute code in stack or heap</a:t>
            </a:r>
          </a:p>
          <a:p>
            <a:r>
              <a:rPr lang="en-US" dirty="0" smtClean="0"/>
              <a:t>Can reroute to /bin/</a:t>
            </a:r>
            <a:r>
              <a:rPr lang="en-US" dirty="0" err="1" smtClean="0"/>
              <a:t>sh</a:t>
            </a:r>
            <a:r>
              <a:rPr lang="en-US" dirty="0" smtClean="0"/>
              <a:t>, for example, instead of continuing in the current execution library</a:t>
            </a:r>
          </a:p>
          <a:p>
            <a:r>
              <a:rPr lang="en-US" dirty="0" smtClean="0"/>
              <a:t>Much harder to defend against</a:t>
            </a:r>
          </a:p>
          <a:p>
            <a:pPr lvl="1"/>
            <a:r>
              <a:rPr lang="en-US" dirty="0" smtClean="0"/>
              <a:t>But does require that the attacker know where to return to!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896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Response: randomize!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1533"/>
            <a:ext cx="8229600" cy="507153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ASLR:       (Address Space Layout Randomization)</a:t>
            </a:r>
          </a:p>
          <a:p>
            <a:pPr lvl="1"/>
            <a:r>
              <a:rPr lang="en-US" dirty="0" smtClean="0"/>
              <a:t>Map shared libraries to rand location in process memory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    Attacker cannot jump directly to exec function</a:t>
            </a:r>
          </a:p>
          <a:p>
            <a:pPr lvl="1"/>
            <a:r>
              <a:rPr lang="en-US" dirty="0" smtClean="0"/>
              <a:t>Deployment:    (/</a:t>
            </a:r>
            <a:r>
              <a:rPr lang="en-US" dirty="0" err="1" smtClean="0"/>
              <a:t>DynamicBase</a:t>
            </a:r>
            <a:r>
              <a:rPr lang="en-US" dirty="0" smtClean="0"/>
              <a:t> in visual studio)</a:t>
            </a:r>
          </a:p>
          <a:p>
            <a:pPr lvl="2"/>
            <a:r>
              <a:rPr lang="en-US" dirty="0" smtClean="0"/>
              <a:t>Windows Vista: 	8 bits of randomness for DLLs: aligned to 64K page in a 16MB region      256 choices</a:t>
            </a:r>
          </a:p>
          <a:p>
            <a:pPr lvl="2"/>
            <a:r>
              <a:rPr lang="en-US" dirty="0" smtClean="0"/>
              <a:t>Windows 8:		24 bits of randomness on 64-bit processors</a:t>
            </a:r>
          </a:p>
          <a:p>
            <a:r>
              <a:rPr lang="en-US" dirty="0" smtClean="0"/>
              <a:t>Other randomization methods:</a:t>
            </a:r>
          </a:p>
          <a:p>
            <a:pPr lvl="1"/>
            <a:r>
              <a:rPr lang="en-US" dirty="0" smtClean="0"/>
              <a:t>Sys-call randomization:    randomize sys-call id’s</a:t>
            </a:r>
          </a:p>
          <a:p>
            <a:pPr lvl="1"/>
            <a:r>
              <a:rPr lang="en-US" dirty="0" smtClean="0"/>
              <a:t>Instruction Set Randomization (ISR)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539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80203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ASLR Example</a:t>
            </a:r>
            <a:endParaRPr 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06438" y="1640239"/>
            <a:ext cx="71590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latin typeface="Arial" charset="0"/>
              </a:rPr>
              <a:t>Booting </a:t>
            </a:r>
            <a:r>
              <a:rPr lang="en-US" sz="2400" dirty="0" smtClean="0">
                <a:latin typeface="Arial" charset="0"/>
              </a:rPr>
              <a:t>twice </a:t>
            </a:r>
            <a:r>
              <a:rPr lang="en-US" sz="2400" dirty="0">
                <a:latin typeface="Arial" charset="0"/>
              </a:rPr>
              <a:t>loads libraries into different locations:</a:t>
            </a:r>
          </a:p>
        </p:txBody>
      </p:sp>
      <p:grpSp>
        <p:nvGrpSpPr>
          <p:cNvPr id="6" name="Group 10"/>
          <p:cNvGrpSpPr>
            <a:grpSpLocks/>
          </p:cNvGrpSpPr>
          <p:nvPr/>
        </p:nvGrpSpPr>
        <p:grpSpPr bwMode="auto">
          <a:xfrm>
            <a:off x="1544638" y="2326039"/>
            <a:ext cx="6492875" cy="834629"/>
            <a:chOff x="768" y="1632"/>
            <a:chExt cx="4090" cy="701"/>
          </a:xfrm>
        </p:grpSpPr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1331" t="62642" r="43544" b="21014"/>
            <a:stretch>
              <a:fillRect/>
            </a:stretch>
          </p:blipFill>
          <p:spPr bwMode="auto">
            <a:xfrm>
              <a:off x="768" y="1632"/>
              <a:ext cx="4090" cy="70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256" y="1632"/>
              <a:ext cx="816" cy="700"/>
            </a:xfrm>
            <a:prstGeom prst="rect">
              <a:avLst/>
            </a:prstGeom>
            <a:solidFill>
              <a:schemeClr val="folHlink">
                <a:alpha val="34117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11"/>
          <p:cNvGrpSpPr>
            <a:grpSpLocks/>
          </p:cNvGrpSpPr>
          <p:nvPr/>
        </p:nvGrpSpPr>
        <p:grpSpPr bwMode="auto">
          <a:xfrm>
            <a:off x="1503362" y="3597626"/>
            <a:ext cx="6650038" cy="842963"/>
            <a:chOff x="742" y="2604"/>
            <a:chExt cx="4189" cy="708"/>
          </a:xfrm>
        </p:grpSpPr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l="1270" t="63559" r="43636" b="21419"/>
            <a:stretch>
              <a:fillRect/>
            </a:stretch>
          </p:blipFill>
          <p:spPr bwMode="auto">
            <a:xfrm>
              <a:off x="742" y="2608"/>
              <a:ext cx="4189" cy="7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2266" y="2604"/>
              <a:ext cx="816" cy="708"/>
            </a:xfrm>
            <a:prstGeom prst="rect">
              <a:avLst/>
            </a:prstGeom>
            <a:solidFill>
              <a:schemeClr val="folHlink">
                <a:alpha val="34117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35464" y="4630911"/>
            <a:ext cx="812273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  everything in process memory must be randomized </a:t>
            </a:r>
          </a:p>
          <a:p>
            <a:r>
              <a:rPr lang="en-US" sz="2400" b="1" dirty="0"/>
              <a:t>		</a:t>
            </a:r>
            <a:r>
              <a:rPr lang="en-US" sz="2400" b="1" dirty="0" smtClean="0"/>
              <a:t>stack</a:t>
            </a:r>
            <a:r>
              <a:rPr lang="en-US" sz="2400" b="1" dirty="0"/>
              <a:t>,  </a:t>
            </a:r>
            <a:r>
              <a:rPr lang="en-US" sz="2400" b="1" dirty="0" smtClean="0"/>
              <a:t> heap</a:t>
            </a:r>
            <a:r>
              <a:rPr lang="en-US" sz="2400" b="1" dirty="0"/>
              <a:t>,  </a:t>
            </a:r>
            <a:r>
              <a:rPr lang="en-US" sz="2400" b="1" dirty="0" smtClean="0"/>
              <a:t> shared </a:t>
            </a:r>
            <a:r>
              <a:rPr lang="en-US" sz="2400" b="1" dirty="0"/>
              <a:t>libs,  </a:t>
            </a:r>
            <a:r>
              <a:rPr lang="en-US" sz="2400" b="1" dirty="0" smtClean="0"/>
              <a:t> image</a:t>
            </a:r>
            <a:endParaRPr lang="en-US" sz="2400" b="1" dirty="0"/>
          </a:p>
          <a:p>
            <a:pPr marL="685800" lvl="1" indent="-228600">
              <a:spcBef>
                <a:spcPts val="1200"/>
              </a:spcBef>
              <a:buFont typeface="Arial"/>
              <a:buChar char="•"/>
            </a:pPr>
            <a:r>
              <a:rPr lang="en-US" sz="2400" dirty="0"/>
              <a:t>Win 8 </a:t>
            </a:r>
            <a:r>
              <a:rPr lang="en-US" sz="2400" b="1" dirty="0"/>
              <a:t>Force ASLR</a:t>
            </a:r>
            <a:r>
              <a:rPr lang="en-US" sz="2400" dirty="0"/>
              <a:t>:    ensures all loaded modules use </a:t>
            </a:r>
            <a:r>
              <a:rPr lang="en-US" sz="2400" dirty="0" smtClean="0"/>
              <a:t>ASLR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6471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attack: JIT spraying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Force JavaScript JIT to fill heap with executable </a:t>
            </a:r>
            <a:r>
              <a:rPr lang="en-US" dirty="0" err="1" smtClean="0"/>
              <a:t>shellcode</a:t>
            </a:r>
            <a:endParaRPr lang="en-US" dirty="0" smtClean="0"/>
          </a:p>
          <a:p>
            <a:r>
              <a:rPr lang="en-US" dirty="0" smtClean="0"/>
              <a:t>Then point SFP anywhere in spray area</a:t>
            </a:r>
            <a:endParaRPr lang="en-US" dirty="0"/>
          </a:p>
        </p:txBody>
      </p:sp>
      <p:grpSp>
        <p:nvGrpSpPr>
          <p:cNvPr id="4" name="Group 43"/>
          <p:cNvGrpSpPr/>
          <p:nvPr/>
        </p:nvGrpSpPr>
        <p:grpSpPr>
          <a:xfrm>
            <a:off x="378767" y="3610550"/>
            <a:ext cx="8386466" cy="2800350"/>
            <a:chOff x="533400" y="3124200"/>
            <a:chExt cx="8386466" cy="3733800"/>
          </a:xfrm>
        </p:grpSpPr>
        <p:sp>
          <p:nvSpPr>
            <p:cNvPr id="5" name="Rectangle 4"/>
            <p:cNvSpPr/>
            <p:nvPr/>
          </p:nvSpPr>
          <p:spPr>
            <a:xfrm>
              <a:off x="533400" y="3124200"/>
              <a:ext cx="7772400" cy="3733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819400" y="3352800"/>
              <a:ext cx="5105400" cy="2971800"/>
            </a:xfrm>
            <a:prstGeom prst="rect">
              <a:avLst/>
            </a:prstGeom>
            <a:solidFill>
              <a:srgbClr val="0070C0">
                <a:alpha val="3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 rot="5400000">
              <a:off x="8149944" y="4497391"/>
              <a:ext cx="10781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heap</a:t>
              </a:r>
              <a:endParaRPr lang="en-US" sz="24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38200" y="4356866"/>
              <a:ext cx="838200" cy="304800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38200" y="4661666"/>
              <a:ext cx="838200" cy="304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38200" y="4966466"/>
              <a:ext cx="838200" cy="304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38200" y="5238691"/>
              <a:ext cx="830501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vtable</a:t>
              </a:r>
              <a:endParaRPr lang="en-US" dirty="0"/>
            </a:p>
          </p:txBody>
        </p:sp>
        <p:grpSp>
          <p:nvGrpSpPr>
            <p:cNvPr id="12" name="Group 14"/>
            <p:cNvGrpSpPr/>
            <p:nvPr/>
          </p:nvGrpSpPr>
          <p:grpSpPr>
            <a:xfrm>
              <a:off x="3048000" y="3505200"/>
              <a:ext cx="4648200" cy="609600"/>
              <a:chOff x="3048000" y="3505200"/>
              <a:chExt cx="4648200" cy="609600"/>
            </a:xfrm>
            <a:solidFill>
              <a:srgbClr val="FF5050"/>
            </a:solidFill>
          </p:grpSpPr>
          <p:sp>
            <p:nvSpPr>
              <p:cNvPr id="31" name="Rectangle 12"/>
              <p:cNvSpPr/>
              <p:nvPr/>
            </p:nvSpPr>
            <p:spPr>
              <a:xfrm>
                <a:off x="3048000" y="3505200"/>
                <a:ext cx="3352800" cy="6096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accent3"/>
                    </a:solidFill>
                  </a:rPr>
                  <a:t>NOP  </a:t>
                </a:r>
                <a:r>
                  <a:rPr lang="en-US" sz="2400" dirty="0" smtClean="0">
                    <a:solidFill>
                      <a:schemeClr val="accent3"/>
                    </a:solidFill>
                  </a:rPr>
                  <a:t>slide</a:t>
                </a:r>
                <a:endParaRPr lang="en-US" sz="2400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32" name="Rectangle 13"/>
              <p:cNvSpPr/>
              <p:nvPr/>
            </p:nvSpPr>
            <p:spPr>
              <a:xfrm>
                <a:off x="6400800" y="3505200"/>
                <a:ext cx="1295400" cy="6096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err="1" smtClean="0">
                    <a:solidFill>
                      <a:schemeClr val="accent3"/>
                    </a:solidFill>
                  </a:rPr>
                  <a:t>shellcode</a:t>
                </a:r>
                <a:endParaRPr lang="en-US" sz="2000" dirty="0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13" name="Group 23"/>
            <p:cNvGrpSpPr/>
            <p:nvPr/>
          </p:nvGrpSpPr>
          <p:grpSpPr>
            <a:xfrm>
              <a:off x="3048000" y="4419600"/>
              <a:ext cx="1524000" cy="457200"/>
              <a:chOff x="3048000" y="4419600"/>
              <a:chExt cx="1524000" cy="45720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3048000" y="4419600"/>
                <a:ext cx="1524000" cy="457200"/>
              </a:xfrm>
              <a:prstGeom prst="rect">
                <a:avLst/>
              </a:prstGeom>
              <a:solidFill>
                <a:srgbClr val="FF5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343400" y="4419600"/>
                <a:ext cx="228600" cy="4572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24"/>
            <p:cNvGrpSpPr/>
            <p:nvPr/>
          </p:nvGrpSpPr>
          <p:grpSpPr>
            <a:xfrm>
              <a:off x="5105400" y="4419600"/>
              <a:ext cx="1524000" cy="457200"/>
              <a:chOff x="3048000" y="4419600"/>
              <a:chExt cx="1524000" cy="457200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3048000" y="4419600"/>
                <a:ext cx="1524000" cy="457200"/>
              </a:xfrm>
              <a:prstGeom prst="rect">
                <a:avLst/>
              </a:prstGeom>
              <a:solidFill>
                <a:srgbClr val="FF5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343400" y="4419600"/>
                <a:ext cx="228600" cy="4572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27"/>
            <p:cNvGrpSpPr/>
            <p:nvPr/>
          </p:nvGrpSpPr>
          <p:grpSpPr>
            <a:xfrm>
              <a:off x="3810000" y="5105400"/>
              <a:ext cx="1524000" cy="457200"/>
              <a:chOff x="3048000" y="4419600"/>
              <a:chExt cx="1524000" cy="4572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3048000" y="4419600"/>
                <a:ext cx="1524000" cy="457200"/>
              </a:xfrm>
              <a:prstGeom prst="rect">
                <a:avLst/>
              </a:prstGeom>
              <a:solidFill>
                <a:srgbClr val="FF5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343400" y="4419600"/>
                <a:ext cx="228600" cy="4572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30"/>
            <p:cNvGrpSpPr/>
            <p:nvPr/>
          </p:nvGrpSpPr>
          <p:grpSpPr>
            <a:xfrm>
              <a:off x="5943600" y="5105400"/>
              <a:ext cx="1524000" cy="457200"/>
              <a:chOff x="3048000" y="4419600"/>
              <a:chExt cx="1524000" cy="45720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3048000" y="4419600"/>
                <a:ext cx="1524000" cy="457200"/>
              </a:xfrm>
              <a:prstGeom prst="rect">
                <a:avLst/>
              </a:prstGeom>
              <a:solidFill>
                <a:srgbClr val="FF5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343400" y="4419600"/>
                <a:ext cx="228600" cy="4572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33"/>
            <p:cNvGrpSpPr/>
            <p:nvPr/>
          </p:nvGrpSpPr>
          <p:grpSpPr>
            <a:xfrm>
              <a:off x="5562600" y="5715000"/>
              <a:ext cx="1524000" cy="457200"/>
              <a:chOff x="3048000" y="4419600"/>
              <a:chExt cx="1524000" cy="45720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3048000" y="4419600"/>
                <a:ext cx="1524000" cy="457200"/>
              </a:xfrm>
              <a:prstGeom prst="rect">
                <a:avLst/>
              </a:prstGeom>
              <a:solidFill>
                <a:srgbClr val="FF5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343400" y="4419600"/>
                <a:ext cx="228600" cy="4572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36"/>
            <p:cNvGrpSpPr/>
            <p:nvPr/>
          </p:nvGrpSpPr>
          <p:grpSpPr>
            <a:xfrm>
              <a:off x="3352800" y="5715000"/>
              <a:ext cx="1524000" cy="457200"/>
              <a:chOff x="3048000" y="4419600"/>
              <a:chExt cx="1524000" cy="4572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3048000" y="4419600"/>
                <a:ext cx="1524000" cy="457200"/>
              </a:xfrm>
              <a:prstGeom prst="rect">
                <a:avLst/>
              </a:prstGeom>
              <a:solidFill>
                <a:srgbClr val="FF5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343400" y="4419600"/>
                <a:ext cx="228600" cy="4572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3" name="TextBox 32"/>
          <p:cNvSpPr txBox="1"/>
          <p:nvPr/>
        </p:nvSpPr>
        <p:spPr>
          <a:xfrm>
            <a:off x="5773687" y="4915906"/>
            <a:ext cx="1562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execute enabled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4992463" y="4353500"/>
            <a:ext cx="1562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execute enabled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2854920" y="4301588"/>
            <a:ext cx="1562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execute enabled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3712343" y="4882296"/>
            <a:ext cx="1562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execute enabled</a:t>
            </a:r>
            <a:endParaRPr lang="en-US" sz="1600" dirty="0"/>
          </a:p>
        </p:txBody>
      </p:sp>
      <p:cxnSp>
        <p:nvCxnSpPr>
          <p:cNvPr id="37" name="Straight Arrow Connector 36"/>
          <p:cNvCxnSpPr/>
          <p:nvPr/>
        </p:nvCxnSpPr>
        <p:spPr bwMode="auto">
          <a:xfrm>
            <a:off x="1514068" y="4692054"/>
            <a:ext cx="2667000" cy="5715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63356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time defenses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Many run-time checking techniques …</a:t>
            </a:r>
          </a:p>
          <a:p>
            <a:pPr lvl="1"/>
            <a:r>
              <a:rPr lang="en-US" dirty="0"/>
              <a:t>we only discuss methods relevant to overflow protection</a:t>
            </a:r>
          </a:p>
          <a:p>
            <a:pPr>
              <a:spcBef>
                <a:spcPts val="2520"/>
              </a:spcBef>
            </a:pPr>
            <a:r>
              <a:rPr lang="en-US" sz="2400" u="sng" dirty="0" smtClean="0"/>
              <a:t>Solution 1</a:t>
            </a:r>
            <a:r>
              <a:rPr lang="en-US" sz="2400" dirty="0" smtClean="0"/>
              <a:t>:  </a:t>
            </a:r>
            <a:r>
              <a:rPr lang="en-US" sz="2400" dirty="0" err="1" smtClean="0"/>
              <a:t>StackGuard</a:t>
            </a:r>
            <a:endParaRPr lang="en-US" sz="2400" dirty="0" smtClean="0"/>
          </a:p>
          <a:p>
            <a:pPr lvl="1"/>
            <a:r>
              <a:rPr lang="en-US" dirty="0"/>
              <a:t>Run time tests for stack integrity. </a:t>
            </a:r>
          </a:p>
          <a:p>
            <a:pPr lvl="1"/>
            <a:r>
              <a:rPr lang="en-US" dirty="0"/>
              <a:t>Embed “canaries” in stack frames and verify their integrity prior to function return.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  <p:pic>
        <p:nvPicPr>
          <p:cNvPr id="7" name="Picture 6" descr="pointguard-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667" y="2607734"/>
            <a:ext cx="28702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9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2082</Words>
  <Application>Microsoft Macintosh PowerPoint</Application>
  <PresentationFormat>On-screen Show (4:3)</PresentationFormat>
  <Paragraphs>443</Paragraphs>
  <Slides>42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Defenses from Malware</vt:lpstr>
      <vt:lpstr>Preventing exploits</vt:lpstr>
      <vt:lpstr>Non-executable memory</vt:lpstr>
      <vt:lpstr>Example: DEP</vt:lpstr>
      <vt:lpstr>Return oriented programming</vt:lpstr>
      <vt:lpstr>Response: randomize!</vt:lpstr>
      <vt:lpstr>PowerPoint Presentation</vt:lpstr>
      <vt:lpstr>Another attack: JIT spraying</vt:lpstr>
      <vt:lpstr>Run time defenses</vt:lpstr>
      <vt:lpstr>Canary types</vt:lpstr>
      <vt:lpstr>More on Stackguard</vt:lpstr>
      <vt:lpstr>PowerPoint Presentation</vt:lpstr>
      <vt:lpstr>PowerPoint Presentation</vt:lpstr>
      <vt:lpstr>PowerPoint Presentation</vt:lpstr>
      <vt:lpstr>PowerPoint Presentation</vt:lpstr>
      <vt:lpstr>Defenses:</vt:lpstr>
      <vt:lpstr>Summary: canaries are not everything</vt:lpstr>
      <vt:lpstr>What if can’t recompile:  Libsafe</vt:lpstr>
      <vt:lpstr>PowerPoint Presentation</vt:lpstr>
      <vt:lpstr>More methods</vt:lpstr>
      <vt:lpstr>Dealing with legacy code</vt:lpstr>
      <vt:lpstr>Approach:   confinement</vt:lpstr>
      <vt:lpstr>Approach:   confinement</vt:lpstr>
      <vt:lpstr>Approach:   confinement</vt:lpstr>
      <vt:lpstr>Approach:   confinement</vt:lpstr>
      <vt:lpstr>Implementing confinement</vt:lpstr>
      <vt:lpstr>A old example:    chroot</vt:lpstr>
      <vt:lpstr>Jailkit</vt:lpstr>
      <vt:lpstr>Escaping from jails</vt:lpstr>
      <vt:lpstr>Many ways to escape jail as root</vt:lpstr>
      <vt:lpstr>Freebsd jail</vt:lpstr>
      <vt:lpstr>Not all programs can run in a jail</vt:lpstr>
      <vt:lpstr>Problems with chroot and jail</vt:lpstr>
      <vt:lpstr>System call interposition</vt:lpstr>
      <vt:lpstr>Initial implementation  (Janus)      [GWTB’96]</vt:lpstr>
      <vt:lpstr>Complications</vt:lpstr>
      <vt:lpstr>Problems with ptrace</vt:lpstr>
      <vt:lpstr>Alternate design:  systrace    [P’02]</vt:lpstr>
      <vt:lpstr>Ostia:  a delegation architecture    [GPR’04]</vt:lpstr>
      <vt:lpstr>Ostia:  a delegation architecture    [GPR’04]</vt:lpstr>
      <vt:lpstr>Policy</vt:lpstr>
      <vt:lpstr>NaCl:  a modern day example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Defenses from Malware</dc:title>
  <dc:creator>Default User</dc:creator>
  <cp:lastModifiedBy>Default User</cp:lastModifiedBy>
  <cp:revision>7</cp:revision>
  <dcterms:created xsi:type="dcterms:W3CDTF">2015-02-17T15:25:14Z</dcterms:created>
  <dcterms:modified xsi:type="dcterms:W3CDTF">2015-02-17T16:40:22Z</dcterms:modified>
</cp:coreProperties>
</file>