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74" r:id="rId5"/>
    <p:sldId id="282" r:id="rId6"/>
    <p:sldId id="283" r:id="rId7"/>
    <p:sldId id="284" r:id="rId8"/>
    <p:sldId id="285" r:id="rId9"/>
    <p:sldId id="259" r:id="rId10"/>
    <p:sldId id="258" r:id="rId11"/>
    <p:sldId id="260" r:id="rId12"/>
    <p:sldId id="261" r:id="rId13"/>
    <p:sldId id="262" r:id="rId14"/>
    <p:sldId id="263" r:id="rId15"/>
    <p:sldId id="264" r:id="rId16"/>
    <p:sldId id="267" r:id="rId17"/>
    <p:sldId id="265" r:id="rId18"/>
    <p:sldId id="266" r:id="rId19"/>
    <p:sldId id="269" r:id="rId20"/>
    <p:sldId id="273" r:id="rId21"/>
    <p:sldId id="270" r:id="rId22"/>
    <p:sldId id="271" r:id="rId23"/>
    <p:sldId id="272" r:id="rId24"/>
    <p:sldId id="275" r:id="rId25"/>
    <p:sldId id="276" r:id="rId26"/>
    <p:sldId id="278" r:id="rId27"/>
    <p:sldId id="277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4" d="100"/>
          <a:sy n="124" d="100"/>
        </p:scale>
        <p:origin x="-6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45F0-7DC1-5E49-B770-96AA3A2C3E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6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45F0-7DC1-5E49-B770-96AA3A2C3E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45F0-7DC1-5E49-B770-96AA3A2C3E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6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45F0-7DC1-5E49-B770-96AA3A2C3E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9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45F0-7DC1-5E49-B770-96AA3A2C3E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45F0-7DC1-5E49-B770-96AA3A2C3E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5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45F0-7DC1-5E49-B770-96AA3A2C3E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8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45F0-7DC1-5E49-B770-96AA3A2C3E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7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45F0-7DC1-5E49-B770-96AA3A2C3E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45F0-7DC1-5E49-B770-96AA3A2C3E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45F0-7DC1-5E49-B770-96AA3A2C3E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145F0-7DC1-5E49-B770-96AA3A2C3EF9}" type="datetimeFigureOut">
              <a:rPr lang="en-US" smtClean="0"/>
              <a:t>2/2/15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gi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Further protocols and issues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UDP: User Datagram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714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UDP builds on top of IP by supporting port routing:</a:t>
            </a:r>
          </a:p>
          <a:p>
            <a:pPr lvl="1"/>
            <a:r>
              <a:rPr lang="en-US" dirty="0" smtClean="0"/>
              <a:t>Destination port number gets a UDP data field that adds application process</a:t>
            </a:r>
          </a:p>
          <a:p>
            <a:pPr lvl="1"/>
            <a:r>
              <a:rPr lang="en-US" dirty="0" smtClean="0"/>
              <a:t>Source port number provides a return address</a:t>
            </a:r>
          </a:p>
          <a:p>
            <a:r>
              <a:rPr lang="en-US" dirty="0" smtClean="0"/>
              <a:t>Minimal guarantees – no acknowledgements, flow control, or anything</a:t>
            </a:r>
          </a:p>
          <a:p>
            <a:r>
              <a:rPr lang="en-US" dirty="0" smtClean="0"/>
              <a:t>In a sense, not easy to attack, but not reliable anyway!</a:t>
            </a:r>
          </a:p>
        </p:txBody>
      </p:sp>
    </p:spTree>
    <p:extLst>
      <p:ext uri="{BB962C8B-B14F-4D97-AF65-F5344CB8AC3E}">
        <p14:creationId xmlns:p14="http://schemas.microsoft.com/office/powerpoint/2010/main" val="404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TCP: adding reliability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preserves order and adds reliability:</a:t>
            </a:r>
          </a:p>
          <a:p>
            <a:pPr lvl="1"/>
            <a:r>
              <a:rPr lang="en-US" dirty="0" smtClean="0"/>
              <a:t>Sender breaks data and attaches number</a:t>
            </a:r>
          </a:p>
          <a:p>
            <a:pPr lvl="1"/>
            <a:r>
              <a:rPr lang="en-US" dirty="0" smtClean="0"/>
              <a:t>Receiver must acknowledge receipt, so lost packets are resent and packets are reassembled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516" y="3758375"/>
            <a:ext cx="3801262" cy="276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99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00" y="1417639"/>
            <a:ext cx="6604921" cy="4979492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more complex: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588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18" y="389813"/>
            <a:ext cx="8229600" cy="1143000"/>
          </a:xfrm>
        </p:spPr>
        <p:txBody>
          <a:bodyPr/>
          <a:lstStyle/>
          <a:p>
            <a:r>
              <a:rPr lang="en-US" dirty="0" smtClean="0"/>
              <a:t>Some attacks on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TCP states can be easy to guess</a:t>
            </a:r>
          </a:p>
          <a:p>
            <a:pPr lvl="1"/>
            <a:r>
              <a:rPr lang="en-US" dirty="0" smtClean="0"/>
              <a:t>And hence spoofed or fooled</a:t>
            </a:r>
          </a:p>
          <a:p>
            <a:r>
              <a:rPr lang="en-US" dirty="0" smtClean="0"/>
              <a:t>TCP connection requires state, which means the server has to remember something</a:t>
            </a:r>
          </a:p>
          <a:p>
            <a:pPr lvl="1"/>
            <a:r>
              <a:rPr lang="en-US" dirty="0" smtClean="0"/>
              <a:t>TCP </a:t>
            </a:r>
            <a:r>
              <a:rPr lang="en-US" dirty="0" err="1" smtClean="0"/>
              <a:t>Syn</a:t>
            </a:r>
            <a:r>
              <a:rPr lang="en-US" dirty="0" smtClean="0"/>
              <a:t> floods can then overrun memory</a:t>
            </a:r>
          </a:p>
          <a:p>
            <a:pPr lvl="1"/>
            <a:r>
              <a:rPr lang="en-US" dirty="0" smtClean="0"/>
              <a:t>Denial of service is easy on this protocol!</a:t>
            </a:r>
          </a:p>
          <a:p>
            <a:r>
              <a:rPr lang="en-US" dirty="0" smtClean="0"/>
              <a:t>More details…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59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Force TCP Session Closing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Suppose an attacker can guess the sequence number for an existing connection</a:t>
            </a:r>
          </a:p>
          <a:p>
            <a:pPr lvl="1"/>
            <a:r>
              <a:rPr lang="en-US" dirty="0" smtClean="0"/>
              <a:t>Then send reset packet to close connection (so DOS)</a:t>
            </a:r>
          </a:p>
          <a:p>
            <a:pPr lvl="1"/>
            <a:r>
              <a:rPr lang="en-US" dirty="0" smtClean="0"/>
              <a:t>Can naively guess (1/2</a:t>
            </a:r>
            <a:r>
              <a:rPr lang="en-US" baseline="30000" dirty="0" smtClean="0"/>
              <a:t>32</a:t>
            </a:r>
            <a:r>
              <a:rPr lang="en-US" dirty="0" smtClean="0"/>
              <a:t> chance)</a:t>
            </a:r>
          </a:p>
          <a:p>
            <a:pPr lvl="1"/>
            <a:r>
              <a:rPr lang="en-US" dirty="0" smtClean="0"/>
              <a:t>Most systems allow for some window of sequences, however, so much easier</a:t>
            </a:r>
          </a:p>
          <a:p>
            <a:r>
              <a:rPr lang="en-US" dirty="0" smtClean="0"/>
              <a:t>This is especially successful against long lived connections (like BGP, etc.), especially combined with packet sniffing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57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TCP 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connection for TCP has some state associated</a:t>
            </a:r>
          </a:p>
          <a:p>
            <a:pPr lvl="1"/>
            <a:r>
              <a:rPr lang="en-US" dirty="0" smtClean="0"/>
              <a:t>Client/server IP and port</a:t>
            </a:r>
          </a:p>
          <a:p>
            <a:pPr lvl="1"/>
            <a:r>
              <a:rPr lang="en-US" dirty="0" smtClean="0"/>
              <a:t>Sequence numbers</a:t>
            </a:r>
          </a:p>
          <a:p>
            <a:r>
              <a:rPr lang="en-US" dirty="0" smtClean="0"/>
              <a:t>Problem: easy to guess this state</a:t>
            </a:r>
          </a:p>
          <a:p>
            <a:pPr lvl="1"/>
            <a:r>
              <a:rPr lang="en-US" dirty="0" smtClean="0"/>
              <a:t>Ports are standard</a:t>
            </a:r>
          </a:p>
          <a:p>
            <a:pPr lvl="1"/>
            <a:r>
              <a:rPr lang="en-US" dirty="0" smtClean="0"/>
              <a:t>Sequence numbers stored in predictable 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177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Hijacking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degree of unpredictability to avoid attacks.</a:t>
            </a:r>
          </a:p>
          <a:p>
            <a:r>
              <a:rPr lang="en-US" dirty="0" smtClean="0"/>
              <a:t>If the attacker knows initial sequence number and rough amount of traffic, easier to guess, and can flood with likely numbers.</a:t>
            </a:r>
          </a:p>
          <a:p>
            <a:r>
              <a:rPr lang="en-US" dirty="0" smtClean="0"/>
              <a:t>Some vulnerabilities are unavoidable, but simple randomization can make things harder.</a:t>
            </a:r>
          </a:p>
        </p:txBody>
      </p:sp>
    </p:spTree>
    <p:extLst>
      <p:ext uri="{BB962C8B-B14F-4D97-AF65-F5344CB8AC3E}">
        <p14:creationId xmlns:p14="http://schemas.microsoft.com/office/powerpoint/2010/main" val="1737068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flood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5396" b="5396"/>
          <a:stretch>
            <a:fillRect/>
          </a:stretch>
        </p:blipFill>
        <p:spPr>
          <a:xfrm>
            <a:off x="4830781" y="1569478"/>
            <a:ext cx="4038600" cy="4525963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" y="1592479"/>
            <a:ext cx="4038600" cy="4525963"/>
          </a:xfrm>
        </p:spPr>
        <p:txBody>
          <a:bodyPr/>
          <a:lstStyle/>
          <a:p>
            <a:r>
              <a:rPr lang="en-US" dirty="0" smtClean="0"/>
              <a:t>Attacker sends a ton of </a:t>
            </a:r>
            <a:r>
              <a:rPr lang="en-US" dirty="0" err="1" smtClean="0"/>
              <a:t>syn</a:t>
            </a:r>
            <a:r>
              <a:rPr lang="en-US" dirty="0" smtClean="0"/>
              <a:t> packets but no </a:t>
            </a:r>
            <a:r>
              <a:rPr lang="en-US" dirty="0" err="1" smtClean="0"/>
              <a:t>acks</a:t>
            </a:r>
            <a:r>
              <a:rPr lang="en-US" dirty="0" smtClean="0"/>
              <a:t> (or can use falsified IP so response will be ignored)</a:t>
            </a:r>
          </a:p>
          <a:p>
            <a:r>
              <a:rPr lang="en-US" dirty="0" smtClean="0"/>
              <a:t>Server must remember all of these connections, so quickly runs out of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32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 cookies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Invented by Dan Bernstein, the idea defeat SYN floods is to use “particular choices of initial TCP sequence numbers”.</a:t>
            </a:r>
          </a:p>
          <a:p>
            <a:r>
              <a:rPr lang="en-US" dirty="0" smtClean="0"/>
              <a:t>Essentially, the server doesn’t have to remember the connection, but can instead reconstruct the query from the TCP sequence number.</a:t>
            </a:r>
          </a:p>
          <a:p>
            <a:r>
              <a:rPr lang="en-US" dirty="0" smtClean="0"/>
              <a:t>Some restrictions – can’t accept some TCP options, and still some limits, but overall fairly successful.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02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Denial of service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“Any attack that prevents or impairs the authorized use of networks, systems, or applications by exhausting resources such as CPU, memory, bandwidth, or disk space”	</a:t>
            </a:r>
          </a:p>
          <a:p>
            <a:pPr lvl="1"/>
            <a:r>
              <a:rPr lang="en-US" dirty="0" smtClean="0"/>
              <a:t>Can be local or network based</a:t>
            </a:r>
          </a:p>
          <a:p>
            <a:r>
              <a:rPr lang="en-US" dirty="0" smtClean="0"/>
              <a:t>A Distributed DOS attack is a network based attack which uses multiple hosts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7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Protocols: recap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a few main protocols that govern the internet:</a:t>
            </a:r>
          </a:p>
          <a:p>
            <a:pPr lvl="1"/>
            <a:r>
              <a:rPr lang="en-US" dirty="0" smtClean="0"/>
              <a:t>Internet Protocol: IP</a:t>
            </a:r>
          </a:p>
          <a:p>
            <a:pPr lvl="1"/>
            <a:r>
              <a:rPr lang="en-US" dirty="0" smtClean="0"/>
              <a:t>Transmission Control Protocol: TCP</a:t>
            </a:r>
          </a:p>
          <a:p>
            <a:pPr lvl="1"/>
            <a:r>
              <a:rPr lang="en-US" dirty="0" smtClean="0"/>
              <a:t>ICMP</a:t>
            </a:r>
          </a:p>
          <a:p>
            <a:pPr lvl="1"/>
            <a:r>
              <a:rPr lang="en-US" dirty="0" smtClean="0"/>
              <a:t>UDP</a:t>
            </a:r>
          </a:p>
          <a:p>
            <a:r>
              <a:rPr lang="en-US" dirty="0" smtClean="0"/>
              <a:t>Most of these were designed before security was even an issue, and hence are fundamentally insecure.</a:t>
            </a:r>
          </a:p>
        </p:txBody>
      </p:sp>
    </p:spTree>
    <p:extLst>
      <p:ext uri="{BB962C8B-B14F-4D97-AF65-F5344CB8AC3E}">
        <p14:creationId xmlns:p14="http://schemas.microsoft.com/office/powerpoint/2010/main" val="1386891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2867" b="12867"/>
          <a:stretch>
            <a:fillRect/>
          </a:stretch>
        </p:blipFill>
        <p:spPr>
          <a:xfrm>
            <a:off x="4349355" y="2294108"/>
            <a:ext cx="4509718" cy="2787416"/>
          </a:xfrm>
        </p:spPr>
      </p:pic>
      <p:sp>
        <p:nvSpPr>
          <p:cNvPr id="6" name="Content Placeholder 6"/>
          <p:cNvSpPr txBox="1">
            <a:spLocks/>
          </p:cNvSpPr>
          <p:nvPr/>
        </p:nvSpPr>
        <p:spPr>
          <a:xfrm>
            <a:off x="242106" y="1417638"/>
            <a:ext cx="4305567" cy="53417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Attacker compromises and uses other machines</a:t>
            </a:r>
          </a:p>
          <a:p>
            <a:r>
              <a:rPr lang="en-US" dirty="0" smtClean="0"/>
              <a:t>Can spoof IPs to further complicate</a:t>
            </a:r>
          </a:p>
          <a:p>
            <a:r>
              <a:rPr lang="en-US" dirty="0" smtClean="0"/>
              <a:t>Attack network or host resources</a:t>
            </a:r>
          </a:p>
          <a:p>
            <a:r>
              <a:rPr lang="en-US" dirty="0" smtClean="0"/>
              <a:t>Long and active history…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470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DDoS</a:t>
            </a:r>
            <a:r>
              <a:rPr lang="en-US" dirty="0" smtClean="0"/>
              <a:t> reflector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 victims IP as source address in many requests</a:t>
            </a:r>
          </a:p>
          <a:p>
            <a:r>
              <a:rPr lang="en-US" dirty="0" smtClean="0"/>
              <a:t>The “reflector” machines then flood the victim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Hides source	</a:t>
            </a:r>
          </a:p>
          <a:p>
            <a:pPr lvl="1"/>
            <a:r>
              <a:rPr lang="en-US" dirty="0" smtClean="0"/>
              <a:t>Amplifies the attack</a:t>
            </a:r>
          </a:p>
          <a:p>
            <a:r>
              <a:rPr lang="en-US" dirty="0" smtClean="0"/>
              <a:t>Successfully used many times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39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Smurf </a:t>
            </a:r>
            <a:r>
              <a:rPr lang="en-US" dirty="0" err="1" smtClean="0"/>
              <a:t>DoS</a:t>
            </a:r>
            <a:r>
              <a:rPr lang="en-US" dirty="0" smtClean="0"/>
              <a:t> attack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405" y="1650988"/>
            <a:ext cx="4914900" cy="4178300"/>
          </a:xfrm>
          <a:prstGeom prst="rect">
            <a:avLst/>
          </a:prstGeom>
        </p:spPr>
      </p:pic>
      <p:sp>
        <p:nvSpPr>
          <p:cNvPr id="12" name="Content Placeholder 6"/>
          <p:cNvSpPr txBox="1">
            <a:spLocks/>
          </p:cNvSpPr>
          <p:nvPr/>
        </p:nvSpPr>
        <p:spPr>
          <a:xfrm>
            <a:off x="242107" y="1417638"/>
            <a:ext cx="4038600" cy="5341787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Attacker sends ICMP packets on broadcast mode with victim’s address as source.</a:t>
            </a:r>
          </a:p>
          <a:p>
            <a:r>
              <a:rPr lang="en-US" dirty="0" smtClean="0"/>
              <a:t> On broadcast mode, everyone will then reply to that 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93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DDoS</a:t>
            </a:r>
            <a:r>
              <a:rPr lang="en-US" dirty="0" smtClean="0"/>
              <a:t> defenses	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Packet filtering and monitoring</a:t>
            </a:r>
          </a:p>
          <a:p>
            <a:r>
              <a:rPr lang="en-US" dirty="0" smtClean="0"/>
              <a:t>Change defaults – no ICMP broadcast anymore (mostly)</a:t>
            </a:r>
          </a:p>
          <a:p>
            <a:r>
              <a:rPr lang="en-US" dirty="0"/>
              <a:t>I</a:t>
            </a:r>
            <a:r>
              <a:rPr lang="en-US" dirty="0" smtClean="0"/>
              <a:t>ncorporate SYN cookies</a:t>
            </a:r>
          </a:p>
          <a:p>
            <a:r>
              <a:rPr lang="en-US" dirty="0" smtClean="0"/>
              <a:t>ISP filtering and traffic scrubbing</a:t>
            </a:r>
          </a:p>
          <a:p>
            <a:r>
              <a:rPr lang="en-US" dirty="0" smtClean="0"/>
              <a:t>“Overprovision” servers</a:t>
            </a:r>
          </a:p>
          <a:p>
            <a:r>
              <a:rPr lang="en-US" dirty="0" smtClean="0"/>
              <a:t>CAPTCHAs: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074" y="5032166"/>
            <a:ext cx="3335469" cy="16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873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Intrusion detection/prevention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Deeper analysis and monitoring of network traffic, with content analysis</a:t>
            </a:r>
          </a:p>
          <a:p>
            <a:pPr lvl="1"/>
            <a:r>
              <a:rPr lang="en-US" dirty="0" smtClean="0"/>
              <a:t>Network based </a:t>
            </a:r>
          </a:p>
          <a:p>
            <a:pPr lvl="1"/>
            <a:r>
              <a:rPr lang="en-US" dirty="0" smtClean="0"/>
              <a:t>Host Based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Snort</a:t>
            </a:r>
          </a:p>
          <a:p>
            <a:pPr lvl="1"/>
            <a:r>
              <a:rPr lang="en-US" dirty="0" err="1" smtClean="0"/>
              <a:t>Verisys</a:t>
            </a:r>
            <a:endParaRPr lang="en-US" dirty="0" smtClean="0"/>
          </a:p>
          <a:p>
            <a:pPr lvl="1"/>
            <a:r>
              <a:rPr lang="en-US" dirty="0" smtClean="0"/>
              <a:t>Tripwire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87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Misuse signature based detection</a:t>
            </a:r>
          </a:p>
          <a:p>
            <a:pPr lvl="1"/>
            <a:r>
              <a:rPr lang="en-US" dirty="0" smtClean="0"/>
              <a:t>E.g. SNORT rules</a:t>
            </a:r>
          </a:p>
          <a:p>
            <a:r>
              <a:rPr lang="en-US" dirty="0" smtClean="0"/>
              <a:t>Anomaly detection</a:t>
            </a:r>
          </a:p>
          <a:p>
            <a:pPr lvl="1"/>
            <a:r>
              <a:rPr lang="en-US" dirty="0" smtClean="0"/>
              <a:t>Port scan detection</a:t>
            </a:r>
          </a:p>
          <a:p>
            <a:r>
              <a:rPr lang="en-US" dirty="0" smtClean="0"/>
              <a:t>Combine well with firewalls, but usually more complex</a:t>
            </a:r>
          </a:p>
          <a:p>
            <a:pPr lvl="1"/>
            <a:r>
              <a:rPr lang="en-US" dirty="0" smtClean="0"/>
              <a:t>Issues of resources and cost, allocation, separation of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309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Evasion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Fragmentation: attack will go “under the radar” and bypass detection</a:t>
            </a:r>
          </a:p>
          <a:p>
            <a:r>
              <a:rPr lang="en-US" dirty="0" smtClean="0"/>
              <a:t>Avoid defaults: IDS may expect </a:t>
            </a:r>
            <a:r>
              <a:rPr lang="en-US" dirty="0" err="1" smtClean="0"/>
              <a:t>trojans</a:t>
            </a:r>
            <a:r>
              <a:rPr lang="en-US" dirty="0" smtClean="0"/>
              <a:t> on particular ports, so configure to use different ports</a:t>
            </a:r>
          </a:p>
          <a:p>
            <a:r>
              <a:rPr lang="en-US" dirty="0" smtClean="0"/>
              <a:t>Low bandwidth attacks – e.g. stealth port scanning</a:t>
            </a:r>
          </a:p>
          <a:p>
            <a:r>
              <a:rPr lang="en-US" dirty="0" smtClean="0"/>
              <a:t>Address spoofing</a:t>
            </a:r>
          </a:p>
          <a:p>
            <a:r>
              <a:rPr lang="en-US" dirty="0" smtClean="0"/>
              <a:t>Pattern change and evasion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15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on NIDS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attacks: </a:t>
            </a:r>
          </a:p>
          <a:p>
            <a:pPr lvl="1"/>
            <a:r>
              <a:rPr lang="en-US" dirty="0" smtClean="0"/>
              <a:t>NID systems actually keep “bad” packets that everyone else drops</a:t>
            </a:r>
          </a:p>
          <a:p>
            <a:pPr lvl="1"/>
            <a:r>
              <a:rPr lang="en-US" dirty="0" smtClean="0"/>
              <a:t>This can actually be a vulnerability!</a:t>
            </a:r>
          </a:p>
          <a:p>
            <a:pPr lvl="1"/>
            <a:endParaRPr lang="en-US" dirty="0"/>
          </a:p>
        </p:txBody>
      </p:sp>
      <p:pic>
        <p:nvPicPr>
          <p:cNvPr id="4" name="Picture 3" descr="evasion-figure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102" y="3912273"/>
            <a:ext cx="5550392" cy="246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54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on NIDS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Evasion attacks: </a:t>
            </a:r>
          </a:p>
          <a:p>
            <a:pPr lvl="1"/>
            <a:r>
              <a:rPr lang="en-US" dirty="0" smtClean="0"/>
              <a:t>End system can accept a packet that the NIDS rejects.</a:t>
            </a:r>
          </a:p>
          <a:p>
            <a:pPr lvl="1"/>
            <a:endParaRPr lang="en-US" dirty="0"/>
          </a:p>
        </p:txBody>
      </p:sp>
      <p:pic>
        <p:nvPicPr>
          <p:cNvPr id="5" name="Picture 4" descr="evasion-figure5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749" y="3326406"/>
            <a:ext cx="6350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594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quite this simple…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reality, it’s not quite this easy, but these simple ideas have been used in a multitude of ways on different systems.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Bad headers</a:t>
            </a:r>
          </a:p>
          <a:p>
            <a:pPr lvl="1"/>
            <a:r>
              <a:rPr lang="en-US" dirty="0" smtClean="0"/>
              <a:t>Unusual IP options</a:t>
            </a:r>
          </a:p>
          <a:p>
            <a:pPr lvl="1"/>
            <a:r>
              <a:rPr lang="en-US" dirty="0" smtClean="0"/>
              <a:t>Even MAC addresses in the local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932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IP protocol doesn’t prevent anyone from lying about the source address.</a:t>
            </a:r>
          </a:p>
          <a:p>
            <a:r>
              <a:rPr lang="en-US" dirty="0" smtClean="0"/>
              <a:t>Simple utilities exist to do this – it is also done for testing and other legitimate purposes.</a:t>
            </a:r>
            <a:endParaRPr lang="en-US" dirty="0"/>
          </a:p>
          <a:p>
            <a:r>
              <a:rPr lang="en-US" dirty="0" smtClean="0"/>
              <a:t>Simple packet filtering is the best defense – outside attacker then can’t spoof an inside address.</a:t>
            </a:r>
          </a:p>
          <a:p>
            <a:r>
              <a:rPr lang="en-US" dirty="0" smtClean="0"/>
              <a:t>But IP is just inherently insecure!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41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Higher level protocols and their insecurities: DNS and BGP</a:t>
            </a:r>
          </a:p>
          <a:p>
            <a:r>
              <a:rPr lang="en-US" dirty="0" smtClean="0"/>
              <a:t>Worms and Botnets </a:t>
            </a:r>
          </a:p>
          <a:p>
            <a:r>
              <a:rPr lang="en-US" dirty="0" smtClean="0"/>
              <a:t>Onion routing and higher level (newish) constructions</a:t>
            </a:r>
          </a:p>
          <a:p>
            <a:r>
              <a:rPr lang="en-US" dirty="0" smtClean="0"/>
              <a:t>Homework: read “required reading” section of lab </a:t>
            </a:r>
            <a:r>
              <a:rPr lang="en-US" smtClean="0"/>
              <a:t>by Thursday!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57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Ingress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Proposal to have every router drop packets with “invalid” IPs</a:t>
            </a:r>
          </a:p>
          <a:p>
            <a:r>
              <a:rPr lang="en-US" dirty="0" smtClean="0"/>
              <a:t>Would eliminate spoofing if everyone did it, and is commonly used</a:t>
            </a:r>
          </a:p>
          <a:p>
            <a:r>
              <a:rPr lang="en-US" dirty="0" smtClean="0"/>
              <a:t>However:</a:t>
            </a:r>
          </a:p>
          <a:p>
            <a:pPr lvl="1"/>
            <a:r>
              <a:rPr lang="en-US" dirty="0" smtClean="0"/>
              <a:t>Source based</a:t>
            </a:r>
          </a:p>
          <a:p>
            <a:pPr lvl="1"/>
            <a:r>
              <a:rPr lang="en-US" dirty="0" smtClean="0"/>
              <a:t>No incentives</a:t>
            </a:r>
          </a:p>
          <a:p>
            <a:pPr lvl="1"/>
            <a:r>
              <a:rPr lang="en-US" dirty="0" smtClean="0"/>
              <a:t>Everyone must deploy</a:t>
            </a:r>
          </a:p>
        </p:txBody>
      </p:sp>
    </p:spTree>
    <p:extLst>
      <p:ext uri="{BB962C8B-B14F-4D97-AF65-F5344CB8AC3E}">
        <p14:creationId xmlns:p14="http://schemas.microsoft.com/office/powerpoint/2010/main" val="263049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Protocol that authenticates and encrypts each IP packet in a communication</a:t>
            </a:r>
          </a:p>
          <a:p>
            <a:pPr lvl="1"/>
            <a:r>
              <a:rPr lang="en-US" dirty="0" smtClean="0"/>
              <a:t>Host to host or network to network or host to network, depending on setups</a:t>
            </a:r>
          </a:p>
          <a:p>
            <a:r>
              <a:rPr lang="en-US" dirty="0" smtClean="0"/>
              <a:t>Provides data integrity, authentication, data confidentiality, and replay protection by using cryptography and a number of other protocols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2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 workings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Authentication header:</a:t>
            </a:r>
          </a:p>
          <a:p>
            <a:pPr lvl="1"/>
            <a:r>
              <a:rPr lang="en-US" dirty="0" smtClean="0"/>
              <a:t>Protects integrity and data origin authentication</a:t>
            </a:r>
          </a:p>
          <a:p>
            <a:pPr lvl="1"/>
            <a:r>
              <a:rPr lang="en-US" dirty="0" smtClean="0"/>
              <a:t>Can also defend against replay attacks</a:t>
            </a:r>
            <a:endParaRPr lang="en-US" dirty="0"/>
          </a:p>
        </p:txBody>
      </p:sp>
      <p:pic>
        <p:nvPicPr>
          <p:cNvPr id="5" name="Picture 4" descr="Fig_VI1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544" y="3645317"/>
            <a:ext cx="56642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98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 workings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Encapsulating security payload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Provides origin authenticity, integrity and confidentiality</a:t>
            </a:r>
            <a:endParaRPr lang="en-US" dirty="0"/>
          </a:p>
        </p:txBody>
      </p:sp>
      <p:pic>
        <p:nvPicPr>
          <p:cNvPr id="4" name="Picture 3" descr="ipsec-diagram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098" y="2906260"/>
            <a:ext cx="4455332" cy="36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9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IPSec workings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association</a:t>
            </a:r>
            <a:r>
              <a:rPr lang="en-US" dirty="0"/>
              <a:t>	</a:t>
            </a:r>
            <a:endParaRPr lang="en-US" dirty="0" smtClean="0"/>
          </a:p>
          <a:p>
            <a:pPr lvl="1"/>
            <a:r>
              <a:rPr lang="en-US" dirty="0" smtClean="0"/>
              <a:t>The bundle of algorithms and parameters (such as keys) that is being used to encrypt and authenticate in one direction. </a:t>
            </a:r>
          </a:p>
          <a:p>
            <a:pPr lvl="2"/>
            <a:r>
              <a:rPr lang="en-US" dirty="0" smtClean="0"/>
              <a:t>(So usually 2 per session.)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392" y="4080734"/>
            <a:ext cx="48260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2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63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Internet Control Message Protocol exists to provide error reporting and testing to IP.</a:t>
            </a:r>
          </a:p>
          <a:p>
            <a:r>
              <a:rPr lang="en-US" dirty="0" smtClean="0"/>
              <a:t>Primarily used by network devices like routers to send error messages.  </a:t>
            </a:r>
          </a:p>
          <a:p>
            <a:pPr lvl="1"/>
            <a:r>
              <a:rPr lang="en-US" dirty="0" smtClean="0"/>
              <a:t>Example: When the TTL field reaches 0, a message is sent to source address.</a:t>
            </a:r>
          </a:p>
          <a:p>
            <a:r>
              <a:rPr lang="en-US" dirty="0" smtClean="0"/>
              <a:t>Many common utilities are built on this – </a:t>
            </a:r>
            <a:r>
              <a:rPr lang="en-US" dirty="0" err="1" smtClean="0"/>
              <a:t>traceroute</a:t>
            </a:r>
            <a:r>
              <a:rPr lang="en-US" dirty="0" smtClean="0"/>
              <a:t>, ping, etc.</a:t>
            </a:r>
            <a:endParaRPr lang="en-US" dirty="0"/>
          </a:p>
          <a:p>
            <a:r>
              <a:rPr lang="en-US" dirty="0" smtClean="0"/>
              <a:t>Often blocked except from certain trusted sources.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6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1057</Words>
  <Application>Microsoft Macintosh PowerPoint</Application>
  <PresentationFormat>On-screen Show (4:3)</PresentationFormat>
  <Paragraphs>150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Network security</vt:lpstr>
      <vt:lpstr>Protocols: recap</vt:lpstr>
      <vt:lpstr>IP Spoofing</vt:lpstr>
      <vt:lpstr>Ingress filtering</vt:lpstr>
      <vt:lpstr>IPSec</vt:lpstr>
      <vt:lpstr>IPSec workings</vt:lpstr>
      <vt:lpstr>IPSec workings</vt:lpstr>
      <vt:lpstr>IPSec workings</vt:lpstr>
      <vt:lpstr>ICMP</vt:lpstr>
      <vt:lpstr>UDP: User Datagram Protocol</vt:lpstr>
      <vt:lpstr>TCP: adding reliability</vt:lpstr>
      <vt:lpstr>A bit more complex:</vt:lpstr>
      <vt:lpstr>Some attacks on TCP</vt:lpstr>
      <vt:lpstr>Force TCP Session Closing</vt:lpstr>
      <vt:lpstr>TCP Spoofing</vt:lpstr>
      <vt:lpstr>Session Hijacking</vt:lpstr>
      <vt:lpstr>SYN flood</vt:lpstr>
      <vt:lpstr>SYN cookies</vt:lpstr>
      <vt:lpstr>Denial of service attacks</vt:lpstr>
      <vt:lpstr>DDoS</vt:lpstr>
      <vt:lpstr>DDoS reflector attack</vt:lpstr>
      <vt:lpstr>Smurf DoS attack</vt:lpstr>
      <vt:lpstr>DDoS defenses </vt:lpstr>
      <vt:lpstr>Intrusion detection/prevention</vt:lpstr>
      <vt:lpstr>Detection methods</vt:lpstr>
      <vt:lpstr>Evasion techniques</vt:lpstr>
      <vt:lpstr>Attacks on NIDS</vt:lpstr>
      <vt:lpstr>Attacks on NIDS</vt:lpstr>
      <vt:lpstr>Not quite this simple…</vt:lpstr>
      <vt:lpstr>Next time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Default User</dc:creator>
  <cp:lastModifiedBy>Default User</cp:lastModifiedBy>
  <cp:revision>21</cp:revision>
  <dcterms:created xsi:type="dcterms:W3CDTF">2015-02-02T20:00:49Z</dcterms:created>
  <dcterms:modified xsi:type="dcterms:W3CDTF">2015-02-03T18:27:28Z</dcterms:modified>
</cp:coreProperties>
</file>