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gif" ContentType="image/gif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83" r:id="rId20"/>
    <p:sldId id="284" r:id="rId21"/>
    <p:sldId id="265" r:id="rId22"/>
    <p:sldId id="266" r:id="rId23"/>
    <p:sldId id="267" r:id="rId24"/>
    <p:sldId id="268" r:id="rId25"/>
    <p:sldId id="269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24" d="100"/>
          <a:sy n="124" d="100"/>
        </p:scale>
        <p:origin x="-360" y="-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60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6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94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7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5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86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73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2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145F0-7DC1-5E49-B770-96AA3A2C3EF9}" type="datetimeFigureOut">
              <a:rPr lang="en-US" smtClean="0"/>
              <a:t>2/9/15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2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145F0-7DC1-5E49-B770-96AA3A2C3EF9}" type="datetimeFigureOut">
              <a:rPr lang="en-US" smtClean="0"/>
              <a:t>2/9/15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BB719-60CA-D14C-B25C-8E8B33741B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Network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BGP and DNS</a:t>
            </a:r>
          </a:p>
          <a:p>
            <a:r>
              <a:rPr lang="en-US" smtClean="0"/>
              <a:t>Worms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35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General countermeasures for </a:t>
            </a:r>
            <a:r>
              <a:rPr lang="en-US" dirty="0" err="1" smtClean="0"/>
              <a:t>Blackhole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Monitor (via </a:t>
            </a:r>
            <a:r>
              <a:rPr lang="en-US" dirty="0" err="1" smtClean="0"/>
              <a:t>routeview</a:t>
            </a:r>
            <a:r>
              <a:rPr lang="en-US" dirty="0" smtClean="0"/>
              <a:t> services that are easy to get) remote BGP feeds</a:t>
            </a:r>
          </a:p>
          <a:p>
            <a:pPr lvl="1"/>
            <a:r>
              <a:rPr lang="en-US" dirty="0" smtClean="0"/>
              <a:t>If your network isn’t behaving, alert someone!  </a:t>
            </a:r>
            <a:endParaRPr lang="en-US" dirty="0"/>
          </a:p>
          <a:p>
            <a:pPr lvl="1"/>
            <a:r>
              <a:rPr lang="en-US" dirty="0" smtClean="0"/>
              <a:t>Small community, so usually easy</a:t>
            </a:r>
          </a:p>
          <a:p>
            <a:pPr lvl="1"/>
            <a:r>
              <a:rPr lang="en-US" dirty="0" smtClean="0"/>
              <a:t>However, not instantaneous fix</a:t>
            </a:r>
          </a:p>
          <a:p>
            <a:r>
              <a:rPr lang="en-US" dirty="0" smtClean="0"/>
              <a:t>A lot of work has focused on cryptographic authentication to verify ownership</a:t>
            </a:r>
          </a:p>
          <a:p>
            <a:pPr lvl="1"/>
            <a:r>
              <a:rPr lang="en-US" dirty="0" smtClean="0"/>
              <a:t>Problem: BGP thrives on flexibility</a:t>
            </a:r>
          </a:p>
          <a:p>
            <a:pPr lvl="1"/>
            <a:r>
              <a:rPr lang="en-US" dirty="0" smtClean="0"/>
              <a:t>Another: Routers aren’t flexible, and crypto overhead isn’t negligible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56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Domain Name System (DNS) is the distributed system for mapping user friendly domain names (such as </a:t>
            </a:r>
            <a:r>
              <a:rPr lang="en-US" dirty="0" err="1"/>
              <a:t>google.com</a:t>
            </a:r>
            <a:r>
              <a:rPr lang="en-US" dirty="0"/>
              <a:t> or </a:t>
            </a:r>
            <a:r>
              <a:rPr lang="en-US" dirty="0" err="1"/>
              <a:t>mathcs.slu.edu</a:t>
            </a:r>
            <a:r>
              <a:rPr lang="en-US" dirty="0"/>
              <a:t>) to the correct IP addresses.</a:t>
            </a:r>
          </a:p>
          <a:p>
            <a:r>
              <a:rPr lang="en-US" dirty="0"/>
              <a:t>It is hierarchical:</a:t>
            </a:r>
          </a:p>
          <a:p>
            <a:pPr lvl="1"/>
            <a:r>
              <a:rPr lang="en-US" dirty="0"/>
              <a:t>Authoritative name servers “own” a domain</a:t>
            </a:r>
          </a:p>
          <a:p>
            <a:pPr lvl="1"/>
            <a:r>
              <a:rPr lang="en-US" dirty="0"/>
              <a:t>These govern which servers “own” subdomains  </a:t>
            </a:r>
          </a:p>
          <a:p>
            <a:r>
              <a:rPr lang="en-US" dirty="0"/>
              <a:t>Invented in 1983 by Paul </a:t>
            </a:r>
            <a:r>
              <a:rPr lang="en-US" dirty="0" err="1"/>
              <a:t>Mockapetris</a:t>
            </a:r>
            <a:r>
              <a:rPr lang="en-US" dirty="0"/>
              <a:t>; prior to this every computer simply had a file called </a:t>
            </a:r>
            <a:r>
              <a:rPr lang="en-US" dirty="0" err="1"/>
              <a:t>hosts.txt</a:t>
            </a:r>
            <a:r>
              <a:rPr lang="en-US" dirty="0"/>
              <a:t> that stored all computers on the ARPANET.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003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it works: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/>
          <a:srcRect l="-32769" r="-32769"/>
          <a:stretch>
            <a:fillRect/>
          </a:stretch>
        </p:blipFill>
        <p:spPr>
          <a:xfrm>
            <a:off x="375255" y="1290436"/>
            <a:ext cx="8423055" cy="537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2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DNS details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DNS is generally </a:t>
            </a:r>
            <a:r>
              <a:rPr lang="en-US" dirty="0" err="1"/>
              <a:t>udp</a:t>
            </a:r>
            <a:r>
              <a:rPr lang="en-US" dirty="0"/>
              <a:t> based (so not terribly reliable).</a:t>
            </a:r>
          </a:p>
          <a:p>
            <a:r>
              <a:rPr lang="en-US" dirty="0"/>
              <a:t>To reduce the load on the system, records are cached for some period of time; this is generally a small amount of time, but the protocol supports up to 68 years.</a:t>
            </a:r>
          </a:p>
          <a:p>
            <a:r>
              <a:rPr lang="en-US" dirty="0"/>
              <a:t>The OS of any computer runs a DNS resolvers that applications hand requests to.  </a:t>
            </a:r>
          </a:p>
          <a:p>
            <a:r>
              <a:rPr lang="en-US" dirty="0"/>
              <a:t>In addition, home users are relying on ISPs setting up a DNS server to track their current IP.</a:t>
            </a:r>
          </a:p>
          <a:p>
            <a:r>
              <a:rPr lang="en-US" dirty="0"/>
              <a:t>Things can be even more complex; some applications (such as web browsers) even keep their own DNS cache.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321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details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Hostnames and IPs don’t necessarily match 1-1.  </a:t>
            </a:r>
          </a:p>
          <a:p>
            <a:pPr lvl="1"/>
            <a:r>
              <a:rPr lang="en-US" dirty="0"/>
              <a:t>For example, often set up a domain name with multiple IPs in order to distribute traffic load.</a:t>
            </a:r>
          </a:p>
          <a:p>
            <a:r>
              <a:rPr lang="en-US" dirty="0"/>
              <a:t>Also used for email delivery.</a:t>
            </a:r>
          </a:p>
          <a:p>
            <a:r>
              <a:rPr lang="en-US" dirty="0"/>
              <a:t>Multiple servers are generally provided for each domain to deal with any failures in the system.</a:t>
            </a:r>
          </a:p>
          <a:p>
            <a:r>
              <a:rPr lang="en-US" dirty="0"/>
              <a:t>Variants such as dynamic DNS (DDNS) allow for rapid update by the hosts (such as for mobile systems).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96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Root servers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 the top level, there are 13 root servers (A-M) somewhere in the world, with additional scattered backups.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84984"/>
            <a:ext cx="7380312" cy="315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037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resource records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811602"/>
            <a:ext cx="8229600" cy="3962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data structure that holds the information is called a resource record (often abbreviated RR).</a:t>
            </a:r>
          </a:p>
          <a:p>
            <a:r>
              <a:rPr lang="en-US" dirty="0" smtClean="0"/>
              <a:t>Contains: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44" y="4054362"/>
            <a:ext cx="8316416" cy="221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80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and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DNS lookups are inherently not secret or secure.</a:t>
            </a:r>
          </a:p>
          <a:p>
            <a:r>
              <a:rPr lang="en-US" dirty="0"/>
              <a:t>Nothing guarantees information integrity in this system.</a:t>
            </a:r>
          </a:p>
          <a:p>
            <a:pPr lvl="1"/>
            <a:r>
              <a:rPr lang="en-US" dirty="0"/>
              <a:t>This is a problem – the internet depends on this process working correctly!</a:t>
            </a:r>
          </a:p>
          <a:p>
            <a:r>
              <a:rPr lang="en-US" dirty="0"/>
              <a:t>Obvious availability issues, since these servers going down would disrupt service worldwide.</a:t>
            </a:r>
          </a:p>
          <a:p>
            <a:r>
              <a:rPr lang="en-US" dirty="0"/>
              <a:t>The server or client could be a threat, since nothing is authenticated in this system.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062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 lookup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can really go wrong?</a:t>
            </a:r>
          </a:p>
          <a:p>
            <a:r>
              <a:rPr lang="en-US" dirty="0"/>
              <a:t>A DNS answer (coming from a server) could be spoofed by a malicious user.  </a:t>
            </a:r>
          </a:p>
          <a:p>
            <a:pPr lvl="1"/>
            <a:r>
              <a:rPr lang="en-US" dirty="0"/>
              <a:t>Relatively easy – it’s UDP, remember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Combine with injection attack – send request so server will check, and at the same time flood with your own answer.</a:t>
            </a:r>
            <a:endParaRPr lang="en-US" dirty="0"/>
          </a:p>
          <a:p>
            <a:r>
              <a:rPr lang="en-US" dirty="0"/>
              <a:t>A DNS server could actually send false data.</a:t>
            </a:r>
          </a:p>
          <a:p>
            <a:r>
              <a:rPr lang="en-US" dirty="0"/>
              <a:t>DNS databases could be corrupted.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8605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likely?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Important names (</a:t>
            </a:r>
            <a:r>
              <a:rPr lang="en-US" dirty="0" err="1" smtClean="0"/>
              <a:t>ie</a:t>
            </a:r>
            <a:r>
              <a:rPr lang="en-US" dirty="0" smtClean="0"/>
              <a:t> TLD: .</a:t>
            </a:r>
            <a:r>
              <a:rPr lang="en-US" dirty="0" err="1" smtClean="0"/>
              <a:t>gov</a:t>
            </a:r>
            <a:r>
              <a:rPr lang="en-US" dirty="0" smtClean="0"/>
              <a:t>, .com, etc.) generally have a long TTL field.</a:t>
            </a:r>
          </a:p>
          <a:p>
            <a:r>
              <a:rPr lang="en-US" dirty="0" smtClean="0"/>
              <a:t>Attacks can only be attempted once per TTL, so how likely?</a:t>
            </a:r>
          </a:p>
          <a:p>
            <a:pPr lvl="1"/>
            <a:r>
              <a:rPr lang="en-US" dirty="0" smtClean="0"/>
              <a:t>An attacker can send 1000 packets in an attempt.  Odds of success are 1 – (1-2</a:t>
            </a:r>
            <a:r>
              <a:rPr lang="en-US" baseline="30000" dirty="0" smtClean="0"/>
              <a:t>-16</a:t>
            </a:r>
            <a:r>
              <a:rPr lang="en-US" dirty="0" smtClean="0"/>
              <a:t>)</a:t>
            </a:r>
            <a:r>
              <a:rPr lang="en-US" baseline="30000" dirty="0" smtClean="0"/>
              <a:t>1000</a:t>
            </a:r>
            <a:r>
              <a:rPr lang="en-US" dirty="0" smtClean="0"/>
              <a:t> ~ 1.5%</a:t>
            </a:r>
          </a:p>
          <a:p>
            <a:pPr lvl="1"/>
            <a:r>
              <a:rPr lang="en-US" dirty="0" smtClean="0"/>
              <a:t>(Not that comforting, actually…)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605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BGP: Border Gateway Protocol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Designed in 1989 as a way for autonomous systems (AS) – usually routers - to exchange routing info</a:t>
            </a:r>
          </a:p>
          <a:p>
            <a:pPr lvl="1"/>
            <a:r>
              <a:rPr lang="en-US" dirty="0" smtClean="0"/>
              <a:t>Sometimes external versus internal is distinguished</a:t>
            </a:r>
          </a:p>
          <a:p>
            <a:r>
              <a:rPr lang="en-US" dirty="0" smtClean="0"/>
              <a:t>BGP neighbors (or peers) are established manually between routers – TCP on port 179</a:t>
            </a:r>
          </a:p>
          <a:p>
            <a:r>
              <a:rPr lang="en-US" dirty="0" smtClean="0"/>
              <a:t>A 19-byte message is sent every 30 seconds to maintain the connection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084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defense: increase entropy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Instead of always using the same UDP source port, select a random one.</a:t>
            </a:r>
          </a:p>
          <a:p>
            <a:pPr lvl="1"/>
            <a:r>
              <a:rPr lang="en-US" dirty="0" smtClean="0"/>
              <a:t>Now attacker has to guess both transaction ID and the source port, so 1 in 2</a:t>
            </a:r>
            <a:r>
              <a:rPr lang="en-US" baseline="30000" dirty="0" smtClean="0"/>
              <a:t>30</a:t>
            </a:r>
            <a:r>
              <a:rPr lang="en-US" dirty="0"/>
              <a:t> </a:t>
            </a:r>
            <a:r>
              <a:rPr lang="en-US" dirty="0" smtClean="0"/>
              <a:t>instead of 1 in 2</a:t>
            </a:r>
            <a:r>
              <a:rPr lang="en-US" baseline="30000" dirty="0" smtClean="0"/>
              <a:t>16</a:t>
            </a:r>
            <a:r>
              <a:rPr lang="en-US" dirty="0" smtClean="0"/>
              <a:t> per packet.</a:t>
            </a:r>
          </a:p>
          <a:p>
            <a:r>
              <a:rPr lang="en-US" dirty="0" smtClean="0"/>
              <a:t>Also, DNS is case insensitive, but almost all authorities preserve case (lazy programming)</a:t>
            </a:r>
          </a:p>
          <a:p>
            <a:pPr lvl="1"/>
            <a:r>
              <a:rPr lang="en-US" dirty="0" smtClean="0"/>
              <a:t>So randomly apply a capitalization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516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DNSSec</a:t>
            </a:r>
            <a:r>
              <a:rPr lang="en-US" dirty="0" smtClean="0"/>
              <a:t>: one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basic concept of DNSSEC is simple – all transactions are “signed” so that you know the correct source is giving you the data.</a:t>
            </a:r>
          </a:p>
          <a:p>
            <a:r>
              <a:rPr lang="en-US" dirty="0"/>
              <a:t>Two options:</a:t>
            </a:r>
          </a:p>
          <a:p>
            <a:pPr lvl="1"/>
            <a:r>
              <a:rPr lang="en-US" dirty="0"/>
              <a:t>The server responding can “sign”</a:t>
            </a:r>
          </a:p>
          <a:p>
            <a:pPr lvl="1"/>
            <a:r>
              <a:rPr lang="en-US" dirty="0"/>
              <a:t>Or the server that owns the namespace can “sign”</a:t>
            </a:r>
          </a:p>
          <a:p>
            <a:r>
              <a:rPr lang="en-US" dirty="0"/>
              <a:t>DNSSEC has the server that owns the namespace sign the authenticity of any RR’s giving an address.</a:t>
            </a:r>
          </a:p>
          <a:p>
            <a:r>
              <a:rPr lang="en-US" dirty="0"/>
              <a:t>Note: not a privacy solution!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974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Practical implications to DNSSEC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Each DNS database must store signatures for RR’s.</a:t>
            </a:r>
          </a:p>
          <a:p>
            <a:pPr lvl="1"/>
            <a:r>
              <a:rPr lang="en-US" dirty="0"/>
              <a:t>Essentially adds several portions to the RR’s, including DNSKEY, RRSIG, etc.</a:t>
            </a:r>
          </a:p>
          <a:p>
            <a:pPr lvl="1"/>
            <a:r>
              <a:rPr lang="en-US" dirty="0"/>
              <a:t>The records have gotten much longer as a result.</a:t>
            </a:r>
          </a:p>
          <a:p>
            <a:r>
              <a:rPr lang="en-US" dirty="0"/>
              <a:t>ICANN (which manages DNS) signs for itself and top level domains.</a:t>
            </a:r>
          </a:p>
          <a:p>
            <a:r>
              <a:rPr lang="en-US" dirty="0"/>
              <a:t>Each top level domain signs for domains under it.</a:t>
            </a:r>
          </a:p>
          <a:p>
            <a:r>
              <a:rPr lang="en-US" dirty="0"/>
              <a:t>And so on down.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3603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</a:t>
            </a:r>
            <a:r>
              <a:rPr lang="en-US" dirty="0" err="1"/>
              <a:t>mathcs.slu.edu</a:t>
            </a:r>
            <a:r>
              <a:rPr lang="en-US" dirty="0"/>
              <a:t> (or 165.134.234.6).  Who signs this translation?</a:t>
            </a:r>
          </a:p>
          <a:p>
            <a:r>
              <a:rPr lang="en-US" dirty="0"/>
              <a:t>The SLU DNS server</a:t>
            </a:r>
          </a:p>
          <a:p>
            <a:r>
              <a:rPr lang="en-US" dirty="0"/>
              <a:t>And how can we be sure that that is the correct server to sign?</a:t>
            </a:r>
          </a:p>
          <a:p>
            <a:r>
              <a:rPr lang="en-US" dirty="0"/>
              <a:t>Because the EDU server verifies the SLU server’s signature</a:t>
            </a:r>
          </a:p>
          <a:p>
            <a:r>
              <a:rPr lang="en-US" dirty="0"/>
              <a:t>Each level leads one step closer to top level ICANN server, and this information lives in DNS databases.</a:t>
            </a:r>
          </a:p>
          <a:p>
            <a:r>
              <a:rPr lang="en-US" dirty="0"/>
              <a:t>Ideally, every query will begin at the top, so entire chain is authenticated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817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use DNSSEC, it must be supported by the DNS server above you (as well as all the others above that).</a:t>
            </a:r>
          </a:p>
          <a:p>
            <a:r>
              <a:rPr lang="en-US" dirty="0"/>
              <a:t>If no RRSIG comes back in the RR, it could be an error.  Or a man-in-the-middle attack.  Or a configuration problem along the way.</a:t>
            </a:r>
          </a:p>
          <a:p>
            <a:r>
              <a:rPr lang="en-US" dirty="0"/>
              <a:t>To be secure, need to check all signatures yourself, but also can have trusted authority check them (and to have secure communication between yourself and authority).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197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Non-existent records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get a signed record for EVERY possible non-existent name out there, to be sure they actually do</a:t>
            </a:r>
            <a:r>
              <a:rPr lang="fr-FR" dirty="0"/>
              <a:t>n’</a:t>
            </a:r>
            <a:r>
              <a:rPr lang="en-US" dirty="0"/>
              <a:t>t exist?</a:t>
            </a:r>
          </a:p>
          <a:p>
            <a:r>
              <a:rPr lang="en-US" dirty="0"/>
              <a:t>Solution: Names are alphabetically ordered.  Between any two names, a bunch don’t exist, so we can sign this range of names.  </a:t>
            </a:r>
          </a:p>
          <a:p>
            <a:r>
              <a:rPr lang="en-US" dirty="0"/>
              <a:t>When someone looks up one of these names, we give them a range signature.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9266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For Example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2209800" y="2514600"/>
            <a:ext cx="2362200" cy="3810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400"/>
              <a:t>lasr.cs.ucla.edu</a:t>
            </a: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4572000" y="2514600"/>
            <a:ext cx="1828800" cy="3810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sz="1400"/>
              <a:t>131.179.192.136</a:t>
            </a:r>
          </a:p>
        </p:txBody>
      </p:sp>
      <p:sp>
        <p:nvSpPr>
          <p:cNvPr id="5" name="Oval 10"/>
          <p:cNvSpPr>
            <a:spLocks noChangeArrowheads="1"/>
          </p:cNvSpPr>
          <p:nvPr/>
        </p:nvSpPr>
        <p:spPr bwMode="auto">
          <a:xfrm>
            <a:off x="4267200" y="18288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Oval 11"/>
          <p:cNvSpPr>
            <a:spLocks noChangeArrowheads="1"/>
          </p:cNvSpPr>
          <p:nvPr/>
        </p:nvSpPr>
        <p:spPr bwMode="auto">
          <a:xfrm>
            <a:off x="4267200" y="20574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12"/>
          <p:cNvSpPr>
            <a:spLocks noChangeArrowheads="1"/>
          </p:cNvSpPr>
          <p:nvPr/>
        </p:nvSpPr>
        <p:spPr bwMode="auto">
          <a:xfrm>
            <a:off x="4267200" y="2286000"/>
            <a:ext cx="76200" cy="7620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Rectangle 26"/>
          <p:cNvSpPr>
            <a:spLocks noChangeArrowheads="1"/>
          </p:cNvSpPr>
          <p:nvPr/>
        </p:nvSpPr>
        <p:spPr bwMode="auto">
          <a:xfrm>
            <a:off x="6400800" y="2514600"/>
            <a:ext cx="304800" cy="381000"/>
          </a:xfrm>
          <a:prstGeom prst="rect">
            <a:avLst/>
          </a:prstGeom>
          <a:solidFill>
            <a:srgbClr val="00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32"/>
          <p:cNvGrpSpPr>
            <a:grpSpLocks/>
          </p:cNvGrpSpPr>
          <p:nvPr/>
        </p:nvGrpSpPr>
        <p:grpSpPr bwMode="auto">
          <a:xfrm>
            <a:off x="2209800" y="2895600"/>
            <a:ext cx="4495800" cy="1524000"/>
            <a:chOff x="2209800" y="2667000"/>
            <a:chExt cx="4495800" cy="1524000"/>
          </a:xfrm>
        </p:grpSpPr>
        <p:grpSp>
          <p:nvGrpSpPr>
            <p:cNvPr id="10" name="Group 16"/>
            <p:cNvGrpSpPr>
              <a:grpSpLocks/>
            </p:cNvGrpSpPr>
            <p:nvPr/>
          </p:nvGrpSpPr>
          <p:grpSpPr bwMode="auto">
            <a:xfrm>
              <a:off x="2209800" y="2667000"/>
              <a:ext cx="4191000" cy="1524000"/>
              <a:chOff x="2209800" y="2667000"/>
              <a:chExt cx="4191000" cy="1524000"/>
            </a:xfrm>
          </p:grpSpPr>
          <p:sp>
            <p:nvSpPr>
              <p:cNvPr id="13" name="Rectangle 6"/>
              <p:cNvSpPr>
                <a:spLocks noChangeArrowheads="1"/>
              </p:cNvSpPr>
              <p:nvPr/>
            </p:nvSpPr>
            <p:spPr bwMode="auto">
              <a:xfrm>
                <a:off x="2209800" y="2667000"/>
                <a:ext cx="23622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pelican.cs.ucla.edu</a:t>
                </a:r>
              </a:p>
            </p:txBody>
          </p:sp>
          <p:sp>
            <p:nvSpPr>
              <p:cNvPr id="14" name="Rectangle 7"/>
              <p:cNvSpPr>
                <a:spLocks noChangeArrowheads="1"/>
              </p:cNvSpPr>
              <p:nvPr/>
            </p:nvSpPr>
            <p:spPr bwMode="auto">
              <a:xfrm>
                <a:off x="4572000" y="2667000"/>
                <a:ext cx="18288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131.179.128.17</a:t>
                </a:r>
              </a:p>
            </p:txBody>
          </p:sp>
          <p:sp>
            <p:nvSpPr>
              <p:cNvPr id="15" name="Rectangle 8"/>
              <p:cNvSpPr>
                <a:spLocks noChangeArrowheads="1"/>
              </p:cNvSpPr>
              <p:nvPr/>
            </p:nvSpPr>
            <p:spPr bwMode="auto">
              <a:xfrm>
                <a:off x="4572000" y="3048000"/>
                <a:ext cx="18288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131.179.128.16</a:t>
                </a:r>
              </a:p>
            </p:txBody>
          </p:sp>
          <p:sp>
            <p:nvSpPr>
              <p:cNvPr id="16" name="Rectangle 9"/>
              <p:cNvSpPr>
                <a:spLocks noChangeArrowheads="1"/>
              </p:cNvSpPr>
              <p:nvPr/>
            </p:nvSpPr>
            <p:spPr bwMode="auto">
              <a:xfrm>
                <a:off x="2209800" y="3048000"/>
                <a:ext cx="23622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toucan.cs.ucla.edu</a:t>
                </a:r>
              </a:p>
            </p:txBody>
          </p:sp>
          <p:sp>
            <p:nvSpPr>
              <p:cNvPr id="17" name="Oval 13"/>
              <p:cNvSpPr>
                <a:spLocks noChangeArrowheads="1"/>
              </p:cNvSpPr>
              <p:nvPr/>
            </p:nvSpPr>
            <p:spPr bwMode="auto">
              <a:xfrm>
                <a:off x="42672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" name="Oval 14"/>
              <p:cNvSpPr>
                <a:spLocks noChangeArrowheads="1"/>
              </p:cNvSpPr>
              <p:nvPr/>
            </p:nvSpPr>
            <p:spPr bwMode="auto">
              <a:xfrm>
                <a:off x="4267200" y="3886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Oval 15"/>
              <p:cNvSpPr>
                <a:spLocks noChangeArrowheads="1"/>
              </p:cNvSpPr>
              <p:nvPr/>
            </p:nvSpPr>
            <p:spPr bwMode="auto">
              <a:xfrm>
                <a:off x="4267200" y="4114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27"/>
            <p:cNvSpPr>
              <a:spLocks noChangeArrowheads="1"/>
            </p:cNvSpPr>
            <p:nvPr/>
          </p:nvSpPr>
          <p:spPr bwMode="auto">
            <a:xfrm>
              <a:off x="6400800" y="2667000"/>
              <a:ext cx="304800" cy="3810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Rectangle 28"/>
            <p:cNvSpPr>
              <a:spLocks noChangeArrowheads="1"/>
            </p:cNvSpPr>
            <p:nvPr/>
          </p:nvSpPr>
          <p:spPr bwMode="auto">
            <a:xfrm>
              <a:off x="6400800" y="3048000"/>
              <a:ext cx="304800" cy="3810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0" name="Group 31"/>
          <p:cNvGrpSpPr>
            <a:grpSpLocks/>
          </p:cNvGrpSpPr>
          <p:nvPr/>
        </p:nvGrpSpPr>
        <p:grpSpPr bwMode="auto">
          <a:xfrm>
            <a:off x="2209800" y="3657600"/>
            <a:ext cx="4495800" cy="1524000"/>
            <a:chOff x="3581400" y="4648200"/>
            <a:chExt cx="4495800" cy="1524000"/>
          </a:xfrm>
        </p:grpSpPr>
        <p:grpSp>
          <p:nvGrpSpPr>
            <p:cNvPr id="21" name="Group 17"/>
            <p:cNvGrpSpPr>
              <a:grpSpLocks/>
            </p:cNvGrpSpPr>
            <p:nvPr/>
          </p:nvGrpSpPr>
          <p:grpSpPr bwMode="auto">
            <a:xfrm>
              <a:off x="3581400" y="4648200"/>
              <a:ext cx="4191000" cy="1524000"/>
              <a:chOff x="2209800" y="2667000"/>
              <a:chExt cx="4191000" cy="1524000"/>
            </a:xfrm>
          </p:grpSpPr>
          <p:sp>
            <p:nvSpPr>
              <p:cNvPr id="24" name="Rectangle 18"/>
              <p:cNvSpPr>
                <a:spLocks noChangeArrowheads="1"/>
              </p:cNvSpPr>
              <p:nvPr/>
            </p:nvSpPr>
            <p:spPr bwMode="auto">
              <a:xfrm>
                <a:off x="2209800" y="2667000"/>
                <a:ext cx="23622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pelican.cs.ucla.edu</a:t>
                </a:r>
              </a:p>
            </p:txBody>
          </p:sp>
          <p:sp>
            <p:nvSpPr>
              <p:cNvPr id="25" name="Rectangle 19"/>
              <p:cNvSpPr>
                <a:spLocks noChangeArrowheads="1"/>
              </p:cNvSpPr>
              <p:nvPr/>
            </p:nvSpPr>
            <p:spPr bwMode="auto">
              <a:xfrm>
                <a:off x="4572000" y="2667000"/>
                <a:ext cx="18288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 dirty="0"/>
                  <a:t>131.179.128.17</a:t>
                </a:r>
              </a:p>
            </p:txBody>
          </p:sp>
          <p:sp>
            <p:nvSpPr>
              <p:cNvPr id="26" name="Rectangle 20"/>
              <p:cNvSpPr>
                <a:spLocks noChangeArrowheads="1"/>
              </p:cNvSpPr>
              <p:nvPr/>
            </p:nvSpPr>
            <p:spPr bwMode="auto">
              <a:xfrm>
                <a:off x="4572000" y="3048000"/>
                <a:ext cx="18288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131.179.128.16</a:t>
                </a:r>
              </a:p>
            </p:txBody>
          </p:sp>
          <p:sp>
            <p:nvSpPr>
              <p:cNvPr id="27" name="Rectangle 21"/>
              <p:cNvSpPr>
                <a:spLocks noChangeArrowheads="1"/>
              </p:cNvSpPr>
              <p:nvPr/>
            </p:nvSpPr>
            <p:spPr bwMode="auto">
              <a:xfrm>
                <a:off x="2209800" y="3048000"/>
                <a:ext cx="2362200" cy="381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 sz="1400"/>
                  <a:t>toucan.cs.ucla.edu</a:t>
                </a:r>
              </a:p>
            </p:txBody>
          </p:sp>
          <p:sp>
            <p:nvSpPr>
              <p:cNvPr id="28" name="Oval 22"/>
              <p:cNvSpPr>
                <a:spLocks noChangeArrowheads="1"/>
              </p:cNvSpPr>
              <p:nvPr/>
            </p:nvSpPr>
            <p:spPr bwMode="auto">
              <a:xfrm>
                <a:off x="4267200" y="36576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Oval 23"/>
              <p:cNvSpPr>
                <a:spLocks noChangeArrowheads="1"/>
              </p:cNvSpPr>
              <p:nvPr/>
            </p:nvSpPr>
            <p:spPr bwMode="auto">
              <a:xfrm>
                <a:off x="4267200" y="3886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Oval 24"/>
              <p:cNvSpPr>
                <a:spLocks noChangeArrowheads="1"/>
              </p:cNvSpPr>
              <p:nvPr/>
            </p:nvSpPr>
            <p:spPr bwMode="auto">
              <a:xfrm>
                <a:off x="4267200" y="4114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" name="Rectangle 29"/>
            <p:cNvSpPr>
              <a:spLocks noChangeArrowheads="1"/>
            </p:cNvSpPr>
            <p:nvPr/>
          </p:nvSpPr>
          <p:spPr bwMode="auto">
            <a:xfrm>
              <a:off x="7772400" y="4648200"/>
              <a:ext cx="304800" cy="3810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Rectangle 30"/>
            <p:cNvSpPr>
              <a:spLocks noChangeArrowheads="1"/>
            </p:cNvSpPr>
            <p:nvPr/>
          </p:nvSpPr>
          <p:spPr bwMode="auto">
            <a:xfrm>
              <a:off x="7772400" y="5029200"/>
              <a:ext cx="304800" cy="3810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36"/>
          <p:cNvGrpSpPr>
            <a:grpSpLocks/>
          </p:cNvGrpSpPr>
          <p:nvPr/>
        </p:nvGrpSpPr>
        <p:grpSpPr bwMode="auto">
          <a:xfrm>
            <a:off x="2209800" y="2895600"/>
            <a:ext cx="4495800" cy="762000"/>
            <a:chOff x="2209800" y="4191000"/>
            <a:chExt cx="4495800" cy="762000"/>
          </a:xfrm>
        </p:grpSpPr>
        <p:sp>
          <p:nvSpPr>
            <p:cNvPr id="32" name="Rectangle 25"/>
            <p:cNvSpPr>
              <a:spLocks noChangeArrowheads="1"/>
            </p:cNvSpPr>
            <p:nvPr/>
          </p:nvSpPr>
          <p:spPr bwMode="auto">
            <a:xfrm>
              <a:off x="2209800" y="4191000"/>
              <a:ext cx="2362200" cy="76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>
                <a:spcAft>
                  <a:spcPts val="1200"/>
                </a:spcAft>
              </a:pPr>
              <a:r>
                <a:rPr lang="en-US" sz="1400"/>
                <a:t>lbsr.cs.ucla.edu –</a:t>
              </a:r>
            </a:p>
            <a:p>
              <a:pPr>
                <a:spcAft>
                  <a:spcPts val="1200"/>
                </a:spcAft>
              </a:pPr>
              <a:r>
                <a:rPr lang="en-US" sz="1400"/>
                <a:t>pd.cs.ucla.edu</a:t>
              </a:r>
            </a:p>
          </p:txBody>
        </p:sp>
        <p:sp>
          <p:nvSpPr>
            <p:cNvPr id="33" name="Rectangle 33"/>
            <p:cNvSpPr>
              <a:spLocks noChangeArrowheads="1"/>
            </p:cNvSpPr>
            <p:nvPr/>
          </p:nvSpPr>
          <p:spPr bwMode="auto">
            <a:xfrm>
              <a:off x="4572000" y="4191000"/>
              <a:ext cx="1828800" cy="762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r>
                <a:rPr lang="en-US" sz="1400" dirty="0"/>
                <a:t>NOT ASSIGNED</a:t>
              </a:r>
            </a:p>
          </p:txBody>
        </p:sp>
        <p:sp>
          <p:nvSpPr>
            <p:cNvPr id="34" name="Rectangle 34"/>
            <p:cNvSpPr>
              <a:spLocks noChangeArrowheads="1"/>
            </p:cNvSpPr>
            <p:nvPr/>
          </p:nvSpPr>
          <p:spPr bwMode="auto">
            <a:xfrm>
              <a:off x="6400800" y="4191000"/>
              <a:ext cx="304800" cy="762000"/>
            </a:xfrm>
            <a:prstGeom prst="rect">
              <a:avLst/>
            </a:prstGeom>
            <a:solidFill>
              <a:srgbClr val="00CC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" name="TextBox 34"/>
          <p:cNvSpPr txBox="1">
            <a:spLocks noChangeArrowheads="1"/>
          </p:cNvSpPr>
          <p:nvPr/>
        </p:nvSpPr>
        <p:spPr bwMode="auto">
          <a:xfrm>
            <a:off x="685800" y="5410200"/>
            <a:ext cx="5140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/>
              <a:t>&gt; host last.cs.ucla.edu</a:t>
            </a:r>
          </a:p>
        </p:txBody>
      </p:sp>
      <p:sp>
        <p:nvSpPr>
          <p:cNvPr id="36" name="Right Arrow 35"/>
          <p:cNvSpPr>
            <a:spLocks noChangeArrowheads="1"/>
          </p:cNvSpPr>
          <p:nvPr/>
        </p:nvSpPr>
        <p:spPr bwMode="auto">
          <a:xfrm>
            <a:off x="762000" y="3048000"/>
            <a:ext cx="1143000" cy="533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tx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6705600" y="2481263"/>
            <a:ext cx="2209800" cy="193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Times New Roman" charset="0"/>
                <a:cs typeface="Times New Roman" charset="0"/>
              </a:rPr>
              <a:t>You get authoritative information that the name </a:t>
            </a:r>
            <a:r>
              <a:rPr lang="en-US" sz="2400" dirty="0" smtClean="0">
                <a:latin typeface="Times New Roman" charset="0"/>
                <a:cs typeface="Times New Roman" charset="0"/>
              </a:rPr>
              <a:t>isn’t </a:t>
            </a:r>
            <a:r>
              <a:rPr lang="en-US" sz="2400" dirty="0">
                <a:latin typeface="Times New Roman" charset="0"/>
                <a:cs typeface="Times New Roman" charset="0"/>
              </a:rPr>
              <a:t>assigned</a:t>
            </a:r>
          </a:p>
        </p:txBody>
      </p: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629400" y="4808538"/>
            <a:ext cx="22098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400" dirty="0">
                <a:latin typeface="Times New Roman" charset="0"/>
                <a:cs typeface="Times New Roman" charset="0"/>
              </a:rPr>
              <a:t>Foils spoofing attacks</a:t>
            </a:r>
          </a:p>
        </p:txBody>
      </p:sp>
    </p:spTree>
    <p:extLst>
      <p:ext uri="{BB962C8B-B14F-4D97-AF65-F5344CB8AC3E}">
        <p14:creationId xmlns:p14="http://schemas.microsoft.com/office/powerpoint/2010/main" val="20446740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 animBg="1"/>
      <p:bldP spid="37" grpId="0"/>
      <p:bldP spid="3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DNSSEC status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Implementations of DNSSEC are in use, and are heavily promoted (first by DARPA and now by DHS).</a:t>
            </a:r>
          </a:p>
          <a:p>
            <a:r>
              <a:rPr lang="en-US" dirty="0"/>
              <a:t>ICANN has signed the root, and all the major nodes are done (.com, .</a:t>
            </a:r>
            <a:r>
              <a:rPr lang="en-US" dirty="0" err="1"/>
              <a:t>gov</a:t>
            </a:r>
            <a:r>
              <a:rPr lang="en-US" dirty="0"/>
              <a:t>, .</a:t>
            </a:r>
            <a:r>
              <a:rPr lang="en-US" dirty="0" err="1"/>
              <a:t>edu</a:t>
            </a:r>
            <a:r>
              <a:rPr lang="en-US" dirty="0"/>
              <a:t>, .org, </a:t>
            </a:r>
            <a:r>
              <a:rPr lang="en-US" dirty="0" err="1"/>
              <a:t>.net</a:t>
            </a:r>
            <a:r>
              <a:rPr lang="en-US" dirty="0"/>
              <a:t>)</a:t>
            </a:r>
          </a:p>
          <a:p>
            <a:r>
              <a:rPr lang="en-US" dirty="0"/>
              <a:t>NOT all signed below, however, and many “island of security” exist in DNS.  </a:t>
            </a:r>
          </a:p>
          <a:p>
            <a:pPr lvl="1"/>
            <a:r>
              <a:rPr lang="en-US" dirty="0"/>
              <a:t>These sign for themselves and anyone below.</a:t>
            </a:r>
          </a:p>
          <a:p>
            <a:r>
              <a:rPr lang="en-US" dirty="0"/>
              <a:t>The utility of DNSSEC ultimately depends on the clients actually checking signatures.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9439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DNSSEC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installing and managing DNSSEC is also fairly difficult.</a:t>
            </a:r>
          </a:p>
          <a:p>
            <a:pPr lvl="1"/>
            <a:r>
              <a:rPr lang="en-US" dirty="0"/>
              <a:t>Particularly hard for domains with lots of things to support, since every new name required lots of new things to sign.</a:t>
            </a:r>
          </a:p>
          <a:p>
            <a:r>
              <a:rPr lang="en-US" dirty="0"/>
              <a:t>In practice, many things sign certificates for lengthy amounts of time (days or months), which makes hijacking after an update much easier, also.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9346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Obviously, DNSSEC does nothing to keep communication secret.  DNS is inherently public!</a:t>
            </a:r>
          </a:p>
          <a:p>
            <a:r>
              <a:rPr lang="en-US" dirty="0"/>
              <a:t>Encryption is the core of how we keep communication secret.  So what else should we worry about?</a:t>
            </a:r>
          </a:p>
          <a:p>
            <a:r>
              <a:rPr lang="en-US" dirty="0"/>
              <a:t>Traffic analysis:</a:t>
            </a:r>
          </a:p>
          <a:p>
            <a:pPr lvl="1"/>
            <a:r>
              <a:rPr lang="en-US" dirty="0"/>
              <a:t>Sometimes, the goal is to hide that we are even talking to each other.  </a:t>
            </a:r>
          </a:p>
          <a:p>
            <a:pPr lvl="1"/>
            <a:r>
              <a:rPr lang="en-US" dirty="0"/>
              <a:t>This can be deduced even if our data is encrypted, since routing is a public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993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BGP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953"/>
            <a:ext cx="8229600" cy="521294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An AS notifies everyone else what networks belong to it, and how to direct traffic correctly</a:t>
            </a:r>
          </a:p>
          <a:p>
            <a:r>
              <a:rPr lang="en-US" dirty="0" smtClean="0"/>
              <a:t>Based on </a:t>
            </a:r>
            <a:r>
              <a:rPr lang="en-US" dirty="0" err="1" smtClean="0"/>
              <a:t>netblocks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192.169.0.0/24: all addresses between 192.169.0.0 and 192.169.0.255</a:t>
            </a:r>
          </a:p>
          <a:p>
            <a:pPr lvl="1"/>
            <a:r>
              <a:rPr lang="en-US" dirty="0" smtClean="0"/>
              <a:t>192.169.4.0/22: all addresses between 192.169.4.0 and 192.169.7.255</a:t>
            </a:r>
          </a:p>
          <a:p>
            <a:r>
              <a:rPr lang="en-US" dirty="0" smtClean="0"/>
              <a:t>If an AS is responsible for a </a:t>
            </a:r>
            <a:r>
              <a:rPr lang="en-US" dirty="0" err="1" smtClean="0"/>
              <a:t>netblock</a:t>
            </a:r>
            <a:r>
              <a:rPr lang="en-US" dirty="0" smtClean="0"/>
              <a:t>, it advertises this to neighbors</a:t>
            </a:r>
          </a:p>
          <a:p>
            <a:r>
              <a:rPr lang="en-US" dirty="0" smtClean="0"/>
              <a:t>If an AS is willing to provide transit for another AS, it advertises this as well</a:t>
            </a:r>
          </a:p>
          <a:p>
            <a:r>
              <a:rPr lang="en-US" dirty="0" smtClean="0"/>
              <a:t>If an AS sees multiple advertisements, it tries to choose the most specific or “shortest path”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30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addition to knowledge of communication, location information is given away by packet data.  </a:t>
            </a:r>
          </a:p>
          <a:p>
            <a:pPr lvl="1"/>
            <a:r>
              <a:rPr lang="en-US" dirty="0"/>
              <a:t>IP addresses often give away a lot of information about where you are.</a:t>
            </a:r>
          </a:p>
          <a:p>
            <a:r>
              <a:rPr lang="en-US" dirty="0"/>
              <a:t>Mobile devices communicate while you are on the move!</a:t>
            </a:r>
          </a:p>
          <a:p>
            <a:pPr lvl="1"/>
            <a:r>
              <a:rPr lang="en-US" dirty="0"/>
              <a:t>Can be used to get information on our movement and actions, often without our knowledge.</a:t>
            </a:r>
          </a:p>
          <a:p>
            <a:r>
              <a:rPr lang="en-US" dirty="0"/>
              <a:t>What types of solutions are possible today, given our internet infrastructure?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223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Anonymizer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Network sites that accept requests from outsiders.</a:t>
            </a:r>
          </a:p>
          <a:p>
            <a:pPr lvl="1"/>
            <a:r>
              <a:rPr lang="en-US" dirty="0"/>
              <a:t>They submit these requests under their own or a fake identity.  </a:t>
            </a:r>
          </a:p>
          <a:p>
            <a:pPr lvl="1"/>
            <a:r>
              <a:rPr lang="en-US" dirty="0"/>
              <a:t>Responses are returned to the original requester.  </a:t>
            </a:r>
          </a:p>
          <a:p>
            <a:pPr lvl="1"/>
            <a:r>
              <a:rPr lang="en-US" dirty="0"/>
              <a:t>In fact, a NAT box is a simple version of this!</a:t>
            </a:r>
          </a:p>
          <a:p>
            <a:r>
              <a:rPr lang="en-US" dirty="0"/>
              <a:t>Problem: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anonymizer</a:t>
            </a:r>
            <a:r>
              <a:rPr lang="en-US" dirty="0"/>
              <a:t> knows your identity.</a:t>
            </a:r>
          </a:p>
          <a:p>
            <a:pPr lvl="1"/>
            <a:r>
              <a:rPr lang="en-US" dirty="0"/>
              <a:t>Generally, should not assume this is a reliable source of anonymity, since can be tricked, hacked, or compelled into giving up information.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1935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Meant to conceal sources and destinations in all traffic.</a:t>
            </a:r>
          </a:p>
          <a:p>
            <a:pPr lvl="1"/>
            <a:r>
              <a:rPr lang="en-US" dirty="0"/>
              <a:t>A group of nodes agree to be onion routers.</a:t>
            </a:r>
          </a:p>
          <a:p>
            <a:pPr lvl="1"/>
            <a:r>
              <a:rPr lang="en-US" dirty="0"/>
              <a:t>The users obtain cryptographic keys for those nodes.</a:t>
            </a:r>
          </a:p>
          <a:p>
            <a:pPr lvl="1"/>
            <a:r>
              <a:rPr lang="en-US" dirty="0"/>
              <a:t>Each packet goes through many hops.</a:t>
            </a:r>
          </a:p>
          <a:p>
            <a:pPr lvl="1"/>
            <a:r>
              <a:rPr lang="en-US" dirty="0"/>
              <a:t>Many users send many packets through the routers, which conceals who is really talking to whom.  </a:t>
            </a:r>
          </a:p>
          <a:p>
            <a:r>
              <a:rPr lang="en-US" dirty="0"/>
              <a:t>Setup for a packet:</a:t>
            </a:r>
          </a:p>
          <a:p>
            <a:pPr lvl="1"/>
            <a:r>
              <a:rPr lang="en-US" dirty="0"/>
              <a:t>Encrypt the packet with the destination’s key.</a:t>
            </a:r>
          </a:p>
          <a:p>
            <a:pPr lvl="1"/>
            <a:r>
              <a:rPr lang="en-US" dirty="0"/>
              <a:t>Wrap that with another packet to another router, encrypted with that router’s key.</a:t>
            </a:r>
          </a:p>
          <a:p>
            <a:pPr lvl="1"/>
            <a:r>
              <a:rPr lang="en-US" dirty="0"/>
              <a:t>Iterate this many times.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0382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r>
              <a:rPr lang="en-US" dirty="0" smtClean="0"/>
              <a:t>A picture: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3505200" y="23622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3886200" y="3733800"/>
            <a:ext cx="457200" cy="457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5257800" y="2819400"/>
            <a:ext cx="457200" cy="457200"/>
          </a:xfrm>
          <a:prstGeom prst="ellipse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486400" y="4876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62000" y="3352800"/>
            <a:ext cx="457200" cy="457200"/>
          </a:xfrm>
          <a:prstGeom prst="ellipse">
            <a:avLst/>
          </a:prstGeom>
          <a:solidFill>
            <a:srgbClr val="F0A04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772400" y="3429000"/>
            <a:ext cx="457200" cy="457200"/>
          </a:xfrm>
          <a:prstGeom prst="ellipse">
            <a:avLst/>
          </a:prstGeom>
          <a:solidFill>
            <a:srgbClr val="6CE3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3733800" y="4953000"/>
            <a:ext cx="457200" cy="457200"/>
          </a:xfrm>
          <a:prstGeom prst="ellipse">
            <a:avLst/>
          </a:prstGeom>
          <a:solidFill>
            <a:srgbClr val="B7FD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533400" y="4191000"/>
            <a:ext cx="11811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>
                <a:latin typeface="Times New Roman" charset="0"/>
              </a:rPr>
              <a:t>Source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934200" y="4191000"/>
            <a:ext cx="18399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>
                <a:latin typeface="Times New Roman" charset="0"/>
              </a:rPr>
              <a:t>Destination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581400" y="5800725"/>
            <a:ext cx="2168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r>
              <a:rPr lang="en-US">
                <a:latin typeface="Times New Roman" charset="0"/>
              </a:rPr>
              <a:t>Onion routers</a:t>
            </a:r>
          </a:p>
        </p:txBody>
      </p:sp>
      <p:sp>
        <p:nvSpPr>
          <p:cNvPr id="15" name="Oval 14"/>
          <p:cNvSpPr>
            <a:spLocks noChangeArrowheads="1"/>
          </p:cNvSpPr>
          <p:nvPr/>
        </p:nvSpPr>
        <p:spPr bwMode="auto">
          <a:xfrm>
            <a:off x="3200400" y="1524000"/>
            <a:ext cx="3200400" cy="4419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62000" y="2667000"/>
            <a:ext cx="304800" cy="2286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62000" y="2667000"/>
            <a:ext cx="304800" cy="228600"/>
          </a:xfrm>
          <a:prstGeom prst="rect">
            <a:avLst/>
          </a:prstGeom>
          <a:solidFill>
            <a:srgbClr val="6CE3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762000" y="2667000"/>
            <a:ext cx="533400" cy="228600"/>
            <a:chOff x="762000" y="2667000"/>
            <a:chExt cx="533400" cy="228600"/>
          </a:xfrm>
        </p:grpSpPr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62000" y="2667000"/>
              <a:ext cx="304800" cy="228600"/>
            </a:xfrm>
            <a:prstGeom prst="rect">
              <a:avLst/>
            </a:prstGeom>
            <a:solidFill>
              <a:srgbClr val="6CE3FD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1066800" y="26670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762000" y="2667000"/>
            <a:ext cx="533400" cy="228600"/>
          </a:xfrm>
          <a:prstGeom prst="rect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22" name="Group 24"/>
          <p:cNvGrpSpPr>
            <a:grpSpLocks/>
          </p:cNvGrpSpPr>
          <p:nvPr/>
        </p:nvGrpSpPr>
        <p:grpSpPr bwMode="auto">
          <a:xfrm>
            <a:off x="762000" y="2667000"/>
            <a:ext cx="762000" cy="228600"/>
            <a:chOff x="762000" y="2667000"/>
            <a:chExt cx="762000" cy="228600"/>
          </a:xfrm>
        </p:grpSpPr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1295400" y="266700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762000" y="2667000"/>
              <a:ext cx="533400" cy="228600"/>
            </a:xfrm>
            <a:prstGeom prst="rect">
              <a:avLst/>
            </a:prstGeom>
            <a:solidFill>
              <a:srgbClr val="660066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2000" y="2667000"/>
            <a:ext cx="762000" cy="228600"/>
          </a:xfrm>
          <a:prstGeom prst="rect">
            <a:avLst/>
          </a:prstGeom>
          <a:solidFill>
            <a:srgbClr val="B7FD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524000" y="2667000"/>
            <a:ext cx="228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762000" y="2667000"/>
            <a:ext cx="9906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2449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5" grpId="1" animBg="1"/>
      <p:bldP spid="16" grpId="0" animBg="1"/>
      <p:bldP spid="17" grpId="0" animBg="1"/>
      <p:bldP spid="17" grpId="1" animBg="1"/>
      <p:bldP spid="21" grpId="0" animBg="1"/>
      <p:bldP spid="25" grpId="0" animBg="1"/>
      <p:bldP spid="25" grpId="1" animBg="1"/>
      <p:bldP spid="26" grpId="0" animBg="1"/>
      <p:bldP spid="26" grpId="1" animBg="1"/>
      <p:bldP spid="2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What’s Really in the Packet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29" name="Rectangle 3"/>
          <p:cNvSpPr>
            <a:spLocks noChangeArrowheads="1"/>
          </p:cNvSpPr>
          <p:nvPr/>
        </p:nvSpPr>
        <p:spPr bwMode="auto">
          <a:xfrm>
            <a:off x="2133600" y="2514600"/>
            <a:ext cx="1524000" cy="3810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657600" y="25146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4038600" y="25146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6"/>
          <p:cNvSpPr>
            <a:spLocks noChangeArrowheads="1"/>
          </p:cNvSpPr>
          <p:nvPr/>
        </p:nvSpPr>
        <p:spPr bwMode="auto">
          <a:xfrm>
            <a:off x="4419600" y="2514600"/>
            <a:ext cx="381000" cy="381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cxnSp>
        <p:nvCxnSpPr>
          <p:cNvPr id="33" name="Straight Connector 32"/>
          <p:cNvCxnSpPr>
            <a:cxnSpLocks noChangeShapeType="1"/>
          </p:cNvCxnSpPr>
          <p:nvPr/>
        </p:nvCxnSpPr>
        <p:spPr bwMode="auto">
          <a:xfrm>
            <a:off x="2133600" y="3200400"/>
            <a:ext cx="1524000" cy="1588"/>
          </a:xfrm>
          <a:prstGeom prst="line">
            <a:avLst/>
          </a:prstGeom>
          <a:noFill/>
          <a:ln w="57150">
            <a:solidFill>
              <a:srgbClr val="6CE3FD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Straight Connector 33"/>
          <p:cNvCxnSpPr>
            <a:cxnSpLocks noChangeShapeType="1"/>
          </p:cNvCxnSpPr>
          <p:nvPr/>
        </p:nvCxnSpPr>
        <p:spPr bwMode="auto">
          <a:xfrm>
            <a:off x="2133600" y="3503613"/>
            <a:ext cx="1828800" cy="1587"/>
          </a:xfrm>
          <a:prstGeom prst="line">
            <a:avLst/>
          </a:prstGeom>
          <a:noFill/>
          <a:ln w="57150">
            <a:solidFill>
              <a:srgbClr val="660066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Straight Connector 34"/>
          <p:cNvCxnSpPr>
            <a:cxnSpLocks noChangeShapeType="1"/>
          </p:cNvCxnSpPr>
          <p:nvPr/>
        </p:nvCxnSpPr>
        <p:spPr bwMode="auto">
          <a:xfrm>
            <a:off x="2133600" y="3806825"/>
            <a:ext cx="2209800" cy="3175"/>
          </a:xfrm>
          <a:prstGeom prst="line">
            <a:avLst/>
          </a:prstGeom>
          <a:noFill/>
          <a:ln w="57150">
            <a:solidFill>
              <a:srgbClr val="B7FDC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Straight Connector 35"/>
          <p:cNvCxnSpPr>
            <a:cxnSpLocks noChangeShapeType="1"/>
          </p:cNvCxnSpPr>
          <p:nvPr/>
        </p:nvCxnSpPr>
        <p:spPr bwMode="auto">
          <a:xfrm>
            <a:off x="2133600" y="4110038"/>
            <a:ext cx="2667000" cy="4762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06948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ＭＳ Ｐゴシック" pitchFamily="-1" charset="-128"/>
                <a:cs typeface="ＭＳ Ｐゴシック" pitchFamily="-1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tx1"/>
                </a:solidFill>
                <a:latin typeface="Corbel" pitchFamily="-1" charset="0"/>
                <a:ea typeface="ＭＳ Ｐゴシック" pitchFamily="-1" charset="-128"/>
                <a:cs typeface="ＭＳ Ｐゴシック" pitchFamily="-1" charset="-128"/>
              </a:defRPr>
            </a:lvl9pPr>
          </a:lstStyle>
          <a:p>
            <a:r>
              <a:rPr lang="en-US" smtClean="0">
                <a:latin typeface="Times New Roman" charset="0"/>
                <a:ea typeface="ＭＳ Ｐゴシック" charset="0"/>
                <a:cs typeface="ＭＳ Ｐゴシック" charset="0"/>
              </a:rPr>
              <a:t>Delivering the Message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3505200" y="2362200"/>
            <a:ext cx="457200" cy="457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886200" y="3733800"/>
            <a:ext cx="457200" cy="4572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257800" y="2819400"/>
            <a:ext cx="457200" cy="457200"/>
          </a:xfrm>
          <a:prstGeom prst="ellipse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5486400" y="4876800"/>
            <a:ext cx="457200" cy="457200"/>
          </a:xfrm>
          <a:prstGeom prst="ellipse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762000" y="3352800"/>
            <a:ext cx="457200" cy="457200"/>
          </a:xfrm>
          <a:prstGeom prst="ellipse">
            <a:avLst/>
          </a:prstGeom>
          <a:solidFill>
            <a:srgbClr val="F0A043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772400" y="3429000"/>
            <a:ext cx="457200" cy="457200"/>
          </a:xfrm>
          <a:prstGeom prst="ellipse">
            <a:avLst/>
          </a:prstGeom>
          <a:solidFill>
            <a:srgbClr val="6CE3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3733800" y="4953000"/>
            <a:ext cx="457200" cy="457200"/>
          </a:xfrm>
          <a:prstGeom prst="ellipse">
            <a:avLst/>
          </a:prstGeom>
          <a:solidFill>
            <a:srgbClr val="B7FD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2000" y="2743200"/>
            <a:ext cx="9906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181600" y="4495800"/>
            <a:ext cx="990600" cy="2286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181600" y="4495800"/>
            <a:ext cx="762000" cy="228600"/>
          </a:xfrm>
          <a:prstGeom prst="rect">
            <a:avLst/>
          </a:prstGeom>
          <a:solidFill>
            <a:srgbClr val="B7FD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3581400" y="5562600"/>
            <a:ext cx="762000" cy="228600"/>
          </a:xfrm>
          <a:prstGeom prst="rect">
            <a:avLst/>
          </a:prstGeom>
          <a:solidFill>
            <a:srgbClr val="B7FDC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581400" y="5562600"/>
            <a:ext cx="533400" cy="228600"/>
          </a:xfrm>
          <a:prstGeom prst="rect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48600" y="2895600"/>
            <a:ext cx="304800" cy="228600"/>
          </a:xfrm>
          <a:prstGeom prst="rect">
            <a:avLst/>
          </a:prstGeom>
          <a:solidFill>
            <a:srgbClr val="6CE3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5257800" y="2362200"/>
            <a:ext cx="533400" cy="228600"/>
          </a:xfrm>
          <a:prstGeom prst="rect">
            <a:avLst/>
          </a:prstGeom>
          <a:solidFill>
            <a:srgbClr val="6600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5257800" y="2362200"/>
            <a:ext cx="304800" cy="228600"/>
          </a:xfrm>
          <a:prstGeom prst="rect">
            <a:avLst/>
          </a:prstGeom>
          <a:solidFill>
            <a:srgbClr val="6CE3FD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7848600" y="2895600"/>
            <a:ext cx="3048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41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get?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Assuming it all went right:</a:t>
            </a:r>
          </a:p>
          <a:p>
            <a:r>
              <a:rPr lang="en-US" dirty="0"/>
              <a:t>Nobody could read our data.</a:t>
            </a:r>
          </a:p>
          <a:p>
            <a:r>
              <a:rPr lang="en-US" dirty="0"/>
              <a:t>Nobody is sure who sent it (except the receiver).</a:t>
            </a:r>
          </a:p>
          <a:p>
            <a:r>
              <a:rPr lang="en-US" dirty="0"/>
              <a:t>Nobody is sure who received it (except the sender).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507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Onion routing issues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Using keys properly</a:t>
            </a:r>
          </a:p>
          <a:p>
            <a:r>
              <a:rPr lang="en-US" dirty="0"/>
              <a:t>Traffic analysis is still possible</a:t>
            </a:r>
          </a:p>
          <a:p>
            <a:r>
              <a:rPr lang="en-US" dirty="0"/>
              <a:t>Overhead is a problem</a:t>
            </a:r>
          </a:p>
          <a:p>
            <a:pPr lvl="1"/>
            <a:r>
              <a:rPr lang="en-US" dirty="0"/>
              <a:t>Multiple hops</a:t>
            </a:r>
          </a:p>
          <a:p>
            <a:pPr lvl="1"/>
            <a:r>
              <a:rPr lang="en-US" dirty="0"/>
              <a:t>Multiple encryptions</a:t>
            </a:r>
          </a:p>
          <a:p>
            <a:r>
              <a:rPr lang="en-US" dirty="0"/>
              <a:t>Limited anti-government possibilities.  (In particular, China has a history of disabling these.)</a:t>
            </a:r>
          </a:p>
          <a:p>
            <a:r>
              <a:rPr lang="en-US" dirty="0"/>
              <a:t>Ethical implications, also.</a:t>
            </a:r>
          </a:p>
          <a:p>
            <a:pPr lvl="1"/>
            <a:r>
              <a:rPr lang="en-US" dirty="0"/>
              <a:t>This makes running botnets much easier.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938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Setup for BGP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example:</a:t>
            </a:r>
            <a:endParaRPr lang="en-US" dirty="0"/>
          </a:p>
        </p:txBody>
      </p:sp>
      <p:pic>
        <p:nvPicPr>
          <p:cNvPr id="5" name="Picture 4" descr="fig1_protoco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378" y="2415550"/>
            <a:ext cx="6176019" cy="347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831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</a:t>
            </a:r>
            <a:r>
              <a:rPr lang="en-US" dirty="0" err="1" smtClean="0"/>
              <a:t>Blackhole</a:t>
            </a:r>
            <a:r>
              <a:rPr lang="en-US" dirty="0" smtClean="0"/>
              <a:t>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First, get labeled as an AS peer by someone</a:t>
            </a:r>
          </a:p>
          <a:p>
            <a:pPr lvl="1"/>
            <a:r>
              <a:rPr lang="en-US" dirty="0" smtClean="0"/>
              <a:t>Not too hard</a:t>
            </a:r>
          </a:p>
          <a:p>
            <a:r>
              <a:rPr lang="en-US" dirty="0" smtClean="0"/>
              <a:t>Then advertise a more specific route: </a:t>
            </a:r>
          </a:p>
          <a:p>
            <a:pPr lvl="1"/>
            <a:r>
              <a:rPr lang="en-US" dirty="0" smtClean="0"/>
              <a:t>Example: If your victim is 192.169.2.34 in a /16 </a:t>
            </a:r>
            <a:r>
              <a:rPr lang="en-US" dirty="0" err="1" smtClean="0"/>
              <a:t>netblock</a:t>
            </a:r>
            <a:r>
              <a:rPr lang="en-US" dirty="0" smtClean="0"/>
              <a:t>, advertise a route for 192.169.2.0/24</a:t>
            </a:r>
          </a:p>
          <a:p>
            <a:pPr lvl="1"/>
            <a:r>
              <a:rPr lang="en-US" dirty="0" smtClean="0"/>
              <a:t>Your route will take precedence</a:t>
            </a:r>
          </a:p>
          <a:p>
            <a:r>
              <a:rPr lang="en-US" dirty="0" smtClean="0"/>
              <a:t>Even if there is a tie, you can still capture or deny traffic for Ass closer to you than your victim, since BGP defaults to shorter path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73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BGP </a:t>
            </a:r>
            <a:r>
              <a:rPr lang="en-US" dirty="0" err="1" smtClean="0"/>
              <a:t>Blackhole</a:t>
            </a:r>
            <a:r>
              <a:rPr lang="en-US" dirty="0" smtClean="0"/>
              <a:t>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actually happen!  (Rather often…)</a:t>
            </a:r>
            <a:endParaRPr lang="en-US" dirty="0"/>
          </a:p>
        </p:txBody>
      </p:sp>
      <p:pic>
        <p:nvPicPr>
          <p:cNvPr id="4" name="Picture 3" descr="Screen Shot 2015-02-04 at 9.29.42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462" y="5207699"/>
            <a:ext cx="4762767" cy="1583750"/>
          </a:xfrm>
          <a:prstGeom prst="rect">
            <a:avLst/>
          </a:prstGeom>
        </p:spPr>
      </p:pic>
      <p:pic>
        <p:nvPicPr>
          <p:cNvPr id="5" name="Picture 4" descr="Screen Shot 2015-02-04 at 9.31.53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27264"/>
            <a:ext cx="5705078" cy="268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61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Resolution of these hacks isn’t easy</a:t>
            </a:r>
          </a:p>
          <a:p>
            <a:pPr lvl="1"/>
            <a:r>
              <a:rPr lang="en-US" dirty="0" smtClean="0"/>
              <a:t>Human mediated detection and response: Find the upstream point of the bad AS and get them to stop accepting this route along the way.</a:t>
            </a:r>
          </a:p>
          <a:p>
            <a:r>
              <a:rPr lang="en-US" dirty="0" smtClean="0"/>
              <a:t>All ASs must trust neighbors, which trust their neighbors, </a:t>
            </a:r>
            <a:r>
              <a:rPr lang="en-US" dirty="0" err="1" smtClean="0"/>
              <a:t>etc</a:t>
            </a:r>
            <a:r>
              <a:rPr lang="en-US" dirty="0" smtClean="0"/>
              <a:t> – so only takes one malicious AS to break it.</a:t>
            </a:r>
          </a:p>
          <a:p>
            <a:pPr lvl="1"/>
            <a:r>
              <a:rPr lang="en-US" dirty="0" smtClean="0"/>
              <a:t>In other words, trust in this system is transitive and global, and any such system can be hacked!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481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Blackhole</a:t>
            </a:r>
            <a:r>
              <a:rPr lang="en-US" dirty="0" smtClean="0"/>
              <a:t> purposes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One bright side – this only allows denial of service, not compromise of system</a:t>
            </a:r>
          </a:p>
          <a:p>
            <a:r>
              <a:rPr lang="en-US" dirty="0" smtClean="0"/>
              <a:t>Generally doesn’t last long either, since people notice when their traffic drops</a:t>
            </a:r>
          </a:p>
          <a:p>
            <a:r>
              <a:rPr lang="en-US" dirty="0" err="1" smtClean="0"/>
              <a:t>RouteViews</a:t>
            </a:r>
            <a:r>
              <a:rPr lang="en-US" dirty="0" smtClean="0"/>
              <a:t> or similar tools can help find offenders</a:t>
            </a:r>
          </a:p>
          <a:p>
            <a:r>
              <a:rPr lang="en-US" dirty="0" smtClean="0"/>
              <a:t>However, can happen by a </a:t>
            </a:r>
            <a:r>
              <a:rPr lang="en-US" dirty="0" err="1" smtClean="0"/>
              <a:t>screwup</a:t>
            </a:r>
            <a:r>
              <a:rPr lang="en-US" dirty="0" smtClean="0"/>
              <a:t> rather than by malice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283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Using </a:t>
            </a:r>
            <a:r>
              <a:rPr lang="en-US" dirty="0" err="1" smtClean="0"/>
              <a:t>blackhole</a:t>
            </a:r>
            <a:r>
              <a:rPr lang="en-US" dirty="0" smtClean="0"/>
              <a:t> for man-in-the-middle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26714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Polokov</a:t>
            </a:r>
            <a:r>
              <a:rPr lang="en-US" dirty="0" smtClean="0"/>
              <a:t> Attack (performed live at DEFCON 2008):</a:t>
            </a:r>
          </a:p>
          <a:p>
            <a:pPr lvl="1"/>
            <a:r>
              <a:rPr lang="en-US" dirty="0" smtClean="0"/>
              <a:t>Have two connections to the internet – one with full peering connection (the attack link) and one that doesn’t filter packets by IP address (the return link)</a:t>
            </a:r>
          </a:p>
          <a:p>
            <a:pPr lvl="1"/>
            <a:r>
              <a:rPr lang="en-US" dirty="0" smtClean="0"/>
              <a:t>Through the return link, perform a </a:t>
            </a:r>
            <a:r>
              <a:rPr lang="en-US" dirty="0" err="1" smtClean="0"/>
              <a:t>traceroute</a:t>
            </a:r>
            <a:r>
              <a:rPr lang="en-US" dirty="0" smtClean="0"/>
              <a:t> to victim’s network, and compute the AS path for this route (the return path)</a:t>
            </a:r>
          </a:p>
          <a:p>
            <a:pPr lvl="1"/>
            <a:r>
              <a:rPr lang="en-US" dirty="0" smtClean="0"/>
              <a:t>Through the attack link, advertise your victim’s network (as a </a:t>
            </a:r>
            <a:r>
              <a:rPr lang="en-US" dirty="0" err="1" smtClean="0"/>
              <a:t>blackhole</a:t>
            </a:r>
            <a:r>
              <a:rPr lang="en-US" dirty="0" smtClean="0"/>
              <a:t>), but prepend the return AS path</a:t>
            </a:r>
          </a:p>
          <a:p>
            <a:pPr lvl="1"/>
            <a:r>
              <a:rPr lang="en-US" dirty="0" smtClean="0"/>
              <a:t>Result: all BUT the return AS path will direct traffic to you!</a:t>
            </a:r>
          </a:p>
          <a:p>
            <a:pPr lvl="1"/>
            <a:r>
              <a:rPr lang="en-US" dirty="0" smtClean="0"/>
              <a:t>Then modify the packets, so when one is going to the victim, increment the TTL field and forward it through the return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96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2173</Words>
  <Application>Microsoft Macintosh PowerPoint</Application>
  <PresentationFormat>On-screen Show (4:3)</PresentationFormat>
  <Paragraphs>205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Network security</vt:lpstr>
      <vt:lpstr>BGP: Border Gateway Protocol</vt:lpstr>
      <vt:lpstr>How BGP works</vt:lpstr>
      <vt:lpstr>Setup for BGP</vt:lpstr>
      <vt:lpstr>BGP Blackhole attack</vt:lpstr>
      <vt:lpstr>BGP Blackhole attacks</vt:lpstr>
      <vt:lpstr>Fixing it</vt:lpstr>
      <vt:lpstr>Blackhole purposes</vt:lpstr>
      <vt:lpstr>Using blackhole for man-in-the-middle</vt:lpstr>
      <vt:lpstr>General countermeasures for Blackhole attacks</vt:lpstr>
      <vt:lpstr>DNS</vt:lpstr>
      <vt:lpstr>How it works:</vt:lpstr>
      <vt:lpstr>More DNS details</vt:lpstr>
      <vt:lpstr>DNS details (cont.)</vt:lpstr>
      <vt:lpstr>Root servers</vt:lpstr>
      <vt:lpstr>DNS resource records</vt:lpstr>
      <vt:lpstr>DNS and security</vt:lpstr>
      <vt:lpstr>DNS lookup problems</vt:lpstr>
      <vt:lpstr>How likely?</vt:lpstr>
      <vt:lpstr>One defense: increase entropy</vt:lpstr>
      <vt:lpstr>DNSSec: one solution</vt:lpstr>
      <vt:lpstr>Practical implications to DNSSEC</vt:lpstr>
      <vt:lpstr>An example</vt:lpstr>
      <vt:lpstr>Some problems</vt:lpstr>
      <vt:lpstr>Non-existent records</vt:lpstr>
      <vt:lpstr>PowerPoint Presentation</vt:lpstr>
      <vt:lpstr>DNSSEC status</vt:lpstr>
      <vt:lpstr>Using DNSSEC</vt:lpstr>
      <vt:lpstr>Privacy</vt:lpstr>
      <vt:lpstr>Location Privacy</vt:lpstr>
      <vt:lpstr>Anonymizer</vt:lpstr>
      <vt:lpstr>Onion Routing</vt:lpstr>
      <vt:lpstr>PowerPoint Presentation</vt:lpstr>
      <vt:lpstr>PowerPoint Presentation</vt:lpstr>
      <vt:lpstr>PowerPoint Presentation</vt:lpstr>
      <vt:lpstr>What do we get?</vt:lpstr>
      <vt:lpstr>Onion routing issues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</dc:title>
  <dc:creator>Default User</dc:creator>
  <cp:lastModifiedBy>Default User</cp:lastModifiedBy>
  <cp:revision>41</cp:revision>
  <dcterms:created xsi:type="dcterms:W3CDTF">2015-02-02T20:00:49Z</dcterms:created>
  <dcterms:modified xsi:type="dcterms:W3CDTF">2015-02-09T21:56:33Z</dcterms:modified>
</cp:coreProperties>
</file>