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4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A1E811-754A-724A-931F-5F043B6991A9}" type="datetimeFigureOut">
              <a:rPr lang="en-US" smtClean="0"/>
              <a:t>4/29/16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dJSeMeAGmXE" TargetMode="External"/><Relationship Id="rId3" Type="http://schemas.openxmlformats.org/officeDocument/2006/relationships/hyperlink" Target="https://www.youtube.com/watch?v=w03n-Y18-9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869" y="560170"/>
            <a:ext cx="7543800" cy="2593975"/>
          </a:xfrm>
        </p:spPr>
        <p:txBody>
          <a:bodyPr/>
          <a:lstStyle/>
          <a:p>
            <a:r>
              <a:rPr lang="en-US" dirty="0" smtClean="0"/>
              <a:t>CS education: teaching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4-29 at 9.4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61" y="3315575"/>
            <a:ext cx="5042819" cy="354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Mindstorms</a:t>
            </a:r>
            <a:r>
              <a:rPr lang="en-US" dirty="0" smtClean="0"/>
              <a:t>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language:</a:t>
            </a:r>
            <a:endParaRPr lang="en-US" dirty="0"/>
          </a:p>
        </p:txBody>
      </p:sp>
      <p:pic>
        <p:nvPicPr>
          <p:cNvPr id="4" name="Picture 3" descr="lego_mindstorm_programinte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55" y="2091955"/>
            <a:ext cx="6145385" cy="415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5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Lego </a:t>
            </a:r>
            <a:r>
              <a:rPr lang="en-US" dirty="0" err="1" smtClean="0"/>
              <a:t>Wedo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younger kids:</a:t>
            </a:r>
            <a:endParaRPr lang="en-US" dirty="0"/>
          </a:p>
        </p:txBody>
      </p:sp>
      <p:pic>
        <p:nvPicPr>
          <p:cNvPr id="10" name="Picture 9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51" y="4323950"/>
            <a:ext cx="3530600" cy="2298700"/>
          </a:xfrm>
          <a:prstGeom prst="rect">
            <a:avLst/>
          </a:prstGeom>
        </p:spPr>
      </p:pic>
      <p:pic>
        <p:nvPicPr>
          <p:cNvPr id="11" name="Picture 10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51" y="1600200"/>
            <a:ext cx="3517900" cy="2311400"/>
          </a:xfrm>
          <a:prstGeom prst="rect">
            <a:avLst/>
          </a:prstGeom>
        </p:spPr>
      </p:pic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6532"/>
            <a:ext cx="3911600" cy="2082800"/>
          </a:xfrm>
          <a:prstGeom prst="rect">
            <a:avLst/>
          </a:prstGeom>
        </p:spPr>
      </p:pic>
      <p:pic>
        <p:nvPicPr>
          <p:cNvPr id="13" name="Picture 12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4" y="4323950"/>
            <a:ext cx="3644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9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Wedo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language:</a:t>
            </a:r>
            <a:endParaRPr lang="en-US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76" y="3560427"/>
            <a:ext cx="3073400" cy="2641600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27" y="1600200"/>
            <a:ext cx="406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language actually goes back to the MIT media lab as well, originally – they developed Brick Logo</a:t>
            </a:r>
          </a:p>
          <a:p>
            <a:r>
              <a:rPr lang="en-US" dirty="0" smtClean="0"/>
              <a:t>Programming is GUI based (at both levels), although can interface with C, Java, Python, etc.</a:t>
            </a:r>
          </a:p>
          <a:p>
            <a:r>
              <a:rPr lang="en-US" dirty="0" smtClean="0"/>
              <a:t>Latest version is Lego </a:t>
            </a:r>
            <a:r>
              <a:rPr lang="en-US" dirty="0" err="1" smtClean="0"/>
              <a:t>Minstorms</a:t>
            </a:r>
            <a:r>
              <a:rPr lang="en-US" dirty="0" smtClean="0"/>
              <a:t> EV3, in 2013</a:t>
            </a:r>
          </a:p>
          <a:p>
            <a:r>
              <a:rPr lang="en-US" dirty="0" smtClean="0"/>
              <a:t>Innovative feature: this takes the “graphical” element you see in other languages to an entire new level</a:t>
            </a:r>
          </a:p>
          <a:p>
            <a:r>
              <a:rPr lang="en-US" dirty="0" smtClean="0"/>
              <a:t>Allows functions (in a sense) as you can form a “</a:t>
            </a:r>
            <a:r>
              <a:rPr lang="en-US" dirty="0" err="1" smtClean="0"/>
              <a:t>myblock</a:t>
            </a:r>
            <a:r>
              <a:rPr lang="en-US" dirty="0" smtClean="0"/>
              <a:t>” to repeat actions and send in parameters to these</a:t>
            </a:r>
          </a:p>
        </p:txBody>
      </p:sp>
    </p:spTree>
    <p:extLst>
      <p:ext uri="{BB962C8B-B14F-4D97-AF65-F5344CB8AC3E}">
        <p14:creationId xmlns:p14="http://schemas.microsoft.com/office/powerpoint/2010/main" val="279205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language actually goes back to the MIT media lab as well, originally – they developed Brick Logo</a:t>
            </a:r>
          </a:p>
          <a:p>
            <a:r>
              <a:rPr lang="en-US" dirty="0" smtClean="0"/>
              <a:t>Programming is GUI based (at both levels), although can interface with C, Java, Python, etc.</a:t>
            </a:r>
          </a:p>
          <a:p>
            <a:r>
              <a:rPr lang="en-US" dirty="0" smtClean="0"/>
              <a:t>Latest version is Lego </a:t>
            </a:r>
            <a:r>
              <a:rPr lang="en-US" dirty="0" err="1" smtClean="0"/>
              <a:t>Minstorms</a:t>
            </a:r>
            <a:r>
              <a:rPr lang="en-US" dirty="0" smtClean="0"/>
              <a:t> EV3, in 2013</a:t>
            </a:r>
          </a:p>
          <a:p>
            <a:r>
              <a:rPr lang="en-US" dirty="0" smtClean="0"/>
              <a:t>Innovative feature: this takes the “graphical” element you see in other languages to an entire new level</a:t>
            </a:r>
          </a:p>
          <a:p>
            <a:r>
              <a:rPr lang="en-US" dirty="0" smtClean="0"/>
              <a:t>Allows functions (in a sense) as you can form a “</a:t>
            </a:r>
            <a:r>
              <a:rPr lang="en-US" dirty="0" err="1" smtClean="0"/>
              <a:t>myblock</a:t>
            </a:r>
            <a:r>
              <a:rPr lang="en-US" dirty="0" smtClean="0"/>
              <a:t>” to repeat actions and send in parameters to these</a:t>
            </a:r>
          </a:p>
        </p:txBody>
      </p:sp>
    </p:spTree>
    <p:extLst>
      <p:ext uri="{BB962C8B-B14F-4D97-AF65-F5344CB8AC3E}">
        <p14:creationId xmlns:p14="http://schemas.microsoft.com/office/powerpoint/2010/main" val="168510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robots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Minstorms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</a:t>
            </a:r>
            <a:r>
              <a:rPr lang="en-US" dirty="0" smtClean="0">
                <a:hlinkClick r:id="rId2"/>
              </a:rPr>
              <a:t>dJSeMeAGmXE</a:t>
            </a:r>
            <a:endParaRPr lang="en-US" dirty="0" smtClean="0"/>
          </a:p>
          <a:p>
            <a:r>
              <a:rPr lang="en-US" dirty="0" err="1" smtClean="0"/>
              <a:t>Wedo</a:t>
            </a:r>
            <a:r>
              <a:rPr lang="en-US" dirty="0" smtClean="0"/>
              <a:t>: </a:t>
            </a:r>
          </a:p>
          <a:p>
            <a:pPr lvl="1"/>
            <a:r>
              <a:rPr lang="en-US" dirty="0">
                <a:hlinkClick r:id="rId3"/>
              </a:rPr>
              <a:t>https://www.youtube.com/watch?v=w03n-Y18-</a:t>
            </a:r>
            <a:r>
              <a:rPr lang="en-US" dirty="0" smtClean="0">
                <a:hlinkClick r:id="rId3"/>
              </a:rPr>
              <a:t>9I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7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additions: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board game </a:t>
            </a:r>
            <a:r>
              <a:rPr lang="en-US" dirty="0" err="1" smtClean="0"/>
              <a:t>Robo</a:t>
            </a:r>
            <a:r>
              <a:rPr lang="en-US" dirty="0" smtClean="0"/>
              <a:t> Rally: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Robot Turtles:</a:t>
            </a:r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88" y="1243308"/>
            <a:ext cx="3022600" cy="269240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24" y="2096535"/>
            <a:ext cx="2077279" cy="2013503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72" y="4685403"/>
            <a:ext cx="1677613" cy="1715397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88" y="3935708"/>
            <a:ext cx="3022600" cy="25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5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Example: Kodable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7143"/>
            <a:ext cx="3289300" cy="2463800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93" y="710629"/>
            <a:ext cx="3289300" cy="246380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78" y="3848561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9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2867325" cy="4590288"/>
          </a:xfrm>
        </p:spPr>
        <p:txBody>
          <a:bodyPr/>
          <a:lstStyle/>
          <a:p>
            <a:r>
              <a:rPr lang="en-US" dirty="0" smtClean="0"/>
              <a:t>Teaching computer science has become a huge industry:</a:t>
            </a:r>
          </a:p>
          <a:p>
            <a:pPr lvl="1"/>
            <a:r>
              <a:rPr lang="en-US" dirty="0" smtClean="0"/>
              <a:t>Huge job growth</a:t>
            </a:r>
          </a:p>
          <a:p>
            <a:pPr lvl="1"/>
            <a:r>
              <a:rPr lang="en-US" dirty="0" smtClean="0"/>
              <a:t>Not enough CS-trained people to fill need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9636" b="-9636"/>
          <a:stretch/>
        </p:blipFill>
        <p:spPr>
          <a:xfrm>
            <a:off x="3324525" y="1536192"/>
            <a:ext cx="4980562" cy="45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9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5306502"/>
          </a:xfrm>
        </p:spPr>
        <p:txBody>
          <a:bodyPr>
            <a:normAutofit/>
          </a:bodyPr>
          <a:lstStyle/>
          <a:p>
            <a:r>
              <a:rPr lang="en-US" dirty="0" smtClean="0"/>
              <a:t>Not enough CS majors of any type</a:t>
            </a:r>
          </a:p>
          <a:p>
            <a:r>
              <a:rPr lang="en-US" dirty="0" smtClean="0"/>
              <a:t>Combined with lack of diversity and higher drop out rates in CS courses, this is a matter of national concern</a:t>
            </a:r>
          </a:p>
          <a:p>
            <a:pPr lvl="1"/>
            <a:r>
              <a:rPr lang="en-US" dirty="0" smtClean="0"/>
              <a:t>President Obama’s state of the </a:t>
            </a:r>
            <a:r>
              <a:rPr lang="en-US" dirty="0"/>
              <a:t>union this year: </a:t>
            </a:r>
            <a:r>
              <a:rPr lang="en-US" dirty="0" smtClean="0"/>
              <a:t>"</a:t>
            </a:r>
            <a:r>
              <a:rPr lang="en-US" dirty="0"/>
              <a:t>In the coming years, we should build on that progress, by ... offering every student the hands-on computer science and math classes that make them job-ready on Day 1."</a:t>
            </a:r>
          </a:p>
          <a:p>
            <a:r>
              <a:rPr lang="en-US" dirty="0" smtClean="0"/>
              <a:t>As a result, CS education has grown in recent years, with a strong emphasis on how to introduce coding to kids</a:t>
            </a:r>
          </a:p>
          <a:p>
            <a:pPr lvl="1"/>
            <a:r>
              <a:rPr lang="en-US" dirty="0" smtClean="0"/>
              <a:t>Alice and Scratch are perhaps the earliest serious efforts into this area, and are still probably the dominant choices</a:t>
            </a:r>
          </a:p>
          <a:p>
            <a:r>
              <a:rPr lang="en-US" dirty="0" smtClean="0"/>
              <a:t>Today: I plan to give an overview of various levels and options, since this is a growing trend in CS that you all will probably have to answer questions about at some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in mid-90’s by Randy </a:t>
            </a:r>
            <a:r>
              <a:rPr lang="en-US" dirty="0" err="1" smtClean="0"/>
              <a:t>Pausch</a:t>
            </a:r>
            <a:r>
              <a:rPr lang="en-US" dirty="0" smtClean="0"/>
              <a:t>, a professor at CMU who focused on HCI and design</a:t>
            </a:r>
          </a:p>
          <a:p>
            <a:r>
              <a:rPr lang="en-US" dirty="0" smtClean="0"/>
              <a:t>“</a:t>
            </a:r>
            <a:r>
              <a:rPr lang="en-US" dirty="0"/>
              <a:t>Alice is an innovative 3D programming environment that makes it easy to create an animation for telling a story, playing an interactive game, or a video to share on the web. Alice is a freely available teaching tool designed to be a student's first exposure to object-oriented programming. It allows students to learn fundamental programming concepts in the context of creating animated movies and simple video games. In Alice, 3-D objects (e.g., people, animals, and vehicles) populate a virtual world and students create a program to animate the objects</a:t>
            </a:r>
            <a:r>
              <a:rPr lang="en-US" dirty="0" smtClean="0"/>
              <a:t>.”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--</a:t>
            </a:r>
            <a:r>
              <a:rPr lang="en-US" dirty="0" err="1" smtClean="0"/>
              <a:t>alice.org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475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creenshot-Alice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76" b="-2676"/>
          <a:stretch>
            <a:fillRect/>
          </a:stretch>
        </p:blipFill>
        <p:spPr>
          <a:xfrm>
            <a:off x="208179" y="1378187"/>
            <a:ext cx="7972401" cy="5022613"/>
          </a:xfrm>
        </p:spPr>
      </p:pic>
    </p:spTree>
    <p:extLst>
      <p:ext uri="{BB962C8B-B14F-4D97-AF65-F5344CB8AC3E}">
        <p14:creationId xmlns:p14="http://schemas.microsoft.com/office/powerpoint/2010/main" val="285990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 details: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interface (although does require reading)</a:t>
            </a:r>
          </a:p>
          <a:p>
            <a:r>
              <a:rPr lang="en-US" dirty="0" smtClean="0"/>
              <a:t>Interpreted</a:t>
            </a:r>
            <a:endParaRPr lang="en-US" dirty="0"/>
          </a:p>
          <a:p>
            <a:r>
              <a:rPr lang="en-US" dirty="0" smtClean="0"/>
              <a:t>Fully object oriented, and focused on causing 3D environment and characters to change</a:t>
            </a:r>
          </a:p>
          <a:p>
            <a:r>
              <a:rPr lang="en-US" dirty="0" smtClean="0"/>
              <a:t>Several versions:</a:t>
            </a:r>
          </a:p>
          <a:p>
            <a:pPr lvl="1"/>
            <a:r>
              <a:rPr lang="en-US" dirty="0" smtClean="0"/>
              <a:t>3.1 is designed to end with students knowing Java by the end of a course</a:t>
            </a:r>
          </a:p>
          <a:p>
            <a:pPr lvl="1"/>
            <a:r>
              <a:rPr lang="en-US" dirty="0" smtClean="0"/>
              <a:t>2.3 is a more gentle tool, focused on storytelling</a:t>
            </a:r>
          </a:p>
          <a:p>
            <a:pPr lvl="1"/>
            <a:r>
              <a:rPr lang="en-US" dirty="0" smtClean="0"/>
              <a:t>Either has a rich repository of tools and examples, although 2.3 is perhaps a bit better supported</a:t>
            </a:r>
          </a:p>
          <a:p>
            <a:r>
              <a:rPr lang="en-US" dirty="0" smtClean="0"/>
              <a:t>Comes with a pool of 3d objects, but can also design and import your own (using other tools)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8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Mitchel </a:t>
            </a:r>
            <a:r>
              <a:rPr lang="en-US" dirty="0" err="1" smtClean="0"/>
              <a:t>Resnick</a:t>
            </a:r>
            <a:r>
              <a:rPr lang="en-US" dirty="0" smtClean="0"/>
              <a:t> and the MIT Media Lab Lifelong Kindergarten Group, released first in 2002 </a:t>
            </a:r>
          </a:p>
          <a:p>
            <a:r>
              <a:rPr lang="en-US" dirty="0" smtClean="0"/>
              <a:t>Current version (v2) is Flash based, and runs through a web-browser</a:t>
            </a:r>
          </a:p>
          <a:p>
            <a:r>
              <a:rPr lang="en-US" dirty="0" smtClean="0"/>
              <a:t>Can be used for storytelling as well, but also can be used for other types of programming</a:t>
            </a:r>
          </a:p>
          <a:p>
            <a:r>
              <a:rPr lang="en-US" dirty="0" smtClean="0"/>
              <a:t>Functions are more limited – they are not first class objects</a:t>
            </a:r>
          </a:p>
          <a:p>
            <a:r>
              <a:rPr lang="en-US" dirty="0" smtClean="0"/>
              <a:t>Limited file I/O, but can interface with other systems like Lego </a:t>
            </a:r>
            <a:r>
              <a:rPr lang="en-US" dirty="0" err="1" smtClean="0"/>
              <a:t>Midstorms</a:t>
            </a:r>
            <a:r>
              <a:rPr lang="en-US" dirty="0" smtClean="0"/>
              <a:t> (which we’ll talk about soon)</a:t>
            </a:r>
          </a:p>
          <a:p>
            <a:r>
              <a:rPr lang="en-US" dirty="0" smtClean="0"/>
              <a:t>Supports 1d arrays, floating point scalars and strings, but limited string functionality</a:t>
            </a:r>
          </a:p>
          <a:p>
            <a:r>
              <a:rPr lang="en-US" dirty="0" smtClean="0"/>
              <a:t>Based on an older </a:t>
            </a:r>
            <a:r>
              <a:rPr lang="en-US" dirty="0" smtClean="0"/>
              <a:t>language Squeak (which is Smalltalk based)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3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Scratch:</a:t>
            </a:r>
            <a:endParaRPr lang="en-US" dirty="0"/>
          </a:p>
        </p:txBody>
      </p:sp>
      <p:pic>
        <p:nvPicPr>
          <p:cNvPr id="14" name="Picture 13" descr="1280px-Scratch_2.0_Default_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1" y="2017241"/>
            <a:ext cx="6707538" cy="3772990"/>
          </a:xfrm>
          <a:prstGeom prst="rect">
            <a:avLst/>
          </a:prstGeom>
        </p:spPr>
      </p:pic>
      <p:pic>
        <p:nvPicPr>
          <p:cNvPr id="15" name="Picture 14" descr="Scratch_Hello_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93" y="2901340"/>
            <a:ext cx="1774507" cy="14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6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programming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(My personal favorite!)</a:t>
            </a:r>
            <a:endParaRPr lang="en-US" dirty="0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03" y="1863812"/>
            <a:ext cx="3492500" cy="2324100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84" y="4305418"/>
            <a:ext cx="3657600" cy="2222500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6" y="2500452"/>
            <a:ext cx="5321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8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168</TotalTime>
  <Words>800</Words>
  <Application>Microsoft Macintosh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CS education: teaching computer science</vt:lpstr>
      <vt:lpstr>Teaching programming</vt:lpstr>
      <vt:lpstr>Teaching languages</vt:lpstr>
      <vt:lpstr>Alice</vt:lpstr>
      <vt:lpstr>Alice (cont)</vt:lpstr>
      <vt:lpstr>Alice details:</vt:lpstr>
      <vt:lpstr>Scratch</vt:lpstr>
      <vt:lpstr>Using Scratch:</vt:lpstr>
      <vt:lpstr>Lego programming</vt:lpstr>
      <vt:lpstr>Mindstorms programs</vt:lpstr>
      <vt:lpstr>The Lego Wedo</vt:lpstr>
      <vt:lpstr>Wedo program</vt:lpstr>
      <vt:lpstr>Lego programming</vt:lpstr>
      <vt:lpstr>Lego programming</vt:lpstr>
      <vt:lpstr>Lego robots in action</vt:lpstr>
      <vt:lpstr>Newer additions: games</vt:lpstr>
      <vt:lpstr>Tablet games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education: teaching computer science</dc:title>
  <dc:creator>Default User</dc:creator>
  <cp:lastModifiedBy>Default User</cp:lastModifiedBy>
  <cp:revision>8</cp:revision>
  <dcterms:created xsi:type="dcterms:W3CDTF">2016-04-27T16:12:23Z</dcterms:created>
  <dcterms:modified xsi:type="dcterms:W3CDTF">2016-04-29T16:10:00Z</dcterms:modified>
</cp:coreProperties>
</file>