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37"/>
  </p:notesMasterIdLst>
  <p:sldIdLst>
    <p:sldId id="256" r:id="rId2"/>
    <p:sldId id="258" r:id="rId3"/>
    <p:sldId id="296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64" r:id="rId15"/>
    <p:sldId id="266" r:id="rId16"/>
    <p:sldId id="265" r:id="rId17"/>
    <p:sldId id="271" r:id="rId18"/>
    <p:sldId id="272" r:id="rId19"/>
    <p:sldId id="273" r:id="rId20"/>
    <p:sldId id="274" r:id="rId21"/>
    <p:sldId id="275" r:id="rId22"/>
    <p:sldId id="267" r:id="rId23"/>
    <p:sldId id="277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70" r:id="rId34"/>
    <p:sldId id="297" r:id="rId35"/>
    <p:sldId id="29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A78BF-C264-4843-810E-55AB4B3DDDDA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05A36-AE73-7847-A229-EBE60A6D6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23113" indent="-27812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12482" indent="-22249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57475" indent="-22249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02467" indent="-222496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47460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92453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37446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782438" indent="-22249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7B7CCA8-E7BA-4E4A-997B-DB9856E5A880}" type="slidenum">
              <a:rPr lang="en-US">
                <a:latin typeface="Calibri" charset="0"/>
              </a:rPr>
              <a:pPr/>
              <a:t>23</a:t>
            </a:fld>
            <a:endParaRPr lang="en-US">
              <a:latin typeface="Calibri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§ EV3 </a:t>
            </a:r>
            <a:r>
              <a:rPr lang="ja-JP" altLang="en-US">
                <a:latin typeface="Calibri" charset="0"/>
              </a:rPr>
              <a:t>“</a:t>
            </a:r>
            <a:r>
              <a:rPr lang="en-US">
                <a:latin typeface="Calibri" charset="0"/>
              </a:rPr>
              <a:t>brick</a:t>
            </a:r>
            <a:r>
              <a:rPr lang="ja-JP" altLang="en-US">
                <a:latin typeface="Calibri" charset="0"/>
              </a:rPr>
              <a:t>”</a:t>
            </a:r>
            <a:r>
              <a:rPr lang="en-US">
                <a:latin typeface="Calibri" charset="0"/>
              </a:rPr>
              <a:t> </a:t>
            </a:r>
          </a:p>
          <a:p>
            <a:r>
              <a:rPr lang="en-US">
                <a:latin typeface="Calibri" charset="0"/>
              </a:rPr>
              <a:t>· Have students compare these to human capabilities (brain) </a:t>
            </a:r>
          </a:p>
          <a:p>
            <a:r>
              <a:rPr lang="en-US">
                <a:latin typeface="Calibri" charset="0"/>
              </a:rPr>
              <a:t>· Controls motors, lights and LCD screen based on instructions and sensory input </a:t>
            </a:r>
          </a:p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922E8D0-DB24-4F43-BC27-0F5DCC5632E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A1E811-754A-724A-931F-5F043B6991A9}" type="datetimeFigureOut">
              <a:rPr lang="en-US" smtClean="0"/>
              <a:t>4/28/17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JSeMeAGmXE" TargetMode="External"/><Relationship Id="rId3" Type="http://schemas.openxmlformats.org/officeDocument/2006/relationships/hyperlink" Target="https://www.youtube.com/watch?v=w03n-Y18-9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4" Type="http://schemas.openxmlformats.org/officeDocument/2006/relationships/image" Target="../media/image50.jpg"/><Relationship Id="rId5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4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869" y="560170"/>
            <a:ext cx="7543800" cy="2593975"/>
          </a:xfrm>
        </p:spPr>
        <p:txBody>
          <a:bodyPr/>
          <a:lstStyle/>
          <a:p>
            <a:r>
              <a:rPr lang="en-US" dirty="0" smtClean="0"/>
              <a:t>CS education: teaching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29 at 9.42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61" y="3315575"/>
            <a:ext cx="5042819" cy="354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in Scratch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Statements in Scratch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Booleans and conditionals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33" y="2921000"/>
            <a:ext cx="23622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2597150"/>
            <a:ext cx="2133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33" y="3417358"/>
            <a:ext cx="1752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305742"/>
            <a:ext cx="236220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43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in Scratch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33" y="2269069"/>
            <a:ext cx="21336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67" y="4038600"/>
            <a:ext cx="12192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9069"/>
            <a:ext cx="2667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358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in Scratch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321" y="2197100"/>
            <a:ext cx="21193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5" y="2832100"/>
            <a:ext cx="53340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2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things in scratch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0629" y="1553629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In a game (for example), events can be used to change levels.</a:t>
            </a:r>
            <a:endParaRPr lang="en-US" sz="2400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29" y="2391829"/>
            <a:ext cx="22034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29" y="2620429"/>
            <a:ext cx="25908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78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programming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(My personal favorite!)</a:t>
            </a:r>
            <a:endParaRPr lang="en-US" dirty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03" y="1863812"/>
            <a:ext cx="3492500" cy="2324100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84" y="4305418"/>
            <a:ext cx="3657600" cy="2222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16" y="2500452"/>
            <a:ext cx="53213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language actually goes back to the MIT media lab as well, originally – they developed Brick Logo</a:t>
            </a:r>
          </a:p>
          <a:p>
            <a:r>
              <a:rPr lang="en-US" dirty="0" smtClean="0"/>
              <a:t>Programming is GUI based (at both levels that I’ll discuss), although can interface with C, Java, Python, etc.</a:t>
            </a:r>
          </a:p>
          <a:p>
            <a:r>
              <a:rPr lang="en-US" dirty="0" smtClean="0"/>
              <a:t>Latest version is Lego </a:t>
            </a:r>
            <a:r>
              <a:rPr lang="en-US" dirty="0" err="1" smtClean="0"/>
              <a:t>Minstorms</a:t>
            </a:r>
            <a:r>
              <a:rPr lang="en-US" dirty="0" smtClean="0"/>
              <a:t> EV3, in 2013</a:t>
            </a:r>
          </a:p>
          <a:p>
            <a:r>
              <a:rPr lang="en-US" dirty="0" smtClean="0"/>
              <a:t>Innovative feature: this takes the “graphical” element to an entire new level</a:t>
            </a:r>
          </a:p>
          <a:p>
            <a:r>
              <a:rPr lang="en-US" dirty="0" smtClean="0"/>
              <a:t>Allows functions (in a sense) as you can form a “</a:t>
            </a:r>
            <a:r>
              <a:rPr lang="en-US" dirty="0" err="1" smtClean="0"/>
              <a:t>myblock</a:t>
            </a:r>
            <a:r>
              <a:rPr lang="en-US" dirty="0" smtClean="0"/>
              <a:t>” to repeat actions and send in parameters to these</a:t>
            </a:r>
          </a:p>
        </p:txBody>
      </p:sp>
    </p:spTree>
    <p:extLst>
      <p:ext uri="{BB962C8B-B14F-4D97-AF65-F5344CB8AC3E}">
        <p14:creationId xmlns:p14="http://schemas.microsoft.com/office/powerpoint/2010/main" val="279205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Lego </a:t>
            </a:r>
            <a:r>
              <a:rPr lang="en-US" dirty="0" err="1" smtClean="0"/>
              <a:t>Wedo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younger kids:</a:t>
            </a:r>
            <a:endParaRPr lang="en-US" dirty="0"/>
          </a:p>
        </p:txBody>
      </p:sp>
      <p:pic>
        <p:nvPicPr>
          <p:cNvPr id="11" name="Picture 10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16" y="1292954"/>
            <a:ext cx="3517900" cy="2311400"/>
          </a:xfrm>
          <a:prstGeom prst="rect">
            <a:avLst/>
          </a:prstGeom>
        </p:spPr>
      </p:pic>
      <p:pic>
        <p:nvPicPr>
          <p:cNvPr id="13" name="Picture 1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6" y="3914288"/>
            <a:ext cx="3644900" cy="2235200"/>
          </a:xfrm>
          <a:prstGeom prst="rect">
            <a:avLst/>
          </a:prstGeom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704" y="3759200"/>
            <a:ext cx="3073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: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 functionality that you’d expect</a:t>
            </a:r>
          </a:p>
          <a:p>
            <a:r>
              <a:rPr lang="en-US" dirty="0" smtClean="0"/>
              <a:t>Notable feature: no reading is needed!</a:t>
            </a:r>
          </a:p>
          <a:p>
            <a:r>
              <a:rPr lang="en-US" dirty="0" smtClean="0"/>
              <a:t>Start block is required, and from there do basic actions with these</a:t>
            </a:r>
            <a:endParaRPr lang="en-US" dirty="0"/>
          </a:p>
        </p:txBody>
      </p:sp>
      <p:pic>
        <p:nvPicPr>
          <p:cNvPr id="6" name="Content Placeholder 5" descr="Screen Shot 2017-04-24 at 10.49.32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45" r="-29345"/>
          <a:stretch>
            <a:fillRect/>
          </a:stretch>
        </p:blipFill>
        <p:spPr>
          <a:xfrm>
            <a:off x="4419600" y="1536700"/>
            <a:ext cx="3657600" cy="4589463"/>
          </a:xfrm>
        </p:spPr>
      </p:pic>
    </p:spTree>
    <p:extLst>
      <p:ext uri="{BB962C8B-B14F-4D97-AF65-F5344CB8AC3E}">
        <p14:creationId xmlns:p14="http://schemas.microsoft.com/office/powerpoint/2010/main" val="168535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sensor blocks then detect basic events in the model</a:t>
            </a:r>
          </a:p>
          <a:p>
            <a:r>
              <a:rPr lang="en-US" dirty="0" smtClean="0"/>
              <a:t>Usually, you use these to trigger some action, like the bird chirping or the alligator closing its mouth</a:t>
            </a:r>
            <a:endParaRPr lang="en-US" dirty="0"/>
          </a:p>
        </p:txBody>
      </p:sp>
      <p:pic>
        <p:nvPicPr>
          <p:cNvPr id="5" name="Content Placeholder 4" descr="Screen Shot 2017-04-24 at 10.50.46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837" r="-358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5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motor blocks trigger actual motion in the model</a:t>
            </a:r>
          </a:p>
          <a:p>
            <a:r>
              <a:rPr lang="en-US" dirty="0" smtClean="0"/>
              <a:t>Not required, but usually the most fun</a:t>
            </a:r>
          </a:p>
          <a:p>
            <a:r>
              <a:rPr lang="en-US" dirty="0" smtClean="0"/>
              <a:t>Again, emphasis is on simple design, but very limited functionality is available on these</a:t>
            </a:r>
            <a:endParaRPr lang="en-US" dirty="0"/>
          </a:p>
        </p:txBody>
      </p:sp>
      <p:pic>
        <p:nvPicPr>
          <p:cNvPr id="5" name="Content Placeholder 4" descr="Screen Shot 2017-04-24 at 10.52.01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81" r="-29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772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2867325" cy="4590288"/>
          </a:xfrm>
        </p:spPr>
        <p:txBody>
          <a:bodyPr/>
          <a:lstStyle/>
          <a:p>
            <a:r>
              <a:rPr lang="en-US" dirty="0" smtClean="0"/>
              <a:t>Teaching computer science has become a huge industry:</a:t>
            </a:r>
          </a:p>
          <a:p>
            <a:pPr lvl="1"/>
            <a:r>
              <a:rPr lang="en-US" dirty="0" smtClean="0"/>
              <a:t>Huge job growth</a:t>
            </a:r>
          </a:p>
          <a:p>
            <a:pPr lvl="1"/>
            <a:r>
              <a:rPr lang="en-US" dirty="0" smtClean="0"/>
              <a:t>Not enough CS-trained people to fill need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-9636" b="-9636"/>
          <a:stretch/>
        </p:blipFill>
        <p:spPr>
          <a:xfrm>
            <a:off x="3324525" y="1536192"/>
            <a:ext cx="4980562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9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: other elements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blocks to allow input and output</a:t>
            </a:r>
            <a:endParaRPr lang="en-US" dirty="0"/>
          </a:p>
        </p:txBody>
      </p:sp>
      <p:pic>
        <p:nvPicPr>
          <p:cNvPr id="7" name="Picture 6" descr="Screen Shot 2017-04-24 at 10.54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24" y="1710339"/>
            <a:ext cx="2236224" cy="4817880"/>
          </a:xfrm>
          <a:prstGeom prst="rect">
            <a:avLst/>
          </a:prstGeom>
        </p:spPr>
      </p:pic>
      <p:pic>
        <p:nvPicPr>
          <p:cNvPr id="8" name="Picture 7" descr="Screen Shot 2017-04-24 at 10.54.2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54" y="2529663"/>
            <a:ext cx="2056950" cy="36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5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WeDo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 simple program…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0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Mindstorms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language:</a:t>
            </a:r>
            <a:endParaRPr lang="en-US" dirty="0"/>
          </a:p>
        </p:txBody>
      </p:sp>
      <p:pic>
        <p:nvPicPr>
          <p:cNvPr id="4" name="Picture 3" descr="lego_mindstorm_programinterf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55" y="2091955"/>
            <a:ext cx="6145385" cy="415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5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361328"/>
            <a:ext cx="4221162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7007225" y="4891455"/>
            <a:ext cx="2057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Sensor Input Ports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639763" y="1938705"/>
            <a:ext cx="21796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Motor Output Ports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7083425" y="3127273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Navigation Buttons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6719888" y="2042813"/>
            <a:ext cx="18875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LCD Display Screen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flipH="1" flipV="1">
            <a:off x="4949825" y="5091480"/>
            <a:ext cx="2057400" cy="21590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5334000" y="4816843"/>
            <a:ext cx="1673225" cy="4905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 flipV="1">
            <a:off x="5715000" y="4688255"/>
            <a:ext cx="1292225" cy="6191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 flipH="1" flipV="1">
            <a:off x="6105525" y="4410443"/>
            <a:ext cx="901700" cy="89693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1706563" y="2853105"/>
            <a:ext cx="1301750" cy="2349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H="1">
            <a:off x="4949825" y="3719880"/>
            <a:ext cx="2133600" cy="20002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1047750" y="4688255"/>
            <a:ext cx="1812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Memory  </a:t>
            </a:r>
            <a:br>
              <a:rPr lang="en-US" sz="2400"/>
            </a:br>
            <a:r>
              <a:rPr lang="en-US" sz="2400"/>
              <a:t>Expansion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 flipV="1">
            <a:off x="2395538" y="4529505"/>
            <a:ext cx="1223962" cy="52705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 flipH="1">
            <a:off x="3854450" y="1938705"/>
            <a:ext cx="869950" cy="833438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3"/>
          <p:cNvSpPr>
            <a:spLocks noChangeShapeType="1"/>
          </p:cNvSpPr>
          <p:nvPr/>
        </p:nvSpPr>
        <p:spPr bwMode="auto">
          <a:xfrm flipH="1">
            <a:off x="4038600" y="2772143"/>
            <a:ext cx="2743200" cy="536575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Rectangle 2"/>
          <p:cNvSpPr>
            <a:spLocks noChangeArrowheads="1"/>
          </p:cNvSpPr>
          <p:nvPr/>
        </p:nvSpPr>
        <p:spPr bwMode="auto">
          <a:xfrm>
            <a:off x="4248150" y="1002506"/>
            <a:ext cx="3829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USB Port for Connection to Computer</a:t>
            </a:r>
          </a:p>
        </p:txBody>
      </p:sp>
      <p:sp>
        <p:nvSpPr>
          <p:cNvPr id="8211" name="Text Box 16"/>
          <p:cNvSpPr txBox="1">
            <a:spLocks noChangeArrowheads="1"/>
          </p:cNvSpPr>
          <p:nvPr/>
        </p:nvSpPr>
        <p:spPr bwMode="auto">
          <a:xfrm>
            <a:off x="149225" y="3304748"/>
            <a:ext cx="1812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USB port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 err="1"/>
              <a:t>WiFi</a:t>
            </a:r>
            <a:endParaRPr lang="en-US" sz="2400" dirty="0"/>
          </a:p>
        </p:txBody>
      </p:sp>
      <p:sp>
        <p:nvSpPr>
          <p:cNvPr id="8212" name="Line 14"/>
          <p:cNvSpPr>
            <a:spLocks noChangeShapeType="1"/>
          </p:cNvSpPr>
          <p:nvPr/>
        </p:nvSpPr>
        <p:spPr bwMode="auto">
          <a:xfrm>
            <a:off x="1524000" y="3880218"/>
            <a:ext cx="1752600" cy="344487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1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0" y="1830999"/>
            <a:ext cx="7935659" cy="411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54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programming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41642" y="1759506"/>
            <a:ext cx="6503887" cy="4581674"/>
            <a:chOff x="1336048" y="1674412"/>
            <a:chExt cx="6358775" cy="432453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048" y="1674412"/>
              <a:ext cx="6358775" cy="342688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1" y="4283431"/>
              <a:ext cx="2286560" cy="92097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50645" y="5166535"/>
              <a:ext cx="4005944" cy="830997"/>
            </a:xfrm>
            <a:prstGeom prst="rect">
              <a:avLst/>
            </a:prstGeom>
            <a:solidFill>
              <a:srgbClr val="F5C20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Programming Blocks in </a:t>
              </a:r>
            </a:p>
            <a:p>
              <a:pPr algn="ctr"/>
              <a:r>
                <a:rPr lang="en-US" sz="2400" dirty="0" smtClean="0"/>
                <a:t>6 Colored Tabs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57651" y="2430377"/>
              <a:ext cx="2069821" cy="1200328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Programming Area or Canvas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94903" y="5167952"/>
              <a:ext cx="2286560" cy="830997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Brick Status &amp; Downloading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16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color coded: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828" y="2044870"/>
            <a:ext cx="2691116" cy="923330"/>
          </a:xfrm>
          <a:prstGeom prst="rect">
            <a:avLst/>
          </a:prstGeom>
          <a:solidFill>
            <a:srgbClr val="00B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ACTION BLOCKS</a:t>
            </a:r>
          </a:p>
          <a:p>
            <a:pPr algn="ctr"/>
            <a:r>
              <a:rPr lang="en-US" dirty="0" smtClean="0"/>
              <a:t>Move, Large &amp; Medium Motor, Display…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7435" y="2044870"/>
            <a:ext cx="2691116" cy="923330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BLOCKS</a:t>
            </a:r>
          </a:p>
          <a:p>
            <a:pPr algn="ctr"/>
            <a:r>
              <a:rPr lang="en-US" dirty="0" smtClean="0"/>
              <a:t>Start, Wait, Loop, Switch, Loop Interrupt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6784" y="2044870"/>
            <a:ext cx="2691116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BLOCKS</a:t>
            </a:r>
          </a:p>
          <a:p>
            <a:pPr algn="ctr"/>
            <a:r>
              <a:rPr lang="en-US" dirty="0" smtClean="0"/>
              <a:t>Brick Buttons, Gyro, Color, Ultrasonic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087" y="5752226"/>
            <a:ext cx="2691116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OPERATIONS</a:t>
            </a:r>
          </a:p>
          <a:p>
            <a:pPr algn="ctr"/>
            <a:r>
              <a:rPr lang="en-US" dirty="0" smtClean="0"/>
              <a:t>Variables, Array, Logic, Math, Compare…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0" y="3483101"/>
            <a:ext cx="7395649" cy="1763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6435" y="5752226"/>
            <a:ext cx="2691116" cy="923330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ADVANCED BLOCKS</a:t>
            </a:r>
          </a:p>
          <a:p>
            <a:pPr algn="ctr"/>
            <a:r>
              <a:rPr lang="en-US" dirty="0" smtClean="0"/>
              <a:t>Data Logging, Unregulated Motor…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9951" y="5752226"/>
            <a:ext cx="2691116" cy="923330"/>
          </a:xfrm>
          <a:prstGeom prst="rect">
            <a:avLst/>
          </a:prstGeom>
          <a:solidFill>
            <a:srgbClr val="6B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MY BLOCKS</a:t>
            </a:r>
          </a:p>
          <a:p>
            <a:pPr algn="ctr"/>
            <a:r>
              <a:rPr lang="en-US" dirty="0" smtClean="0"/>
              <a:t>Custom Blocks you create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38534" y="2594111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44279" y="262548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17004" y="2625486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03824" y="630012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8854" y="6300128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17731" y="6306224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2676" y="3542537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65771" y="363702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7888" y="363702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11463" y="363702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7519" y="363702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57857" y="3637025"/>
            <a:ext cx="31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5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GUI interface is very similar to the </a:t>
            </a:r>
            <a:r>
              <a:rPr lang="en-US" dirty="0" err="1" smtClean="0"/>
              <a:t>WeDo</a:t>
            </a:r>
            <a:r>
              <a:rPr lang="en-US" dirty="0" smtClean="0"/>
              <a:t> one: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313" t="34654" r="15" b="46506"/>
          <a:stretch/>
        </p:blipFill>
        <p:spPr>
          <a:xfrm>
            <a:off x="534141" y="4363890"/>
            <a:ext cx="2876594" cy="1371077"/>
          </a:xfrm>
          <a:prstGeom prst="rect">
            <a:avLst/>
          </a:prstGeom>
        </p:spPr>
      </p:pic>
      <p:pic>
        <p:nvPicPr>
          <p:cNvPr id="5" name="Picture 4" descr="Screen Shot 2014-08-07 at 10.56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9" y="2842306"/>
            <a:ext cx="4552674" cy="10039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864339" y="3088922"/>
            <a:ext cx="652519" cy="722353"/>
          </a:xfrm>
          <a:prstGeom prst="ellipse">
            <a:avLst/>
          </a:prstGeom>
          <a:noFill/>
          <a:ln w="28575" cmpd="sng"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4-08-07 at 11.05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4" y="4426067"/>
            <a:ext cx="2519409" cy="9112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5615" y="2932639"/>
            <a:ext cx="3540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Green Block Tab, Click and hold any block and drag to programming area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STEP 2: Drop next to the Start Block (the green arrow, just like the first one)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0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block has a variety of settings to play with</a:t>
            </a:r>
          </a:p>
          <a:p>
            <a:r>
              <a:rPr lang="en-US" dirty="0" smtClean="0"/>
              <a:t>For example, the move block: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7351" y="2526208"/>
            <a:ext cx="2305050" cy="1173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44640" y="4239883"/>
            <a:ext cx="1376680" cy="80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6559" y="2609280"/>
            <a:ext cx="3216534" cy="1270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4908242" y="3029114"/>
            <a:ext cx="1537369" cy="5071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8587" y="6195981"/>
            <a:ext cx="291694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Steering: Straight or turn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1189" y="6215610"/>
            <a:ext cx="1958217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Power/Speed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2343" y="6209881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Duration/Distance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3882" y="3916718"/>
            <a:ext cx="12311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 of operation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182064" y="2811497"/>
            <a:ext cx="788233" cy="322197"/>
          </a:xfrm>
          <a:prstGeom prst="ellipse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3546" y="3853367"/>
            <a:ext cx="872854" cy="659144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Brake/Coast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07213" y="2355122"/>
            <a:ext cx="1199001" cy="1371767"/>
            <a:chOff x="6507213" y="1384746"/>
            <a:chExt cx="1199001" cy="1371767"/>
          </a:xfrm>
        </p:grpSpPr>
        <p:grpSp>
          <p:nvGrpSpPr>
            <p:cNvPr id="15" name="Group 14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322" y="4619703"/>
            <a:ext cx="2305050" cy="14674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970" t="11899"/>
          <a:stretch/>
        </p:blipFill>
        <p:spPr>
          <a:xfrm>
            <a:off x="5569245" y="3916718"/>
            <a:ext cx="987272" cy="755248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endCxn id="8" idx="0"/>
          </p:cNvCxnSpPr>
          <p:nvPr/>
        </p:nvCxnSpPr>
        <p:spPr>
          <a:xfrm flipH="1">
            <a:off x="2137060" y="3636691"/>
            <a:ext cx="1458472" cy="2559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9" idx="0"/>
          </p:cNvCxnSpPr>
          <p:nvPr/>
        </p:nvCxnSpPr>
        <p:spPr>
          <a:xfrm>
            <a:off x="3896481" y="3700130"/>
            <a:ext cx="1073817" cy="2515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0"/>
          </p:cNvCxnSpPr>
          <p:nvPr/>
        </p:nvCxnSpPr>
        <p:spPr>
          <a:xfrm>
            <a:off x="4190083" y="3658108"/>
            <a:ext cx="3327230" cy="2551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4519851" y="3614252"/>
            <a:ext cx="1049394" cy="680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29897" y="3636691"/>
            <a:ext cx="1459829" cy="983012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8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59121" cy="4800600"/>
          </a:xfrm>
        </p:spPr>
        <p:txBody>
          <a:bodyPr/>
          <a:lstStyle/>
          <a:p>
            <a:r>
              <a:rPr lang="en-US" sz="2400" dirty="0"/>
              <a:t>Program your robot to move straight until you tap the sensor with your hand.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470" y="2397161"/>
            <a:ext cx="1423624" cy="1291340"/>
          </a:xfrm>
          <a:prstGeom prst="rect">
            <a:avLst/>
          </a:prstGeom>
        </p:spPr>
      </p:pic>
      <p:pic>
        <p:nvPicPr>
          <p:cNvPr id="5" name="Picture 4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70" y="221962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250" y="1810633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0034" y="3847297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91546" y="4393229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0670" y="5295439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combine: Move Steering + Wait Block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5306502"/>
          </a:xfrm>
        </p:spPr>
        <p:txBody>
          <a:bodyPr>
            <a:normAutofit/>
          </a:bodyPr>
          <a:lstStyle/>
          <a:p>
            <a:r>
              <a:rPr lang="en-US" dirty="0" smtClean="0"/>
              <a:t>Not enough CS majors of any type</a:t>
            </a:r>
          </a:p>
          <a:p>
            <a:r>
              <a:rPr lang="en-US" dirty="0" smtClean="0"/>
              <a:t>Combined with lack of diversity and higher drop out rates in CS courses, this is a matter of national concern</a:t>
            </a:r>
          </a:p>
          <a:p>
            <a:pPr lvl="1"/>
            <a:r>
              <a:rPr lang="en-US" dirty="0" smtClean="0"/>
              <a:t>President Obama’s state of the </a:t>
            </a:r>
            <a:r>
              <a:rPr lang="en-US" dirty="0"/>
              <a:t>union </a:t>
            </a:r>
            <a:r>
              <a:rPr lang="en-US" dirty="0" smtClean="0"/>
              <a:t>in 2016: "</a:t>
            </a:r>
            <a:r>
              <a:rPr lang="en-US" dirty="0"/>
              <a:t>In the coming years, we should build on that progress, by ... offering every student the hands-on computer science and math classes that make them job-ready on Day 1."</a:t>
            </a:r>
          </a:p>
          <a:p>
            <a:r>
              <a:rPr lang="en-US" dirty="0" smtClean="0"/>
              <a:t>As a result, CS education has grown in recent years, with a strong emphasis on how to introduce coding to kids</a:t>
            </a:r>
          </a:p>
          <a:p>
            <a:pPr lvl="1"/>
            <a:r>
              <a:rPr lang="en-US" dirty="0" smtClean="0"/>
              <a:t>Alice and Scratch are perhaps the earliest serious efforts into this area, and are still probably the dominant choices</a:t>
            </a:r>
          </a:p>
          <a:p>
            <a:r>
              <a:rPr lang="en-US" dirty="0" smtClean="0"/>
              <a:t>We’ll </a:t>
            </a:r>
            <a:r>
              <a:rPr lang="en-US" dirty="0" smtClean="0"/>
              <a:t>talk about several alternatives</a:t>
            </a:r>
            <a:r>
              <a:rPr lang="en-US" dirty="0" smtClean="0"/>
              <a:t>, and see two seriously:</a:t>
            </a:r>
          </a:p>
          <a:p>
            <a:pPr lvl="1"/>
            <a:r>
              <a:rPr lang="en-US" dirty="0" smtClean="0"/>
              <a:t>Lego </a:t>
            </a:r>
            <a:r>
              <a:rPr lang="en-US" dirty="0" smtClean="0"/>
              <a:t>programming (because I love it)</a:t>
            </a:r>
          </a:p>
          <a:p>
            <a:pPr lvl="1"/>
            <a:r>
              <a:rPr lang="en-US" dirty="0" smtClean="0"/>
              <a:t>Scratch </a:t>
            </a:r>
            <a:r>
              <a:rPr lang="en-US" dirty="0" smtClean="0"/>
              <a:t>– the one I know the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35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5" y="1791509"/>
            <a:ext cx="7620946" cy="48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8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8719" cy="4800600"/>
          </a:xfrm>
        </p:spPr>
        <p:txBody>
          <a:bodyPr/>
          <a:lstStyle/>
          <a:p>
            <a:r>
              <a:rPr lang="en-US" sz="2400" dirty="0"/>
              <a:t>Program your robot to move until it hits the edge of a wall. Then back up and turn right 90 degrees. </a:t>
            </a:r>
          </a:p>
          <a:p>
            <a:endParaRPr lang="en-US" dirty="0"/>
          </a:p>
        </p:txBody>
      </p:sp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16" y="2344743"/>
            <a:ext cx="2209800" cy="3009900"/>
          </a:xfrm>
          <a:prstGeom prst="rect">
            <a:avLst/>
          </a:prstGeom>
        </p:spPr>
      </p:pic>
      <p:pic>
        <p:nvPicPr>
          <p:cNvPr id="5" name="Picture 4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256" y="1852221"/>
            <a:ext cx="3354455" cy="3898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= released</a:t>
            </a:r>
          </a:p>
          <a:p>
            <a:r>
              <a:rPr lang="en-US" dirty="0" smtClean="0"/>
              <a:t>1 = pressed</a:t>
            </a:r>
          </a:p>
          <a:p>
            <a:r>
              <a:rPr lang="en-US" dirty="0" smtClean="0"/>
              <a:t>2 = bumped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0925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Hint: </a:t>
            </a:r>
            <a:r>
              <a:rPr lang="en-US" dirty="0" smtClean="0"/>
              <a:t>You will combine Move Steering + Turning + Wait Block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86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237"/>
            <a:ext cx="8924882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3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robots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Minstorms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</a:t>
            </a:r>
            <a:r>
              <a:rPr lang="en-US" dirty="0" smtClean="0">
                <a:hlinkClick r:id="rId2"/>
              </a:rPr>
              <a:t>dJSeMeAGmXE</a:t>
            </a:r>
            <a:endParaRPr lang="en-US" dirty="0" smtClean="0"/>
          </a:p>
          <a:p>
            <a:r>
              <a:rPr lang="en-US" dirty="0" err="1" smtClean="0"/>
              <a:t>Wedo</a:t>
            </a:r>
            <a:r>
              <a:rPr lang="en-US" dirty="0" smtClean="0"/>
              <a:t>: </a:t>
            </a:r>
          </a:p>
          <a:p>
            <a:pPr lvl="1"/>
            <a:r>
              <a:rPr lang="en-US" dirty="0">
                <a:hlinkClick r:id="rId3"/>
              </a:rPr>
              <a:t>https://www.youtube.com/watch?v=w03n-Y18-</a:t>
            </a:r>
            <a:r>
              <a:rPr lang="en-US" dirty="0" smtClean="0">
                <a:hlinkClick r:id="rId3"/>
              </a:rPr>
              <a:t>9I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77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additions: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board game </a:t>
            </a:r>
            <a:r>
              <a:rPr lang="en-US" dirty="0" err="1" smtClean="0"/>
              <a:t>Robo</a:t>
            </a:r>
            <a:r>
              <a:rPr lang="en-US" dirty="0" smtClean="0"/>
              <a:t> Rally: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Robot Turtles:</a:t>
            </a:r>
            <a:endParaRPr lang="en-US"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8" y="1243308"/>
            <a:ext cx="3022600" cy="26924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724" y="2096535"/>
            <a:ext cx="2077279" cy="2013503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72" y="4685403"/>
            <a:ext cx="1677613" cy="1715397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88" y="3935708"/>
            <a:ext cx="3022600" cy="25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7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Kodable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7143"/>
            <a:ext cx="3289300" cy="2463800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93" y="710629"/>
            <a:ext cx="3289300" cy="2463800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78" y="384856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in mid-90’s by Randy </a:t>
            </a:r>
            <a:r>
              <a:rPr lang="en-US" dirty="0" err="1" smtClean="0"/>
              <a:t>Pausch</a:t>
            </a:r>
            <a:r>
              <a:rPr lang="en-US" dirty="0" smtClean="0"/>
              <a:t>, a professor at CMU who focused on HCI and design</a:t>
            </a:r>
          </a:p>
          <a:p>
            <a:r>
              <a:rPr lang="en-US" dirty="0" smtClean="0"/>
              <a:t>“</a:t>
            </a:r>
            <a:r>
              <a:rPr lang="en-US" dirty="0"/>
              <a:t>Alice is an innovative 3D programming environment that makes it easy to create an animation for telling a story, playing an interactive game, or a video to share on the web. Alice is a freely available teaching tool designed to be a student's first exposure to object-oriented programming. It allows students to learn fundamental programming concepts in the context of creating animated movies and simple video games. In Alice, 3-D objects (e.g., people, animals, and vehicles) populate a virtual world and students create a program to animate the objects</a:t>
            </a:r>
            <a:r>
              <a:rPr lang="en-US" dirty="0" smtClean="0"/>
              <a:t>.”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--</a:t>
            </a:r>
            <a:r>
              <a:rPr lang="en-US" dirty="0" err="1" smtClean="0"/>
              <a:t>alice.org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522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screenshot-Alice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6" b="-2676"/>
          <a:stretch>
            <a:fillRect/>
          </a:stretch>
        </p:blipFill>
        <p:spPr>
          <a:xfrm>
            <a:off x="208179" y="1378187"/>
            <a:ext cx="7972401" cy="5022613"/>
          </a:xfrm>
        </p:spPr>
      </p:pic>
    </p:spTree>
    <p:extLst>
      <p:ext uri="{BB962C8B-B14F-4D97-AF65-F5344CB8AC3E}">
        <p14:creationId xmlns:p14="http://schemas.microsoft.com/office/powerpoint/2010/main" val="32526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Alice details: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use interface (although does require reading)</a:t>
            </a:r>
          </a:p>
          <a:p>
            <a:r>
              <a:rPr lang="en-US" dirty="0" smtClean="0"/>
              <a:t>Interpreted</a:t>
            </a:r>
            <a:endParaRPr lang="en-US" dirty="0"/>
          </a:p>
          <a:p>
            <a:r>
              <a:rPr lang="en-US" dirty="0" smtClean="0"/>
              <a:t>Fully object oriented, and focused on causing 3D environment and characters to change</a:t>
            </a:r>
          </a:p>
          <a:p>
            <a:r>
              <a:rPr lang="en-US" dirty="0" smtClean="0"/>
              <a:t>Several versions:</a:t>
            </a:r>
          </a:p>
          <a:p>
            <a:pPr lvl="1"/>
            <a:r>
              <a:rPr lang="en-US" dirty="0" smtClean="0"/>
              <a:t>3.1 is designed to end with students knowing Java by the end of a course</a:t>
            </a:r>
          </a:p>
          <a:p>
            <a:pPr lvl="1"/>
            <a:r>
              <a:rPr lang="en-US" dirty="0" smtClean="0"/>
              <a:t>2.3 is a more gentle tool, focused on storytelling</a:t>
            </a:r>
          </a:p>
          <a:p>
            <a:pPr lvl="1"/>
            <a:r>
              <a:rPr lang="en-US" dirty="0" smtClean="0"/>
              <a:t>Either has a rich repository of tools and examples, although 2.3 is perhaps a bit better supported</a:t>
            </a:r>
          </a:p>
          <a:p>
            <a:r>
              <a:rPr lang="en-US" dirty="0" smtClean="0"/>
              <a:t>Comes with a pool of 3d objects, but can also design and import your own (using other tools)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8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Mitchel </a:t>
            </a:r>
            <a:r>
              <a:rPr lang="en-US" dirty="0" err="1" smtClean="0"/>
              <a:t>Resnick</a:t>
            </a:r>
            <a:r>
              <a:rPr lang="en-US" dirty="0" smtClean="0"/>
              <a:t> and the MIT Media Lab Lifelong Kindergarten Group, released first in 2002 </a:t>
            </a:r>
          </a:p>
          <a:p>
            <a:r>
              <a:rPr lang="en-US" dirty="0" smtClean="0"/>
              <a:t>Current version (v2) is Flash based, and runs through a web-browser</a:t>
            </a:r>
          </a:p>
          <a:p>
            <a:r>
              <a:rPr lang="en-US" dirty="0" smtClean="0"/>
              <a:t>Can be used for storytelling as well, but also can be used for other types of programming</a:t>
            </a:r>
          </a:p>
          <a:p>
            <a:r>
              <a:rPr lang="en-US" dirty="0" smtClean="0"/>
              <a:t>Functions are more limited – they are not first class objects</a:t>
            </a:r>
          </a:p>
          <a:p>
            <a:r>
              <a:rPr lang="en-US" dirty="0" smtClean="0"/>
              <a:t>Limited file I/O, but can interface with other systems like Lego </a:t>
            </a:r>
            <a:r>
              <a:rPr lang="en-US" dirty="0" err="1" smtClean="0"/>
              <a:t>Midstorms</a:t>
            </a:r>
            <a:r>
              <a:rPr lang="en-US" dirty="0" smtClean="0"/>
              <a:t> (which we’ll talk about soon)</a:t>
            </a:r>
          </a:p>
          <a:p>
            <a:r>
              <a:rPr lang="en-US" dirty="0" smtClean="0"/>
              <a:t>Supports 1d arrays, floating point scalars and strings, but limited string functionality</a:t>
            </a:r>
          </a:p>
          <a:p>
            <a:r>
              <a:rPr lang="en-US" dirty="0" smtClean="0"/>
              <a:t>Based on an older language Squeak (which is Smalltalk based)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Scratch:</a:t>
            </a:r>
            <a:endParaRPr lang="en-US" dirty="0"/>
          </a:p>
        </p:txBody>
      </p:sp>
      <p:pic>
        <p:nvPicPr>
          <p:cNvPr id="14" name="Picture 13" descr="1280px-Scratch_2.0_Default_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1" y="2017241"/>
            <a:ext cx="6707538" cy="3772990"/>
          </a:xfrm>
          <a:prstGeom prst="rect">
            <a:avLst/>
          </a:prstGeom>
        </p:spPr>
      </p:pic>
      <p:pic>
        <p:nvPicPr>
          <p:cNvPr id="15" name="Picture 14" descr="Scratch_Hello_Worl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93" y="2901340"/>
            <a:ext cx="1774507" cy="14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Scratch:</a:t>
            </a:r>
            <a:endParaRPr lang="en-US" dirty="0"/>
          </a:p>
        </p:txBody>
      </p:sp>
      <p:pic>
        <p:nvPicPr>
          <p:cNvPr id="15" name="Picture 14" descr="Scratch_Hello_Wor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93" y="2901340"/>
            <a:ext cx="1774507" cy="1466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1713" y="1981200"/>
            <a:ext cx="7140575" cy="41148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62282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704</TotalTime>
  <Words>1177</Words>
  <Application>Microsoft Macintosh PowerPoint</Application>
  <PresentationFormat>On-screen Show (4:3)</PresentationFormat>
  <Paragraphs>170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CS education: teaching computer science</vt:lpstr>
      <vt:lpstr>Teaching programming</vt:lpstr>
      <vt:lpstr>Teaching languages</vt:lpstr>
      <vt:lpstr>Alice</vt:lpstr>
      <vt:lpstr>Alice (cont)</vt:lpstr>
      <vt:lpstr>Alice details:</vt:lpstr>
      <vt:lpstr>Scratch</vt:lpstr>
      <vt:lpstr>Using Scratch:</vt:lpstr>
      <vt:lpstr>Using Scratch:</vt:lpstr>
      <vt:lpstr>Control flow in Scratch</vt:lpstr>
      <vt:lpstr>Control flow in Scratch</vt:lpstr>
      <vt:lpstr>Control flow in Scratch</vt:lpstr>
      <vt:lpstr>Building things in scratch</vt:lpstr>
      <vt:lpstr>Lego programming</vt:lpstr>
      <vt:lpstr>Lego programming</vt:lpstr>
      <vt:lpstr>The Lego Wedo</vt:lpstr>
      <vt:lpstr>WeDo: details</vt:lpstr>
      <vt:lpstr>WeDo sensors</vt:lpstr>
      <vt:lpstr>WeDo motor</vt:lpstr>
      <vt:lpstr>WeDo: other elements</vt:lpstr>
      <vt:lpstr>WeDo example</vt:lpstr>
      <vt:lpstr>Mindstorms programs</vt:lpstr>
      <vt:lpstr>The hardware</vt:lpstr>
      <vt:lpstr>More hardware</vt:lpstr>
      <vt:lpstr>The programming environment</vt:lpstr>
      <vt:lpstr>Control blocks</vt:lpstr>
      <vt:lpstr>How to program</vt:lpstr>
      <vt:lpstr>The blocks</vt:lpstr>
      <vt:lpstr>Simple programs:</vt:lpstr>
      <vt:lpstr>Solution:</vt:lpstr>
      <vt:lpstr>Another:</vt:lpstr>
      <vt:lpstr>Solution:</vt:lpstr>
      <vt:lpstr>Lego robots in action</vt:lpstr>
      <vt:lpstr>Newer additions: games</vt:lpstr>
      <vt:lpstr>Tablet games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education: teaching computer science</dc:title>
  <dc:creator>Default User</dc:creator>
  <cp:lastModifiedBy>Default User</cp:lastModifiedBy>
  <cp:revision>19</cp:revision>
  <dcterms:created xsi:type="dcterms:W3CDTF">2016-04-27T16:12:23Z</dcterms:created>
  <dcterms:modified xsi:type="dcterms:W3CDTF">2017-04-28T13:43:10Z</dcterms:modified>
</cp:coreProperties>
</file>