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8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1/26/17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5B88180-ACBC-234D-9CF6-60D76FD9DDEB}" type="datetimeFigureOut">
              <a:rPr lang="en-US" smtClean="0"/>
              <a:t>1/26/17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on flex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73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0</a:t>
            </a:r>
            <a:r>
              <a:rPr lang="en-US" baseline="30000" dirty="0" smtClean="0"/>
              <a:t>n</a:t>
            </a:r>
            <a:r>
              <a:rPr lang="en-US" dirty="0" smtClean="0"/>
              <a:t>1</a:t>
            </a:r>
            <a:r>
              <a:rPr lang="en-US" baseline="30000" dirty="0" smtClean="0"/>
              <a:t>n</a:t>
            </a:r>
            <a:r>
              <a:rPr lang="en-US" dirty="0" smtClean="0"/>
              <a:t>, n &gt;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 smtClean="0"/>
              <a:t>My terminals: 0 and 1</a:t>
            </a:r>
          </a:p>
          <a:p>
            <a:pPr lvl="1"/>
            <a:r>
              <a:rPr lang="en-US" sz="3000" dirty="0" smtClean="0"/>
              <a:t>Usually these are the tokens in the language</a:t>
            </a:r>
          </a:p>
          <a:p>
            <a:r>
              <a:rPr lang="en-US" sz="3200" dirty="0" smtClean="0"/>
              <a:t>Non-terminal: only need one, S</a:t>
            </a:r>
          </a:p>
          <a:p>
            <a:r>
              <a:rPr lang="en-US" sz="3200" dirty="0" smtClean="0"/>
              <a:t>Rules:</a:t>
            </a:r>
          </a:p>
          <a:p>
            <a:pPr lvl="1"/>
            <a:r>
              <a:rPr lang="en-US" sz="3000" dirty="0" smtClean="0"/>
              <a:t>S -&gt; 0S1</a:t>
            </a:r>
          </a:p>
          <a:p>
            <a:pPr lvl="1"/>
            <a:r>
              <a:rPr lang="en-US" sz="3000" dirty="0" smtClean="0"/>
              <a:t>S -&gt; 01</a:t>
            </a:r>
          </a:p>
          <a:p>
            <a:r>
              <a:rPr lang="en-US" sz="3200" dirty="0" smtClean="0"/>
              <a:t>How we parse: apply rules and see if can get to the final string via these rules</a:t>
            </a:r>
          </a:p>
          <a:p>
            <a:pPr lvl="1"/>
            <a:r>
              <a:rPr lang="en-US" sz="3000" dirty="0" smtClean="0"/>
              <a:t>Demo on board…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1526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How would we alter this previous example to show that the set of all binary palindromes can be recognized by a CFG?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8909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from the book: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Expressions in a simple math language</a:t>
            </a:r>
          </a:p>
          <a:p>
            <a:pPr lvl="1"/>
            <a:r>
              <a:rPr lang="en-US" sz="3000" dirty="0" smtClean="0"/>
              <a:t>Goal: capture that multiplication and division happen AFTER + and –</a:t>
            </a:r>
          </a:p>
          <a:p>
            <a:r>
              <a:rPr lang="en-US" sz="3200" dirty="0" smtClean="0"/>
              <a:t>Example: 3 + 4 * 5</a:t>
            </a:r>
            <a:endParaRPr lang="en-US" sz="3200" dirty="0"/>
          </a:p>
        </p:txBody>
      </p:sp>
      <p:pic>
        <p:nvPicPr>
          <p:cNvPr id="4" name="Picture 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14771"/>
            <a:ext cx="8534400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987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Resulting parse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Note that the final parse tree captures precedence:</a:t>
            </a:r>
            <a:endParaRPr lang="en-US" sz="3200" dirty="0"/>
          </a:p>
        </p:txBody>
      </p:sp>
      <p:pic>
        <p:nvPicPr>
          <p:cNvPr id="4" name="Picture 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43200"/>
            <a:ext cx="74771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5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- compiling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Let’s compile one of our simple examples from last time</a:t>
            </a:r>
          </a:p>
          <a:p>
            <a:r>
              <a:rPr lang="en-US" sz="3200" dirty="0" smtClean="0"/>
              <a:t>Log into hopper</a:t>
            </a:r>
          </a:p>
          <a:p>
            <a:r>
              <a:rPr lang="en-US" sz="3200" dirty="0" smtClean="0"/>
              <a:t>Copy </a:t>
            </a:r>
            <a:r>
              <a:rPr lang="en-US" sz="3200" dirty="0" err="1" smtClean="0"/>
              <a:t>count.lex</a:t>
            </a:r>
            <a:r>
              <a:rPr lang="en-US" sz="3200" dirty="0" smtClean="0"/>
              <a:t> from the schedule page into a file on your account</a:t>
            </a:r>
          </a:p>
          <a:p>
            <a:pPr lvl="1"/>
            <a:r>
              <a:rPr lang="en-US" sz="3000" dirty="0" smtClean="0"/>
              <a:t>Also look at it again and be sure you remember the basic syntax</a:t>
            </a:r>
          </a:p>
          <a:p>
            <a:r>
              <a:rPr lang="en-US" sz="3200" dirty="0" smtClean="0"/>
              <a:t>Compile (and check the .c output!):</a:t>
            </a:r>
          </a:p>
          <a:p>
            <a:pPr>
              <a:buFont typeface="Wingdings" charset="0"/>
              <a:buChar char="Ø"/>
            </a:pPr>
            <a:r>
              <a:rPr lang="en-US" sz="3200" dirty="0" smtClean="0"/>
              <a:t>flex </a:t>
            </a:r>
            <a:r>
              <a:rPr lang="en-US" sz="3200" dirty="0" err="1" smtClean="0"/>
              <a:t>count.lex</a:t>
            </a:r>
            <a:endParaRPr lang="en-US" sz="3200" dirty="0" smtClean="0"/>
          </a:p>
          <a:p>
            <a:pPr>
              <a:buFont typeface="Wingdings" charset="0"/>
              <a:buChar char="Ø"/>
            </a:pPr>
            <a:r>
              <a:rPr lang="en-US" sz="3200" dirty="0" err="1" smtClean="0"/>
              <a:t>gcc</a:t>
            </a:r>
            <a:r>
              <a:rPr lang="en-US" sz="3200" dirty="0" smtClean="0"/>
              <a:t> </a:t>
            </a:r>
            <a:r>
              <a:rPr lang="en-US" sz="3200" dirty="0" err="1" smtClean="0"/>
              <a:t>lex.yy.c</a:t>
            </a:r>
            <a:r>
              <a:rPr lang="en-US" sz="3200" dirty="0" smtClean="0"/>
              <a:t> –</a:t>
            </a:r>
            <a:r>
              <a:rPr lang="en-US" sz="3200" dirty="0" err="1" smtClean="0"/>
              <a:t>lfl</a:t>
            </a:r>
            <a:endParaRPr lang="en-US" sz="3200" dirty="0" smtClean="0"/>
          </a:p>
          <a:p>
            <a:pPr>
              <a:buFont typeface="Wingdings" charset="0"/>
              <a:buChar char="Ø"/>
            </a:pPr>
            <a:r>
              <a:rPr lang="en-US" sz="3200" dirty="0" smtClean="0"/>
              <a:t>./</a:t>
            </a:r>
            <a:r>
              <a:rPr lang="en-US" sz="3200" dirty="0" err="1" smtClean="0"/>
              <a:t>a.out</a:t>
            </a:r>
            <a:r>
              <a:rPr lang="en-US" sz="3200" dirty="0" smtClean="0"/>
              <a:t> &gt; </a:t>
            </a:r>
            <a:r>
              <a:rPr lang="en-US" sz="3200" dirty="0" err="1" smtClean="0"/>
              <a:t>somefile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652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States are activated using BEGIN</a:t>
            </a:r>
          </a:p>
          <a:p>
            <a:r>
              <a:rPr lang="en-US" sz="3200" dirty="0" smtClean="0"/>
              <a:t>INITIAL is the default state</a:t>
            </a:r>
          </a:p>
          <a:p>
            <a:r>
              <a:rPr lang="en-US" sz="3200" dirty="0" smtClean="0"/>
              <a:t>The rest are defined in the first section, using %s or %x</a:t>
            </a:r>
          </a:p>
          <a:p>
            <a:pPr lvl="1"/>
            <a:r>
              <a:rPr lang="en-US" sz="3000" dirty="0" smtClean="0"/>
              <a:t>%s is inclusive, where patterns not marked with a state can also match</a:t>
            </a:r>
          </a:p>
          <a:p>
            <a:pPr lvl="1"/>
            <a:r>
              <a:rPr lang="en-US" sz="3000" dirty="0" smtClean="0"/>
              <a:t>%x is usually  more useful</a:t>
            </a:r>
          </a:p>
          <a:p>
            <a:r>
              <a:rPr lang="en-US" sz="3200" dirty="0" smtClean="0"/>
              <a:t>When the scanner is in a particular state, patterns will only match that have that state next to them in the rules section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6766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600" dirty="0" smtClean="0"/>
              <a:t>Consider a scanner which recognizes (and discards) C comments while maintaining a count of the current input line</a:t>
            </a: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%x comment</a:t>
            </a: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%%</a:t>
            </a: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        </a:t>
            </a:r>
            <a:r>
              <a:rPr lang="en-US" sz="3200" dirty="0" err="1">
                <a:latin typeface="Courier New"/>
                <a:cs typeface="Courier New"/>
              </a:rPr>
              <a:t>int</a:t>
            </a:r>
            <a:r>
              <a:rPr lang="en-US" sz="3200" dirty="0">
                <a:latin typeface="Courier New"/>
                <a:cs typeface="Courier New"/>
              </a:rPr>
              <a:t> </a:t>
            </a:r>
            <a:r>
              <a:rPr lang="en-US" sz="3200" dirty="0" err="1">
                <a:latin typeface="Courier New"/>
                <a:cs typeface="Courier New"/>
              </a:rPr>
              <a:t>line_num</a:t>
            </a:r>
            <a:r>
              <a:rPr lang="en-US" sz="3200" dirty="0">
                <a:latin typeface="Courier New"/>
                <a:cs typeface="Courier New"/>
              </a:rPr>
              <a:t> = 1;</a:t>
            </a:r>
          </a:p>
          <a:p>
            <a:pPr marL="114300" indent="0">
              <a:buNone/>
            </a:pPr>
            <a:endParaRPr lang="en-US" sz="3200" dirty="0">
              <a:latin typeface="Courier New"/>
              <a:cs typeface="Courier New"/>
            </a:endParaRP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"/*"         BEGIN(comment);</a:t>
            </a:r>
          </a:p>
          <a:p>
            <a:pPr marL="114300" indent="0">
              <a:buNone/>
            </a:pPr>
            <a:endParaRPr lang="en-US" sz="3200" dirty="0">
              <a:latin typeface="Courier New"/>
              <a:cs typeface="Courier New"/>
            </a:endParaRP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&lt;comment&gt;[^*\n]*        /* eat anything that's not a '*' */</a:t>
            </a: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&lt;comment&gt;"*"+[^*/\n]*   /* eat up '*'s not followed by '/'s */</a:t>
            </a: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&lt;comment&gt;\n             ++</a:t>
            </a:r>
            <a:r>
              <a:rPr lang="en-US" sz="3200" dirty="0" err="1">
                <a:latin typeface="Courier New"/>
                <a:cs typeface="Courier New"/>
              </a:rPr>
              <a:t>line_num</a:t>
            </a:r>
            <a:r>
              <a:rPr lang="en-US" sz="3200" dirty="0">
                <a:latin typeface="Courier New"/>
                <a:cs typeface="Courier New"/>
              </a:rPr>
              <a:t>;</a:t>
            </a: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&lt;comment&gt;"*"+"/"        BEGIN(INITIAL);</a:t>
            </a:r>
          </a:p>
        </p:txBody>
      </p:sp>
    </p:spTree>
    <p:extLst>
      <p:ext uri="{BB962C8B-B14F-4D97-AF65-F5344CB8AC3E}">
        <p14:creationId xmlns:p14="http://schemas.microsoft.com/office/powerpoint/2010/main" val="94688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Your next homework will dive into this</a:t>
            </a:r>
          </a:p>
          <a:p>
            <a:r>
              <a:rPr lang="en-US" sz="3200" dirty="0" smtClean="0"/>
              <a:t>To warm up, the first part is for you to understand a more complex program, a Swedish Chef translator</a:t>
            </a:r>
          </a:p>
          <a:p>
            <a:r>
              <a:rPr lang="en-US" sz="3200" dirty="0" smtClean="0"/>
              <a:t>Part 2 asks you to use flex to translate text or IM-speak</a:t>
            </a:r>
          </a:p>
          <a:p>
            <a:pPr lvl="1"/>
            <a:r>
              <a:rPr lang="en-US" sz="3000" dirty="0" smtClean="0"/>
              <a:t>i.e. if you scan LOL, replace it with “laugh out loud”</a:t>
            </a:r>
          </a:p>
          <a:p>
            <a:r>
              <a:rPr lang="en-US" sz="3200" dirty="0" smtClean="0"/>
              <a:t>Part 3 asks you to add capitalization</a:t>
            </a:r>
          </a:p>
          <a:p>
            <a:pPr lvl="1"/>
            <a:r>
              <a:rPr lang="en-US" sz="3000" dirty="0" smtClean="0"/>
              <a:t>Will need states to understand when you’re inside a sentence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6275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regular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Certain languages are simply NOT regular.</a:t>
            </a:r>
          </a:p>
          <a:p>
            <a:r>
              <a:rPr lang="en-US" sz="3200" dirty="0" smtClean="0"/>
              <a:t>Example: Consider the language 0</a:t>
            </a:r>
            <a:r>
              <a:rPr lang="en-US" sz="3200" baseline="30000" dirty="0" smtClean="0"/>
              <a:t>n</a:t>
            </a:r>
            <a:r>
              <a:rPr lang="en-US" sz="3200" dirty="0" smtClean="0"/>
              <a:t>1</a:t>
            </a:r>
            <a:r>
              <a:rPr lang="en-US" sz="3200" baseline="30000" dirty="0" smtClean="0"/>
              <a:t>n</a:t>
            </a:r>
          </a:p>
          <a:p>
            <a:r>
              <a:rPr lang="en-US" sz="3200" dirty="0" smtClean="0"/>
              <a:t>How would you do a regular expression of DFA/NFA for this one?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89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So: we need things that are stronger than regular expressions</a:t>
            </a:r>
          </a:p>
          <a:p>
            <a:r>
              <a:rPr lang="en-US" sz="3200" dirty="0" smtClean="0"/>
              <a:t>A simple (but more real world) example of this: </a:t>
            </a:r>
          </a:p>
          <a:p>
            <a:pPr lvl="1"/>
            <a:r>
              <a:rPr lang="en-US" sz="3000" dirty="0" smtClean="0"/>
              <a:t>consider 52 + 2**10</a:t>
            </a:r>
          </a:p>
          <a:p>
            <a:r>
              <a:rPr lang="en-US" sz="3200" dirty="0" smtClean="0"/>
              <a:t>Scanning or tokenizing will recognize this</a:t>
            </a:r>
          </a:p>
          <a:p>
            <a:r>
              <a:rPr lang="en-US" sz="3200" dirty="0" smtClean="0"/>
              <a:t>But how to we add order precedence?</a:t>
            </a:r>
          </a:p>
          <a:p>
            <a:pPr lvl="1"/>
            <a:r>
              <a:rPr lang="en-US" sz="3000" dirty="0" smtClean="0"/>
              <a:t>(Ties back to those parse trees we saw last week)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383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Generalizing: </a:t>
            </a:r>
            <a:r>
              <a:rPr lang="en-US" sz="3200" dirty="0" smtClean="0"/>
              <a:t>we need to recognize nested expressions</a:t>
            </a:r>
          </a:p>
          <a:p>
            <a:pPr marL="114300" indent="0">
              <a:buNone/>
            </a:pPr>
            <a:r>
              <a:rPr lang="en-US" sz="3200" dirty="0" err="1" smtClean="0">
                <a:latin typeface="Courier New"/>
                <a:cs typeface="Courier New"/>
              </a:rPr>
              <a:t>expr</a:t>
            </a:r>
            <a:r>
              <a:rPr lang="en-US" sz="3200" dirty="0" smtClean="0">
                <a:latin typeface="Courier New"/>
                <a:cs typeface="Courier New"/>
              </a:rPr>
              <a:t> -&gt; id | number | -</a:t>
            </a:r>
            <a:r>
              <a:rPr lang="en-US" sz="3200" dirty="0" err="1" smtClean="0">
                <a:latin typeface="Courier New"/>
                <a:cs typeface="Courier New"/>
              </a:rPr>
              <a:t>expr</a:t>
            </a:r>
            <a:r>
              <a:rPr lang="en-US" sz="3200" dirty="0" smtClean="0">
                <a:latin typeface="Courier New"/>
                <a:cs typeface="Courier New"/>
              </a:rPr>
              <a:t> |</a:t>
            </a: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      (</a:t>
            </a:r>
            <a:r>
              <a:rPr lang="en-US" sz="3200" dirty="0" err="1" smtClean="0">
                <a:latin typeface="Courier New"/>
                <a:cs typeface="Courier New"/>
              </a:rPr>
              <a:t>expr</a:t>
            </a:r>
            <a:r>
              <a:rPr lang="en-US" sz="3200" dirty="0" smtClean="0">
                <a:latin typeface="Courier New"/>
                <a:cs typeface="Courier New"/>
              </a:rPr>
              <a:t>)| </a:t>
            </a:r>
            <a:r>
              <a:rPr lang="en-US" sz="3200" dirty="0" err="1" smtClean="0">
                <a:latin typeface="Courier New"/>
                <a:cs typeface="Courier New"/>
              </a:rPr>
              <a:t>expr</a:t>
            </a:r>
            <a:r>
              <a:rPr lang="en-US" sz="3200" dirty="0" smtClean="0">
                <a:latin typeface="Courier New"/>
                <a:cs typeface="Courier New"/>
              </a:rPr>
              <a:t> op </a:t>
            </a:r>
            <a:r>
              <a:rPr lang="en-US" sz="3200" dirty="0" err="1" smtClean="0">
                <a:latin typeface="Courier New"/>
                <a:cs typeface="Courier New"/>
              </a:rPr>
              <a:t>expr</a:t>
            </a:r>
            <a:endParaRPr lang="en-US" sz="3200" dirty="0" smtClean="0">
              <a:latin typeface="Courier New"/>
              <a:cs typeface="Courier New"/>
            </a:endParaRPr>
          </a:p>
          <a:p>
            <a:pPr marL="11430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op -&gt; + | - | * | /</a:t>
            </a:r>
          </a:p>
          <a:p>
            <a:r>
              <a:rPr lang="en-US" sz="3200" dirty="0" smtClean="0">
                <a:cs typeface="Courier New"/>
              </a:rPr>
              <a:t>Regular expressions can’t quite manage this, since could do ((((x + 7) * 2) + 3) - 1</a:t>
            </a:r>
            <a:r>
              <a:rPr lang="en-US" sz="3200" dirty="0" smtClean="0">
                <a:cs typeface="Courier New"/>
              </a:rPr>
              <a:t>)</a:t>
            </a:r>
          </a:p>
          <a:p>
            <a:pPr lvl="1"/>
            <a:r>
              <a:rPr lang="en-US" sz="3000" dirty="0" smtClean="0">
                <a:cs typeface="Courier New"/>
              </a:rPr>
              <a:t>At its heart, this is the 0</a:t>
            </a:r>
            <a:r>
              <a:rPr lang="en-US" sz="3000" baseline="30000" dirty="0" smtClean="0">
                <a:cs typeface="Courier New"/>
              </a:rPr>
              <a:t>n</a:t>
            </a:r>
            <a:r>
              <a:rPr lang="en-US" sz="3000" dirty="0" smtClean="0">
                <a:cs typeface="Courier New"/>
              </a:rPr>
              <a:t>1</a:t>
            </a:r>
            <a:r>
              <a:rPr lang="en-US" sz="3000" baseline="30000" dirty="0" smtClean="0">
                <a:cs typeface="Courier New"/>
              </a:rPr>
              <a:t>n</a:t>
            </a:r>
            <a:r>
              <a:rPr lang="en-US" sz="3000" dirty="0" smtClean="0">
                <a:cs typeface="Courier New"/>
              </a:rPr>
              <a:t>, since need to match parenthesis on any input</a:t>
            </a:r>
            <a:endParaRPr lang="en-US" sz="30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97109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CFGs are this stronger class we need for parsing</a:t>
            </a:r>
          </a:p>
          <a:p>
            <a:r>
              <a:rPr lang="en-US" sz="3200" dirty="0" smtClean="0"/>
              <a:t>Described in terms of productions</a:t>
            </a:r>
          </a:p>
          <a:p>
            <a:pPr lvl="1"/>
            <a:r>
              <a:rPr lang="en-US" sz="3000" dirty="0" smtClean="0"/>
              <a:t>Called Backus-Normal Form, or BNF</a:t>
            </a:r>
          </a:p>
          <a:p>
            <a:r>
              <a:rPr lang="en-US" sz="3200" dirty="0" smtClean="0"/>
              <a:t>Formally:</a:t>
            </a:r>
          </a:p>
          <a:p>
            <a:pPr lvl="1"/>
            <a:r>
              <a:rPr lang="en-US" sz="3000" dirty="0" smtClean="0"/>
              <a:t>A set of terminals T</a:t>
            </a:r>
          </a:p>
          <a:p>
            <a:pPr lvl="1"/>
            <a:r>
              <a:rPr lang="en-US" sz="3000" dirty="0" smtClean="0"/>
              <a:t>A set of non-terminals N</a:t>
            </a:r>
          </a:p>
          <a:p>
            <a:pPr lvl="1"/>
            <a:r>
              <a:rPr lang="en-US" sz="3000" dirty="0" smtClean="0"/>
              <a:t>A start symbol S (always non-terminal)</a:t>
            </a:r>
          </a:p>
          <a:p>
            <a:pPr lvl="1"/>
            <a:r>
              <a:rPr lang="en-US" sz="3000" dirty="0" smtClean="0"/>
              <a:t>A set of productions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44594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683</TotalTime>
  <Words>689</Words>
  <Application>Microsoft Macintosh PowerPoint</Application>
  <PresentationFormat>On-screen Show (4:3)</PresentationFormat>
  <Paragraphs>80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More on flex</vt:lpstr>
      <vt:lpstr>Flex - compiling</vt:lpstr>
      <vt:lpstr>States</vt:lpstr>
      <vt:lpstr>Example</vt:lpstr>
      <vt:lpstr>Next homework</vt:lpstr>
      <vt:lpstr>Limitations of regular languages</vt:lpstr>
      <vt:lpstr>Beyond regular expressions</vt:lpstr>
      <vt:lpstr>Beyond regular expressions</vt:lpstr>
      <vt:lpstr>Context Free Languages</vt:lpstr>
      <vt:lpstr>An example: 0n1n, n &gt; 0</vt:lpstr>
      <vt:lpstr>Another</vt:lpstr>
      <vt:lpstr>An example from the book:</vt:lpstr>
      <vt:lpstr>Resulting parse tree</vt:lpstr>
    </vt:vector>
  </TitlesOfParts>
  <Company>SLU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on flex</dc:title>
  <dc:creator>Erin Chambers</dc:creator>
  <cp:lastModifiedBy>Erin Chambers</cp:lastModifiedBy>
  <cp:revision>5</cp:revision>
  <dcterms:created xsi:type="dcterms:W3CDTF">2017-01-27T03:02:07Z</dcterms:created>
  <dcterms:modified xsi:type="dcterms:W3CDTF">2017-01-27T14:26:02Z</dcterms:modified>
</cp:coreProperties>
</file>