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2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0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977-0A6D-B34A-9C98-2D602FAE4370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977-0A6D-B34A-9C98-2D602FAE4370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977-0A6D-B34A-9C98-2D602FAE4370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977-0A6D-B34A-9C98-2D602FAE4370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977-0A6D-B34A-9C98-2D602FAE4370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977-0A6D-B34A-9C98-2D602FAE4370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977-0A6D-B34A-9C98-2D602FAE4370}" type="datetimeFigureOut">
              <a:rPr lang="en-US" smtClean="0"/>
              <a:t>1/19/17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977-0A6D-B34A-9C98-2D602FAE4370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977-0A6D-B34A-9C98-2D602FAE4370}" type="datetimeFigureOut">
              <a:rPr lang="en-US" smtClean="0"/>
              <a:t>1/19/17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977-0A6D-B34A-9C98-2D602FAE4370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977-0A6D-B34A-9C98-2D602FAE4370}" type="datetimeFigureOut">
              <a:rPr lang="en-US" smtClean="0"/>
              <a:t>1/19/17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1E00977-0A6D-B34A-9C98-2D602FAE4370}" type="datetimeFigureOut">
              <a:rPr lang="en-US" smtClean="0"/>
              <a:t>1/19/17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compilers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Based on end of Ch. 1 and start of Ch. 2 of textbook, plus a few additional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94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0000"/>
              </a:buClr>
            </a:pPr>
            <a:r>
              <a:rPr lang="en-US" sz="3200" b="1" i="1" dirty="0"/>
              <a:t>Optimization</a:t>
            </a:r>
            <a:r>
              <a:rPr lang="en-US" sz="3200" dirty="0"/>
              <a:t> takes an intermediate-code program and produces another one that does the same thing faster, or in less space </a:t>
            </a:r>
          </a:p>
          <a:p>
            <a:pPr marL="782638" lvl="1"/>
            <a:r>
              <a:rPr lang="en-US" sz="2800" dirty="0"/>
              <a:t>The term is a misnomer; we just</a:t>
            </a:r>
            <a:r>
              <a:rPr lang="en-US" sz="2800" i="1" dirty="0"/>
              <a:t> improve</a:t>
            </a:r>
            <a:r>
              <a:rPr lang="en-US" sz="2800" dirty="0"/>
              <a:t> code  </a:t>
            </a:r>
          </a:p>
          <a:p>
            <a:pPr marL="782638" lvl="1"/>
            <a:r>
              <a:rPr lang="en-US" sz="2800" dirty="0"/>
              <a:t>The optimization phase is optional</a:t>
            </a:r>
          </a:p>
          <a:p>
            <a:pPr>
              <a:buClr>
                <a:srgbClr val="000000"/>
              </a:buClr>
            </a:pPr>
            <a:r>
              <a:rPr lang="en-US" sz="3200" b="1" i="1" dirty="0"/>
              <a:t>Code generation phase</a:t>
            </a:r>
            <a:r>
              <a:rPr lang="en-US" sz="3200" dirty="0"/>
              <a:t> produces assembly language or (sometime) </a:t>
            </a:r>
            <a:r>
              <a:rPr lang="en-US" sz="3200" dirty="0" err="1"/>
              <a:t>relocatable</a:t>
            </a:r>
            <a:r>
              <a:rPr lang="en-US" sz="3200" dirty="0"/>
              <a:t> machine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65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phases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Certain </a:t>
            </a:r>
            <a:r>
              <a:rPr lang="en-US" sz="3200" b="1" i="1" dirty="0"/>
              <a:t>machine-specific optimizations</a:t>
            </a:r>
            <a:r>
              <a:rPr lang="en-US" sz="3200" dirty="0"/>
              <a:t> (use of special instructions or addressing modes, etc.) may be performed during or after </a:t>
            </a:r>
            <a:r>
              <a:rPr lang="en-US" sz="3200" b="1" i="1" dirty="0"/>
              <a:t>target code generation</a:t>
            </a:r>
            <a:r>
              <a:rPr lang="en-US" sz="3200" dirty="0"/>
              <a:t> </a:t>
            </a:r>
          </a:p>
          <a:p>
            <a:pPr>
              <a:buClr>
                <a:srgbClr val="000000"/>
              </a:buClr>
            </a:pPr>
            <a:r>
              <a:rPr lang="en-US" sz="3200" b="1" i="1" dirty="0"/>
              <a:t>Symbol table</a:t>
            </a:r>
            <a:r>
              <a:rPr lang="en-US" sz="3200" dirty="0"/>
              <a:t>: all phases rely on a symbol table that keeps track of all the identifiers in the program and what the compiler knows about them</a:t>
            </a:r>
          </a:p>
          <a:p>
            <a:pPr marL="782638" lvl="1"/>
            <a:r>
              <a:rPr lang="en-US" sz="2800" dirty="0"/>
              <a:t>This symbol table may be retained (in some form) for use by a debugger, even after compilation has completed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26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39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43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39944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An Overview of Compilation</a:t>
            </a:r>
          </a:p>
        </p:txBody>
      </p:sp>
      <p:sp>
        <p:nvSpPr>
          <p:cNvPr id="3994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12954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sz="3200" dirty="0"/>
              <a:t>Lexical and Syntax </a:t>
            </a:r>
            <a:r>
              <a:rPr lang="en-US" sz="3200" dirty="0" smtClean="0"/>
              <a:t>Analysis: </a:t>
            </a:r>
            <a:r>
              <a:rPr lang="en-US" sz="3000" dirty="0"/>
              <a:t>b</a:t>
            </a:r>
            <a:r>
              <a:rPr lang="en-US" sz="3000" dirty="0" smtClean="0"/>
              <a:t>ack to our GCD </a:t>
            </a:r>
            <a:r>
              <a:rPr lang="en-US" sz="3000" dirty="0"/>
              <a:t>Program (in C)</a:t>
            </a:r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1143000" y="2451100"/>
            <a:ext cx="6807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>
                <a:solidFill>
                  <a:schemeClr val="tx1"/>
                </a:solidFill>
                <a:latin typeface="Courier New" charset="0"/>
                <a:sym typeface="Courier" charset="0"/>
              </a:rPr>
              <a:t>int main() {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>
                <a:solidFill>
                  <a:schemeClr val="tx1"/>
                </a:solidFill>
                <a:latin typeface="Courier New" charset="0"/>
                <a:sym typeface="Courier" charset="0"/>
              </a:rPr>
              <a:t>int i = getint(), j = getint();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>
                <a:solidFill>
                  <a:schemeClr val="tx1"/>
                </a:solidFill>
                <a:latin typeface="Courier New" charset="0"/>
                <a:sym typeface="Courier" charset="0"/>
              </a:rPr>
              <a:t>while (i != j) { </a:t>
            </a:r>
          </a:p>
          <a:p>
            <a:pPr marL="0" lvl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>
                <a:solidFill>
                  <a:schemeClr val="tx1"/>
                </a:solidFill>
                <a:latin typeface="Courier New" charset="0"/>
                <a:sym typeface="Courier" charset="0"/>
              </a:rPr>
              <a:t>if (i &gt; j) i = i - j; </a:t>
            </a:r>
          </a:p>
          <a:p>
            <a:pPr marL="0" lvl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>
                <a:solidFill>
                  <a:schemeClr val="tx1"/>
                </a:solidFill>
                <a:latin typeface="Courier New" charset="0"/>
                <a:sym typeface="Courier" charset="0"/>
              </a:rPr>
              <a:t>else j = j - i;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>
                <a:solidFill>
                  <a:schemeClr val="tx1"/>
                </a:solidFill>
                <a:latin typeface="Courier New" charset="0"/>
                <a:sym typeface="Courier" charset="0"/>
              </a:rPr>
              <a:t>}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>
                <a:solidFill>
                  <a:schemeClr val="tx1"/>
                </a:solidFill>
                <a:latin typeface="Courier New" charset="0"/>
                <a:sym typeface="Courier" charset="0"/>
              </a:rPr>
              <a:t>putint(i);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>
                <a:solidFill>
                  <a:schemeClr val="tx1"/>
                </a:solidFill>
                <a:latin typeface="Courier New" charset="0"/>
                <a:sym typeface="Courier" charset="0"/>
              </a:rPr>
              <a:t>}</a:t>
            </a:r>
            <a:r>
              <a:rPr lang="en-US" sz="2800">
                <a:solidFill>
                  <a:schemeClr val="tx1"/>
                </a:solidFill>
                <a:latin typeface="Courier" charset="0"/>
                <a:sym typeface="Courier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755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63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65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67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An Overview of Compilation</a:t>
            </a:r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924800" cy="24384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/>
          </a:bodyPr>
          <a:lstStyle/>
          <a:p>
            <a:r>
              <a:rPr lang="en-US" sz="3200" dirty="0"/>
              <a:t>Lexical and Syntax Analysis</a:t>
            </a:r>
          </a:p>
          <a:p>
            <a:pPr marL="782638" lvl="1"/>
            <a:r>
              <a:rPr lang="en-US" sz="2800" dirty="0"/>
              <a:t>GCD Program Tokens</a:t>
            </a:r>
          </a:p>
          <a:p>
            <a:pPr marL="1182688" lvl="2"/>
            <a:r>
              <a:rPr lang="en-US" sz="2400" dirty="0"/>
              <a:t>Scanning (</a:t>
            </a:r>
            <a:r>
              <a:rPr lang="en-US" sz="2400" i="1" dirty="0"/>
              <a:t>lexical analysis</a:t>
            </a:r>
            <a:r>
              <a:rPr lang="en-US" sz="2400" dirty="0"/>
              <a:t>) </a:t>
            </a:r>
            <a:r>
              <a:rPr lang="en-US" sz="2400" dirty="0" smtClean="0"/>
              <a:t>groups </a:t>
            </a:r>
            <a:r>
              <a:rPr lang="en-US" sz="2400" dirty="0"/>
              <a:t>characters into </a:t>
            </a:r>
            <a:r>
              <a:rPr lang="en-US" sz="2400" i="1" dirty="0"/>
              <a:t>tokens</a:t>
            </a:r>
            <a:r>
              <a:rPr lang="en-US" sz="2400" dirty="0"/>
              <a:t>, the smallest meaningful units of the program</a:t>
            </a:r>
          </a:p>
        </p:txBody>
      </p:sp>
      <p:sp>
        <p:nvSpPr>
          <p:cNvPr id="40970" name="Rectangle 10"/>
          <p:cNvSpPr>
            <a:spLocks/>
          </p:cNvSpPr>
          <p:nvPr/>
        </p:nvSpPr>
        <p:spPr bwMode="auto">
          <a:xfrm>
            <a:off x="279400" y="3996909"/>
            <a:ext cx="83312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lvl="4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   main   (   )        {</a:t>
            </a:r>
          </a:p>
          <a:p>
            <a:pPr marL="0" lvl="4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   =  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getint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(   )   ,   j   =  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getint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(   )   ;</a:t>
            </a:r>
          </a:p>
          <a:p>
            <a:pPr marL="0" lvl="4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while    (     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!=       j   )   { </a:t>
            </a:r>
          </a:p>
          <a:p>
            <a:pPr marL="0" lvl="4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if       (     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&gt;        j   )  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=  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-        j   ; </a:t>
            </a:r>
          </a:p>
          <a:p>
            <a:pPr marL="0" lvl="4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else     j      =   j        -  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; </a:t>
            </a:r>
          </a:p>
          <a:p>
            <a:pPr marL="0" lvl="4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} </a:t>
            </a:r>
          </a:p>
          <a:p>
            <a:pPr marL="0" lvl="4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putint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(     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)        ;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95266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87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89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91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76200"/>
            <a:ext cx="8509000" cy="1447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An Overview of Compilation</a:t>
            </a:r>
          </a:p>
        </p:txBody>
      </p:sp>
      <p:sp>
        <p:nvSpPr>
          <p:cNvPr id="4199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334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marL="485458">
              <a:lnSpc>
                <a:spcPct val="110000"/>
              </a:lnSpc>
            </a:pPr>
            <a:r>
              <a:rPr lang="en-US" sz="3000" dirty="0" smtClean="0"/>
              <a:t>Context</a:t>
            </a:r>
            <a:r>
              <a:rPr lang="en-US" sz="3000" dirty="0"/>
              <a:t>-Free Grammar and Parsing</a:t>
            </a:r>
          </a:p>
          <a:p>
            <a:pPr marL="816928" lvl="1">
              <a:lnSpc>
                <a:spcPct val="110000"/>
              </a:lnSpc>
            </a:pPr>
            <a:r>
              <a:rPr lang="en-US" sz="2600" dirty="0"/>
              <a:t>Parsing organizes tokens into a </a:t>
            </a:r>
            <a:r>
              <a:rPr lang="en-US" sz="2600" i="1" dirty="0"/>
              <a:t>parse tree</a:t>
            </a:r>
            <a:r>
              <a:rPr lang="en-US" sz="2600" dirty="0"/>
              <a:t> that represents higher-level constructs in terms of their constituents</a:t>
            </a:r>
          </a:p>
          <a:p>
            <a:pPr marL="816928" lvl="1">
              <a:lnSpc>
                <a:spcPct val="110000"/>
              </a:lnSpc>
            </a:pPr>
            <a:r>
              <a:rPr lang="en-US" sz="2600" dirty="0"/>
              <a:t>Potentially recursive rules known </a:t>
            </a:r>
            <a:r>
              <a:rPr lang="en-US" sz="2600" dirty="0" smtClean="0"/>
              <a:t>as a </a:t>
            </a:r>
            <a:r>
              <a:rPr lang="en-US" sz="2600" i="1" dirty="0"/>
              <a:t>context-free grammar</a:t>
            </a:r>
            <a:r>
              <a:rPr lang="en-US" sz="2600" dirty="0"/>
              <a:t> define the ways in which these </a:t>
            </a:r>
            <a:r>
              <a:rPr lang="en-US" sz="2600" dirty="0" smtClean="0"/>
              <a:t>tokens can </a:t>
            </a:r>
            <a:r>
              <a:rPr lang="en-US" sz="2600" dirty="0"/>
              <a:t>combine</a:t>
            </a:r>
          </a:p>
        </p:txBody>
      </p:sp>
    </p:spTree>
    <p:extLst>
      <p:ext uri="{BB962C8B-B14F-4D97-AF65-F5344CB8AC3E}">
        <p14:creationId xmlns:p14="http://schemas.microsoft.com/office/powerpoint/2010/main" val="296370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1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5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An Overview of Compilation</a:t>
            </a:r>
          </a:p>
        </p:txBody>
      </p:sp>
      <p:sp>
        <p:nvSpPr>
          <p:cNvPr id="4301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12954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sz="3200"/>
              <a:t>Context-Free Grammar and Parsing</a:t>
            </a:r>
          </a:p>
          <a:p>
            <a:pPr marL="782638" lvl="1"/>
            <a:r>
              <a:rPr lang="en-US" sz="2800"/>
              <a:t>Example (</a:t>
            </a:r>
            <a:r>
              <a:rPr lang="en-US" sz="2800">
                <a:latin typeface="Courier New" charset="0"/>
                <a:sym typeface="Courier" charset="0"/>
              </a:rPr>
              <a:t>while</a:t>
            </a:r>
            <a:r>
              <a:rPr lang="en-US" sz="2800"/>
              <a:t> loop in C)</a:t>
            </a:r>
          </a:p>
        </p:txBody>
      </p:sp>
      <p:sp>
        <p:nvSpPr>
          <p:cNvPr id="43018" name="Rectangle 10"/>
          <p:cNvSpPr>
            <a:spLocks/>
          </p:cNvSpPr>
          <p:nvPr/>
        </p:nvSpPr>
        <p:spPr bwMode="auto">
          <a:xfrm>
            <a:off x="1511300" y="2362200"/>
            <a:ext cx="56261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i="1">
                <a:solidFill>
                  <a:schemeClr val="tx1"/>
                </a:solidFill>
                <a:cs typeface="Times New Roman" charset="0"/>
              </a:rPr>
              <a:t>iteration-statement → while ( expression ) statement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endParaRPr lang="en-US" sz="1600">
              <a:solidFill>
                <a:schemeClr val="tx1"/>
              </a:solidFill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>
                <a:solidFill>
                  <a:schemeClr val="tx1"/>
                </a:solidFill>
                <a:cs typeface="Times New Roman" charset="0"/>
              </a:rPr>
              <a:t>statement, in turn, is often a list enclosed in braces: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i="1">
                <a:solidFill>
                  <a:schemeClr val="tx1"/>
                </a:solidFill>
                <a:cs typeface="Times New Roman" charset="0"/>
              </a:rPr>
              <a:t>statement → compound-statement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i="1">
                <a:solidFill>
                  <a:schemeClr val="tx1"/>
                </a:solidFill>
                <a:cs typeface="Times New Roman" charset="0"/>
              </a:rPr>
              <a:t>compound-statement → { block-item-list opt }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>
                <a:solidFill>
                  <a:schemeClr val="tx1"/>
                </a:solidFill>
                <a:cs typeface="Times New Roman" charset="0"/>
              </a:rPr>
              <a:t>where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i="1">
                <a:solidFill>
                  <a:schemeClr val="tx1"/>
                </a:solidFill>
                <a:cs typeface="Times New Roman" charset="0"/>
              </a:rPr>
              <a:t>block-item-list opt → block-item-list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>
                <a:solidFill>
                  <a:schemeClr val="tx1"/>
                </a:solidFill>
                <a:cs typeface="Times New Roman" charset="0"/>
              </a:rPr>
              <a:t>or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i="1">
                <a:solidFill>
                  <a:schemeClr val="tx1"/>
                </a:solidFill>
              </a:rPr>
              <a:t>block-item-list opt → ϵ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>
                <a:solidFill>
                  <a:schemeClr val="tx1"/>
                </a:solidFill>
                <a:cs typeface="Times New Roman" charset="0"/>
              </a:rPr>
              <a:t>and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i="1">
                <a:solidFill>
                  <a:schemeClr val="tx1"/>
                </a:solidFill>
                <a:cs typeface="Times New Roman" charset="0"/>
              </a:rPr>
              <a:t>block-item-list → block-item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i="1">
                <a:solidFill>
                  <a:schemeClr val="tx1"/>
                </a:solidFill>
                <a:cs typeface="Times New Roman" charset="0"/>
              </a:rPr>
              <a:t>block-item-list → block-item-list block-item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i="1">
                <a:solidFill>
                  <a:schemeClr val="tx1"/>
                </a:solidFill>
                <a:cs typeface="Times New Roman" charset="0"/>
              </a:rPr>
              <a:t>block-item → declaration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i="1">
                <a:solidFill>
                  <a:schemeClr val="tx1"/>
                </a:solidFill>
                <a:cs typeface="Times New Roman" charset="0"/>
              </a:rPr>
              <a:t>block-item → statement</a:t>
            </a:r>
          </a:p>
        </p:txBody>
      </p:sp>
    </p:spTree>
    <p:extLst>
      <p:ext uri="{BB962C8B-B14F-4D97-AF65-F5344CB8AC3E}">
        <p14:creationId xmlns:p14="http://schemas.microsoft.com/office/powerpoint/2010/main" val="100234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8840788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4035" name="Rectangle 3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44041" name="Rectangle 9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An Overview of Compilation</a:t>
            </a:r>
          </a:p>
        </p:txBody>
      </p:sp>
      <p:sp>
        <p:nvSpPr>
          <p:cNvPr id="4404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28600" y="1201523"/>
            <a:ext cx="7772400" cy="1371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marL="485458"/>
            <a:r>
              <a:rPr lang="en-US" sz="3000" dirty="0" smtClean="0"/>
              <a:t>Example: Our GCD </a:t>
            </a:r>
            <a:r>
              <a:rPr lang="en-US" sz="3000" dirty="0"/>
              <a:t>Program Parse Tree</a:t>
            </a:r>
          </a:p>
        </p:txBody>
      </p:sp>
      <p:grpSp>
        <p:nvGrpSpPr>
          <p:cNvPr id="44043" name="Group 11"/>
          <p:cNvGrpSpPr>
            <a:grpSpLocks/>
          </p:cNvGrpSpPr>
          <p:nvPr/>
        </p:nvGrpSpPr>
        <p:grpSpPr bwMode="auto">
          <a:xfrm>
            <a:off x="5041900" y="6121400"/>
            <a:ext cx="787400" cy="292100"/>
            <a:chOff x="0" y="0"/>
            <a:chExt cx="496" cy="184"/>
          </a:xfrm>
        </p:grpSpPr>
        <p:sp>
          <p:nvSpPr>
            <p:cNvPr id="44044" name="Rectangle 12"/>
            <p:cNvSpPr>
              <a:spLocks/>
            </p:cNvSpPr>
            <p:nvPr/>
          </p:nvSpPr>
          <p:spPr bwMode="auto">
            <a:xfrm>
              <a:off x="16" y="16"/>
              <a:ext cx="467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300">
                  <a:solidFill>
                    <a:schemeClr val="tx1"/>
                  </a:solidFill>
                  <a:cs typeface="Times New Roman" charset="0"/>
                </a:rPr>
                <a:t>next slide</a:t>
              </a:r>
            </a:p>
          </p:txBody>
        </p:sp>
        <p:pic>
          <p:nvPicPr>
            <p:cNvPr id="44045" name="Picture 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9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44046" name="Group 14"/>
          <p:cNvGrpSpPr>
            <a:grpSpLocks/>
          </p:cNvGrpSpPr>
          <p:nvPr/>
        </p:nvGrpSpPr>
        <p:grpSpPr bwMode="auto">
          <a:xfrm>
            <a:off x="7785100" y="5575300"/>
            <a:ext cx="317500" cy="355600"/>
            <a:chOff x="0" y="0"/>
            <a:chExt cx="200" cy="224"/>
          </a:xfrm>
        </p:grpSpPr>
        <p:sp>
          <p:nvSpPr>
            <p:cNvPr id="44047" name="Rectangle 15"/>
            <p:cNvSpPr>
              <a:spLocks/>
            </p:cNvSpPr>
            <p:nvPr/>
          </p:nvSpPr>
          <p:spPr bwMode="auto">
            <a:xfrm>
              <a:off x="16" y="16"/>
              <a:ext cx="169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cs typeface="Times New Roman" charset="0"/>
                </a:rPr>
                <a:t>A</a:t>
              </a:r>
            </a:p>
          </p:txBody>
        </p:sp>
        <p:pic>
          <p:nvPicPr>
            <p:cNvPr id="44048" name="Picture 16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44049" name="Group 17"/>
          <p:cNvGrpSpPr>
            <a:grpSpLocks/>
          </p:cNvGrpSpPr>
          <p:nvPr/>
        </p:nvGrpSpPr>
        <p:grpSpPr bwMode="auto">
          <a:xfrm>
            <a:off x="8763000" y="5092700"/>
            <a:ext cx="304800" cy="355600"/>
            <a:chOff x="0" y="0"/>
            <a:chExt cx="192" cy="224"/>
          </a:xfrm>
        </p:grpSpPr>
        <p:sp>
          <p:nvSpPr>
            <p:cNvPr id="44050" name="Rectangle 18"/>
            <p:cNvSpPr>
              <a:spLocks/>
            </p:cNvSpPr>
            <p:nvPr/>
          </p:nvSpPr>
          <p:spPr bwMode="auto">
            <a:xfrm>
              <a:off x="16" y="16"/>
              <a:ext cx="161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cs typeface="Times New Roman" charset="0"/>
                </a:rPr>
                <a:t>B</a:t>
              </a:r>
            </a:p>
          </p:txBody>
        </p:sp>
        <p:pic>
          <p:nvPicPr>
            <p:cNvPr id="44051" name="Picture 19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3746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71638"/>
            <a:ext cx="8851900" cy="458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5059" name="Rectangle 3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0" name="Rectangle 4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2" name="Rectangle 6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4" name="Rectangle 8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45065" name="Rectangle 9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An Overview of Compilation</a:t>
            </a:r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94700" cy="584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 fontScale="92500"/>
          </a:bodyPr>
          <a:lstStyle/>
          <a:p>
            <a:r>
              <a:rPr lang="en-US" sz="3200"/>
              <a:t>Context-Free Grammar and Parsing (continued)</a:t>
            </a:r>
          </a:p>
        </p:txBody>
      </p:sp>
    </p:spTree>
    <p:extLst>
      <p:ext uri="{BB962C8B-B14F-4D97-AF65-F5344CB8AC3E}">
        <p14:creationId xmlns:p14="http://schemas.microsoft.com/office/powerpoint/2010/main" val="202552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98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783388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6083" name="Rectangle 3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84" name="Rectangle 4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86" name="Rectangle 6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88" name="Rectangle 8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46089" name="Rectangle 9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An Overview of Compilation</a:t>
            </a:r>
          </a:p>
        </p:txBody>
      </p:sp>
      <p:sp>
        <p:nvSpPr>
          <p:cNvPr id="4609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94700" cy="584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 fontScale="92500"/>
          </a:bodyPr>
          <a:lstStyle/>
          <a:p>
            <a:r>
              <a:rPr lang="en-US" sz="3200"/>
              <a:t>Context-Free Grammar and Parsing (continued)</a:t>
            </a:r>
          </a:p>
        </p:txBody>
      </p:sp>
      <p:grpSp>
        <p:nvGrpSpPr>
          <p:cNvPr id="46091" name="Group 11"/>
          <p:cNvGrpSpPr>
            <a:grpSpLocks/>
          </p:cNvGrpSpPr>
          <p:nvPr/>
        </p:nvGrpSpPr>
        <p:grpSpPr bwMode="auto">
          <a:xfrm>
            <a:off x="2141538" y="1676400"/>
            <a:ext cx="317500" cy="355600"/>
            <a:chOff x="0" y="0"/>
            <a:chExt cx="200" cy="224"/>
          </a:xfrm>
        </p:grpSpPr>
        <p:sp>
          <p:nvSpPr>
            <p:cNvPr id="46092" name="Rectangle 12"/>
            <p:cNvSpPr>
              <a:spLocks/>
            </p:cNvSpPr>
            <p:nvPr/>
          </p:nvSpPr>
          <p:spPr bwMode="auto">
            <a:xfrm>
              <a:off x="16" y="16"/>
              <a:ext cx="155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cs typeface="Times New Roman" charset="0"/>
                </a:rPr>
                <a:t>A</a:t>
              </a:r>
            </a:p>
          </p:txBody>
        </p:sp>
        <p:pic>
          <p:nvPicPr>
            <p:cNvPr id="46093" name="Picture 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46094" name="Group 14"/>
          <p:cNvGrpSpPr>
            <a:grpSpLocks/>
          </p:cNvGrpSpPr>
          <p:nvPr/>
        </p:nvGrpSpPr>
        <p:grpSpPr bwMode="auto">
          <a:xfrm>
            <a:off x="6557963" y="1633538"/>
            <a:ext cx="304800" cy="355600"/>
            <a:chOff x="0" y="0"/>
            <a:chExt cx="192" cy="224"/>
          </a:xfrm>
        </p:grpSpPr>
        <p:sp>
          <p:nvSpPr>
            <p:cNvPr id="46095" name="Rectangle 15"/>
            <p:cNvSpPr>
              <a:spLocks/>
            </p:cNvSpPr>
            <p:nvPr/>
          </p:nvSpPr>
          <p:spPr bwMode="auto">
            <a:xfrm>
              <a:off x="16" y="16"/>
              <a:ext cx="147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cs typeface="Times New Roman" charset="0"/>
                </a:rPr>
                <a:t>B</a:t>
              </a:r>
            </a:p>
          </p:txBody>
        </p:sp>
        <p:pic>
          <p:nvPicPr>
            <p:cNvPr id="46096" name="Picture 16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482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Ch. 2 – a deeper 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We’ll take a deeper look at scanning and parsing, the two parts of the “front end” of this process</a:t>
            </a:r>
          </a:p>
          <a:p>
            <a:r>
              <a:rPr lang="en-US" sz="3200" dirty="0" smtClean="0"/>
              <a:t>Each has deeper ties to theoretical models of computation, and useful concepts like regular expressions</a:t>
            </a:r>
          </a:p>
          <a:p>
            <a:pPr lvl="1"/>
            <a:r>
              <a:rPr lang="en-US" sz="3000" dirty="0" smtClean="0"/>
              <a:t>You may have seen these if you’ve done string manipulations – more to come.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895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Homework 1 due Wednesday</a:t>
            </a:r>
          </a:p>
        </p:txBody>
      </p:sp>
    </p:spTree>
    <p:extLst>
      <p:ext uri="{BB962C8B-B14F-4D97-AF65-F5344CB8AC3E}">
        <p14:creationId xmlns:p14="http://schemas.microsoft.com/office/powerpoint/2010/main" val="4092650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regular expression is defined (recursively) as:</a:t>
            </a:r>
          </a:p>
          <a:p>
            <a:pPr lvl="1"/>
            <a:r>
              <a:rPr lang="en-US" sz="3000" dirty="0" smtClean="0"/>
              <a:t>A character</a:t>
            </a:r>
          </a:p>
          <a:p>
            <a:pPr lvl="1"/>
            <a:r>
              <a:rPr lang="en-US" sz="3000" dirty="0" smtClean="0"/>
              <a:t>The empty string, </a:t>
            </a:r>
            <a:r>
              <a:rPr lang="en-US" sz="3000" dirty="0" err="1" smtClean="0"/>
              <a:t>ε</a:t>
            </a:r>
            <a:endParaRPr lang="en-US" sz="3000" dirty="0" smtClean="0"/>
          </a:p>
          <a:p>
            <a:pPr lvl="1"/>
            <a:r>
              <a:rPr lang="en-US" sz="3000" dirty="0" smtClean="0"/>
              <a:t>2 regular expressions concatenated </a:t>
            </a:r>
          </a:p>
          <a:p>
            <a:pPr lvl="1"/>
            <a:r>
              <a:rPr lang="en-US" sz="3000" dirty="0" smtClean="0"/>
              <a:t>2 regular expressions connected by an “or”, usually written x | y</a:t>
            </a:r>
          </a:p>
          <a:p>
            <a:pPr lvl="1"/>
            <a:r>
              <a:rPr lang="en-US" sz="3000" dirty="0" smtClean="0"/>
              <a:t>0 or more copies of a regular expression – written *, and called the </a:t>
            </a:r>
            <a:r>
              <a:rPr lang="en-US" sz="3000" dirty="0" err="1" smtClean="0"/>
              <a:t>Kleene</a:t>
            </a:r>
            <a:r>
              <a:rPr lang="en-US" sz="3000" dirty="0" smtClean="0"/>
              <a:t> star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25650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Regular languages are then the class of languages which can be described by a regular expression</a:t>
            </a:r>
          </a:p>
          <a:p>
            <a:r>
              <a:rPr lang="en-US" sz="3200" dirty="0" smtClean="0"/>
              <a:t>Example: L = 0</a:t>
            </a:r>
            <a:r>
              <a:rPr lang="en-US" sz="3200" baseline="30000" dirty="0" smtClean="0"/>
              <a:t>*</a:t>
            </a:r>
            <a:r>
              <a:rPr lang="en-US" sz="3200" dirty="0" smtClean="0"/>
              <a:t>10</a:t>
            </a:r>
            <a:r>
              <a:rPr lang="en-US" sz="3200" baseline="30000" dirty="0" smtClean="0"/>
              <a:t>*</a:t>
            </a:r>
          </a:p>
          <a:p>
            <a:r>
              <a:rPr lang="en-US" sz="3200" dirty="0" smtClean="0"/>
              <a:t>Another: L = (1|0)</a:t>
            </a:r>
            <a:r>
              <a:rPr lang="en-US" sz="3200" baseline="30000" dirty="0" smtClean="0"/>
              <a:t>*</a:t>
            </a:r>
            <a:endParaRPr lang="en-US" sz="3200" baseline="30000" dirty="0"/>
          </a:p>
        </p:txBody>
      </p:sp>
    </p:spTree>
    <p:extLst>
      <p:ext uri="{BB962C8B-B14F-4D97-AF65-F5344CB8AC3E}">
        <p14:creationId xmlns:p14="http://schemas.microsoft.com/office/powerpoint/2010/main" val="3983783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regular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Exercise: Give the regular expression for the language of binary strings that begin with a 0 and end with a 1</a:t>
            </a:r>
          </a:p>
          <a:p>
            <a:endParaRPr lang="en-US" sz="3200" dirty="0"/>
          </a:p>
          <a:p>
            <a:r>
              <a:rPr lang="en-US" sz="3200" dirty="0" smtClean="0"/>
              <a:t>Exercise (a bit harder): Give the regular expression for the language of binary  strings that start with a 0 and have odd length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99825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realistic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Unsigned integers in Pascal:</a:t>
            </a:r>
          </a:p>
          <a:p>
            <a:pPr lvl="1"/>
            <a:r>
              <a:rPr lang="en-US" sz="3000" dirty="0" smtClean="0"/>
              <a:t>Examples: 4, or 82.3, or 5.23e-26</a:t>
            </a:r>
          </a:p>
          <a:p>
            <a:r>
              <a:rPr lang="en-US" sz="3200" dirty="0" smtClean="0"/>
              <a:t>Formally:</a:t>
            </a:r>
          </a:p>
          <a:p>
            <a:pPr lvl="1"/>
            <a:endParaRPr lang="en-US" sz="3000" dirty="0"/>
          </a:p>
        </p:txBody>
      </p:sp>
      <p:pic>
        <p:nvPicPr>
          <p:cNvPr id="4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9" y="3542630"/>
            <a:ext cx="8368631" cy="205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067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view: DFAs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Regular languages are also precisely the set of strings that can be accepted by a deterministic finite automata (DFA)</a:t>
            </a:r>
          </a:p>
          <a:p>
            <a:r>
              <a:rPr lang="en-US" sz="3200" dirty="0" smtClean="0"/>
              <a:t>Formally, a DFA is:</a:t>
            </a:r>
          </a:p>
          <a:p>
            <a:pPr lvl="1"/>
            <a:r>
              <a:rPr lang="en-US" sz="3000" dirty="0" smtClean="0"/>
              <a:t>a set of states</a:t>
            </a:r>
          </a:p>
          <a:p>
            <a:pPr lvl="1"/>
            <a:r>
              <a:rPr lang="en-US" sz="3000" dirty="0" smtClean="0"/>
              <a:t>an input alphabet</a:t>
            </a:r>
          </a:p>
          <a:p>
            <a:pPr lvl="1"/>
            <a:r>
              <a:rPr lang="en-US" sz="3000" dirty="0" smtClean="0"/>
              <a:t>a start state</a:t>
            </a:r>
          </a:p>
          <a:p>
            <a:pPr lvl="1"/>
            <a:r>
              <a:rPr lang="en-US" sz="3000" dirty="0" smtClean="0"/>
              <a:t>a set of accept states</a:t>
            </a:r>
          </a:p>
          <a:p>
            <a:pPr lvl="1"/>
            <a:r>
              <a:rPr lang="en-US" sz="3000" dirty="0" smtClean="0"/>
              <a:t>a transition function: given a state and input, outputs another state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69961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More often, we’ll just draw a picture (like in graph theory)</a:t>
            </a:r>
          </a:p>
          <a:p>
            <a:r>
              <a:rPr lang="en-US" sz="3200" dirty="0" smtClean="0"/>
              <a:t>Example:</a:t>
            </a:r>
          </a:p>
        </p:txBody>
      </p:sp>
      <p:pic>
        <p:nvPicPr>
          <p:cNvPr id="5" name="Picture 4" descr="image002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32" y="2847474"/>
            <a:ext cx="5041339" cy="332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36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regular language does the following DFA accept?</a:t>
            </a:r>
            <a:endParaRPr lang="en-US" sz="3200" dirty="0"/>
          </a:p>
        </p:txBody>
      </p:sp>
      <p:pic>
        <p:nvPicPr>
          <p:cNvPr id="4" name="Picture 3" descr="250px-DFAexampl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342" y="3111501"/>
            <a:ext cx="317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5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What’s the DFA for the regular language:   1(0|1)*0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What’s the regular language accepted by this DFA?</a:t>
            </a:r>
            <a:endParaRPr lang="en-US" sz="3200" dirty="0"/>
          </a:p>
        </p:txBody>
      </p:sp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116" y="4500479"/>
            <a:ext cx="38862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23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19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1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3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9224" name="Rectangle 8"/>
          <p:cNvSpPr>
            <a:spLocks noChangeArrowheads="1"/>
          </p:cNvSpPr>
          <p:nvPr>
            <p:ph type="title"/>
          </p:nvPr>
        </p:nvSpPr>
        <p:spPr>
          <a:xfrm>
            <a:off x="406400" y="76200"/>
            <a:ext cx="8509000" cy="1447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Scanning</a:t>
            </a:r>
          </a:p>
        </p:txBody>
      </p:sp>
      <p:sp>
        <p:nvSpPr>
          <p:cNvPr id="9225" name="Rectangle 9"/>
          <p:cNvSpPr>
            <a:spLocks noChangeArrowheads="1"/>
          </p:cNvSpPr>
          <p:nvPr>
            <p:ph type="body" idx="1"/>
          </p:nvPr>
        </p:nvSpPr>
        <p:spPr>
          <a:xfrm>
            <a:off x="228600" y="1175085"/>
            <a:ext cx="7772400" cy="5334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sz="3200" dirty="0"/>
              <a:t>Recall scanner is responsible for</a:t>
            </a:r>
          </a:p>
          <a:p>
            <a:pPr marL="782638" lvl="1"/>
            <a:r>
              <a:rPr lang="en-US" sz="2800" dirty="0"/>
              <a:t>tokenizing source</a:t>
            </a:r>
          </a:p>
          <a:p>
            <a:pPr marL="782638" lvl="1"/>
            <a:r>
              <a:rPr lang="en-US" sz="2800" dirty="0"/>
              <a:t>removing comments</a:t>
            </a:r>
          </a:p>
          <a:p>
            <a:pPr marL="782638" lvl="1"/>
            <a:r>
              <a:rPr lang="en-US" sz="2800" dirty="0"/>
              <a:t>(often) dealing with </a:t>
            </a:r>
            <a:r>
              <a:rPr lang="en-US" sz="2800" i="1" dirty="0"/>
              <a:t>pragmas </a:t>
            </a:r>
            <a:r>
              <a:rPr lang="en-US" sz="2800" dirty="0"/>
              <a:t>(i.e., significant comments)</a:t>
            </a:r>
          </a:p>
          <a:p>
            <a:pPr marL="782638" lvl="1"/>
            <a:r>
              <a:rPr lang="en-US" sz="2800" dirty="0"/>
              <a:t>saving text of identifiers, numbers, strings</a:t>
            </a:r>
          </a:p>
          <a:p>
            <a:pPr marL="782638" lvl="1"/>
            <a:r>
              <a:rPr lang="en-US" sz="2800" dirty="0"/>
              <a:t>saving source locations (file, line, column) for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4113437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3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5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7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10248" name="Rectangle 8"/>
          <p:cNvSpPr>
            <a:spLocks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Scanning</a:t>
            </a:r>
          </a:p>
        </p:txBody>
      </p:sp>
      <p:sp>
        <p:nvSpPr>
          <p:cNvPr id="10249" name="Rectangle 9"/>
          <p:cNvSpPr>
            <a:spLocks noChangeArrowheads="1"/>
          </p:cNvSpPr>
          <p:nvPr>
            <p:ph type="body" idx="1"/>
          </p:nvPr>
        </p:nvSpPr>
        <p:spPr>
          <a:xfrm>
            <a:off x="406400" y="1143000"/>
            <a:ext cx="7645400" cy="5562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 lnSpcReduction="10000"/>
          </a:bodyPr>
          <a:lstStyle/>
          <a:p>
            <a:r>
              <a:rPr lang="en-US" sz="3200" dirty="0"/>
              <a:t>Suppose we are building an ad-hoc (hand-written) scanner for Pascal:</a:t>
            </a:r>
          </a:p>
          <a:p>
            <a:pPr marL="782638" lvl="1"/>
            <a:r>
              <a:rPr lang="en-US" sz="2800" dirty="0"/>
              <a:t>We read the characters one at a time with look-ahead</a:t>
            </a:r>
          </a:p>
          <a:p>
            <a:r>
              <a:rPr lang="en-US" sz="3200" dirty="0"/>
              <a:t>If it is one of the one-character tokens </a:t>
            </a:r>
            <a:br>
              <a:rPr lang="en-US" sz="3200" dirty="0"/>
            </a:br>
            <a:r>
              <a:rPr lang="en-US" sz="3200" dirty="0">
                <a:latin typeface="Courier New" charset="0"/>
                <a:cs typeface="Courier New" charset="0"/>
                <a:sym typeface="Courier New" charset="0"/>
              </a:rPr>
              <a:t>{ ( ) [ ] &lt; &gt; , ; = + - </a:t>
            </a:r>
            <a:r>
              <a:rPr lang="en-US" sz="3200" dirty="0" err="1">
                <a:latin typeface="Courier New" charset="0"/>
                <a:cs typeface="Courier New" charset="0"/>
                <a:sym typeface="Courier New" charset="0"/>
              </a:rPr>
              <a:t>etc</a:t>
            </a:r>
            <a:r>
              <a:rPr lang="en-US" sz="3200" dirty="0">
                <a:latin typeface="Courier New" charset="0"/>
                <a:cs typeface="Courier New" charset="0"/>
                <a:sym typeface="Courier New" charset="0"/>
              </a:rPr>
              <a:t> }</a:t>
            </a:r>
            <a:r>
              <a:rPr lang="en-US" sz="3200" dirty="0">
                <a:latin typeface="Courier New" charset="0"/>
                <a:sym typeface="Courier New" charset="0"/>
              </a:rPr>
              <a:t/>
            </a:r>
            <a:br>
              <a:rPr lang="en-US" sz="3200" dirty="0">
                <a:latin typeface="Courier New" charset="0"/>
                <a:sym typeface="Courier New" charset="0"/>
              </a:rPr>
            </a:br>
            <a:r>
              <a:rPr lang="en-US" sz="3200" dirty="0"/>
              <a:t>we announce that token</a:t>
            </a:r>
          </a:p>
          <a:p>
            <a:r>
              <a:rPr lang="en-US" sz="3200" dirty="0"/>
              <a:t>If it is a ., we look at the next character</a:t>
            </a:r>
          </a:p>
          <a:p>
            <a:pPr marL="782638" lvl="1"/>
            <a:r>
              <a:rPr lang="en-US" sz="2800" dirty="0"/>
              <a:t>If that is a dot, we announce .</a:t>
            </a:r>
          </a:p>
          <a:p>
            <a:pPr marL="782638" lvl="1"/>
            <a:r>
              <a:rPr lang="en-US" sz="2800" dirty="0"/>
              <a:t>Otherwise, we announce . and reuse the look-ahead</a:t>
            </a:r>
          </a:p>
        </p:txBody>
      </p:sp>
    </p:spTree>
    <p:extLst>
      <p:ext uri="{BB962C8B-B14F-4D97-AF65-F5344CB8AC3E}">
        <p14:creationId xmlns:p14="http://schemas.microsoft.com/office/powerpoint/2010/main" val="1061037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process by which programming languages are turned into assembly or machine code </a:t>
            </a:r>
          </a:p>
          <a:p>
            <a:pPr lvl="1"/>
            <a:r>
              <a:rPr lang="en-US" sz="3000" dirty="0" smtClean="0"/>
              <a:t>Central topic in programming languages</a:t>
            </a:r>
          </a:p>
          <a:p>
            <a:r>
              <a:rPr lang="en-US" sz="3200" dirty="0" smtClean="0"/>
              <a:t>These are essentially translators, so they must semantically understand the code</a:t>
            </a:r>
          </a:p>
          <a:p>
            <a:r>
              <a:rPr lang="en-US" sz="3200" dirty="0" smtClean="0"/>
              <a:t>Output: assembly, machine code, or some intermediate language </a:t>
            </a:r>
          </a:p>
          <a:p>
            <a:pPr lvl="1"/>
            <a:r>
              <a:rPr lang="en-US" sz="3000" dirty="0" smtClean="0"/>
              <a:t>(i.e. Java -&gt;</a:t>
            </a:r>
            <a:r>
              <a:rPr lang="en-US" sz="3000" dirty="0" err="1" smtClean="0"/>
              <a:t>Bytecode</a:t>
            </a:r>
            <a:r>
              <a:rPr lang="en-US" sz="3000" dirty="0" smtClean="0"/>
              <a:t>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9539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7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9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1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11272" name="Rectangle 8"/>
          <p:cNvSpPr>
            <a:spLocks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Scanning</a:t>
            </a:r>
          </a:p>
        </p:txBody>
      </p:sp>
      <p:sp>
        <p:nvSpPr>
          <p:cNvPr id="11273" name="Rectangle 9"/>
          <p:cNvSpPr>
            <a:spLocks noChangeArrowheads="1"/>
          </p:cNvSpPr>
          <p:nvPr>
            <p:ph type="body" idx="1"/>
          </p:nvPr>
        </p:nvSpPr>
        <p:spPr>
          <a:xfrm>
            <a:off x="685800" y="1219200"/>
            <a:ext cx="7772400" cy="495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sz="3200"/>
              <a:t>If it is a </a:t>
            </a:r>
            <a:r>
              <a:rPr lang="en-US" sz="3200">
                <a:latin typeface="Courier New" charset="0"/>
                <a:cs typeface="Courier New" charset="0"/>
                <a:sym typeface="Courier New" charset="0"/>
              </a:rPr>
              <a:t>&lt;,</a:t>
            </a:r>
            <a:r>
              <a:rPr lang="en-US" sz="3200"/>
              <a:t> we look at the next character</a:t>
            </a:r>
          </a:p>
          <a:p>
            <a:pPr marL="782638" lvl="1"/>
            <a:r>
              <a:rPr lang="en-US" sz="2800"/>
              <a:t>if that is a </a:t>
            </a:r>
            <a:r>
              <a:rPr lang="en-US" sz="2800">
                <a:latin typeface="Courier New" charset="0"/>
                <a:cs typeface="Courier New" charset="0"/>
                <a:sym typeface="Courier New" charset="0"/>
              </a:rPr>
              <a:t>=</a:t>
            </a:r>
            <a:r>
              <a:rPr lang="en-US" sz="2800"/>
              <a:t> we announce </a:t>
            </a:r>
            <a:r>
              <a:rPr lang="en-US" sz="2800">
                <a:latin typeface="Courier New" charset="0"/>
                <a:cs typeface="Courier New" charset="0"/>
                <a:sym typeface="Courier New" charset="0"/>
              </a:rPr>
              <a:t>&lt;=</a:t>
            </a:r>
            <a:endParaRPr lang="en-US" sz="2800">
              <a:latin typeface="Courier New" charset="0"/>
              <a:sym typeface="Courier New" charset="0"/>
            </a:endParaRPr>
          </a:p>
          <a:p>
            <a:pPr marL="782638" lvl="1"/>
            <a:r>
              <a:rPr lang="en-US" sz="2800"/>
              <a:t>otherwise, we announce </a:t>
            </a:r>
            <a:r>
              <a:rPr lang="en-US" sz="2800">
                <a:latin typeface="Courier New" charset="0"/>
                <a:cs typeface="Courier New" charset="0"/>
                <a:sym typeface="Courier New" charset="0"/>
              </a:rPr>
              <a:t>&lt;</a:t>
            </a:r>
            <a:r>
              <a:rPr lang="en-US" sz="2800"/>
              <a:t> and reuse the look-ahead, etc</a:t>
            </a:r>
          </a:p>
          <a:p>
            <a:r>
              <a:rPr lang="en-US" sz="3200"/>
              <a:t>If it is a letter, we keep reading letters and digits and maybe underscores until we can't anymore</a:t>
            </a:r>
          </a:p>
          <a:p>
            <a:pPr marL="782638" lvl="1"/>
            <a:r>
              <a:rPr lang="en-US" sz="2800"/>
              <a:t>then we check to see if it is a reserve word</a:t>
            </a:r>
          </a:p>
        </p:txBody>
      </p:sp>
    </p:spTree>
    <p:extLst>
      <p:ext uri="{BB962C8B-B14F-4D97-AF65-F5344CB8AC3E}">
        <p14:creationId xmlns:p14="http://schemas.microsoft.com/office/powerpoint/2010/main" val="1494892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3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5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12296" name="Rectangle 8"/>
          <p:cNvSpPr>
            <a:spLocks noChangeArrowheads="1"/>
          </p:cNvSpPr>
          <p:nvPr>
            <p:ph type="title"/>
          </p:nvPr>
        </p:nvSpPr>
        <p:spPr>
          <a:xfrm>
            <a:off x="406400" y="76200"/>
            <a:ext cx="8509000" cy="1447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Scanning</a:t>
            </a:r>
          </a:p>
        </p:txBody>
      </p:sp>
      <p:sp>
        <p:nvSpPr>
          <p:cNvPr id="12297" name="Rectangle 9"/>
          <p:cNvSpPr>
            <a:spLocks noChangeArrowheads="1"/>
          </p:cNvSpPr>
          <p:nvPr>
            <p:ph type="body" idx="1"/>
          </p:nvPr>
        </p:nvSpPr>
        <p:spPr>
          <a:xfrm>
            <a:off x="685800" y="1524000"/>
            <a:ext cx="7772400" cy="5334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sz="3200"/>
              <a:t>If it is a digit, we keep reading until we find a non-digit</a:t>
            </a:r>
          </a:p>
          <a:p>
            <a:pPr marL="782638" lvl="1"/>
            <a:r>
              <a:rPr lang="en-US" sz="2800"/>
              <a:t>if that is not a . we announce an integer</a:t>
            </a:r>
          </a:p>
          <a:p>
            <a:pPr marL="782638" lvl="1"/>
            <a:r>
              <a:rPr lang="en-US" sz="2800"/>
              <a:t>otherwise, we keep looking for a real number</a:t>
            </a:r>
          </a:p>
          <a:p>
            <a:pPr marL="782638" lvl="1"/>
            <a:r>
              <a:rPr lang="en-US" sz="2800"/>
              <a:t>if the character after the . is not a digit we announce an integer and reuse the . and the look-ahead</a:t>
            </a:r>
          </a:p>
        </p:txBody>
      </p:sp>
    </p:spTree>
    <p:extLst>
      <p:ext uri="{BB962C8B-B14F-4D97-AF65-F5344CB8AC3E}">
        <p14:creationId xmlns:p14="http://schemas.microsoft.com/office/powerpoint/2010/main" val="1695938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5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13320" name="Rectangle 8"/>
          <p:cNvSpPr>
            <a:spLocks noChangeArrowheads="1"/>
          </p:cNvSpPr>
          <p:nvPr>
            <p:ph type="title"/>
          </p:nvPr>
        </p:nvSpPr>
        <p:spPr>
          <a:xfrm>
            <a:off x="406400" y="0"/>
            <a:ext cx="8509000" cy="1600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Scanning</a:t>
            </a:r>
          </a:p>
        </p:txBody>
      </p:sp>
      <p:sp>
        <p:nvSpPr>
          <p:cNvPr id="13321" name="Rectangle 9"/>
          <p:cNvSpPr>
            <a:spLocks noChangeArrowheads="1"/>
          </p:cNvSpPr>
          <p:nvPr>
            <p:ph type="body" idx="1"/>
          </p:nvPr>
        </p:nvSpPr>
        <p:spPr>
          <a:xfrm>
            <a:off x="152400" y="2286000"/>
            <a:ext cx="2514600" cy="2667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sz="2400"/>
              <a:t>Pictorial representation of a scanner for calculator tokens, in the form of a finite automaton</a:t>
            </a:r>
          </a:p>
        </p:txBody>
      </p:sp>
      <p:pic>
        <p:nvPicPr>
          <p:cNvPr id="13324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19200"/>
            <a:ext cx="5334000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470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phases (last time)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543800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20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The first 3 phases are known as the “front end”, where the goal is to figure out the meaning of the program</a:t>
            </a:r>
          </a:p>
          <a:p>
            <a:r>
              <a:rPr lang="en-US" sz="3200" dirty="0" smtClean="0"/>
              <a:t>The last 3 are the “back end”, and are used to construct an equivalent target program in the output language</a:t>
            </a:r>
          </a:p>
          <a:p>
            <a:r>
              <a:rPr lang="en-US" sz="3200" dirty="0" smtClean="0"/>
              <a:t>These are split to make things independent:</a:t>
            </a:r>
          </a:p>
          <a:p>
            <a:pPr lvl="1"/>
            <a:r>
              <a:rPr lang="en-US" sz="3000" dirty="0" smtClean="0"/>
              <a:t>The front end can be shared between different systems</a:t>
            </a:r>
          </a:p>
          <a:p>
            <a:pPr lvl="1"/>
            <a:r>
              <a:rPr lang="en-US" sz="3000" dirty="0" smtClean="0"/>
              <a:t>The back end can be shared between different source languages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9050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phase: 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85458"/>
            <a:r>
              <a:rPr lang="en-US" sz="3000" dirty="0" smtClean="0"/>
              <a:t>Divides </a:t>
            </a:r>
            <a:r>
              <a:rPr lang="en-US" sz="3000" dirty="0"/>
              <a:t>the program into "tokens", which are the smallest meaningful units; this saves time, since character-by-character processing is slow</a:t>
            </a:r>
          </a:p>
          <a:p>
            <a:pPr marL="485458"/>
            <a:r>
              <a:rPr lang="en-US" sz="3000" dirty="0" smtClean="0"/>
              <a:t>We </a:t>
            </a:r>
            <a:r>
              <a:rPr lang="en-US" sz="3000" dirty="0"/>
              <a:t>can tune the scanner better if its job is simple; it also saves complexity (lots of it) for later stages </a:t>
            </a:r>
          </a:p>
          <a:p>
            <a:pPr marL="485458"/>
            <a:r>
              <a:rPr lang="en-US" sz="3000" dirty="0" smtClean="0"/>
              <a:t>You </a:t>
            </a:r>
            <a:r>
              <a:rPr lang="en-US" sz="3000" dirty="0"/>
              <a:t>can design a parser to take characters instead of tokens as input, but it isn't pretty</a:t>
            </a:r>
          </a:p>
          <a:p>
            <a:pPr marL="485458"/>
            <a:r>
              <a:rPr lang="en-US" sz="3000" dirty="0" smtClean="0"/>
              <a:t>Theoretically, scanning </a:t>
            </a:r>
            <a:r>
              <a:rPr lang="en-US" sz="3000" dirty="0"/>
              <a:t>is recognition of a </a:t>
            </a:r>
            <a:r>
              <a:rPr lang="en-US" sz="3000" i="1" dirty="0"/>
              <a:t>regular language</a:t>
            </a:r>
            <a:r>
              <a:rPr lang="en-US" sz="3000" dirty="0"/>
              <a:t>, </a:t>
            </a:r>
            <a:r>
              <a:rPr lang="en-US" sz="3000" dirty="0" smtClean="0"/>
              <a:t>e.g</a:t>
            </a:r>
            <a:r>
              <a:rPr lang="en-US" sz="3000" dirty="0"/>
              <a:t>., via </a:t>
            </a:r>
            <a:r>
              <a:rPr lang="en-US" sz="3000" dirty="0" smtClean="0"/>
              <a:t>a deterministic finite automata (or DFA)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34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0000"/>
              </a:buClr>
            </a:pPr>
            <a:r>
              <a:rPr lang="en-US" sz="3200" b="1" i="1" dirty="0"/>
              <a:t>Parsing</a:t>
            </a:r>
            <a:r>
              <a:rPr lang="en-US" sz="3200" b="1" dirty="0"/>
              <a:t> </a:t>
            </a:r>
            <a:r>
              <a:rPr lang="en-US" sz="3200" dirty="0"/>
              <a:t>is recognition of a </a:t>
            </a:r>
            <a:r>
              <a:rPr lang="en-US" sz="3200" i="1" dirty="0"/>
              <a:t>context-free language</a:t>
            </a:r>
            <a:r>
              <a:rPr lang="en-US" sz="3200" dirty="0"/>
              <a:t>, </a:t>
            </a:r>
            <a:r>
              <a:rPr lang="en-US" sz="3200" dirty="0" smtClean="0"/>
              <a:t>done via something called a push down automata (or PDA)</a:t>
            </a:r>
            <a:endParaRPr lang="en-US" sz="3200" dirty="0"/>
          </a:p>
          <a:p>
            <a:pPr marL="782638" lvl="1"/>
            <a:r>
              <a:rPr lang="en-US" sz="2800" dirty="0"/>
              <a:t>Parsing discovers the "context free" structure of the program </a:t>
            </a:r>
          </a:p>
          <a:p>
            <a:pPr marL="782638" lvl="1"/>
            <a:r>
              <a:rPr lang="en-US" sz="2800" dirty="0"/>
              <a:t>Informally, it finds the structure you can describe with syntax </a:t>
            </a:r>
            <a:r>
              <a:rPr lang="en-US" sz="2800" dirty="0" smtClean="0"/>
              <a:t>diagrams</a:t>
            </a:r>
            <a:endParaRPr lang="en-US" dirty="0"/>
          </a:p>
        </p:txBody>
      </p:sp>
      <p:pic>
        <p:nvPicPr>
          <p:cNvPr id="4" name="Picture 3" descr="ebnf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320" y="5019896"/>
            <a:ext cx="4565991" cy="183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7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3: semantic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0000"/>
              </a:buClr>
            </a:pPr>
            <a:r>
              <a:rPr lang="en-US" sz="3200" b="1" i="1" dirty="0"/>
              <a:t>Semantic analysis</a:t>
            </a:r>
            <a:r>
              <a:rPr lang="en-US" sz="3200" dirty="0"/>
              <a:t> is the discovery of </a:t>
            </a:r>
            <a:r>
              <a:rPr lang="en-US" sz="3200" i="1" dirty="0"/>
              <a:t>meaning</a:t>
            </a:r>
            <a:r>
              <a:rPr lang="en-US" sz="3200" dirty="0"/>
              <a:t> in the program</a:t>
            </a:r>
          </a:p>
          <a:p>
            <a:pPr marL="782638" lvl="1"/>
            <a:r>
              <a:rPr lang="en-US" sz="2800" dirty="0"/>
              <a:t>The compiler actually does what is called STATIC semantic analysis. That's the meaning that can be figured out at compile time</a:t>
            </a:r>
          </a:p>
          <a:p>
            <a:pPr marL="782638" lvl="1"/>
            <a:r>
              <a:rPr lang="en-US" sz="2800" dirty="0"/>
              <a:t>Some things (e.g., array subscript out of bounds) can't be figured out until run time.  Things like that are part of the program's DYNAMIC semantics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15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4: intermediate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000000"/>
              </a:buClr>
            </a:pPr>
            <a:r>
              <a:rPr lang="en-US" sz="3200" b="1" i="1" dirty="0"/>
              <a:t>Intermediate form</a:t>
            </a:r>
            <a:r>
              <a:rPr lang="en-US" sz="3200" dirty="0"/>
              <a:t> (IF) </a:t>
            </a:r>
            <a:r>
              <a:rPr lang="en-US" sz="3200" dirty="0" smtClean="0"/>
              <a:t>is done </a:t>
            </a:r>
            <a:r>
              <a:rPr lang="en-US" sz="3200" dirty="0"/>
              <a:t>after semantic analysis (</a:t>
            </a:r>
            <a:r>
              <a:rPr lang="en-US" sz="3200" i="1" dirty="0"/>
              <a:t>if </a:t>
            </a:r>
            <a:r>
              <a:rPr lang="en-US" sz="3200" dirty="0"/>
              <a:t>the program passes all checks)</a:t>
            </a:r>
          </a:p>
          <a:p>
            <a:pPr marL="782638" lvl="1"/>
            <a:r>
              <a:rPr lang="en-US" sz="2800" dirty="0"/>
              <a:t>IFs are often chosen for machine independence, ease of optimization, or </a:t>
            </a:r>
            <a:r>
              <a:rPr lang="en-US" sz="2800" dirty="0" smtClean="0"/>
              <a:t>compactness</a:t>
            </a:r>
          </a:p>
          <a:p>
            <a:pPr marL="1148398" lvl="2"/>
            <a:r>
              <a:rPr lang="en-US" sz="2600" dirty="0" smtClean="0"/>
              <a:t>Note: these </a:t>
            </a:r>
            <a:r>
              <a:rPr lang="en-US" sz="2600" dirty="0"/>
              <a:t>are somewhat </a:t>
            </a:r>
            <a:r>
              <a:rPr lang="en-US" sz="2600" dirty="0" smtClean="0"/>
              <a:t>contradictory!</a:t>
            </a:r>
            <a:endParaRPr lang="en-US" sz="2600" dirty="0"/>
          </a:p>
          <a:p>
            <a:pPr marL="782638" lvl="1"/>
            <a:r>
              <a:rPr lang="en-US" sz="2800" dirty="0"/>
              <a:t>They often resemble machine code for some imaginary idealized machine; e.g. a stack machine, or a machine with arbitrarily many registers  </a:t>
            </a:r>
          </a:p>
          <a:p>
            <a:pPr marL="782638" lvl="1"/>
            <a:r>
              <a:rPr lang="en-US" sz="2800" dirty="0"/>
              <a:t>Many compilers actually move the code through more than one IF</a:t>
            </a:r>
            <a:r>
              <a:rPr lang="en-US" sz="2800" dirty="0">
                <a:latin typeface="Courier New" charset="0"/>
                <a:cs typeface="Courier New" charset="0"/>
                <a:sym typeface="Courier New" charset="0"/>
              </a:rPr>
              <a:t> </a:t>
            </a:r>
            <a:endParaRPr lang="en-US" sz="2800" dirty="0">
              <a:latin typeface="Courier New" charset="0"/>
              <a:sym typeface="Courier New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64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1572</TotalTime>
  <Words>1548</Words>
  <Application>Microsoft Macintosh PowerPoint</Application>
  <PresentationFormat>On-screen Show (4:3)</PresentationFormat>
  <Paragraphs>179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Adjacency</vt:lpstr>
      <vt:lpstr>Intro to compilers</vt:lpstr>
      <vt:lpstr>Announcements</vt:lpstr>
      <vt:lpstr>Compilation</vt:lpstr>
      <vt:lpstr>Compilation phases (last time)</vt:lpstr>
      <vt:lpstr>Front end phases</vt:lpstr>
      <vt:lpstr>First phase: scanning</vt:lpstr>
      <vt:lpstr>Phase 2: parsing</vt:lpstr>
      <vt:lpstr>Phase 3: semantic analysis</vt:lpstr>
      <vt:lpstr>Phase 4: intermediate form</vt:lpstr>
      <vt:lpstr>Bottom phases</vt:lpstr>
      <vt:lpstr>Bottom phases (cont)</vt:lpstr>
      <vt:lpstr>An Overview of Compilation</vt:lpstr>
      <vt:lpstr>An Overview of Compilation</vt:lpstr>
      <vt:lpstr>An Overview of Compilation</vt:lpstr>
      <vt:lpstr>An Overview of Compilation</vt:lpstr>
      <vt:lpstr>An Overview of Compilation</vt:lpstr>
      <vt:lpstr>An Overview of Compilation</vt:lpstr>
      <vt:lpstr>An Overview of Compilation</vt:lpstr>
      <vt:lpstr>Ch. 2 – a deeper look</vt:lpstr>
      <vt:lpstr>Regular expressions</vt:lpstr>
      <vt:lpstr>Regular languages</vt:lpstr>
      <vt:lpstr>More regular languages</vt:lpstr>
      <vt:lpstr>A more realistic example</vt:lpstr>
      <vt:lpstr>Another view: DFAs</vt:lpstr>
      <vt:lpstr>DFAs</vt:lpstr>
      <vt:lpstr>DFAs</vt:lpstr>
      <vt:lpstr>DFA examples</vt:lpstr>
      <vt:lpstr>Scanning</vt:lpstr>
      <vt:lpstr>Scanning</vt:lpstr>
      <vt:lpstr>Scanning</vt:lpstr>
      <vt:lpstr>Scanning</vt:lpstr>
      <vt:lpstr>Scanning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compilers</dc:title>
  <dc:creator>Default User</dc:creator>
  <cp:lastModifiedBy>Erin Chambers</cp:lastModifiedBy>
  <cp:revision>11</cp:revision>
  <dcterms:created xsi:type="dcterms:W3CDTF">2017-01-18T18:30:02Z</dcterms:created>
  <dcterms:modified xsi:type="dcterms:W3CDTF">2017-01-20T03:09:07Z</dcterms:modified>
</cp:coreProperties>
</file>