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2" r:id="rId21"/>
    <p:sldId id="263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1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82AAB-4586-CE4C-B85A-11E71F8D959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F81AFC0-DEDA-B341-B548-9F30CEBF54D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7982AAB-4586-CE4C-B85A-11E71F8D959E}" type="datetimeFigureOut">
              <a:rPr lang="en-US" smtClean="0"/>
              <a:t>1/23/17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on scanning: NFAs and Flex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4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NFAs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The construction process for NFAs is pretty easy.</a:t>
            </a:r>
          </a:p>
          <a:p>
            <a:r>
              <a:rPr lang="en-US" sz="3200" dirty="0" smtClean="0"/>
              <a:t>Recall how a regular expression is defined:</a:t>
            </a:r>
          </a:p>
          <a:p>
            <a:pPr lvl="1"/>
            <a:r>
              <a:rPr lang="en-US" sz="3000" dirty="0" smtClean="0"/>
              <a:t>A single character or </a:t>
            </a:r>
            <a:r>
              <a:rPr lang="en-US" sz="3000" dirty="0" err="1" smtClean="0"/>
              <a:t>ε</a:t>
            </a:r>
            <a:endParaRPr lang="en-US" sz="3000" dirty="0" smtClean="0"/>
          </a:p>
          <a:p>
            <a:pPr lvl="1"/>
            <a:r>
              <a:rPr lang="en-US" sz="3000" dirty="0" smtClean="0"/>
              <a:t>Concatenation</a:t>
            </a:r>
          </a:p>
          <a:p>
            <a:pPr lvl="1"/>
            <a:r>
              <a:rPr lang="en-US" sz="3000" dirty="0" smtClean="0"/>
              <a:t>An “or”</a:t>
            </a:r>
          </a:p>
          <a:p>
            <a:pPr lvl="1"/>
            <a:r>
              <a:rPr lang="en-US" sz="3000" dirty="0" err="1" smtClean="0"/>
              <a:t>Kleene</a:t>
            </a:r>
            <a:r>
              <a:rPr lang="en-US" sz="3000" dirty="0" smtClean="0"/>
              <a:t> star</a:t>
            </a:r>
          </a:p>
          <a:p>
            <a:r>
              <a:rPr lang="en-US" sz="3200" dirty="0" smtClean="0"/>
              <a:t>So all we need to do is show how to do each of these in an NFA (and how to combine them)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09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NFAs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Easy first step: What is the NFA for a single character, or for the empty string?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Now: what if I have NFAs for 2 regular expressions, and want to concatenate?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9954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NFAs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bit harder: what about an “or” or </a:t>
            </a:r>
            <a:r>
              <a:rPr lang="en-US" sz="3200" dirty="0" err="1" smtClean="0"/>
              <a:t>Kleene</a:t>
            </a:r>
            <a:r>
              <a:rPr lang="en-US" sz="3200" dirty="0" smtClean="0"/>
              <a:t> star?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175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NFAs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Final picture (2.7 in book):</a:t>
            </a:r>
            <a:endParaRPr lang="en-US" sz="3200" dirty="0"/>
          </a:p>
        </p:txBody>
      </p:sp>
      <p:pic>
        <p:nvPicPr>
          <p:cNvPr id="4" name="Picture 3" descr="f02-07-P374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602" y="2115008"/>
            <a:ext cx="5616575" cy="453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235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decimals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d = [0-9], then decimals are: d* </a:t>
            </a:r>
            <a:r>
              <a:rPr lang="en-US" dirty="0"/>
              <a:t>(.d | d. ) d*</a:t>
            </a:r>
          </a:p>
        </p:txBody>
      </p:sp>
      <p:pic>
        <p:nvPicPr>
          <p:cNvPr id="4" name="Picture 3" descr="f02-08-P374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507" y="2221799"/>
            <a:ext cx="5905500" cy="441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24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NFAs to DFAs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Next, a scanning program needs to go from this NFA to a DFA</a:t>
            </a:r>
          </a:p>
          <a:p>
            <a:pPr lvl="1"/>
            <a:r>
              <a:rPr lang="en-US" sz="3000" dirty="0" smtClean="0"/>
              <a:t>Mainly because “guessing” the right transition if there are multiple ones is really hard to code</a:t>
            </a:r>
          </a:p>
          <a:p>
            <a:pPr lvl="1"/>
            <a:r>
              <a:rPr lang="en-US" sz="3000" dirty="0" smtClean="0"/>
              <a:t>Much easier to convert to DFA, even though it can get bigger.</a:t>
            </a:r>
          </a:p>
          <a:p>
            <a:pPr lvl="1"/>
            <a:r>
              <a:rPr lang="en-US" sz="3000" dirty="0" smtClean="0"/>
              <a:t>(Side note: how much bigger?)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7592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NFAs to DFAs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If we automate this conversion on our last NFA (of decimals), we get:</a:t>
            </a:r>
            <a:endParaRPr lang="en-US" sz="3200" dirty="0"/>
          </a:p>
        </p:txBody>
      </p:sp>
      <p:pic>
        <p:nvPicPr>
          <p:cNvPr id="4" name="Picture 3" descr="f02-09-P374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290" y="2803900"/>
            <a:ext cx="4962122" cy="385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871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DFAs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9396" y="1536192"/>
            <a:ext cx="3755624" cy="459028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In addition, scanners take this final DFA and minimize.  </a:t>
            </a:r>
          </a:p>
          <a:p>
            <a:pPr lvl="1"/>
            <a:r>
              <a:rPr lang="en-US" sz="3000" dirty="0" smtClean="0"/>
              <a:t>(We won’t do this part by hand – I just want you to know that the computer does it automatically, to speed things up later.)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4" name="Picture 3" descr="f02-10-P374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020" y="2215006"/>
            <a:ext cx="4407079" cy="307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142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DFAs (scanners)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So, given a DFA, code can be implemented in 2 ways:</a:t>
            </a:r>
          </a:p>
          <a:p>
            <a:pPr lvl="1"/>
            <a:r>
              <a:rPr lang="en-US" sz="3000" dirty="0" smtClean="0"/>
              <a:t>A bunch of if/switch/case statements</a:t>
            </a:r>
          </a:p>
          <a:p>
            <a:pPr lvl="1"/>
            <a:r>
              <a:rPr lang="en-US" sz="3000" dirty="0" smtClean="0"/>
              <a:t>A table and driver</a:t>
            </a:r>
          </a:p>
          <a:p>
            <a:r>
              <a:rPr lang="en-US" sz="3200" dirty="0" smtClean="0"/>
              <a:t>Both have merits, and are described further in the book.</a:t>
            </a:r>
          </a:p>
          <a:p>
            <a:r>
              <a:rPr lang="en-US" sz="3200" dirty="0" smtClean="0"/>
              <a:t>We’ll mainly use the second route in homework, simply because there are many good tools out there.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07082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Writing a pure DFA as a set of nested case statements is a surprisingly useful programming technique </a:t>
            </a:r>
          </a:p>
          <a:p>
            <a:pPr marL="782638" lvl="1"/>
            <a:r>
              <a:rPr lang="en-US" sz="2800" dirty="0"/>
              <a:t>though it's often easier to use </a:t>
            </a:r>
            <a:r>
              <a:rPr lang="en-US" sz="2800" dirty="0" err="1"/>
              <a:t>perl</a:t>
            </a:r>
            <a:r>
              <a:rPr lang="en-US" sz="2800" dirty="0"/>
              <a:t>, </a:t>
            </a:r>
            <a:r>
              <a:rPr lang="en-US" sz="2800" dirty="0" err="1"/>
              <a:t>awk</a:t>
            </a:r>
            <a:r>
              <a:rPr lang="en-US" sz="2800" dirty="0"/>
              <a:t>, </a:t>
            </a:r>
            <a:r>
              <a:rPr lang="en-US" sz="2800" dirty="0" err="1"/>
              <a:t>sed</a:t>
            </a:r>
            <a:endParaRPr lang="en-US" sz="2800" dirty="0"/>
          </a:p>
          <a:p>
            <a:pPr marL="782638" lvl="1"/>
            <a:r>
              <a:rPr lang="en-US" sz="2800" dirty="0"/>
              <a:t>for details see Figure 2.11</a:t>
            </a:r>
          </a:p>
          <a:p>
            <a:r>
              <a:rPr lang="en-US" sz="3200" dirty="0"/>
              <a:t>Table-driven DFA is what </a:t>
            </a:r>
            <a:r>
              <a:rPr lang="en-US" sz="3200" dirty="0" err="1"/>
              <a:t>lex</a:t>
            </a:r>
            <a:r>
              <a:rPr lang="en-US" sz="3200" dirty="0"/>
              <a:t> and </a:t>
            </a:r>
            <a:r>
              <a:rPr lang="en-US" sz="3200" dirty="0" err="1"/>
              <a:t>scangen</a:t>
            </a:r>
            <a:r>
              <a:rPr lang="en-US" sz="3200" dirty="0"/>
              <a:t> produce</a:t>
            </a:r>
          </a:p>
          <a:p>
            <a:pPr marL="782638" lvl="1"/>
            <a:r>
              <a:rPr lang="en-US" sz="2800" dirty="0" err="1"/>
              <a:t>lex</a:t>
            </a:r>
            <a:r>
              <a:rPr lang="en-US" sz="2800" dirty="0"/>
              <a:t> (flex) in the form of C </a:t>
            </a:r>
            <a:r>
              <a:rPr lang="en-US" sz="2800" dirty="0" smtClean="0"/>
              <a:t>code – this will be an upcoming homework</a:t>
            </a:r>
            <a:endParaRPr lang="en-US" sz="2800" dirty="0"/>
          </a:p>
          <a:p>
            <a:pPr marL="782638" lvl="1"/>
            <a:r>
              <a:rPr lang="en-US" sz="2800" dirty="0" err="1"/>
              <a:t>scangen</a:t>
            </a:r>
            <a:r>
              <a:rPr lang="en-US" sz="2800" dirty="0"/>
              <a:t> in the form of numeric tables and a separate driver (for details see Figure 2.12)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Scanners: the first step in compilation</a:t>
            </a:r>
          </a:p>
          <a:p>
            <a:pPr lvl="1"/>
            <a:r>
              <a:rPr lang="en-US" sz="3000" dirty="0" smtClean="0"/>
              <a:t>Divides the program into tokens, or smallest meaningful units</a:t>
            </a:r>
          </a:p>
          <a:p>
            <a:pPr lvl="1"/>
            <a:r>
              <a:rPr lang="en-US" sz="3000" dirty="0" smtClean="0"/>
              <a:t>This makes later parsing much simpler</a:t>
            </a:r>
          </a:p>
          <a:p>
            <a:r>
              <a:rPr lang="en-US" sz="3200" dirty="0" smtClean="0"/>
              <a:t>Theory end of things: tokenizing is equivalent to specifying a DFA, which recognizes a regular language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6804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regular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Certain languages are simply NOT regular.</a:t>
            </a:r>
          </a:p>
          <a:p>
            <a:r>
              <a:rPr lang="en-US" sz="3200" dirty="0" smtClean="0"/>
              <a:t>Example: Consider the language 0</a:t>
            </a:r>
            <a:r>
              <a:rPr lang="en-US" sz="3200" baseline="30000" dirty="0" smtClean="0"/>
              <a:t>n</a:t>
            </a:r>
            <a:r>
              <a:rPr lang="en-US" sz="3200" dirty="0" smtClean="0"/>
              <a:t>1</a:t>
            </a:r>
            <a:r>
              <a:rPr lang="en-US" sz="3200" baseline="30000" dirty="0" smtClean="0"/>
              <a:t>n</a:t>
            </a:r>
          </a:p>
          <a:p>
            <a:r>
              <a:rPr lang="en-US" sz="3200" dirty="0" smtClean="0"/>
              <a:t>How would you do a regular expression of DFA/NFA for this one?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2128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Unfortunately, we need things that are stronger than regular expressions.</a:t>
            </a:r>
          </a:p>
          <a:p>
            <a:r>
              <a:rPr lang="en-US" sz="3200" dirty="0" smtClean="0"/>
              <a:t>A simple example: we need to recognize nested expressions</a:t>
            </a:r>
          </a:p>
          <a:p>
            <a:pPr marL="114300" indent="0">
              <a:buNone/>
            </a:pPr>
            <a:r>
              <a:rPr lang="en-US" sz="3200" dirty="0" err="1" smtClean="0">
                <a:latin typeface="Courier New"/>
                <a:cs typeface="Courier New"/>
              </a:rPr>
              <a:t>expr</a:t>
            </a:r>
            <a:r>
              <a:rPr lang="en-US" sz="3200" dirty="0" smtClean="0">
                <a:latin typeface="Courier New"/>
                <a:cs typeface="Courier New"/>
              </a:rPr>
              <a:t> -&gt; id | number | -</a:t>
            </a:r>
            <a:r>
              <a:rPr lang="en-US" sz="3200" dirty="0" err="1" smtClean="0">
                <a:latin typeface="Courier New"/>
                <a:cs typeface="Courier New"/>
              </a:rPr>
              <a:t>expr</a:t>
            </a:r>
            <a:r>
              <a:rPr lang="en-US" sz="3200" dirty="0" smtClean="0">
                <a:latin typeface="Courier New"/>
                <a:cs typeface="Courier New"/>
              </a:rPr>
              <a:t> |</a:t>
            </a: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      (</a:t>
            </a:r>
            <a:r>
              <a:rPr lang="en-US" sz="3200" dirty="0" err="1" smtClean="0">
                <a:latin typeface="Courier New"/>
                <a:cs typeface="Courier New"/>
              </a:rPr>
              <a:t>expr</a:t>
            </a:r>
            <a:r>
              <a:rPr lang="en-US" sz="3200" dirty="0" smtClean="0">
                <a:latin typeface="Courier New"/>
                <a:cs typeface="Courier New"/>
              </a:rPr>
              <a:t>)| </a:t>
            </a:r>
            <a:r>
              <a:rPr lang="en-US" sz="3200" dirty="0" err="1" smtClean="0">
                <a:latin typeface="Courier New"/>
                <a:cs typeface="Courier New"/>
              </a:rPr>
              <a:t>expr</a:t>
            </a:r>
            <a:r>
              <a:rPr lang="en-US" sz="3200" dirty="0" smtClean="0">
                <a:latin typeface="Courier New"/>
                <a:cs typeface="Courier New"/>
              </a:rPr>
              <a:t> op </a:t>
            </a:r>
            <a:r>
              <a:rPr lang="en-US" sz="3200" dirty="0" err="1" smtClean="0">
                <a:latin typeface="Courier New"/>
                <a:cs typeface="Courier New"/>
              </a:rPr>
              <a:t>expr</a:t>
            </a:r>
            <a:endParaRPr lang="en-US" sz="3200" dirty="0" smtClean="0"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op -&gt; + | - | * | /</a:t>
            </a:r>
          </a:p>
          <a:p>
            <a:r>
              <a:rPr lang="en-US" sz="3200" dirty="0" smtClean="0">
                <a:cs typeface="Courier New"/>
              </a:rPr>
              <a:t>Regular expressions can’t quite manage this, since could do ((((x + 7) * 2) + 3) - 1)</a:t>
            </a:r>
            <a:endParaRPr lang="en-US" sz="32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23568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Flex, a c-style scanner</a:t>
            </a:r>
          </a:p>
          <a:p>
            <a:r>
              <a:rPr lang="en-US" sz="3200" dirty="0" smtClean="0"/>
              <a:t>Later this week: parsing and CFGs, which are stronger than DFAs/scanning</a:t>
            </a:r>
            <a:endParaRPr lang="en-US" sz="320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219" y="3350779"/>
            <a:ext cx="5720542" cy="3361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327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Write a DFA that recognizes any 0,1 string that has the number of 0’s in the string equal to 0 mod 3: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419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Nondeterministic finite automata (NFA) are a variant of DFAs.</a:t>
            </a:r>
          </a:p>
          <a:p>
            <a:r>
              <a:rPr lang="en-US" sz="3200" dirty="0" smtClean="0"/>
              <a:t>DFAs do not allow for any ambiguity: </a:t>
            </a:r>
          </a:p>
          <a:p>
            <a:pPr lvl="1"/>
            <a:r>
              <a:rPr lang="en-US" sz="3000" dirty="0" smtClean="0"/>
              <a:t>if a character is read, there can only be 1 arrow showing where to go</a:t>
            </a:r>
          </a:p>
          <a:p>
            <a:pPr lvl="1"/>
            <a:r>
              <a:rPr lang="en-US" sz="3000" dirty="0" smtClean="0"/>
              <a:t>No empty string transitions, so must read a character in order for the transition function to move to a new state</a:t>
            </a:r>
          </a:p>
          <a:p>
            <a:r>
              <a:rPr lang="en-US" sz="3200" dirty="0" smtClean="0"/>
              <a:t>If instead we have multiple options, it is called an NFA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4107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do the following </a:t>
            </a:r>
            <a:r>
              <a:rPr lang="en-US" sz="3200" dirty="0" smtClean="0"/>
              <a:t>NFAs </a:t>
            </a:r>
            <a:r>
              <a:rPr lang="en-US" sz="3200" dirty="0" smtClean="0"/>
              <a:t>accept?</a:t>
            </a:r>
            <a:endParaRPr lang="en-US" sz="3200" dirty="0"/>
          </a:p>
        </p:txBody>
      </p:sp>
      <p:pic>
        <p:nvPicPr>
          <p:cNvPr id="4" name="Picture 3" descr="68747470733a2f2f75706c6f61642e77696b696d656469612e6f72672f77696b6970656469612f636f6d6d6f6e732f7468756d622f662f66392f4e464153696d706c654578616d706c652e7376672f34323370782d4e464153696d706c654578616d706c652e7376672e706e6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360" y="2524068"/>
            <a:ext cx="3329596" cy="1818290"/>
          </a:xfrm>
          <a:prstGeom prst="rect">
            <a:avLst/>
          </a:prstGeom>
        </p:spPr>
      </p:pic>
      <p:pic>
        <p:nvPicPr>
          <p:cNvPr id="5" name="Picture 4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12" y="3606800"/>
            <a:ext cx="29083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9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NFAs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Some things are easier with NFAs than DFAs:</a:t>
            </a:r>
          </a:p>
          <a:p>
            <a:pPr marL="114300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unsigned_number</a:t>
            </a:r>
            <a:r>
              <a:rPr lang="en-US" sz="2400" dirty="0" smtClean="0">
                <a:latin typeface="Courier New"/>
                <a:cs typeface="Courier New"/>
              </a:rPr>
              <a:t> -&gt; </a:t>
            </a:r>
            <a:r>
              <a:rPr lang="en-US" sz="2400" dirty="0" err="1" smtClean="0">
                <a:latin typeface="Courier New"/>
                <a:cs typeface="Courier New"/>
              </a:rPr>
              <a:t>unsigned_int</a:t>
            </a:r>
            <a:r>
              <a:rPr lang="en-US" sz="2400" dirty="0" smtClean="0">
                <a:latin typeface="Courier New"/>
                <a:cs typeface="Courier New"/>
              </a:rPr>
              <a:t> (</a:t>
            </a:r>
            <a:r>
              <a:rPr lang="en-US" sz="2400" dirty="0" err="1" smtClean="0">
                <a:latin typeface="Courier New"/>
                <a:cs typeface="Courier New"/>
              </a:rPr>
              <a:t>ε</a:t>
            </a:r>
            <a:r>
              <a:rPr lang="en-US" sz="2400" dirty="0" smtClean="0">
                <a:latin typeface="Courier New"/>
                <a:cs typeface="Courier New"/>
              </a:rPr>
              <a:t> 	| .</a:t>
            </a:r>
            <a:r>
              <a:rPr lang="en-US" sz="2400" dirty="0" err="1" smtClean="0">
                <a:latin typeface="Courier New"/>
                <a:cs typeface="Courier New"/>
              </a:rPr>
              <a:t>unsigned_int</a:t>
            </a:r>
            <a:r>
              <a:rPr lang="en-US" sz="2400" dirty="0" smtClean="0">
                <a:latin typeface="Courier New"/>
                <a:cs typeface="Courier New"/>
              </a:rPr>
              <a:t>)</a:t>
            </a:r>
          </a:p>
          <a:p>
            <a:pPr marL="114300" indent="0">
              <a:buNone/>
            </a:pPr>
            <a:r>
              <a:rPr lang="en-US" sz="2400" dirty="0" err="1" smtClean="0">
                <a:latin typeface="Courier New"/>
                <a:cs typeface="Courier New"/>
              </a:rPr>
              <a:t>unsigned_int</a:t>
            </a:r>
            <a:r>
              <a:rPr lang="en-US" sz="2400" dirty="0" smtClean="0">
                <a:latin typeface="Courier New"/>
                <a:cs typeface="Courier New"/>
              </a:rPr>
              <a:t> -&gt; [0-9]</a:t>
            </a:r>
          </a:p>
        </p:txBody>
      </p:sp>
    </p:spTree>
    <p:extLst>
      <p:ext uri="{BB962C8B-B14F-4D97-AF65-F5344CB8AC3E}">
        <p14:creationId xmlns:p14="http://schemas.microsoft.com/office/powerpoint/2010/main" val="401651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Essentially, when parsing a stream of characters, we can think of an NFA as modeling a parallel set of possibilities</a:t>
            </a:r>
          </a:p>
          <a:p>
            <a:r>
              <a:rPr lang="en-US" sz="3200" dirty="0" smtClean="0"/>
              <a:t>Theorem: Every NFA has an equivalent DFA.</a:t>
            </a:r>
          </a:p>
          <a:p>
            <a:r>
              <a:rPr lang="en-US" sz="3200" dirty="0" smtClean="0"/>
              <a:t>(And so both recognize regular languages, even though NFAs seem more powerful.)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268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NFAs to DFAs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To convert, mimic set of possible states given an input</a:t>
            </a:r>
          </a:p>
          <a:p>
            <a:r>
              <a:rPr lang="en-US" sz="3200" dirty="0" smtClean="0"/>
              <a:t>A state is an accept state if any state in it is an accept state – that means the string could have ended in an accept state, and so is in the language</a:t>
            </a:r>
          </a:p>
          <a:p>
            <a:pPr marL="114300" indent="0">
              <a:buNone/>
            </a:pPr>
            <a:endParaRPr lang="en-US" sz="3200" dirty="0" smtClean="0"/>
          </a:p>
          <a:p>
            <a:pPr marL="114300" indent="0">
              <a:buNone/>
            </a:pPr>
            <a:endParaRPr lang="en-US" sz="3200" dirty="0"/>
          </a:p>
          <a:p>
            <a:pPr marL="114300" indent="0">
              <a:buNone/>
            </a:pPr>
            <a:endParaRPr lang="en-US" sz="3200" dirty="0"/>
          </a:p>
        </p:txBody>
      </p:sp>
      <p:pic>
        <p:nvPicPr>
          <p:cNvPr id="4" name="Picture 3" descr="Screen Shot 2017-01-23 at 12.21.2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63562"/>
            <a:ext cx="6992591" cy="163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3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936392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You may ask: w</a:t>
            </a:r>
            <a:r>
              <a:rPr lang="en-US" sz="3200" dirty="0" smtClean="0"/>
              <a:t>hy do we care about NFAs? </a:t>
            </a:r>
          </a:p>
          <a:p>
            <a:r>
              <a:rPr lang="en-US" sz="3200" dirty="0" smtClean="0"/>
              <a:t>Well, in terms of defining a parser, we usually start with regular expressions.</a:t>
            </a:r>
          </a:p>
          <a:p>
            <a:r>
              <a:rPr lang="en-US" sz="3200" dirty="0" smtClean="0"/>
              <a:t>We then need a DFA (since NFAs are harder to code). </a:t>
            </a:r>
          </a:p>
          <a:p>
            <a:pPr lvl="1"/>
            <a:r>
              <a:rPr lang="en-US" sz="3000" dirty="0" smtClean="0"/>
              <a:t>However, getting from a regular expression to a DFA in one step is difficult.</a:t>
            </a:r>
          </a:p>
          <a:p>
            <a:pPr lvl="1"/>
            <a:r>
              <a:rPr lang="en-US" sz="3000" dirty="0" smtClean="0"/>
              <a:t>Instead, programs convert to an NFA, and THEN to a DFA.</a:t>
            </a:r>
          </a:p>
          <a:p>
            <a:pPr lvl="1"/>
            <a:r>
              <a:rPr lang="en-US" sz="3000" dirty="0" smtClean="0"/>
              <a:t>Somewhat un-intuitively, this winds up being easier to code.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93962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908</Words>
  <Application>Microsoft Macintosh PowerPoint</Application>
  <PresentationFormat>On-screen Show (4:3)</PresentationFormat>
  <Paragraphs>91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Adjacency</vt:lpstr>
      <vt:lpstr>More on scanning: NFAs and Flex</vt:lpstr>
      <vt:lpstr>Last time</vt:lpstr>
      <vt:lpstr>Regular expression recap</vt:lpstr>
      <vt:lpstr>NFAs</vt:lpstr>
      <vt:lpstr>NFA Examples</vt:lpstr>
      <vt:lpstr>More NFAs</vt:lpstr>
      <vt:lpstr>NFAs</vt:lpstr>
      <vt:lpstr>Converting NFAs to DFAs</vt:lpstr>
      <vt:lpstr>Why do we care?</vt:lpstr>
      <vt:lpstr>Constructing NFAs</vt:lpstr>
      <vt:lpstr>Constructing NFAs</vt:lpstr>
      <vt:lpstr>Constructing NFAs</vt:lpstr>
      <vt:lpstr>Constructing NFAs</vt:lpstr>
      <vt:lpstr>An example: decimals</vt:lpstr>
      <vt:lpstr>From NFAs to DFAs</vt:lpstr>
      <vt:lpstr>From NFAs to DFAs</vt:lpstr>
      <vt:lpstr>Minimizing DFAs</vt:lpstr>
      <vt:lpstr>Coding DFAs (scanners)</vt:lpstr>
      <vt:lpstr>Scanners</vt:lpstr>
      <vt:lpstr>Limitations of regular languages</vt:lpstr>
      <vt:lpstr>Beyond regular expressions</vt:lpstr>
      <vt:lpstr>Next time</vt:lpstr>
    </vt:vector>
  </TitlesOfParts>
  <Company>SLU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on scanning: NFAs and Flex</dc:title>
  <dc:creator>Erin Chambers</dc:creator>
  <cp:lastModifiedBy>Default User</cp:lastModifiedBy>
  <cp:revision>9</cp:revision>
  <dcterms:created xsi:type="dcterms:W3CDTF">2017-01-23T05:23:44Z</dcterms:created>
  <dcterms:modified xsi:type="dcterms:W3CDTF">2017-01-23T14:34:32Z</dcterms:modified>
</cp:coreProperties>
</file>