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0" r:id="rId14"/>
    <p:sldId id="27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37-1BB4-3446-A99C-813BB95EFDD6}" type="datetimeFigureOut">
              <a:rPr lang="en-US" smtClean="0"/>
              <a:t>1/25/17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24DCF25-E918-584C-9DC9-7D2DE0B8E5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EF59037-1BB4-3446-A99C-813BB95EFDD6}" type="datetimeFigureOut">
              <a:rPr lang="en-US" smtClean="0"/>
              <a:t>1/25/17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NFAs, scanners, and flex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DFAs (scanners)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Then, given a DFA, code can be implemented in 2 ways:</a:t>
            </a:r>
          </a:p>
          <a:p>
            <a:pPr lvl="1"/>
            <a:r>
              <a:rPr lang="en-US" sz="3000" dirty="0" smtClean="0"/>
              <a:t>A bunch of if/switch/case statements</a:t>
            </a:r>
          </a:p>
          <a:p>
            <a:pPr lvl="1"/>
            <a:r>
              <a:rPr lang="en-US" sz="3000" dirty="0" smtClean="0"/>
              <a:t>A table and driver</a:t>
            </a:r>
          </a:p>
          <a:p>
            <a:r>
              <a:rPr lang="en-US" sz="3200" dirty="0" smtClean="0"/>
              <a:t>Both have merits, and are described further in the book.</a:t>
            </a:r>
          </a:p>
          <a:p>
            <a:r>
              <a:rPr lang="en-US" sz="3200" dirty="0" smtClean="0"/>
              <a:t>We’ll mainly use the second route in homework, simply because there are many good tools out there.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5175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Writing a pure DFA as a set of nested case statements is a surprisingly useful programming technique </a:t>
            </a:r>
          </a:p>
          <a:p>
            <a:pPr marL="782638" lvl="1"/>
            <a:r>
              <a:rPr lang="en-US" sz="2800" dirty="0"/>
              <a:t>though it's often easier to use </a:t>
            </a:r>
            <a:r>
              <a:rPr lang="en-US" sz="2800" dirty="0" err="1"/>
              <a:t>perl</a:t>
            </a:r>
            <a:r>
              <a:rPr lang="en-US" sz="2800" dirty="0"/>
              <a:t>, </a:t>
            </a:r>
            <a:r>
              <a:rPr lang="en-US" sz="2800" dirty="0" err="1"/>
              <a:t>awk</a:t>
            </a:r>
            <a:r>
              <a:rPr lang="en-US" sz="2800" dirty="0"/>
              <a:t>, </a:t>
            </a:r>
            <a:r>
              <a:rPr lang="en-US" sz="2800" dirty="0" err="1"/>
              <a:t>sed</a:t>
            </a:r>
            <a:endParaRPr lang="en-US" sz="2800" dirty="0"/>
          </a:p>
          <a:p>
            <a:pPr marL="782638" lvl="1"/>
            <a:r>
              <a:rPr lang="en-US" sz="2800" dirty="0"/>
              <a:t>for details see Figure 2.11</a:t>
            </a:r>
          </a:p>
          <a:p>
            <a:r>
              <a:rPr lang="en-US" sz="3200" dirty="0"/>
              <a:t>Table-driven DFA is what </a:t>
            </a:r>
            <a:r>
              <a:rPr lang="en-US" sz="3200" dirty="0" err="1" smtClean="0"/>
              <a:t>lex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3200" dirty="0" err="1"/>
              <a:t>scangen</a:t>
            </a:r>
            <a:r>
              <a:rPr lang="en-US" sz="3200" dirty="0"/>
              <a:t> produce</a:t>
            </a:r>
          </a:p>
          <a:p>
            <a:pPr marL="782638" lvl="1"/>
            <a:r>
              <a:rPr lang="en-US" sz="2800" dirty="0" err="1"/>
              <a:t>lex</a:t>
            </a:r>
            <a:r>
              <a:rPr lang="en-US" sz="2800" dirty="0"/>
              <a:t> </a:t>
            </a:r>
            <a:r>
              <a:rPr lang="en-US" sz="2800" dirty="0" smtClean="0"/>
              <a:t>(or really flex) does this </a:t>
            </a:r>
            <a:r>
              <a:rPr lang="en-US" sz="2800" dirty="0"/>
              <a:t>in the form of C </a:t>
            </a:r>
            <a:r>
              <a:rPr lang="en-US" sz="2800" dirty="0" smtClean="0"/>
              <a:t>code – this will be an upcoming homework</a:t>
            </a:r>
            <a:endParaRPr lang="en-US" sz="2800" dirty="0"/>
          </a:p>
          <a:p>
            <a:pPr marL="782638" lvl="1"/>
            <a:r>
              <a:rPr lang="en-US" sz="2800" dirty="0" err="1" smtClean="0"/>
              <a:t>scangen</a:t>
            </a:r>
            <a:r>
              <a:rPr lang="en-US" sz="2800" dirty="0" smtClean="0"/>
              <a:t> makes these </a:t>
            </a:r>
            <a:r>
              <a:rPr lang="en-US" sz="2800" dirty="0"/>
              <a:t>in the form of numeric tables and a separate driver (for details see Figure 2.12)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5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&amp; flex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lex</a:t>
            </a:r>
            <a:r>
              <a:rPr lang="en-US" sz="3200" dirty="0" smtClean="0"/>
              <a:t> is a tool to generate a scanner</a:t>
            </a:r>
          </a:p>
          <a:p>
            <a:pPr lvl="1"/>
            <a:r>
              <a:rPr lang="en-US" sz="3000" dirty="0" smtClean="0"/>
              <a:t>written by Mike </a:t>
            </a:r>
            <a:r>
              <a:rPr lang="en-US" sz="3000" dirty="0" err="1" smtClean="0"/>
              <a:t>Lesk</a:t>
            </a:r>
            <a:r>
              <a:rPr lang="en-US" sz="3000" dirty="0" smtClean="0"/>
              <a:t> and Eric Schmidt</a:t>
            </a:r>
          </a:p>
          <a:p>
            <a:pPr lvl="1"/>
            <a:r>
              <a:rPr lang="en-US" sz="3000" dirty="0" smtClean="0"/>
              <a:t>not really used anymore</a:t>
            </a:r>
          </a:p>
          <a:p>
            <a:r>
              <a:rPr lang="en-US" sz="3200" dirty="0" smtClean="0"/>
              <a:t>Flex: fast lexical analyzer generator</a:t>
            </a:r>
          </a:p>
          <a:p>
            <a:pPr lvl="1"/>
            <a:r>
              <a:rPr lang="en-US" sz="3000" dirty="0" smtClean="0"/>
              <a:t>free and open source alternative</a:t>
            </a:r>
          </a:p>
          <a:p>
            <a:pPr lvl="1"/>
            <a:r>
              <a:rPr lang="en-US" sz="3000" dirty="0" smtClean="0"/>
              <a:t>our software of choice this semester – on hopper, as well as the lab machines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5980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330404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First, FLEX reads a specification of a scanner either from an input file *.</a:t>
            </a:r>
            <a:r>
              <a:rPr lang="en-US" sz="3200" dirty="0" err="1"/>
              <a:t>lex</a:t>
            </a:r>
            <a:r>
              <a:rPr lang="en-US" sz="3200" dirty="0"/>
              <a:t>, or from standard input, and it generates as output a C source file </a:t>
            </a:r>
            <a:r>
              <a:rPr lang="en-US" sz="3200" dirty="0" err="1"/>
              <a:t>lex.yy.c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Then</a:t>
            </a:r>
            <a:r>
              <a:rPr lang="en-US" sz="3200" dirty="0"/>
              <a:t>, </a:t>
            </a:r>
            <a:r>
              <a:rPr lang="en-US" sz="3200" dirty="0" err="1"/>
              <a:t>lex.yy.c</a:t>
            </a:r>
            <a:r>
              <a:rPr lang="en-US" sz="3200" dirty="0"/>
              <a:t> is compiled and linked with the "-</a:t>
            </a:r>
            <a:r>
              <a:rPr lang="en-US" sz="3200" dirty="0" err="1"/>
              <a:t>lfl</a:t>
            </a:r>
            <a:r>
              <a:rPr lang="en-US" sz="3200" dirty="0"/>
              <a:t>" library to produce an executable </a:t>
            </a:r>
            <a:r>
              <a:rPr lang="en-US" sz="3200" dirty="0" err="1"/>
              <a:t>a.out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Finally</a:t>
            </a:r>
            <a:r>
              <a:rPr lang="en-US" sz="3200" dirty="0"/>
              <a:t>, </a:t>
            </a:r>
            <a:r>
              <a:rPr lang="en-US" sz="3200" dirty="0" err="1"/>
              <a:t>a.out</a:t>
            </a:r>
            <a:r>
              <a:rPr lang="en-US" sz="3200" dirty="0"/>
              <a:t> analyzes its input stream and transforms it into a sequence of tokens.</a:t>
            </a:r>
          </a:p>
        </p:txBody>
      </p:sp>
      <p:pic>
        <p:nvPicPr>
          <p:cNvPr id="9" name="Picture 8" descr="Screen Shot 2017-01-24 at 3.49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64" y="4702148"/>
            <a:ext cx="6791300" cy="20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6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intro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Flex reads given input files or standard input, and tokenizes the input according to the rules you specify</a:t>
            </a:r>
          </a:p>
          <a:p>
            <a:r>
              <a:rPr lang="en-US" sz="3200" dirty="0" smtClean="0"/>
              <a:t>As output, it generates a function </a:t>
            </a:r>
            <a:r>
              <a:rPr lang="en-US" sz="3200" dirty="0" err="1" smtClean="0"/>
              <a:t>yylex</a:t>
            </a:r>
            <a:r>
              <a:rPr lang="en-US" sz="3200" dirty="0" smtClean="0"/>
              <a:t>()</a:t>
            </a:r>
          </a:p>
          <a:p>
            <a:pPr lvl="1"/>
            <a:r>
              <a:rPr lang="en-US" sz="3000" dirty="0" smtClean="0"/>
              <a:t>(This is why you use –</a:t>
            </a:r>
            <a:r>
              <a:rPr lang="en-US" sz="3000" dirty="0" err="1" smtClean="0"/>
              <a:t>lfl</a:t>
            </a:r>
            <a:r>
              <a:rPr lang="en-US" sz="3000" dirty="0" smtClean="0"/>
              <a:t> option, so that it links to the flex runtime library)</a:t>
            </a:r>
          </a:p>
          <a:p>
            <a:r>
              <a:rPr lang="en-US" sz="3200" dirty="0" smtClean="0"/>
              <a:t>When you run the final executable, it analyzes input for occurrences of regular expressions</a:t>
            </a:r>
          </a:p>
          <a:p>
            <a:r>
              <a:rPr lang="en-US" sz="3200" dirty="0" smtClean="0"/>
              <a:t>If found, executes the matching C code</a:t>
            </a:r>
          </a:p>
          <a:p>
            <a:r>
              <a:rPr lang="en-US" sz="3200" dirty="0" smtClean="0"/>
              <a:t>Also can track states, to mimic a DFA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1427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a flex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Three main sections of any flex file:</a:t>
            </a:r>
            <a:endParaRPr lang="en-US" sz="3000" dirty="0" smtClean="0"/>
          </a:p>
          <a:p>
            <a:endParaRPr lang="en-US" sz="3200" dirty="0"/>
          </a:p>
        </p:txBody>
      </p:sp>
      <p:pic>
        <p:nvPicPr>
          <p:cNvPr id="7" name="Picture 6" descr="Screen Shot 2017-01-24 at 3.56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06" y="2242495"/>
            <a:ext cx="6350306" cy="436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69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section: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first section is mainly for definitions that will make coding easier.</a:t>
            </a:r>
          </a:p>
          <a:p>
            <a:r>
              <a:rPr lang="en-US" sz="3200" dirty="0" smtClean="0"/>
              <a:t>Form: </a:t>
            </a:r>
            <a:r>
              <a:rPr lang="en-US" sz="3200" dirty="0" smtClean="0">
                <a:latin typeface="Courier New"/>
                <a:cs typeface="Courier New"/>
              </a:rPr>
              <a:t>name definition</a:t>
            </a:r>
          </a:p>
          <a:p>
            <a:r>
              <a:rPr lang="en-US" sz="3200" dirty="0" smtClean="0">
                <a:cs typeface="Courier New"/>
              </a:rPr>
              <a:t>Examples:</a:t>
            </a:r>
          </a:p>
          <a:p>
            <a:pPr lvl="1"/>
            <a:r>
              <a:rPr lang="en-US" sz="3000" dirty="0" smtClean="0">
                <a:latin typeface="Courier New"/>
                <a:cs typeface="Courier New"/>
              </a:rPr>
              <a:t>digit [0-9]</a:t>
            </a:r>
          </a:p>
          <a:p>
            <a:pPr lvl="1"/>
            <a:r>
              <a:rPr lang="en-US" sz="3000" dirty="0" smtClean="0">
                <a:latin typeface="Courier New"/>
                <a:cs typeface="Courier New"/>
              </a:rPr>
              <a:t>ID [a-z][a-z0-9]*</a:t>
            </a:r>
          </a:p>
          <a:p>
            <a:r>
              <a:rPr lang="en-US" sz="3200" dirty="0" smtClean="0">
                <a:cs typeface="Courier New"/>
              </a:rPr>
              <a:t>Note: these are regular expressions!</a:t>
            </a:r>
            <a:endParaRPr lang="en-US" sz="32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483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section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 indented comments (starting with /*) is copied verbatim to the output, up to the next matching */</a:t>
            </a:r>
          </a:p>
          <a:p>
            <a:r>
              <a:rPr lang="en-US" sz="3200" dirty="0" smtClean="0"/>
              <a:t>Any indented text or text enclosed in %{}% is copied verbatim (with the  %{}% removed)</a:t>
            </a:r>
          </a:p>
          <a:p>
            <a:r>
              <a:rPr lang="en-US" sz="3200" dirty="0" smtClean="0"/>
              <a:t>%top makes sure that lines are copied to the top of the output C file</a:t>
            </a:r>
          </a:p>
          <a:p>
            <a:pPr lvl="1"/>
            <a:r>
              <a:rPr lang="en-US" sz="3000" dirty="0" smtClean="0"/>
              <a:t>usually used for #include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10708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second section is essentially specifying a DFA’s transition function</a:t>
            </a:r>
          </a:p>
          <a:p>
            <a:r>
              <a:rPr lang="en-US" sz="3200" dirty="0" smtClean="0"/>
              <a:t>Format: </a:t>
            </a:r>
            <a:r>
              <a:rPr lang="en-US" sz="3200" dirty="0" smtClean="0">
                <a:latin typeface="Courier New"/>
                <a:cs typeface="Courier New"/>
              </a:rPr>
              <a:t>pattern action</a:t>
            </a:r>
            <a:r>
              <a:rPr lang="en-US" sz="3200" dirty="0" smtClean="0"/>
              <a:t> where </a:t>
            </a:r>
            <a:r>
              <a:rPr lang="en-US" sz="3200" dirty="0" smtClean="0">
                <a:latin typeface="Courier New"/>
                <a:cs typeface="Courier New"/>
              </a:rPr>
              <a:t>pattern</a:t>
            </a:r>
            <a:r>
              <a:rPr lang="en-US" sz="3200" dirty="0" smtClean="0"/>
              <a:t> is </a:t>
            </a:r>
            <a:r>
              <a:rPr lang="en-US" sz="3200" dirty="0" err="1" smtClean="0">
                <a:cs typeface="Courier New"/>
              </a:rPr>
              <a:t>unindented</a:t>
            </a:r>
            <a:r>
              <a:rPr lang="en-US" sz="3200" dirty="0" smtClean="0"/>
              <a:t> and </a:t>
            </a:r>
            <a:r>
              <a:rPr lang="en-US" sz="3200" dirty="0" smtClean="0">
                <a:latin typeface="Courier New"/>
                <a:cs typeface="Courier New"/>
              </a:rPr>
              <a:t>action</a:t>
            </a:r>
            <a:r>
              <a:rPr lang="en-US" sz="3200" dirty="0" smtClean="0"/>
              <a:t> is on the same line</a:t>
            </a:r>
          </a:p>
          <a:p>
            <a:r>
              <a:rPr lang="en-US" sz="3200" dirty="0" smtClean="0"/>
              <a:t>Any indented line or line surrounded by a %{}% can be used to declare variables, etc.</a:t>
            </a:r>
          </a:p>
          <a:p>
            <a:r>
              <a:rPr lang="en-US" sz="3200" dirty="0" smtClean="0"/>
              <a:t>Note: deviations from this format cause compile issues!</a:t>
            </a:r>
          </a:p>
          <a:p>
            <a:endParaRPr lang="en-US" sz="32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5373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section: allowed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Patterns are what encode the regular expressions that are recognized</a:t>
            </a:r>
          </a:p>
          <a:p>
            <a:r>
              <a:rPr lang="en-US" sz="3200" dirty="0" smtClean="0"/>
              <a:t>Examples:</a:t>
            </a:r>
          </a:p>
          <a:p>
            <a:pPr lvl="1"/>
            <a:r>
              <a:rPr lang="en-US" sz="3000" dirty="0" smtClean="0">
                <a:latin typeface="Courier New"/>
                <a:cs typeface="Courier New"/>
              </a:rPr>
              <a:t>‘x’ </a:t>
            </a:r>
            <a:r>
              <a:rPr lang="en-US" sz="3000" dirty="0" smtClean="0">
                <a:cs typeface="Courier New"/>
              </a:rPr>
              <a:t>- </a:t>
            </a:r>
            <a:r>
              <a:rPr lang="en-US" sz="3000" dirty="0" smtClean="0"/>
              <a:t>match the character x</a:t>
            </a:r>
          </a:p>
          <a:p>
            <a:pPr lvl="1"/>
            <a:r>
              <a:rPr lang="en-US" sz="3000" dirty="0" smtClean="0">
                <a:latin typeface="Courier New"/>
                <a:cs typeface="Courier New"/>
              </a:rPr>
              <a:t>‘.’ </a:t>
            </a:r>
            <a:r>
              <a:rPr lang="en-US" sz="3000" dirty="0">
                <a:cs typeface="Courier New"/>
              </a:rPr>
              <a:t>- </a:t>
            </a:r>
            <a:r>
              <a:rPr lang="en-US" sz="3000" dirty="0" smtClean="0"/>
              <a:t>any character except a newline</a:t>
            </a:r>
          </a:p>
          <a:p>
            <a:pPr lvl="1"/>
            <a:r>
              <a:rPr lang="en-US" sz="3000" dirty="0">
                <a:latin typeface="Courier New"/>
                <a:cs typeface="Courier New"/>
              </a:rPr>
              <a:t>‘</a:t>
            </a:r>
            <a:r>
              <a:rPr lang="en-US" sz="3000" dirty="0" smtClean="0">
                <a:latin typeface="Courier New"/>
                <a:cs typeface="Courier New"/>
              </a:rPr>
              <a:t>xyz’ </a:t>
            </a:r>
            <a:r>
              <a:rPr lang="en-US" sz="3000" dirty="0">
                <a:cs typeface="Courier New"/>
              </a:rPr>
              <a:t>- </a:t>
            </a:r>
            <a:r>
              <a:rPr lang="en-US" sz="3000" dirty="0" smtClean="0"/>
              <a:t>matches x, y, or z</a:t>
            </a:r>
          </a:p>
          <a:p>
            <a:pPr lvl="1"/>
            <a:r>
              <a:rPr lang="en-US" sz="3000" dirty="0" smtClean="0">
                <a:latin typeface="Courier New"/>
                <a:cs typeface="Courier New"/>
              </a:rPr>
              <a:t>‘</a:t>
            </a:r>
            <a:r>
              <a:rPr lang="en-US" sz="3000" dirty="0" err="1" smtClean="0">
                <a:latin typeface="Courier New"/>
                <a:cs typeface="Courier New"/>
              </a:rPr>
              <a:t>abj-oZ</a:t>
            </a:r>
            <a:r>
              <a:rPr lang="en-US" sz="3000" dirty="0" smtClean="0">
                <a:latin typeface="Courier New"/>
                <a:cs typeface="Courier New"/>
              </a:rPr>
              <a:t>’ </a:t>
            </a:r>
            <a:r>
              <a:rPr lang="en-US" sz="3000" dirty="0">
                <a:cs typeface="Courier New"/>
              </a:rPr>
              <a:t>- </a:t>
            </a:r>
            <a:r>
              <a:rPr lang="en-US" sz="3000" dirty="0" smtClean="0"/>
              <a:t>matches </a:t>
            </a:r>
            <a:r>
              <a:rPr lang="en-US" sz="3000" dirty="0" err="1" smtClean="0"/>
              <a:t>a,b,j,k,l,m,n,o</a:t>
            </a:r>
            <a:r>
              <a:rPr lang="en-US" sz="3000" dirty="0" smtClean="0"/>
              <a:t>, or Z</a:t>
            </a:r>
          </a:p>
          <a:p>
            <a:pPr lvl="1"/>
            <a:r>
              <a:rPr lang="en-US" sz="3000" dirty="0" smtClean="0">
                <a:latin typeface="Courier New"/>
                <a:cs typeface="Courier New"/>
              </a:rPr>
              <a:t>‘[^A-Z]’ </a:t>
            </a:r>
            <a:r>
              <a:rPr lang="en-US" sz="3000" dirty="0" smtClean="0">
                <a:cs typeface="Courier New"/>
              </a:rPr>
              <a:t>– characters OTHER than A-Z (negation)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0115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We’re looking at compilers:</a:t>
            </a:r>
            <a:endParaRPr lang="en-US" sz="32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19" y="2390426"/>
            <a:ext cx="5720542" cy="336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889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‘[a-z]{-}[</a:t>
            </a:r>
            <a:r>
              <a:rPr lang="en-US" sz="3200" dirty="0" err="1" smtClean="0">
                <a:latin typeface="Courier New"/>
                <a:cs typeface="Courier New"/>
              </a:rPr>
              <a:t>aeiou</a:t>
            </a:r>
            <a:r>
              <a:rPr lang="en-US" sz="3200" dirty="0" smtClean="0">
                <a:latin typeface="Courier New"/>
                <a:cs typeface="Courier New"/>
              </a:rPr>
              <a:t>]’ </a:t>
            </a:r>
            <a:r>
              <a:rPr lang="en-US" sz="3200" dirty="0" smtClean="0">
                <a:cs typeface="Courier New"/>
              </a:rPr>
              <a:t>– any lower case consonant</a:t>
            </a:r>
          </a:p>
          <a:p>
            <a:r>
              <a:rPr lang="en-US" sz="3200" dirty="0" smtClean="0">
                <a:latin typeface="Courier New"/>
                <a:cs typeface="Courier New"/>
              </a:rPr>
              <a:t>‘r*’ </a:t>
            </a:r>
            <a:r>
              <a:rPr lang="en-US" sz="3200" dirty="0">
                <a:cs typeface="Courier New"/>
              </a:rPr>
              <a:t>- </a:t>
            </a:r>
            <a:r>
              <a:rPr lang="en-US" sz="3200" dirty="0" smtClean="0">
                <a:cs typeface="Courier New"/>
              </a:rPr>
              <a:t> 0 or more of expression r</a:t>
            </a:r>
          </a:p>
          <a:p>
            <a:r>
              <a:rPr lang="en-US" sz="3200" dirty="0" smtClean="0">
                <a:latin typeface="Courier New"/>
                <a:cs typeface="Courier New"/>
              </a:rPr>
              <a:t>‘r+’ </a:t>
            </a:r>
            <a:r>
              <a:rPr lang="en-US" sz="3200" dirty="0" smtClean="0">
                <a:cs typeface="Courier New"/>
              </a:rPr>
              <a:t>– 1 or more of expression r</a:t>
            </a:r>
          </a:p>
          <a:p>
            <a:r>
              <a:rPr lang="en-US" sz="3200" dirty="0" smtClean="0">
                <a:latin typeface="Courier New"/>
                <a:cs typeface="Courier New"/>
              </a:rPr>
              <a:t>‘r?’ </a:t>
            </a:r>
            <a:r>
              <a:rPr lang="en-US" sz="3200" dirty="0" smtClean="0">
                <a:cs typeface="Courier New"/>
              </a:rPr>
              <a:t>– 0 or 1 r’s</a:t>
            </a:r>
          </a:p>
          <a:p>
            <a:r>
              <a:rPr lang="en-US" sz="3200" dirty="0">
                <a:latin typeface="Courier New"/>
                <a:cs typeface="Courier New"/>
              </a:rPr>
              <a:t>‘</a:t>
            </a:r>
            <a:r>
              <a:rPr lang="en-US" sz="3200" dirty="0" smtClean="0">
                <a:latin typeface="Courier New"/>
                <a:cs typeface="Courier New"/>
              </a:rPr>
              <a:t>r{2-5}’ </a:t>
            </a:r>
            <a:r>
              <a:rPr lang="en-US" sz="3200" dirty="0">
                <a:cs typeface="Courier New"/>
              </a:rPr>
              <a:t>– </a:t>
            </a:r>
            <a:r>
              <a:rPr lang="en-US" sz="3200" dirty="0" smtClean="0">
                <a:cs typeface="Courier New"/>
              </a:rPr>
              <a:t>between 2 and 5 r’s</a:t>
            </a:r>
          </a:p>
          <a:p>
            <a:r>
              <a:rPr lang="en-US" sz="3200" dirty="0">
                <a:latin typeface="Courier New"/>
                <a:cs typeface="Courier New"/>
              </a:rPr>
              <a:t>‘</a:t>
            </a:r>
            <a:r>
              <a:rPr lang="en-US" sz="3200" dirty="0" smtClean="0">
                <a:latin typeface="Courier New"/>
                <a:cs typeface="Courier New"/>
              </a:rPr>
              <a:t>r{4}’ </a:t>
            </a:r>
            <a:r>
              <a:rPr lang="en-US" sz="3200" dirty="0">
                <a:cs typeface="Courier New"/>
              </a:rPr>
              <a:t>– </a:t>
            </a:r>
            <a:r>
              <a:rPr lang="en-US" sz="3200" dirty="0" smtClean="0">
                <a:cs typeface="Courier New"/>
              </a:rPr>
              <a:t>exactly 4 r’s</a:t>
            </a:r>
          </a:p>
          <a:p>
            <a:r>
              <a:rPr lang="en-US" sz="3200" dirty="0" smtClean="0">
                <a:latin typeface="Courier New"/>
                <a:cs typeface="Courier New"/>
              </a:rPr>
              <a:t>‘{name}’ </a:t>
            </a:r>
            <a:r>
              <a:rPr lang="en-US" sz="3200" dirty="0">
                <a:cs typeface="Courier New"/>
              </a:rPr>
              <a:t>– </a:t>
            </a:r>
            <a:r>
              <a:rPr lang="en-US" sz="3200" dirty="0" smtClean="0">
                <a:cs typeface="Courier New"/>
              </a:rPr>
              <a:t>expansion of some name from your definitions section</a:t>
            </a:r>
          </a:p>
          <a:p>
            <a:r>
              <a:rPr lang="en-US" sz="3200" dirty="0">
                <a:latin typeface="Courier New"/>
                <a:cs typeface="Courier New"/>
              </a:rPr>
              <a:t>‘</a:t>
            </a:r>
            <a:r>
              <a:rPr lang="en-US" sz="3200" dirty="0" smtClean="0">
                <a:latin typeface="Courier New"/>
                <a:cs typeface="Courier New"/>
              </a:rPr>
              <a:t>r$’ </a:t>
            </a:r>
            <a:r>
              <a:rPr lang="en-US" sz="3200" dirty="0">
                <a:cs typeface="Courier New"/>
              </a:rPr>
              <a:t>– </a:t>
            </a:r>
            <a:r>
              <a:rPr lang="en-US" sz="3200" dirty="0" smtClean="0">
                <a:cs typeface="Courier New"/>
              </a:rPr>
              <a:t>r at the end of a line</a:t>
            </a:r>
            <a:endParaRPr lang="en-US" sz="3200" dirty="0">
              <a:cs typeface="Courier New"/>
            </a:endParaRPr>
          </a:p>
          <a:p>
            <a:endParaRPr lang="en-US" sz="3200" dirty="0">
              <a:cs typeface="Courier New"/>
            </a:endParaRPr>
          </a:p>
          <a:p>
            <a:endParaRPr lang="en-US" sz="3200" dirty="0">
              <a:cs typeface="Courier New"/>
            </a:endParaRP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605450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2400" dirty="0">
                <a:latin typeface="Courier New"/>
                <a:cs typeface="Courier New"/>
              </a:rPr>
              <a:t>%%</a:t>
            </a:r>
          </a:p>
          <a:p>
            <a:pPr marL="114300" indent="0">
              <a:buNone/>
            </a:pPr>
            <a:r>
              <a:rPr lang="en-US" sz="2400" dirty="0">
                <a:latin typeface="Courier New"/>
                <a:cs typeface="Courier New"/>
              </a:rPr>
              <a:t>username    </a:t>
            </a:r>
            <a:r>
              <a:rPr lang="en-US" sz="2400" dirty="0" err="1">
                <a:latin typeface="Courier New"/>
                <a:cs typeface="Courier New"/>
              </a:rPr>
              <a:t>printf</a:t>
            </a:r>
            <a:r>
              <a:rPr lang="en-US" sz="2400" dirty="0">
                <a:latin typeface="Courier New"/>
                <a:cs typeface="Courier New"/>
              </a:rPr>
              <a:t>( "%s", </a:t>
            </a:r>
            <a:r>
              <a:rPr lang="en-US" sz="2400" dirty="0" err="1">
                <a:latin typeface="Courier New"/>
                <a:cs typeface="Courier New"/>
              </a:rPr>
              <a:t>getlogin</a:t>
            </a:r>
            <a:r>
              <a:rPr lang="en-US" sz="2400" dirty="0">
                <a:latin typeface="Courier New"/>
                <a:cs typeface="Courier New"/>
              </a:rPr>
              <a:t>() );</a:t>
            </a:r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3200" dirty="0" smtClean="0"/>
              <a:t>Explanation: </a:t>
            </a:r>
          </a:p>
          <a:p>
            <a:pPr lvl="1"/>
            <a:r>
              <a:rPr lang="en-US" sz="3000" dirty="0" smtClean="0"/>
              <a:t>The first section is blank, so no definitions</a:t>
            </a:r>
          </a:p>
          <a:p>
            <a:pPr lvl="1"/>
            <a:r>
              <a:rPr lang="en-US" sz="3000" dirty="0" smtClean="0"/>
              <a:t>The third section is missing, so no C code in this simple example either</a:t>
            </a:r>
          </a:p>
          <a:p>
            <a:pPr lvl="1"/>
            <a:r>
              <a:rPr lang="en-US" sz="3000" dirty="0" smtClean="0"/>
              <a:t>The middle is rules: by default, flex just copies input to the output if it doesn’t match a rule, so that’s what will happen here for most input</a:t>
            </a:r>
          </a:p>
          <a:p>
            <a:pPr lvl="1"/>
            <a:r>
              <a:rPr lang="en-US" sz="3000" dirty="0" smtClean="0"/>
              <a:t>The only exception is that if it encounters “username”, it will then run this c code and replace that with the username expanded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74925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num_lines</a:t>
            </a:r>
            <a:r>
              <a:rPr lang="en-US" dirty="0">
                <a:latin typeface="Courier New"/>
                <a:cs typeface="Courier New"/>
              </a:rPr>
              <a:t> = 0, </a:t>
            </a:r>
            <a:r>
              <a:rPr lang="en-US" dirty="0" err="1">
                <a:latin typeface="Courier New"/>
                <a:cs typeface="Courier New"/>
              </a:rPr>
              <a:t>num_chars</a:t>
            </a:r>
            <a:r>
              <a:rPr lang="en-US" dirty="0">
                <a:latin typeface="Courier New"/>
                <a:cs typeface="Courier New"/>
              </a:rPr>
              <a:t> = 0;</a:t>
            </a:r>
          </a:p>
          <a:p>
            <a:pPr marL="11430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dirty="0">
                <a:latin typeface="Courier New"/>
                <a:cs typeface="Courier New"/>
              </a:rPr>
              <a:t>%%</a:t>
            </a:r>
          </a:p>
          <a:p>
            <a:pPr marL="114300" indent="0">
              <a:buNone/>
            </a:pPr>
            <a:r>
              <a:rPr lang="en-US" dirty="0">
                <a:latin typeface="Courier New"/>
                <a:cs typeface="Courier New"/>
              </a:rPr>
              <a:t>\n      ++</a:t>
            </a:r>
            <a:r>
              <a:rPr lang="en-US" dirty="0" err="1">
                <a:latin typeface="Courier New"/>
                <a:cs typeface="Courier New"/>
              </a:rPr>
              <a:t>num_lines</a:t>
            </a:r>
            <a:r>
              <a:rPr lang="en-US" dirty="0">
                <a:latin typeface="Courier New"/>
                <a:cs typeface="Courier New"/>
              </a:rPr>
              <a:t>; ++</a:t>
            </a:r>
            <a:r>
              <a:rPr lang="en-US" dirty="0" err="1">
                <a:latin typeface="Courier New"/>
                <a:cs typeface="Courier New"/>
              </a:rPr>
              <a:t>num_chars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114300" indent="0">
              <a:buNone/>
            </a:pPr>
            <a:r>
              <a:rPr lang="en-US" dirty="0">
                <a:latin typeface="Courier New"/>
                <a:cs typeface="Courier New"/>
              </a:rPr>
              <a:t>.       ++</a:t>
            </a:r>
            <a:r>
              <a:rPr lang="en-US" dirty="0" err="1">
                <a:latin typeface="Courier New"/>
                <a:cs typeface="Courier New"/>
              </a:rPr>
              <a:t>num_chars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11430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dirty="0">
                <a:latin typeface="Courier New"/>
                <a:cs typeface="Courier New"/>
              </a:rPr>
              <a:t>%%</a:t>
            </a:r>
          </a:p>
          <a:p>
            <a:pPr marL="114300" indent="0">
              <a:buNone/>
            </a:pPr>
            <a:r>
              <a:rPr lang="en-US" dirty="0">
                <a:latin typeface="Courier New"/>
                <a:cs typeface="Courier New"/>
              </a:rPr>
              <a:t>main()</a:t>
            </a:r>
          </a:p>
          <a:p>
            <a:pPr marL="114300" indent="0">
              <a:buNone/>
            </a:pPr>
            <a:r>
              <a:rPr lang="en-US" dirty="0">
                <a:latin typeface="Courier New"/>
                <a:cs typeface="Courier New"/>
              </a:rPr>
              <a:t>        {</a:t>
            </a:r>
          </a:p>
          <a:p>
            <a:pPr marL="114300" indent="0"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yylex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marL="114300" indent="0"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 "# </a:t>
            </a:r>
            <a:r>
              <a:rPr lang="en-US" dirty="0" smtClean="0">
                <a:latin typeface="Courier New"/>
                <a:cs typeface="Courier New"/>
              </a:rPr>
              <a:t>lines = %</a:t>
            </a:r>
            <a:r>
              <a:rPr lang="en-US" dirty="0">
                <a:latin typeface="Courier New"/>
                <a:cs typeface="Courier New"/>
              </a:rPr>
              <a:t>d, #</a:t>
            </a:r>
            <a:r>
              <a:rPr lang="en-US" dirty="0" smtClean="0">
                <a:latin typeface="Courier New"/>
                <a:cs typeface="Courier New"/>
              </a:rPr>
              <a:t> chars = %</a:t>
            </a:r>
            <a:r>
              <a:rPr lang="en-US" dirty="0">
                <a:latin typeface="Courier New"/>
                <a:cs typeface="Courier New"/>
              </a:rPr>
              <a:t>d\n",</a:t>
            </a:r>
          </a:p>
          <a:p>
            <a:pPr marL="114300" indent="0">
              <a:buNone/>
            </a:pPr>
            <a:r>
              <a:rPr lang="en-US" dirty="0">
                <a:latin typeface="Courier New"/>
                <a:cs typeface="Courier New"/>
              </a:rPr>
              <a:t>                </a:t>
            </a:r>
            <a:r>
              <a:rPr lang="en-US" dirty="0" err="1">
                <a:latin typeface="Courier New"/>
                <a:cs typeface="Courier New"/>
              </a:rPr>
              <a:t>num_lines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num_chars</a:t>
            </a:r>
            <a:r>
              <a:rPr lang="en-US" dirty="0">
                <a:latin typeface="Courier New"/>
                <a:cs typeface="Courier New"/>
              </a:rPr>
              <a:t> );</a:t>
            </a:r>
          </a:p>
          <a:p>
            <a:pPr marL="114300" indent="0">
              <a:buNone/>
            </a:pPr>
            <a:r>
              <a:rPr lang="en-US" dirty="0">
                <a:latin typeface="Courier New"/>
                <a:cs typeface="Courier New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501907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 from last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Two global variables are declared at the beginning</a:t>
            </a:r>
          </a:p>
          <a:p>
            <a:r>
              <a:rPr lang="en-US" sz="3200" dirty="0" smtClean="0"/>
              <a:t>Both are accessible in </a:t>
            </a:r>
            <a:r>
              <a:rPr lang="en-US" sz="3200" dirty="0" err="1" smtClean="0"/>
              <a:t>yylex</a:t>
            </a:r>
            <a:r>
              <a:rPr lang="en-US" sz="3200" dirty="0" smtClean="0"/>
              <a:t> and in main</a:t>
            </a:r>
          </a:p>
          <a:p>
            <a:r>
              <a:rPr lang="en-US" sz="3200" dirty="0" smtClean="0"/>
              <a:t>Only two rules:</a:t>
            </a:r>
          </a:p>
          <a:p>
            <a:pPr lvl="1"/>
            <a:r>
              <a:rPr lang="en-US" sz="3000" dirty="0" smtClean="0"/>
              <a:t>First matches newline</a:t>
            </a:r>
          </a:p>
          <a:p>
            <a:pPr lvl="1"/>
            <a:r>
              <a:rPr lang="en-US" sz="3000" dirty="0" smtClean="0"/>
              <a:t>Second matches any character other than newline</a:t>
            </a:r>
          </a:p>
          <a:p>
            <a:r>
              <a:rPr lang="en-US" sz="3200" dirty="0" smtClean="0"/>
              <a:t>Order of precedence matters – takes the first and longest possible match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0367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matching happens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Input is analyzed to find any match to one of the patterns</a:t>
            </a:r>
          </a:p>
          <a:p>
            <a:pPr lvl="1"/>
            <a:r>
              <a:rPr lang="en-US" sz="3000" dirty="0" smtClean="0"/>
              <a:t>If more than one, will take the longest</a:t>
            </a:r>
          </a:p>
          <a:p>
            <a:pPr lvl="1"/>
            <a:r>
              <a:rPr lang="en-US" sz="3000" dirty="0" smtClean="0"/>
              <a:t>If two are equal, takes the first one</a:t>
            </a:r>
          </a:p>
          <a:p>
            <a:r>
              <a:rPr lang="en-US" sz="3200" dirty="0" smtClean="0"/>
              <a:t>Once matched, text corresponding to this </a:t>
            </a:r>
            <a:r>
              <a:rPr lang="en-US" sz="3200" dirty="0" err="1" smtClean="0"/>
              <a:t>matc</a:t>
            </a:r>
            <a:r>
              <a:rPr lang="en-US" sz="3200" dirty="0" smtClean="0"/>
              <a:t> is put in global character pointer </a:t>
            </a:r>
            <a:r>
              <a:rPr lang="en-US" sz="3200" dirty="0" err="1" smtClean="0">
                <a:latin typeface="Courier New"/>
                <a:cs typeface="Courier New"/>
              </a:rPr>
              <a:t>yytext</a:t>
            </a:r>
            <a:r>
              <a:rPr lang="en-US" sz="3200" dirty="0" smtClean="0"/>
              <a:t>, and its length is in </a:t>
            </a:r>
            <a:r>
              <a:rPr lang="en-US" sz="3200" dirty="0" err="1" smtClean="0">
                <a:latin typeface="Courier New"/>
                <a:cs typeface="Courier New"/>
              </a:rPr>
              <a:t>yyleng</a:t>
            </a:r>
            <a:endParaRPr lang="en-US" sz="3200" dirty="0" smtClean="0">
              <a:latin typeface="Courier New"/>
              <a:cs typeface="Courier New"/>
            </a:endParaRPr>
          </a:p>
          <a:p>
            <a:r>
              <a:rPr lang="en-US" sz="3200" dirty="0" smtClean="0">
                <a:cs typeface="Courier New"/>
              </a:rPr>
              <a:t>The action is then executed</a:t>
            </a:r>
          </a:p>
          <a:p>
            <a:r>
              <a:rPr lang="en-US" sz="3200" dirty="0" smtClean="0">
                <a:cs typeface="Courier New"/>
              </a:rPr>
              <a:t>If nothing matches, default action is to match one character and copied to standard output</a:t>
            </a:r>
            <a:endParaRPr lang="en-US" sz="32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25445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Actions can be any C code, including returns</a:t>
            </a:r>
          </a:p>
          <a:p>
            <a:r>
              <a:rPr lang="en-US" sz="3200" dirty="0" smtClean="0"/>
              <a:t>If action is a vertical bar (|), then it executes the previous rule’s action</a:t>
            </a:r>
          </a:p>
          <a:p>
            <a:r>
              <a:rPr lang="en-US" sz="3200" dirty="0" smtClean="0"/>
              <a:t>If action is empty, then the input is discarded</a:t>
            </a:r>
          </a:p>
          <a:p>
            <a:r>
              <a:rPr lang="en-US" sz="3200" dirty="0" smtClean="0"/>
              <a:t>Simple example to illustrate:</a:t>
            </a:r>
          </a:p>
          <a:p>
            <a:pPr marL="114300" indent="0">
              <a:buNone/>
            </a:pPr>
            <a:r>
              <a:rPr lang="hr-HR" sz="3200" dirty="0">
                <a:latin typeface="Courier New"/>
                <a:cs typeface="Courier New"/>
              </a:rPr>
              <a:t>%%</a:t>
            </a:r>
          </a:p>
          <a:p>
            <a:pPr marL="114300" indent="0">
              <a:buNone/>
            </a:pPr>
            <a:r>
              <a:rPr lang="hr-HR" sz="3200" dirty="0">
                <a:latin typeface="Courier New"/>
                <a:cs typeface="Courier New"/>
              </a:rPr>
              <a:t>"zap me"</a:t>
            </a:r>
            <a:endParaRPr lang="en-US"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45694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This program compresses multiple spaces and tabs to a single space, and throws away any white space at the end of a line:</a:t>
            </a:r>
          </a:p>
          <a:p>
            <a:pPr marL="114300" indent="0">
              <a:buNone/>
            </a:pPr>
            <a:r>
              <a:rPr lang="en-US" sz="2400" dirty="0">
                <a:latin typeface="Courier New"/>
                <a:cs typeface="Courier New"/>
              </a:rPr>
              <a:t>%%</a:t>
            </a:r>
          </a:p>
          <a:p>
            <a:pPr marL="114300" indent="0">
              <a:buNone/>
            </a:pPr>
            <a:r>
              <a:rPr lang="en-US" sz="2400" dirty="0">
                <a:latin typeface="Courier New"/>
                <a:cs typeface="Courier New"/>
              </a:rPr>
              <a:t>[ \t]+ </a:t>
            </a:r>
            <a:r>
              <a:rPr lang="en-US" sz="2400" dirty="0" err="1">
                <a:latin typeface="Courier New"/>
                <a:cs typeface="Courier New"/>
              </a:rPr>
              <a:t>putchar</a:t>
            </a:r>
            <a:r>
              <a:rPr lang="en-US" sz="2400" dirty="0">
                <a:latin typeface="Courier New"/>
                <a:cs typeface="Courier New"/>
              </a:rPr>
              <a:t>( ’ ’ );</a:t>
            </a:r>
          </a:p>
          <a:p>
            <a:pPr marL="114300" indent="0">
              <a:buNone/>
            </a:pPr>
            <a:r>
              <a:rPr lang="en-US" sz="2400" dirty="0">
                <a:latin typeface="Courier New"/>
                <a:cs typeface="Courier New"/>
              </a:rPr>
              <a:t>[ \t]+$ /* ignore this token */</a:t>
            </a:r>
          </a:p>
        </p:txBody>
      </p:sp>
    </p:spTree>
    <p:extLst>
      <p:ext uri="{BB962C8B-B14F-4D97-AF65-F5344CB8AC3E}">
        <p14:creationId xmlns:p14="http://schemas.microsoft.com/office/powerpoint/2010/main" val="616108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>
                <a:latin typeface="Courier New"/>
                <a:cs typeface="Courier New"/>
              </a:rPr>
              <a:t>ECHO</a:t>
            </a:r>
            <a:r>
              <a:rPr lang="en-US" sz="3200" dirty="0" smtClean="0"/>
              <a:t> copies </a:t>
            </a:r>
            <a:r>
              <a:rPr lang="en-US" sz="3200" dirty="0" err="1" smtClean="0">
                <a:latin typeface="Courier New"/>
                <a:cs typeface="Courier New"/>
              </a:rPr>
              <a:t>yytext</a:t>
            </a:r>
            <a:r>
              <a:rPr lang="en-US" sz="3200" dirty="0" smtClean="0"/>
              <a:t> to the scanner’s output</a:t>
            </a:r>
          </a:p>
          <a:p>
            <a:r>
              <a:rPr lang="en-US" sz="3200" dirty="0" smtClean="0">
                <a:latin typeface="Courier New"/>
                <a:cs typeface="Courier New"/>
              </a:rPr>
              <a:t>BEGIN</a:t>
            </a:r>
            <a:r>
              <a:rPr lang="en-US" sz="3200" dirty="0" smtClean="0"/>
              <a:t> followed by name of a start condition puts scanner in a new state (like a DFA – more on that next time)</a:t>
            </a:r>
          </a:p>
          <a:p>
            <a:r>
              <a:rPr lang="en-US" sz="3200" dirty="0" smtClean="0">
                <a:latin typeface="Courier New"/>
                <a:cs typeface="Courier New"/>
              </a:rPr>
              <a:t>REJECT</a:t>
            </a:r>
            <a:r>
              <a:rPr lang="en-US" sz="3200" dirty="0" smtClean="0"/>
              <a:t> directs scanner to go to “second best” matching rule</a:t>
            </a:r>
          </a:p>
          <a:p>
            <a:pPr lvl="1"/>
            <a:r>
              <a:rPr lang="en-US" sz="3000" dirty="0" smtClean="0"/>
              <a:t>Note: this one REALLY slows the program down, even if it is never matched</a:t>
            </a:r>
          </a:p>
          <a:p>
            <a:r>
              <a:rPr lang="en-US" sz="3200" dirty="0" smtClean="0"/>
              <a:t>There are even commands to append or remove rules from the rules section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5630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the following, we count words but also call the function special whenever </a:t>
            </a:r>
            <a:r>
              <a:rPr lang="en-US" sz="3200" dirty="0" err="1" smtClean="0"/>
              <a:t>frob</a:t>
            </a:r>
            <a:r>
              <a:rPr lang="en-US" sz="3200" dirty="0" smtClean="0"/>
              <a:t> is seen</a:t>
            </a:r>
          </a:p>
          <a:p>
            <a:pPr lvl="1"/>
            <a:r>
              <a:rPr lang="en-US" sz="3000" dirty="0" smtClean="0"/>
              <a:t>Without REJECT, ‘</a:t>
            </a:r>
            <a:r>
              <a:rPr lang="en-US" sz="3000" dirty="0" err="1" smtClean="0"/>
              <a:t>frob</a:t>
            </a:r>
            <a:r>
              <a:rPr lang="en-US" sz="3000" dirty="0" smtClean="0"/>
              <a:t>’ wouldn’t be counted as a word</a:t>
            </a:r>
          </a:p>
          <a:p>
            <a:pPr marL="411480" lvl="1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word_count</a:t>
            </a:r>
            <a:r>
              <a:rPr lang="en-US" sz="2400" dirty="0">
                <a:latin typeface="Courier New"/>
                <a:cs typeface="Courier New"/>
              </a:rPr>
              <a:t> = 0;</a:t>
            </a:r>
          </a:p>
          <a:p>
            <a:pPr marL="41148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%%</a:t>
            </a:r>
          </a:p>
          <a:p>
            <a:pPr marL="411480" lvl="1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frob</a:t>
            </a:r>
            <a:r>
              <a:rPr lang="en-US" sz="2400" dirty="0">
                <a:latin typeface="Courier New"/>
                <a:cs typeface="Courier New"/>
              </a:rPr>
              <a:t> special(); REJECT;</a:t>
            </a:r>
          </a:p>
          <a:p>
            <a:pPr marL="41148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[^ \t\n]+ ++</a:t>
            </a:r>
            <a:r>
              <a:rPr lang="en-US" sz="2400" dirty="0" err="1">
                <a:latin typeface="Courier New"/>
                <a:cs typeface="Courier New"/>
              </a:rPr>
              <a:t>word_count</a:t>
            </a:r>
            <a:r>
              <a:rPr lang="en-US" sz="2400" dirty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37033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and flex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Perhaps the most powerful feature, though is the use of states</a:t>
            </a:r>
          </a:p>
          <a:p>
            <a:r>
              <a:rPr lang="en-US" sz="3200" dirty="0" smtClean="0"/>
              <a:t>Can specify states with %s at the beginning</a:t>
            </a:r>
          </a:p>
          <a:p>
            <a:r>
              <a:rPr lang="en-US" sz="3200" dirty="0" smtClean="0"/>
              <a:t>Then, a rule can match and put you into a new state</a:t>
            </a:r>
          </a:p>
          <a:p>
            <a:r>
              <a:rPr lang="en-US" sz="3200" dirty="0" smtClean="0"/>
              <a:t>We can then add rules that only match when you are in a particular state, as opposed to matching all </a:t>
            </a:r>
            <a:r>
              <a:rPr lang="en-US" sz="3200" smtClean="0"/>
              <a:t>the time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5120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Focusing on scanning, the top level</a:t>
            </a:r>
          </a:p>
          <a:p>
            <a:pPr lvl="1"/>
            <a:r>
              <a:rPr lang="en-US" sz="3000" dirty="0" smtClean="0"/>
              <a:t>Scanning is recognizing a regular language</a:t>
            </a:r>
          </a:p>
          <a:p>
            <a:pPr lvl="1"/>
            <a:r>
              <a:rPr lang="en-US" sz="3000" dirty="0" smtClean="0"/>
              <a:t>Connected to DFAs and NFAs, which we saw a bunch of the last 2 classes</a:t>
            </a:r>
          </a:p>
          <a:p>
            <a:r>
              <a:rPr lang="en-US" sz="3200" dirty="0" smtClean="0"/>
              <a:t>Today:</a:t>
            </a:r>
          </a:p>
          <a:p>
            <a:pPr lvl="1"/>
            <a:r>
              <a:rPr lang="en-US" sz="3000" dirty="0" smtClean="0"/>
              <a:t>Coding scanners</a:t>
            </a:r>
          </a:p>
          <a:p>
            <a:pPr lvl="1"/>
            <a:r>
              <a:rPr lang="en-US" sz="3000" dirty="0" smtClean="0"/>
              <a:t>Flex, a c-style scanner</a:t>
            </a:r>
          </a:p>
          <a:p>
            <a:r>
              <a:rPr lang="en-US" sz="3200" dirty="0" smtClean="0"/>
              <a:t>Later this week: parsing and CFGs, which are stronger than DFAs/scanning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193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3639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You may ask: why do we care about regular expressions, DFAs and NFAs? </a:t>
            </a:r>
          </a:p>
          <a:p>
            <a:r>
              <a:rPr lang="en-US" sz="3200" dirty="0" smtClean="0"/>
              <a:t>Well, in terms of defining a scanner, we usually start with regular expressions.</a:t>
            </a:r>
          </a:p>
          <a:p>
            <a:r>
              <a:rPr lang="en-US" sz="3200" dirty="0" smtClean="0"/>
              <a:t>We then need a DFA (since NFAs are harder to code). </a:t>
            </a:r>
          </a:p>
          <a:p>
            <a:pPr lvl="1"/>
            <a:r>
              <a:rPr lang="en-US" sz="3000" dirty="0" smtClean="0"/>
              <a:t>However, getting from a regular expression to a DFA in one step is difficult.</a:t>
            </a:r>
          </a:p>
          <a:p>
            <a:pPr lvl="1"/>
            <a:r>
              <a:rPr lang="en-US" sz="3000" dirty="0" smtClean="0"/>
              <a:t>Instead, programs convert to an NFA, and THEN to a DFA.</a:t>
            </a:r>
          </a:p>
          <a:p>
            <a:pPr lvl="1"/>
            <a:r>
              <a:rPr lang="en-US" sz="3000" dirty="0" smtClean="0"/>
              <a:t>Somewhat un-intuitively, this winds up being easier to code.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2776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Final picture (2.7 in book):</a:t>
            </a:r>
            <a:endParaRPr lang="en-US" sz="3200" dirty="0"/>
          </a:p>
        </p:txBody>
      </p:sp>
      <p:pic>
        <p:nvPicPr>
          <p:cNvPr id="4" name="Picture 3" descr="f02-07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602" y="2115008"/>
            <a:ext cx="5616575" cy="453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66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decimals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d = [0-9], then decimals are: d* </a:t>
            </a:r>
            <a:r>
              <a:rPr lang="en-US" dirty="0"/>
              <a:t>(.d | d. ) d*</a:t>
            </a:r>
          </a:p>
        </p:txBody>
      </p:sp>
      <p:pic>
        <p:nvPicPr>
          <p:cNvPr id="4" name="Picture 3" descr="f02-08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07" y="2221799"/>
            <a:ext cx="5905500" cy="441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76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NFAs to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Next, a scanning program needs to go from this NFA to a DFA</a:t>
            </a:r>
          </a:p>
          <a:p>
            <a:pPr lvl="1"/>
            <a:r>
              <a:rPr lang="en-US" sz="3000" dirty="0" smtClean="0"/>
              <a:t>Mainly because “guessing” the right transition if there are multiple ones is really hard to code</a:t>
            </a:r>
          </a:p>
          <a:p>
            <a:pPr lvl="1"/>
            <a:r>
              <a:rPr lang="en-US" sz="3000" dirty="0" smtClean="0"/>
              <a:t>Much easier to convert to DFA, even though it can get bigger.</a:t>
            </a:r>
          </a:p>
          <a:p>
            <a:pPr lvl="1"/>
            <a:r>
              <a:rPr lang="en-US" sz="3000" dirty="0" smtClean="0"/>
              <a:t>(Side note: how much bigger?)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7111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NFAs to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If we automate this conversion on our last NFA (of decimals), we get:</a:t>
            </a:r>
            <a:endParaRPr lang="en-US" sz="3200" dirty="0"/>
          </a:p>
        </p:txBody>
      </p:sp>
      <p:pic>
        <p:nvPicPr>
          <p:cNvPr id="4" name="Picture 3" descr="f02-09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90" y="2803900"/>
            <a:ext cx="4962122" cy="385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30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396" y="1536192"/>
            <a:ext cx="3755624" cy="459028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In addition, scanners take this final DFA and minimize.  </a:t>
            </a:r>
          </a:p>
          <a:p>
            <a:pPr lvl="1"/>
            <a:r>
              <a:rPr lang="en-US" sz="3000" dirty="0" smtClean="0"/>
              <a:t>(We won’t do this part by hand – I just want you to know that the computer does it automatically, to speed things up later.)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4" name="Picture 3" descr="f02-10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020" y="2215006"/>
            <a:ext cx="4407079" cy="307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553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80</TotalTime>
  <Words>1652</Words>
  <Application>Microsoft Macintosh PowerPoint</Application>
  <PresentationFormat>On-screen Show (4:3)</PresentationFormat>
  <Paragraphs>166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Adjacency</vt:lpstr>
      <vt:lpstr>NFAs, scanners, and flex</vt:lpstr>
      <vt:lpstr>Recap</vt:lpstr>
      <vt:lpstr>So far:</vt:lpstr>
      <vt:lpstr>More on why do we care?</vt:lpstr>
      <vt:lpstr>Constructing NFAs</vt:lpstr>
      <vt:lpstr>An example: decimals</vt:lpstr>
      <vt:lpstr>From NFAs to DFAs</vt:lpstr>
      <vt:lpstr>From NFAs to DFAs</vt:lpstr>
      <vt:lpstr>Minimizing DFAs</vt:lpstr>
      <vt:lpstr>Coding DFAs (scanners)</vt:lpstr>
      <vt:lpstr>Scanners</vt:lpstr>
      <vt:lpstr>lex &amp; flex</vt:lpstr>
      <vt:lpstr>Flex overview</vt:lpstr>
      <vt:lpstr>Flex intro (cont)</vt:lpstr>
      <vt:lpstr>Format of a flex file</vt:lpstr>
      <vt:lpstr>First section: definitions</vt:lpstr>
      <vt:lpstr>Definitions section (cont.)</vt:lpstr>
      <vt:lpstr>The rules section</vt:lpstr>
      <vt:lpstr>Rules section: allowed patterns</vt:lpstr>
      <vt:lpstr>More patterns</vt:lpstr>
      <vt:lpstr>A simple example</vt:lpstr>
      <vt:lpstr>Another simple example</vt:lpstr>
      <vt:lpstr>Things to note from last slide</vt:lpstr>
      <vt:lpstr>How matching happens</vt:lpstr>
      <vt:lpstr>Actions</vt:lpstr>
      <vt:lpstr>Another simple example</vt:lpstr>
      <vt:lpstr>Special actions</vt:lpstr>
      <vt:lpstr>Example</vt:lpstr>
      <vt:lpstr>States and flex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NFAs, scanners, and flex</dc:title>
  <dc:creator>Default User</dc:creator>
  <cp:lastModifiedBy>Default User</cp:lastModifiedBy>
  <cp:revision>9</cp:revision>
  <dcterms:created xsi:type="dcterms:W3CDTF">2017-01-23T17:36:14Z</dcterms:created>
  <dcterms:modified xsi:type="dcterms:W3CDTF">2017-01-25T14:56:41Z</dcterms:modified>
</cp:coreProperties>
</file>