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9"/>
  </p:normalViewPr>
  <p:slideViewPr>
    <p:cSldViewPr snapToGrid="0" snapToObjects="1">
      <p:cViewPr varScale="1">
        <p:scale>
          <a:sx n="106" d="100"/>
          <a:sy n="106" d="100"/>
        </p:scale>
        <p:origin x="18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1/25/18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5B88180-ACBC-234D-9CF6-60D76FD9DDEB}" type="datetimeFigureOut">
              <a:rPr lang="en-US" smtClean="0"/>
              <a:t>1/25/18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on flex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7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‘[a-z]{-}[</a:t>
            </a:r>
            <a:r>
              <a:rPr lang="en-US" sz="2400" dirty="0" err="1">
                <a:latin typeface="Courier New"/>
                <a:cs typeface="Courier New"/>
              </a:rPr>
              <a:t>aeiou</a:t>
            </a:r>
            <a:r>
              <a:rPr lang="en-US" sz="2400" dirty="0">
                <a:latin typeface="Courier New"/>
                <a:cs typeface="Courier New"/>
              </a:rPr>
              <a:t>]’ </a:t>
            </a:r>
            <a:r>
              <a:rPr lang="en-US" sz="2400" dirty="0">
                <a:cs typeface="Courier New"/>
              </a:rPr>
              <a:t>– any lower case consonant</a:t>
            </a:r>
          </a:p>
          <a:p>
            <a:r>
              <a:rPr lang="en-US" sz="2400" dirty="0">
                <a:latin typeface="Courier New"/>
                <a:cs typeface="Courier New"/>
              </a:rPr>
              <a:t>‘r*’ </a:t>
            </a:r>
            <a:r>
              <a:rPr lang="en-US" sz="2400" dirty="0">
                <a:cs typeface="Courier New"/>
              </a:rPr>
              <a:t>- </a:t>
            </a:r>
            <a:r>
              <a:rPr lang="en-US" sz="2400" dirty="0">
                <a:cs typeface="Courier New"/>
              </a:rPr>
              <a:t> 0 or more of expression r</a:t>
            </a:r>
          </a:p>
          <a:p>
            <a:r>
              <a:rPr lang="en-US" sz="2400" dirty="0">
                <a:latin typeface="Courier New"/>
                <a:cs typeface="Courier New"/>
              </a:rPr>
              <a:t>‘r+’ </a:t>
            </a:r>
            <a:r>
              <a:rPr lang="en-US" sz="2400" dirty="0">
                <a:cs typeface="Courier New"/>
              </a:rPr>
              <a:t>– 1 or more of expression r</a:t>
            </a:r>
          </a:p>
          <a:p>
            <a:r>
              <a:rPr lang="en-US" sz="2400" dirty="0">
                <a:latin typeface="Courier New"/>
                <a:cs typeface="Courier New"/>
              </a:rPr>
              <a:t>‘r?’ </a:t>
            </a:r>
            <a:r>
              <a:rPr lang="en-US" sz="2400" dirty="0">
                <a:cs typeface="Courier New"/>
              </a:rPr>
              <a:t>– 0 or 1 r’s</a:t>
            </a:r>
          </a:p>
          <a:p>
            <a:r>
              <a:rPr lang="en-US" sz="2400" dirty="0">
                <a:latin typeface="Courier New"/>
                <a:cs typeface="Courier New"/>
              </a:rPr>
              <a:t>‘</a:t>
            </a:r>
            <a:r>
              <a:rPr lang="en-US" sz="2400" dirty="0">
                <a:latin typeface="Courier New"/>
                <a:cs typeface="Courier New"/>
              </a:rPr>
              <a:t>r{2-5}’ </a:t>
            </a:r>
            <a:r>
              <a:rPr lang="en-US" sz="2400" dirty="0">
                <a:cs typeface="Courier New"/>
              </a:rPr>
              <a:t>– </a:t>
            </a:r>
            <a:r>
              <a:rPr lang="en-US" sz="2400" dirty="0">
                <a:cs typeface="Courier New"/>
              </a:rPr>
              <a:t>between 2 and 5 r’s</a:t>
            </a:r>
          </a:p>
          <a:p>
            <a:r>
              <a:rPr lang="en-US" sz="2400" dirty="0">
                <a:latin typeface="Courier New"/>
                <a:cs typeface="Courier New"/>
              </a:rPr>
              <a:t>‘</a:t>
            </a:r>
            <a:r>
              <a:rPr lang="en-US" sz="2400" dirty="0">
                <a:latin typeface="Courier New"/>
                <a:cs typeface="Courier New"/>
              </a:rPr>
              <a:t>r{4}’ </a:t>
            </a:r>
            <a:r>
              <a:rPr lang="en-US" sz="2400" dirty="0">
                <a:cs typeface="Courier New"/>
              </a:rPr>
              <a:t>– </a:t>
            </a:r>
            <a:r>
              <a:rPr lang="en-US" sz="2400" dirty="0">
                <a:cs typeface="Courier New"/>
              </a:rPr>
              <a:t>exactly 4 r’s</a:t>
            </a:r>
          </a:p>
          <a:p>
            <a:r>
              <a:rPr lang="en-US" sz="2400" dirty="0">
                <a:latin typeface="Courier New"/>
                <a:cs typeface="Courier New"/>
              </a:rPr>
              <a:t>‘{name}’ </a:t>
            </a:r>
            <a:r>
              <a:rPr lang="en-US" sz="2400" dirty="0">
                <a:cs typeface="Courier New"/>
              </a:rPr>
              <a:t>– </a:t>
            </a:r>
            <a:r>
              <a:rPr lang="en-US" sz="2400" dirty="0">
                <a:cs typeface="Courier New"/>
              </a:rPr>
              <a:t>expansion of some name from your definitions section</a:t>
            </a:r>
          </a:p>
          <a:p>
            <a:r>
              <a:rPr lang="en-US" sz="2400" dirty="0">
                <a:latin typeface="Courier New"/>
                <a:cs typeface="Courier New"/>
              </a:rPr>
              <a:t>‘</a:t>
            </a:r>
            <a:r>
              <a:rPr lang="en-US" sz="2400" dirty="0">
                <a:latin typeface="Courier New"/>
                <a:cs typeface="Courier New"/>
              </a:rPr>
              <a:t>r$’ </a:t>
            </a:r>
            <a:r>
              <a:rPr lang="en-US" sz="2400" dirty="0">
                <a:cs typeface="Courier New"/>
              </a:rPr>
              <a:t>– </a:t>
            </a:r>
            <a:r>
              <a:rPr lang="en-US" sz="2400" dirty="0">
                <a:cs typeface="Courier New"/>
              </a:rPr>
              <a:t>r at the end of a line</a:t>
            </a:r>
            <a:endParaRPr lang="en-US" sz="2400" dirty="0">
              <a:cs typeface="Courier New"/>
            </a:endParaRPr>
          </a:p>
          <a:p>
            <a:endParaRPr lang="en-US" sz="2400" dirty="0">
              <a:cs typeface="Courier New"/>
            </a:endParaRPr>
          </a:p>
          <a:p>
            <a:endParaRPr lang="en-US" sz="2400" dirty="0">
              <a:cs typeface="Courier New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1665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" indent="0">
              <a:buNone/>
            </a:pPr>
            <a:r>
              <a:rPr lang="en-US" sz="1800" dirty="0">
                <a:latin typeface="Courier New"/>
                <a:cs typeface="Courier New"/>
              </a:rPr>
              <a:t>%%</a:t>
            </a:r>
          </a:p>
          <a:p>
            <a:pPr marL="85725" indent="0">
              <a:buNone/>
            </a:pPr>
            <a:r>
              <a:rPr lang="en-US" sz="1800" dirty="0">
                <a:latin typeface="Courier New"/>
                <a:cs typeface="Courier New"/>
              </a:rPr>
              <a:t>username    </a:t>
            </a:r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 "%s", </a:t>
            </a:r>
            <a:r>
              <a:rPr lang="en-US" sz="1800" dirty="0" err="1">
                <a:latin typeface="Courier New"/>
                <a:cs typeface="Courier New"/>
              </a:rPr>
              <a:t>getlogin</a:t>
            </a:r>
            <a:r>
              <a:rPr lang="en-US" sz="1800" dirty="0">
                <a:latin typeface="Courier New"/>
                <a:cs typeface="Courier New"/>
              </a:rPr>
              <a:t>() );</a:t>
            </a:r>
            <a:endParaRPr lang="en-US" sz="1800" dirty="0">
              <a:latin typeface="Courier New"/>
              <a:cs typeface="Courier New"/>
            </a:endParaRPr>
          </a:p>
          <a:p>
            <a:r>
              <a:rPr lang="en-US" sz="2400" dirty="0"/>
              <a:t>Explanation: </a:t>
            </a:r>
          </a:p>
          <a:p>
            <a:pPr lvl="1"/>
            <a:r>
              <a:rPr lang="en-US" sz="2250" dirty="0"/>
              <a:t>The first section is blank, so no definitions</a:t>
            </a:r>
          </a:p>
          <a:p>
            <a:pPr lvl="1"/>
            <a:r>
              <a:rPr lang="en-US" sz="2250" dirty="0"/>
              <a:t>The third section is missing, so no C code in this simple example either</a:t>
            </a:r>
          </a:p>
          <a:p>
            <a:pPr lvl="1"/>
            <a:r>
              <a:rPr lang="en-US" sz="2250" dirty="0"/>
              <a:t>The middle is rules: by default, flex just copies input to the output if it doesn’t match a rule, so that’s what will happen here for most input</a:t>
            </a:r>
          </a:p>
          <a:p>
            <a:pPr lvl="1"/>
            <a:r>
              <a:rPr lang="en-US" sz="2250" dirty="0"/>
              <a:t>The only exception is that if it encounters “username”, it will then run this c code and replace that with the username expanded</a:t>
            </a:r>
            <a:endParaRPr lang="en-US" sz="2250" dirty="0"/>
          </a:p>
        </p:txBody>
      </p:sp>
    </p:spTree>
    <p:extLst>
      <p:ext uri="{BB962C8B-B14F-4D97-AF65-F5344CB8AC3E}">
        <p14:creationId xmlns:p14="http://schemas.microsoft.com/office/powerpoint/2010/main" val="151332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num_lines</a:t>
            </a:r>
            <a:r>
              <a:rPr lang="en-US" dirty="0">
                <a:latin typeface="Courier New"/>
                <a:cs typeface="Courier New"/>
              </a:rPr>
              <a:t> = 0, </a:t>
            </a:r>
            <a:r>
              <a:rPr lang="en-US" dirty="0" err="1">
                <a:latin typeface="Courier New"/>
                <a:cs typeface="Courier New"/>
              </a:rPr>
              <a:t>num_chars</a:t>
            </a:r>
            <a:r>
              <a:rPr lang="en-US" dirty="0">
                <a:latin typeface="Courier New"/>
                <a:cs typeface="Courier New"/>
              </a:rPr>
              <a:t> = 0;</a:t>
            </a:r>
          </a:p>
          <a:p>
            <a:pPr marL="85725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%%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\n      ++</a:t>
            </a:r>
            <a:r>
              <a:rPr lang="en-US" dirty="0" err="1">
                <a:latin typeface="Courier New"/>
                <a:cs typeface="Courier New"/>
              </a:rPr>
              <a:t>num_lines</a:t>
            </a:r>
            <a:r>
              <a:rPr lang="en-US" dirty="0">
                <a:latin typeface="Courier New"/>
                <a:cs typeface="Courier New"/>
              </a:rPr>
              <a:t>; ++</a:t>
            </a:r>
            <a:r>
              <a:rPr lang="en-US" dirty="0" err="1">
                <a:latin typeface="Courier New"/>
                <a:cs typeface="Courier New"/>
              </a:rPr>
              <a:t>num_chars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.       ++</a:t>
            </a:r>
            <a:r>
              <a:rPr lang="en-US" dirty="0" err="1">
                <a:latin typeface="Courier New"/>
                <a:cs typeface="Courier New"/>
              </a:rPr>
              <a:t>num_chars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85725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%%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main()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        {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>
                <a:latin typeface="Courier New"/>
                <a:cs typeface="Courier New"/>
              </a:rPr>
              <a:t>yylex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 "# </a:t>
            </a:r>
            <a:r>
              <a:rPr lang="en-US" dirty="0" smtClean="0">
                <a:latin typeface="Courier New"/>
                <a:cs typeface="Courier New"/>
              </a:rPr>
              <a:t>lines = %</a:t>
            </a:r>
            <a:r>
              <a:rPr lang="en-US" dirty="0">
                <a:latin typeface="Courier New"/>
                <a:cs typeface="Courier New"/>
              </a:rPr>
              <a:t>d, #</a:t>
            </a:r>
            <a:r>
              <a:rPr lang="en-US" dirty="0" smtClean="0">
                <a:latin typeface="Courier New"/>
                <a:cs typeface="Courier New"/>
              </a:rPr>
              <a:t> chars = %</a:t>
            </a:r>
            <a:r>
              <a:rPr lang="en-US" dirty="0">
                <a:latin typeface="Courier New"/>
                <a:cs typeface="Courier New"/>
              </a:rPr>
              <a:t>d\n",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                </a:t>
            </a:r>
            <a:r>
              <a:rPr lang="en-US" dirty="0" err="1">
                <a:latin typeface="Courier New"/>
                <a:cs typeface="Courier New"/>
              </a:rPr>
              <a:t>num_lines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num_chars</a:t>
            </a:r>
            <a:r>
              <a:rPr lang="en-US" dirty="0">
                <a:latin typeface="Courier New"/>
                <a:cs typeface="Courier New"/>
              </a:rPr>
              <a:t> );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35198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note from last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 global variables are declared at the beginning</a:t>
            </a:r>
          </a:p>
          <a:p>
            <a:r>
              <a:rPr lang="en-US" sz="2400" dirty="0"/>
              <a:t>Both are accessible in </a:t>
            </a:r>
            <a:r>
              <a:rPr lang="en-US" sz="2400" dirty="0" err="1"/>
              <a:t>yylex</a:t>
            </a:r>
            <a:r>
              <a:rPr lang="en-US" sz="2400" dirty="0"/>
              <a:t> and in main</a:t>
            </a:r>
          </a:p>
          <a:p>
            <a:r>
              <a:rPr lang="en-US" sz="2400" dirty="0"/>
              <a:t>Only two rules:</a:t>
            </a:r>
          </a:p>
          <a:p>
            <a:pPr lvl="1"/>
            <a:r>
              <a:rPr lang="en-US" sz="2250" dirty="0"/>
              <a:t>First matches newline</a:t>
            </a:r>
          </a:p>
          <a:p>
            <a:pPr lvl="1"/>
            <a:r>
              <a:rPr lang="en-US" sz="2250" dirty="0"/>
              <a:t>Second matches any character other than newline</a:t>
            </a:r>
          </a:p>
          <a:p>
            <a:r>
              <a:rPr lang="en-US" sz="2400" dirty="0"/>
              <a:t>Order of precedence matters – takes the first and longest possible match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728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matching happens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Input is analyzed to find any match to one of the patterns</a:t>
            </a:r>
          </a:p>
          <a:p>
            <a:pPr lvl="1"/>
            <a:r>
              <a:rPr lang="en-US" sz="2250" dirty="0"/>
              <a:t>If more than one, will take the longest</a:t>
            </a:r>
          </a:p>
          <a:p>
            <a:pPr lvl="1"/>
            <a:r>
              <a:rPr lang="en-US" sz="2250" dirty="0"/>
              <a:t>If two are equal, takes the first one</a:t>
            </a:r>
          </a:p>
          <a:p>
            <a:r>
              <a:rPr lang="en-US" sz="2400" dirty="0"/>
              <a:t>Once matched, text corresponding to this </a:t>
            </a:r>
            <a:r>
              <a:rPr lang="en-US" sz="2400" dirty="0" err="1"/>
              <a:t>matc</a:t>
            </a:r>
            <a:r>
              <a:rPr lang="en-US" sz="2400" dirty="0"/>
              <a:t> is put in global character pointer </a:t>
            </a:r>
            <a:r>
              <a:rPr lang="en-US" sz="2400" dirty="0" err="1">
                <a:latin typeface="Courier New"/>
                <a:cs typeface="Courier New"/>
              </a:rPr>
              <a:t>yytext</a:t>
            </a:r>
            <a:r>
              <a:rPr lang="en-US" sz="2400" dirty="0"/>
              <a:t>, and its length is in </a:t>
            </a:r>
            <a:r>
              <a:rPr lang="en-US" sz="2400" dirty="0" err="1">
                <a:latin typeface="Courier New"/>
                <a:cs typeface="Courier New"/>
              </a:rPr>
              <a:t>yyleng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cs typeface="Courier New"/>
              </a:rPr>
              <a:t>The action is then executed</a:t>
            </a:r>
          </a:p>
          <a:p>
            <a:r>
              <a:rPr lang="en-US" sz="2400" dirty="0">
                <a:cs typeface="Courier New"/>
              </a:rPr>
              <a:t>If nothing matches, default action is to match one character and copied to standard output</a:t>
            </a:r>
            <a:endParaRPr lang="en-US"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0979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Actions can be any C code, including returns</a:t>
            </a:r>
          </a:p>
          <a:p>
            <a:r>
              <a:rPr lang="en-US" sz="2400" dirty="0"/>
              <a:t>If action is a vertical bar (|), then it executes the previous rule’s action</a:t>
            </a:r>
          </a:p>
          <a:p>
            <a:r>
              <a:rPr lang="en-US" sz="2400" dirty="0"/>
              <a:t>If action is empty, then the input is discarded</a:t>
            </a:r>
          </a:p>
          <a:p>
            <a:r>
              <a:rPr lang="en-US" sz="2400" dirty="0"/>
              <a:t>Simple example to illustrate:</a:t>
            </a:r>
          </a:p>
          <a:p>
            <a:pPr marL="85725" indent="0">
              <a:buNone/>
            </a:pPr>
            <a:r>
              <a:rPr lang="hr-HR" sz="2400" dirty="0">
                <a:latin typeface="Courier New"/>
                <a:cs typeface="Courier New"/>
              </a:rPr>
              <a:t>%%</a:t>
            </a:r>
          </a:p>
          <a:p>
            <a:pPr marL="85725" indent="0">
              <a:buNone/>
            </a:pPr>
            <a:r>
              <a:rPr lang="hr-HR" sz="2400" dirty="0">
                <a:latin typeface="Courier New"/>
                <a:cs typeface="Courier New"/>
              </a:rPr>
              <a:t>"zap me"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6556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program compresses multiple spaces and tabs to a single space, and throws away any white space at the end of a line:</a:t>
            </a:r>
          </a:p>
          <a:p>
            <a:pPr marL="85725" indent="0">
              <a:buNone/>
            </a:pPr>
            <a:r>
              <a:rPr lang="en-US" sz="1800" dirty="0">
                <a:latin typeface="Courier New"/>
                <a:cs typeface="Courier New"/>
              </a:rPr>
              <a:t>%%</a:t>
            </a:r>
          </a:p>
          <a:p>
            <a:pPr marL="85725" indent="0">
              <a:buNone/>
            </a:pPr>
            <a:r>
              <a:rPr lang="en-US" sz="1800" dirty="0">
                <a:latin typeface="Courier New"/>
                <a:cs typeface="Courier New"/>
              </a:rPr>
              <a:t>[ \t]+ </a:t>
            </a:r>
            <a:r>
              <a:rPr lang="en-US" sz="1800" dirty="0" err="1">
                <a:latin typeface="Courier New"/>
                <a:cs typeface="Courier New"/>
              </a:rPr>
              <a:t>putchar</a:t>
            </a:r>
            <a:r>
              <a:rPr lang="en-US" sz="1800" dirty="0">
                <a:latin typeface="Courier New"/>
                <a:cs typeface="Courier New"/>
              </a:rPr>
              <a:t>( ’ ’ );</a:t>
            </a:r>
          </a:p>
          <a:p>
            <a:pPr marL="85725" indent="0">
              <a:buNone/>
            </a:pPr>
            <a:r>
              <a:rPr lang="en-US" sz="1800" dirty="0">
                <a:latin typeface="Courier New"/>
                <a:cs typeface="Courier New"/>
              </a:rPr>
              <a:t>[ \t]+$ /* ignore this token */</a:t>
            </a:r>
          </a:p>
        </p:txBody>
      </p:sp>
    </p:spTree>
    <p:extLst>
      <p:ext uri="{BB962C8B-B14F-4D97-AF65-F5344CB8AC3E}">
        <p14:creationId xmlns:p14="http://schemas.microsoft.com/office/powerpoint/2010/main" val="1193470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ECHO</a:t>
            </a:r>
            <a:r>
              <a:rPr lang="en-US" sz="2400" dirty="0"/>
              <a:t> copies </a:t>
            </a:r>
            <a:r>
              <a:rPr lang="en-US" sz="2400" dirty="0" err="1">
                <a:latin typeface="Courier New"/>
                <a:cs typeface="Courier New"/>
              </a:rPr>
              <a:t>yytext</a:t>
            </a:r>
            <a:r>
              <a:rPr lang="en-US" sz="2400" dirty="0"/>
              <a:t> to the scanner’s output</a:t>
            </a:r>
          </a:p>
          <a:p>
            <a:r>
              <a:rPr lang="en-US" sz="2400" dirty="0">
                <a:latin typeface="Courier New"/>
                <a:cs typeface="Courier New"/>
              </a:rPr>
              <a:t>BEGIN</a:t>
            </a:r>
            <a:r>
              <a:rPr lang="en-US" sz="2400" dirty="0"/>
              <a:t> followed by name of a start condition puts scanner in a new state (like a DFA – more on that next time)</a:t>
            </a:r>
          </a:p>
          <a:p>
            <a:r>
              <a:rPr lang="en-US" sz="2400" dirty="0">
                <a:latin typeface="Courier New"/>
                <a:cs typeface="Courier New"/>
              </a:rPr>
              <a:t>REJECT</a:t>
            </a:r>
            <a:r>
              <a:rPr lang="en-US" sz="2400" dirty="0"/>
              <a:t> directs scanner to go to “second best” matching rule</a:t>
            </a:r>
          </a:p>
          <a:p>
            <a:pPr lvl="1"/>
            <a:r>
              <a:rPr lang="en-US" sz="2250" dirty="0"/>
              <a:t>Note: this one REALLY slows the program down, even if it is never matched</a:t>
            </a:r>
          </a:p>
          <a:p>
            <a:r>
              <a:rPr lang="en-US" sz="2400" dirty="0"/>
              <a:t>There are even commands to append or remove rules from the rules section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55581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the following, we count words but also call the function special whenever </a:t>
            </a:r>
            <a:r>
              <a:rPr lang="en-US" sz="2400" dirty="0" err="1"/>
              <a:t>frob</a:t>
            </a:r>
            <a:r>
              <a:rPr lang="en-US" sz="2400" dirty="0"/>
              <a:t> is seen</a:t>
            </a:r>
          </a:p>
          <a:p>
            <a:pPr lvl="1"/>
            <a:r>
              <a:rPr lang="en-US" sz="2250" dirty="0"/>
              <a:t>Without REJECT, ‘</a:t>
            </a:r>
            <a:r>
              <a:rPr lang="en-US" sz="2250" dirty="0" err="1"/>
              <a:t>frob</a:t>
            </a:r>
            <a:r>
              <a:rPr lang="en-US" sz="2250" dirty="0"/>
              <a:t>’ wouldn’t be counted as a word</a:t>
            </a:r>
          </a:p>
          <a:p>
            <a:pPr marL="30861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word_count</a:t>
            </a:r>
            <a:r>
              <a:rPr lang="en-US" dirty="0">
                <a:latin typeface="Courier New"/>
                <a:cs typeface="Courier New"/>
              </a:rPr>
              <a:t> = 0;</a:t>
            </a:r>
          </a:p>
          <a:p>
            <a:pPr marL="308610" lvl="1" indent="0">
              <a:buNone/>
            </a:pPr>
            <a:r>
              <a:rPr lang="en-US" dirty="0">
                <a:latin typeface="Courier New"/>
                <a:cs typeface="Courier New"/>
              </a:rPr>
              <a:t>%%</a:t>
            </a:r>
          </a:p>
          <a:p>
            <a:pPr marL="30861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frob</a:t>
            </a:r>
            <a:r>
              <a:rPr lang="en-US" dirty="0">
                <a:latin typeface="Courier New"/>
                <a:cs typeface="Courier New"/>
              </a:rPr>
              <a:t> special(); REJECT;</a:t>
            </a:r>
          </a:p>
          <a:p>
            <a:pPr marL="308610" lvl="1" indent="0">
              <a:buNone/>
            </a:pPr>
            <a:r>
              <a:rPr lang="en-US" dirty="0">
                <a:latin typeface="Courier New"/>
                <a:cs typeface="Courier New"/>
              </a:rPr>
              <a:t>[^ \t\n]+ ++</a:t>
            </a:r>
            <a:r>
              <a:rPr lang="en-US" dirty="0" err="1">
                <a:latin typeface="Courier New"/>
                <a:cs typeface="Courier New"/>
              </a:rPr>
              <a:t>word_count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259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 and flex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Perhaps the most powerful feature, though is the use of states</a:t>
            </a:r>
          </a:p>
          <a:p>
            <a:r>
              <a:rPr lang="en-US" sz="2400" dirty="0"/>
              <a:t>Can specify states with %s at the beginning</a:t>
            </a:r>
          </a:p>
          <a:p>
            <a:r>
              <a:rPr lang="en-US" sz="2400" dirty="0"/>
              <a:t>Then, a rule can match and put you into a new state</a:t>
            </a:r>
          </a:p>
          <a:p>
            <a:r>
              <a:rPr lang="en-US" sz="2400" dirty="0"/>
              <a:t>We can then add rules that only match when you are in a particular state, as opposed to matching all </a:t>
            </a:r>
            <a:r>
              <a:rPr lang="en-US" sz="2400"/>
              <a:t>the time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57220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lex</a:t>
            </a:r>
            <a:r>
              <a:rPr lang="en-US" dirty="0" smtClean="0"/>
              <a:t> &amp; flex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lex</a:t>
            </a:r>
            <a:r>
              <a:rPr lang="en-US" sz="2400" dirty="0"/>
              <a:t> is a tool to generate a scanner</a:t>
            </a:r>
          </a:p>
          <a:p>
            <a:pPr lvl="1"/>
            <a:r>
              <a:rPr lang="en-US" sz="2250" dirty="0"/>
              <a:t>written by Mike </a:t>
            </a:r>
            <a:r>
              <a:rPr lang="en-US" sz="2250" dirty="0" err="1"/>
              <a:t>Lesk</a:t>
            </a:r>
            <a:r>
              <a:rPr lang="en-US" sz="2250" dirty="0"/>
              <a:t> and Eric Schmidt</a:t>
            </a:r>
          </a:p>
          <a:p>
            <a:pPr lvl="1"/>
            <a:r>
              <a:rPr lang="en-US" sz="2250" dirty="0"/>
              <a:t>not really used anymore</a:t>
            </a:r>
          </a:p>
          <a:p>
            <a:r>
              <a:rPr lang="en-US" sz="2400" dirty="0"/>
              <a:t>Flex: fast lexical analyzer generator</a:t>
            </a:r>
          </a:p>
          <a:p>
            <a:pPr lvl="1"/>
            <a:r>
              <a:rPr lang="en-US" sz="2250" dirty="0"/>
              <a:t>free and open source alternative</a:t>
            </a:r>
          </a:p>
          <a:p>
            <a:pPr lvl="1"/>
            <a:r>
              <a:rPr lang="en-US" sz="2250" dirty="0"/>
              <a:t>our software of choice this semester – on hopper, as well as the lab machines</a:t>
            </a:r>
            <a:endParaRPr lang="en-US" sz="2250" dirty="0"/>
          </a:p>
        </p:txBody>
      </p:sp>
    </p:spTree>
    <p:extLst>
      <p:ext uri="{BB962C8B-B14F-4D97-AF65-F5344CB8AC3E}">
        <p14:creationId xmlns:p14="http://schemas.microsoft.com/office/powerpoint/2010/main" val="1673156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- compiling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Let’s compile one of our simple examples from last time</a:t>
            </a:r>
          </a:p>
          <a:p>
            <a:r>
              <a:rPr lang="en-US" sz="3200" dirty="0" smtClean="0"/>
              <a:t>Log into </a:t>
            </a:r>
            <a:r>
              <a:rPr lang="en-US" sz="3200" dirty="0" smtClean="0"/>
              <a:t>hopper (you can do this later)</a:t>
            </a:r>
            <a:endParaRPr lang="en-US" sz="3200" dirty="0" smtClean="0"/>
          </a:p>
          <a:p>
            <a:r>
              <a:rPr lang="en-US" sz="3200" dirty="0" smtClean="0"/>
              <a:t>Copy </a:t>
            </a:r>
            <a:r>
              <a:rPr lang="en-US" sz="3200" dirty="0" err="1" smtClean="0"/>
              <a:t>count.lex</a:t>
            </a:r>
            <a:r>
              <a:rPr lang="en-US" sz="3200" dirty="0" smtClean="0"/>
              <a:t> from the schedule page into a file on your account</a:t>
            </a:r>
          </a:p>
          <a:p>
            <a:pPr lvl="1"/>
            <a:r>
              <a:rPr lang="en-US" sz="3000" dirty="0" smtClean="0"/>
              <a:t>Also look at it again and be sure you remember the basic syntax</a:t>
            </a:r>
          </a:p>
          <a:p>
            <a:r>
              <a:rPr lang="en-US" sz="3200" dirty="0" smtClean="0"/>
              <a:t>Compile (and check the .c output!):</a:t>
            </a:r>
          </a:p>
          <a:p>
            <a:pPr>
              <a:buFont typeface="Wingdings" charset="0"/>
              <a:buChar char="Ø"/>
            </a:pPr>
            <a:r>
              <a:rPr lang="en-US" sz="3200" dirty="0" smtClean="0"/>
              <a:t>flex </a:t>
            </a:r>
            <a:r>
              <a:rPr lang="en-US" sz="3200" dirty="0" err="1" smtClean="0"/>
              <a:t>count.lex</a:t>
            </a:r>
            <a:endParaRPr lang="en-US" sz="3200" dirty="0" smtClean="0"/>
          </a:p>
          <a:p>
            <a:pPr>
              <a:buFont typeface="Wingdings" charset="0"/>
              <a:buChar char="Ø"/>
            </a:pPr>
            <a:r>
              <a:rPr lang="en-US" sz="3200" dirty="0" err="1" smtClean="0"/>
              <a:t>gcc</a:t>
            </a:r>
            <a:r>
              <a:rPr lang="en-US" sz="3200" dirty="0" smtClean="0"/>
              <a:t> </a:t>
            </a:r>
            <a:r>
              <a:rPr lang="en-US" sz="3200" dirty="0" err="1" smtClean="0"/>
              <a:t>lex.yy.c</a:t>
            </a:r>
            <a:r>
              <a:rPr lang="en-US" sz="3200" dirty="0" smtClean="0"/>
              <a:t> –</a:t>
            </a:r>
            <a:r>
              <a:rPr lang="en-US" sz="3200" dirty="0" err="1" smtClean="0"/>
              <a:t>lfl</a:t>
            </a:r>
            <a:endParaRPr lang="en-US" sz="3200" dirty="0" smtClean="0"/>
          </a:p>
          <a:p>
            <a:pPr>
              <a:buFont typeface="Wingdings" charset="0"/>
              <a:buChar char="Ø"/>
            </a:pPr>
            <a:r>
              <a:rPr lang="en-US" sz="3200" dirty="0" smtClean="0"/>
              <a:t>./</a:t>
            </a:r>
            <a:r>
              <a:rPr lang="en-US" sz="3200" dirty="0" err="1" smtClean="0"/>
              <a:t>a.out</a:t>
            </a:r>
            <a:r>
              <a:rPr lang="en-US" sz="3200" dirty="0" smtClean="0"/>
              <a:t> &gt; </a:t>
            </a:r>
            <a:r>
              <a:rPr lang="en-US" sz="3200" dirty="0" err="1" smtClean="0"/>
              <a:t>somefile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6529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States are activated using BEGIN</a:t>
            </a:r>
          </a:p>
          <a:p>
            <a:r>
              <a:rPr lang="en-US" sz="3200" dirty="0" smtClean="0"/>
              <a:t>INITIAL is the default state</a:t>
            </a:r>
          </a:p>
          <a:p>
            <a:r>
              <a:rPr lang="en-US" sz="3200" dirty="0" smtClean="0"/>
              <a:t>The rest are defined in the first section, using %s or %x</a:t>
            </a:r>
          </a:p>
          <a:p>
            <a:pPr lvl="1"/>
            <a:r>
              <a:rPr lang="en-US" sz="3000" dirty="0" smtClean="0"/>
              <a:t>%s is inclusive, where patterns not marked with a state can also match</a:t>
            </a:r>
          </a:p>
          <a:p>
            <a:pPr lvl="1"/>
            <a:r>
              <a:rPr lang="en-US" sz="3000" dirty="0" smtClean="0"/>
              <a:t>%x is usually  more useful</a:t>
            </a:r>
          </a:p>
          <a:p>
            <a:r>
              <a:rPr lang="en-US" sz="3200" dirty="0" smtClean="0"/>
              <a:t>When the scanner is in a particular state, patterns will only match that have that state next to them in the rules section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7667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600" dirty="0" smtClean="0"/>
              <a:t>Consider a scanner which recognizes (and discards) C comments while maintaining a count of the current input line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%x comment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%%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        </a:t>
            </a:r>
            <a:r>
              <a:rPr lang="en-US" sz="3200" dirty="0" err="1">
                <a:latin typeface="Courier New"/>
                <a:cs typeface="Courier New"/>
              </a:rPr>
              <a:t>int</a:t>
            </a: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en-US" sz="3200" dirty="0" err="1">
                <a:latin typeface="Courier New"/>
                <a:cs typeface="Courier New"/>
              </a:rPr>
              <a:t>line_num</a:t>
            </a:r>
            <a:r>
              <a:rPr lang="en-US" sz="3200" dirty="0">
                <a:latin typeface="Courier New"/>
                <a:cs typeface="Courier New"/>
              </a:rPr>
              <a:t> = 1;</a:t>
            </a:r>
          </a:p>
          <a:p>
            <a:pPr marL="114300" indent="0">
              <a:buNone/>
            </a:pPr>
            <a:endParaRPr lang="en-US" sz="3200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"/*"         BEGIN(comment);</a:t>
            </a:r>
          </a:p>
          <a:p>
            <a:pPr marL="114300" indent="0">
              <a:buNone/>
            </a:pPr>
            <a:endParaRPr lang="en-US" sz="3200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&lt;comment&gt;[^*\n]*        /* eat anything that's not a '*' */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&lt;comment&gt;"*"+[^*/\n]*   /* eat up '*'s not followed by '/'s */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&lt;comment&gt;\n             ++</a:t>
            </a:r>
            <a:r>
              <a:rPr lang="en-US" sz="3200" dirty="0" err="1">
                <a:latin typeface="Courier New"/>
                <a:cs typeface="Courier New"/>
              </a:rPr>
              <a:t>line_num</a:t>
            </a:r>
            <a:r>
              <a:rPr lang="en-US" sz="3200" dirty="0">
                <a:latin typeface="Courier New"/>
                <a:cs typeface="Courier New"/>
              </a:rPr>
              <a:t>;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&lt;comment&gt;"*"+"/"        BEGIN(INITIAL);</a:t>
            </a:r>
          </a:p>
        </p:txBody>
      </p:sp>
    </p:spTree>
    <p:extLst>
      <p:ext uri="{BB962C8B-B14F-4D97-AF65-F5344CB8AC3E}">
        <p14:creationId xmlns:p14="http://schemas.microsoft.com/office/powerpoint/2010/main" val="946889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Your next homework will dive into this</a:t>
            </a:r>
          </a:p>
          <a:p>
            <a:r>
              <a:rPr lang="en-US" sz="3200" dirty="0" smtClean="0"/>
              <a:t>To warm up, the first part is for you to understand a more complex program, a Swedish Chef translator</a:t>
            </a:r>
          </a:p>
          <a:p>
            <a:r>
              <a:rPr lang="en-US" sz="3200" dirty="0" smtClean="0"/>
              <a:t>Part 2 asks you to use flex to translate text or IM-speak</a:t>
            </a:r>
          </a:p>
          <a:p>
            <a:pPr lvl="1"/>
            <a:r>
              <a:rPr lang="en-US" sz="3000" dirty="0" smtClean="0"/>
              <a:t>i.e. if you scan LOL, replace it with “laugh out loud”</a:t>
            </a:r>
          </a:p>
          <a:p>
            <a:r>
              <a:rPr lang="en-US" sz="3200" dirty="0" smtClean="0"/>
              <a:t>Part 3 asks you to add capitalization</a:t>
            </a:r>
          </a:p>
          <a:p>
            <a:pPr lvl="1"/>
            <a:r>
              <a:rPr lang="en-US" sz="3000" dirty="0" smtClean="0"/>
              <a:t>Will need states to understand when you’re inside a sentence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62751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Certain languages are simply NOT regular.</a:t>
            </a:r>
          </a:p>
          <a:p>
            <a:r>
              <a:rPr lang="en-US" sz="3200" dirty="0" smtClean="0"/>
              <a:t>Example: Consider the language 0</a:t>
            </a:r>
            <a:r>
              <a:rPr lang="en-US" sz="3200" baseline="30000" dirty="0" smtClean="0"/>
              <a:t>n</a:t>
            </a:r>
            <a:r>
              <a:rPr lang="en-US" sz="3200" dirty="0" smtClean="0"/>
              <a:t>1</a:t>
            </a:r>
            <a:r>
              <a:rPr lang="en-US" sz="3200" baseline="30000" dirty="0" smtClean="0"/>
              <a:t>n</a:t>
            </a:r>
          </a:p>
          <a:p>
            <a:r>
              <a:rPr lang="en-US" sz="3200" dirty="0" smtClean="0"/>
              <a:t>How would you do a regular expression of DFA/NFA for this one?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894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So: we need things that are stronger than regular expressions</a:t>
            </a:r>
          </a:p>
          <a:p>
            <a:r>
              <a:rPr lang="en-US" sz="3200" dirty="0" smtClean="0"/>
              <a:t>A simple (but more real world) example of this: </a:t>
            </a:r>
          </a:p>
          <a:p>
            <a:pPr lvl="1"/>
            <a:r>
              <a:rPr lang="en-US" sz="3000" dirty="0" smtClean="0"/>
              <a:t>consider 52 + 2**10</a:t>
            </a:r>
          </a:p>
          <a:p>
            <a:r>
              <a:rPr lang="en-US" sz="3200" dirty="0" smtClean="0"/>
              <a:t>Scanning or tokenizing will recognize this</a:t>
            </a:r>
          </a:p>
          <a:p>
            <a:r>
              <a:rPr lang="en-US" sz="3200" dirty="0" smtClean="0"/>
              <a:t>But how to we add order precedence?</a:t>
            </a:r>
          </a:p>
          <a:p>
            <a:pPr lvl="1"/>
            <a:r>
              <a:rPr lang="en-US" sz="3000" dirty="0" smtClean="0"/>
              <a:t>(Ties back to those parse trees we saw last week)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3839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Generalizing: we need to recognize nested expressions</a:t>
            </a:r>
          </a:p>
          <a:p>
            <a:pPr marL="114300" indent="0">
              <a:buNone/>
            </a:pPr>
            <a:r>
              <a:rPr lang="en-US" sz="3200" dirty="0" err="1" smtClean="0">
                <a:latin typeface="Courier New"/>
                <a:cs typeface="Courier New"/>
              </a:rPr>
              <a:t>expr</a:t>
            </a:r>
            <a:r>
              <a:rPr lang="en-US" sz="3200" dirty="0" smtClean="0">
                <a:latin typeface="Courier New"/>
                <a:cs typeface="Courier New"/>
              </a:rPr>
              <a:t> -&gt; id | number | -</a:t>
            </a:r>
            <a:r>
              <a:rPr lang="en-US" sz="3200" dirty="0" err="1" smtClean="0">
                <a:latin typeface="Courier New"/>
                <a:cs typeface="Courier New"/>
              </a:rPr>
              <a:t>expr</a:t>
            </a:r>
            <a:r>
              <a:rPr lang="en-US" sz="3200" dirty="0" smtClean="0">
                <a:latin typeface="Courier New"/>
                <a:cs typeface="Courier New"/>
              </a:rPr>
              <a:t> |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en-US" sz="3200" dirty="0" smtClean="0">
                <a:latin typeface="Courier New"/>
                <a:cs typeface="Courier New"/>
              </a:rPr>
              <a:t>      (</a:t>
            </a:r>
            <a:r>
              <a:rPr lang="en-US" sz="3200" dirty="0" err="1" smtClean="0">
                <a:latin typeface="Courier New"/>
                <a:cs typeface="Courier New"/>
              </a:rPr>
              <a:t>expr</a:t>
            </a:r>
            <a:r>
              <a:rPr lang="en-US" sz="3200" dirty="0" smtClean="0">
                <a:latin typeface="Courier New"/>
                <a:cs typeface="Courier New"/>
              </a:rPr>
              <a:t>)| </a:t>
            </a:r>
            <a:r>
              <a:rPr lang="en-US" sz="3200" dirty="0" err="1" smtClean="0">
                <a:latin typeface="Courier New"/>
                <a:cs typeface="Courier New"/>
              </a:rPr>
              <a:t>expr</a:t>
            </a:r>
            <a:r>
              <a:rPr lang="en-US" sz="3200" dirty="0" smtClean="0">
                <a:latin typeface="Courier New"/>
                <a:cs typeface="Courier New"/>
              </a:rPr>
              <a:t> op </a:t>
            </a:r>
            <a:r>
              <a:rPr lang="en-US" sz="3200" dirty="0" err="1" smtClean="0">
                <a:latin typeface="Courier New"/>
                <a:cs typeface="Courier New"/>
              </a:rPr>
              <a:t>expr</a:t>
            </a:r>
            <a:endParaRPr lang="en-US" sz="3200" dirty="0" smtClean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3200" dirty="0" smtClean="0">
                <a:latin typeface="Courier New"/>
                <a:cs typeface="Courier New"/>
              </a:rPr>
              <a:t>op -&gt; + | - | * | /</a:t>
            </a:r>
          </a:p>
          <a:p>
            <a:r>
              <a:rPr lang="en-US" sz="3200" dirty="0" smtClean="0">
                <a:cs typeface="Courier New"/>
              </a:rPr>
              <a:t>Regular expressions can’t quite manage this, since could do ((((x + 7) * 2) + 3) - 1)</a:t>
            </a:r>
          </a:p>
          <a:p>
            <a:pPr lvl="1"/>
            <a:r>
              <a:rPr lang="en-US" sz="3000" dirty="0" smtClean="0">
                <a:cs typeface="Courier New"/>
              </a:rPr>
              <a:t>At its heart, this is the 0</a:t>
            </a:r>
            <a:r>
              <a:rPr lang="en-US" sz="3000" baseline="30000" dirty="0" smtClean="0">
                <a:cs typeface="Courier New"/>
              </a:rPr>
              <a:t>n</a:t>
            </a:r>
            <a:r>
              <a:rPr lang="en-US" sz="3000" dirty="0" smtClean="0">
                <a:cs typeface="Courier New"/>
              </a:rPr>
              <a:t>1</a:t>
            </a:r>
            <a:r>
              <a:rPr lang="en-US" sz="3000" baseline="30000" dirty="0" smtClean="0">
                <a:cs typeface="Courier New"/>
              </a:rPr>
              <a:t>n</a:t>
            </a:r>
            <a:r>
              <a:rPr lang="en-US" sz="3000" dirty="0" smtClean="0">
                <a:cs typeface="Courier New"/>
              </a:rPr>
              <a:t>, since need to match parenthesis on any input</a:t>
            </a:r>
            <a:endParaRPr lang="en-US" sz="30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97109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CFGs are this stronger class we need for parsing</a:t>
            </a:r>
          </a:p>
          <a:p>
            <a:r>
              <a:rPr lang="en-US" sz="3200" dirty="0" smtClean="0"/>
              <a:t>Described in terms of productions</a:t>
            </a:r>
          </a:p>
          <a:p>
            <a:pPr lvl="1"/>
            <a:r>
              <a:rPr lang="en-US" sz="3000" dirty="0" smtClean="0"/>
              <a:t>Called Backus-Normal Form, or BNF</a:t>
            </a:r>
          </a:p>
          <a:p>
            <a:r>
              <a:rPr lang="en-US" sz="3200" dirty="0" smtClean="0"/>
              <a:t>Formally:</a:t>
            </a:r>
          </a:p>
          <a:p>
            <a:pPr lvl="1"/>
            <a:r>
              <a:rPr lang="en-US" sz="3000" dirty="0" smtClean="0"/>
              <a:t>A set of terminals T</a:t>
            </a:r>
          </a:p>
          <a:p>
            <a:pPr lvl="1"/>
            <a:r>
              <a:rPr lang="en-US" sz="3000" dirty="0" smtClean="0"/>
              <a:t>A set of non-terminals N</a:t>
            </a:r>
          </a:p>
          <a:p>
            <a:pPr lvl="1"/>
            <a:r>
              <a:rPr lang="en-US" sz="3000" dirty="0" smtClean="0"/>
              <a:t>A start symbol S (always non-terminal)</a:t>
            </a:r>
          </a:p>
          <a:p>
            <a:pPr lvl="1"/>
            <a:r>
              <a:rPr lang="en-US" sz="3000" dirty="0" smtClean="0"/>
              <a:t>A set of productions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44594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example: 0</a:t>
            </a:r>
            <a:r>
              <a:rPr lang="en-US" baseline="30000" dirty="0" smtClean="0"/>
              <a:t>n</a:t>
            </a:r>
            <a:r>
              <a:rPr lang="en-US" dirty="0" smtClean="0"/>
              <a:t>1</a:t>
            </a:r>
            <a:r>
              <a:rPr lang="en-US" baseline="30000" dirty="0" smtClean="0"/>
              <a:t>n</a:t>
            </a:r>
            <a:r>
              <a:rPr lang="en-US" dirty="0" smtClean="0"/>
              <a:t>, n &gt;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/>
              <a:t>My terminals: 0 and 1</a:t>
            </a:r>
          </a:p>
          <a:p>
            <a:pPr lvl="1"/>
            <a:r>
              <a:rPr lang="en-US" sz="3000" dirty="0" smtClean="0"/>
              <a:t>Usually these are the tokens in the language</a:t>
            </a:r>
          </a:p>
          <a:p>
            <a:r>
              <a:rPr lang="en-US" sz="3200" dirty="0" smtClean="0"/>
              <a:t>Non-terminal: only need one, S</a:t>
            </a:r>
          </a:p>
          <a:p>
            <a:r>
              <a:rPr lang="en-US" sz="3200" dirty="0" smtClean="0"/>
              <a:t>Rules:</a:t>
            </a:r>
          </a:p>
          <a:p>
            <a:pPr lvl="1"/>
            <a:r>
              <a:rPr lang="en-US" sz="3000" dirty="0" smtClean="0"/>
              <a:t>S -&gt; 0S1</a:t>
            </a:r>
          </a:p>
          <a:p>
            <a:pPr lvl="1"/>
            <a:r>
              <a:rPr lang="en-US" sz="3000" dirty="0" smtClean="0"/>
              <a:t>S -&gt; 01</a:t>
            </a:r>
          </a:p>
          <a:p>
            <a:r>
              <a:rPr lang="en-US" sz="3200" dirty="0" smtClean="0"/>
              <a:t>How we parse: apply rules and see if can get to the final string via these rules</a:t>
            </a:r>
          </a:p>
          <a:p>
            <a:pPr lvl="1"/>
            <a:r>
              <a:rPr lang="en-US" sz="3000" dirty="0" smtClean="0"/>
              <a:t>Demo on board…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1526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How would we alter this previous example to show that the set of all binary palindromes can be recognized by a CFG?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90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920478"/>
            <a:ext cx="5715000" cy="247803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First, FLEX reads a specification of a scanner either from an input file *.</a:t>
            </a:r>
            <a:r>
              <a:rPr lang="en-US" sz="2400" dirty="0" err="1"/>
              <a:t>lex</a:t>
            </a:r>
            <a:r>
              <a:rPr lang="en-US" sz="2400" dirty="0"/>
              <a:t>, or from standard input, and it generates as output a C source file </a:t>
            </a:r>
            <a:r>
              <a:rPr lang="en-US" sz="2400" dirty="0" err="1"/>
              <a:t>lex.yy.c</a:t>
            </a:r>
            <a:r>
              <a:rPr lang="en-US" sz="2400" dirty="0"/>
              <a:t>. </a:t>
            </a:r>
            <a:endParaRPr lang="en-US" sz="2400" dirty="0"/>
          </a:p>
          <a:p>
            <a:r>
              <a:rPr lang="en-US" sz="2400" dirty="0"/>
              <a:t>Then</a:t>
            </a:r>
            <a:r>
              <a:rPr lang="en-US" sz="2400" dirty="0"/>
              <a:t>, </a:t>
            </a:r>
            <a:r>
              <a:rPr lang="en-US" sz="2400" dirty="0" err="1"/>
              <a:t>lex.yy.c</a:t>
            </a:r>
            <a:r>
              <a:rPr lang="en-US" sz="2400" dirty="0"/>
              <a:t> is compiled and linked with the "-</a:t>
            </a:r>
            <a:r>
              <a:rPr lang="en-US" sz="2400" dirty="0" err="1"/>
              <a:t>lfl</a:t>
            </a:r>
            <a:r>
              <a:rPr lang="en-US" sz="2400" dirty="0"/>
              <a:t>" library to produce an executable </a:t>
            </a:r>
            <a:r>
              <a:rPr lang="en-US" sz="2400" dirty="0" err="1"/>
              <a:t>a.out</a:t>
            </a:r>
            <a:r>
              <a:rPr lang="en-US" sz="2400" dirty="0"/>
              <a:t>. </a:t>
            </a:r>
            <a:endParaRPr lang="en-US" sz="2400" dirty="0"/>
          </a:p>
          <a:p>
            <a:r>
              <a:rPr lang="en-US" sz="2400" dirty="0"/>
              <a:t>Finally</a:t>
            </a:r>
            <a:r>
              <a:rPr lang="en-US" sz="2400" dirty="0"/>
              <a:t>, </a:t>
            </a:r>
            <a:r>
              <a:rPr lang="en-US" sz="2400" dirty="0" err="1"/>
              <a:t>a.out</a:t>
            </a:r>
            <a:r>
              <a:rPr lang="en-US" sz="2400" dirty="0"/>
              <a:t> analyzes its input stream and transforms it into a sequence of tokens.</a:t>
            </a:r>
          </a:p>
        </p:txBody>
      </p:sp>
      <p:pic>
        <p:nvPicPr>
          <p:cNvPr id="9" name="Picture 8" descr="Screen Shot 2017-01-24 at 3.49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248" y="4383862"/>
            <a:ext cx="5093475" cy="153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66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from the book: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Expressions in a simple math language</a:t>
            </a:r>
          </a:p>
          <a:p>
            <a:pPr lvl="1"/>
            <a:r>
              <a:rPr lang="en-US" sz="3000" dirty="0" smtClean="0"/>
              <a:t>Goal: capture that multiplication and division happen AFTER + and –</a:t>
            </a:r>
          </a:p>
          <a:p>
            <a:r>
              <a:rPr lang="en-US" sz="3200" dirty="0" smtClean="0"/>
              <a:t>Example: 3 + 4 * 5</a:t>
            </a:r>
            <a:endParaRPr lang="en-US" sz="3200" dirty="0"/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14771"/>
            <a:ext cx="8534400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987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Note that the final parse tree captures precedence:</a:t>
            </a:r>
            <a:endParaRPr lang="en-US" sz="3200" dirty="0"/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74771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5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intro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Flex reads given input files or standard input, and tokenizes the input according to the rules you specify</a:t>
            </a:r>
          </a:p>
          <a:p>
            <a:r>
              <a:rPr lang="en-US" sz="2400" dirty="0"/>
              <a:t>As output, it generates a function </a:t>
            </a:r>
            <a:r>
              <a:rPr lang="en-US" sz="2400" dirty="0" err="1"/>
              <a:t>yylex</a:t>
            </a:r>
            <a:r>
              <a:rPr lang="en-US" sz="2400" dirty="0"/>
              <a:t>()</a:t>
            </a:r>
          </a:p>
          <a:p>
            <a:pPr lvl="1"/>
            <a:r>
              <a:rPr lang="en-US" sz="2250" dirty="0"/>
              <a:t>(This is why you use –</a:t>
            </a:r>
            <a:r>
              <a:rPr lang="en-US" sz="2250" dirty="0" err="1"/>
              <a:t>lfl</a:t>
            </a:r>
            <a:r>
              <a:rPr lang="en-US" sz="2250" dirty="0"/>
              <a:t> option, so that it links to the flex runtime library)</a:t>
            </a:r>
          </a:p>
          <a:p>
            <a:r>
              <a:rPr lang="en-US" sz="2400" dirty="0"/>
              <a:t>When you run the final executable, it analyzes input for occurrences of regular expressions</a:t>
            </a:r>
          </a:p>
          <a:p>
            <a:r>
              <a:rPr lang="en-US" sz="2400" dirty="0"/>
              <a:t>If found, executes the matching C code</a:t>
            </a:r>
          </a:p>
          <a:p>
            <a:r>
              <a:rPr lang="en-US" sz="2400" dirty="0"/>
              <a:t>Also can track states, to mimic a DFA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337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of a flex 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Three main sections of any flex file:</a:t>
            </a:r>
            <a:endParaRPr lang="en-US" sz="2250" dirty="0"/>
          </a:p>
          <a:p>
            <a:endParaRPr lang="en-US" sz="2400" dirty="0"/>
          </a:p>
        </p:txBody>
      </p:sp>
      <p:pic>
        <p:nvPicPr>
          <p:cNvPr id="7" name="Picture 6" descr="Screen Shot 2017-01-24 at 3.56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179" y="2539121"/>
            <a:ext cx="4762730" cy="327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2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section: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first section is mainly for definitions that will make coding easier.</a:t>
            </a:r>
          </a:p>
          <a:p>
            <a:r>
              <a:rPr lang="en-US" sz="2400" dirty="0"/>
              <a:t>Form: </a:t>
            </a:r>
            <a:r>
              <a:rPr lang="en-US" sz="2400" dirty="0">
                <a:latin typeface="Courier New"/>
                <a:cs typeface="Courier New"/>
              </a:rPr>
              <a:t>name definition</a:t>
            </a:r>
          </a:p>
          <a:p>
            <a:r>
              <a:rPr lang="en-US" sz="2400" dirty="0">
                <a:cs typeface="Courier New"/>
              </a:rPr>
              <a:t>Examples: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digit [0-9]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ID [a-z][a-z0-9]*</a:t>
            </a:r>
          </a:p>
          <a:p>
            <a:r>
              <a:rPr lang="en-US" sz="2400" dirty="0">
                <a:cs typeface="Courier New"/>
              </a:rPr>
              <a:t>Note: these are regular expressions!</a:t>
            </a:r>
            <a:endParaRPr lang="en-US"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9769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section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indented comments (starting with /*) is copied verbatim to the output, up to the next matching */</a:t>
            </a:r>
          </a:p>
          <a:p>
            <a:r>
              <a:rPr lang="en-US" sz="2400" dirty="0"/>
              <a:t>Any indented text or text enclosed in %{}% is copied verbatim (with the  %{}% removed)</a:t>
            </a:r>
          </a:p>
          <a:p>
            <a:r>
              <a:rPr lang="en-US" sz="2400" dirty="0"/>
              <a:t>%top makes sure that lines are copied to the top of the output C file</a:t>
            </a:r>
          </a:p>
          <a:p>
            <a:pPr lvl="1"/>
            <a:r>
              <a:rPr lang="en-US" sz="2250" dirty="0"/>
              <a:t>usually used for #include</a:t>
            </a:r>
            <a:endParaRPr lang="en-US" sz="2250" dirty="0"/>
          </a:p>
        </p:txBody>
      </p:sp>
    </p:spTree>
    <p:extLst>
      <p:ext uri="{BB962C8B-B14F-4D97-AF65-F5344CB8AC3E}">
        <p14:creationId xmlns:p14="http://schemas.microsoft.com/office/powerpoint/2010/main" val="17716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rules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second section is essentially specifying a DFA’s transition function</a:t>
            </a:r>
          </a:p>
          <a:p>
            <a:r>
              <a:rPr lang="en-US" sz="2400" dirty="0"/>
              <a:t>Format: </a:t>
            </a:r>
            <a:r>
              <a:rPr lang="en-US" sz="2400" dirty="0">
                <a:latin typeface="Courier New"/>
                <a:cs typeface="Courier New"/>
              </a:rPr>
              <a:t>pattern action</a:t>
            </a:r>
            <a:r>
              <a:rPr lang="en-US" sz="2400" dirty="0"/>
              <a:t> where </a:t>
            </a:r>
            <a:r>
              <a:rPr lang="en-US" sz="2400" dirty="0">
                <a:latin typeface="Courier New"/>
                <a:cs typeface="Courier New"/>
              </a:rPr>
              <a:t>pattern</a:t>
            </a:r>
            <a:r>
              <a:rPr lang="en-US" sz="2400" dirty="0"/>
              <a:t> is </a:t>
            </a:r>
            <a:r>
              <a:rPr lang="en-US" sz="2400" dirty="0" err="1">
                <a:cs typeface="Courier New"/>
              </a:rPr>
              <a:t>unindented</a:t>
            </a:r>
            <a:r>
              <a:rPr lang="en-US" sz="2400" dirty="0"/>
              <a:t> and </a:t>
            </a:r>
            <a:r>
              <a:rPr lang="en-US" sz="2400" dirty="0">
                <a:latin typeface="Courier New"/>
                <a:cs typeface="Courier New"/>
              </a:rPr>
              <a:t>action</a:t>
            </a:r>
            <a:r>
              <a:rPr lang="en-US" sz="2400" dirty="0"/>
              <a:t> is on the same line</a:t>
            </a:r>
          </a:p>
          <a:p>
            <a:r>
              <a:rPr lang="en-US" sz="2400" dirty="0"/>
              <a:t>Any indented line or line surrounded by a %{}% can be used to declare variables, etc.</a:t>
            </a:r>
          </a:p>
          <a:p>
            <a:r>
              <a:rPr lang="en-US" sz="2400" dirty="0"/>
              <a:t>Note: deviations from this format cause compile issues!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2682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section: allowed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Patterns are what encode the regular expressions that are recognized</a:t>
            </a:r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‘x’ </a:t>
            </a:r>
            <a:r>
              <a:rPr lang="en-US" sz="2250" dirty="0">
                <a:cs typeface="Courier New"/>
              </a:rPr>
              <a:t>- </a:t>
            </a:r>
            <a:r>
              <a:rPr lang="en-US" sz="2250" dirty="0"/>
              <a:t>match the character x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‘.’ </a:t>
            </a:r>
            <a:r>
              <a:rPr lang="en-US" sz="2250" dirty="0">
                <a:cs typeface="Courier New"/>
              </a:rPr>
              <a:t>- </a:t>
            </a:r>
            <a:r>
              <a:rPr lang="en-US" sz="2250" dirty="0"/>
              <a:t>any character except a newline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‘</a:t>
            </a:r>
            <a:r>
              <a:rPr lang="en-US" sz="2250" dirty="0">
                <a:latin typeface="Courier New"/>
                <a:cs typeface="Courier New"/>
              </a:rPr>
              <a:t>xyz’ </a:t>
            </a:r>
            <a:r>
              <a:rPr lang="en-US" sz="2250" dirty="0">
                <a:cs typeface="Courier New"/>
              </a:rPr>
              <a:t>- </a:t>
            </a:r>
            <a:r>
              <a:rPr lang="en-US" sz="2250" dirty="0"/>
              <a:t>matches x, y, or z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‘</a:t>
            </a:r>
            <a:r>
              <a:rPr lang="en-US" sz="2250" dirty="0" err="1">
                <a:latin typeface="Courier New"/>
                <a:cs typeface="Courier New"/>
              </a:rPr>
              <a:t>abj-oZ</a:t>
            </a:r>
            <a:r>
              <a:rPr lang="en-US" sz="2250" dirty="0">
                <a:latin typeface="Courier New"/>
                <a:cs typeface="Courier New"/>
              </a:rPr>
              <a:t>’ </a:t>
            </a:r>
            <a:r>
              <a:rPr lang="en-US" sz="2250" dirty="0">
                <a:cs typeface="Courier New"/>
              </a:rPr>
              <a:t>- </a:t>
            </a:r>
            <a:r>
              <a:rPr lang="en-US" sz="2250" dirty="0"/>
              <a:t>matches </a:t>
            </a:r>
            <a:r>
              <a:rPr lang="en-US" sz="2250" dirty="0" err="1"/>
              <a:t>a,b,j,k,l,m,n,o</a:t>
            </a:r>
            <a:r>
              <a:rPr lang="en-US" sz="2250" dirty="0"/>
              <a:t>, or Z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‘[^A-Z]’ </a:t>
            </a:r>
            <a:r>
              <a:rPr lang="en-US" sz="2250" dirty="0">
                <a:cs typeface="Courier New"/>
              </a:rPr>
              <a:t>– characters OTHER than A-Z (negation)</a:t>
            </a:r>
            <a:endParaRPr lang="en-US" sz="2250" dirty="0"/>
          </a:p>
        </p:txBody>
      </p:sp>
    </p:spTree>
    <p:extLst>
      <p:ext uri="{BB962C8B-B14F-4D97-AF65-F5344CB8AC3E}">
        <p14:creationId xmlns:p14="http://schemas.microsoft.com/office/powerpoint/2010/main" val="2078270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684</TotalTime>
  <Words>1695</Words>
  <Application>Microsoft Macintosh PowerPoint</Application>
  <PresentationFormat>On-screen Show (4:3)</PresentationFormat>
  <Paragraphs>201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Calibri</vt:lpstr>
      <vt:lpstr>Cambria</vt:lpstr>
      <vt:lpstr>Courier New</vt:lpstr>
      <vt:lpstr>Wingdings</vt:lpstr>
      <vt:lpstr>Arial</vt:lpstr>
      <vt:lpstr>Adjacency</vt:lpstr>
      <vt:lpstr>More on flex</vt:lpstr>
      <vt:lpstr>lex &amp; flex</vt:lpstr>
      <vt:lpstr>Flex overview</vt:lpstr>
      <vt:lpstr>Flex intro (cont)</vt:lpstr>
      <vt:lpstr>Format of a flex file</vt:lpstr>
      <vt:lpstr>First section: definitions</vt:lpstr>
      <vt:lpstr>Definitions section (cont.)</vt:lpstr>
      <vt:lpstr>The rules section</vt:lpstr>
      <vt:lpstr>Rules section: allowed patterns</vt:lpstr>
      <vt:lpstr>More patterns</vt:lpstr>
      <vt:lpstr>A simple example</vt:lpstr>
      <vt:lpstr>Another simple example</vt:lpstr>
      <vt:lpstr>Things to note from last slide</vt:lpstr>
      <vt:lpstr>How matching happens</vt:lpstr>
      <vt:lpstr>Actions</vt:lpstr>
      <vt:lpstr>Another simple example</vt:lpstr>
      <vt:lpstr>Special actions</vt:lpstr>
      <vt:lpstr>Example</vt:lpstr>
      <vt:lpstr>States and flex</vt:lpstr>
      <vt:lpstr>Flex - compiling</vt:lpstr>
      <vt:lpstr>States</vt:lpstr>
      <vt:lpstr>Example</vt:lpstr>
      <vt:lpstr>Next homework</vt:lpstr>
      <vt:lpstr>Limitations of regular languages</vt:lpstr>
      <vt:lpstr>Beyond regular expressions</vt:lpstr>
      <vt:lpstr>Beyond regular expressions</vt:lpstr>
      <vt:lpstr>Context Free Languages</vt:lpstr>
      <vt:lpstr>An example: 0n1n, n &gt; 0</vt:lpstr>
      <vt:lpstr>Another</vt:lpstr>
      <vt:lpstr>An example from the book:</vt:lpstr>
      <vt:lpstr>Resulting parse tree</vt:lpstr>
    </vt:vector>
  </TitlesOfParts>
  <Company>SLU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flex</dc:title>
  <dc:creator>Erin Chambers</dc:creator>
  <cp:lastModifiedBy>Microsoft Office User</cp:lastModifiedBy>
  <cp:revision>6</cp:revision>
  <dcterms:created xsi:type="dcterms:W3CDTF">2017-01-27T03:02:07Z</dcterms:created>
  <dcterms:modified xsi:type="dcterms:W3CDTF">2018-01-26T04:47:20Z</dcterms:modified>
</cp:coreProperties>
</file>