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37"/>
  </p:notesMasterIdLst>
  <p:handoutMasterIdLst>
    <p:handoutMasterId r:id="rId38"/>
  </p:handoutMasterIdLst>
  <p:sldIdLst>
    <p:sldId id="287" r:id="rId2"/>
    <p:sldId id="282" r:id="rId3"/>
    <p:sldId id="262" r:id="rId4"/>
    <p:sldId id="28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89" r:id="rId14"/>
    <p:sldId id="286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</p:sldIdLst>
  <p:sldSz cx="9144000" cy="6858000" type="screen4x3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77777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-440" y="-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36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cs typeface="+mn-cs"/>
              </a:defRPr>
            </a:lvl1pPr>
          </a:lstStyle>
          <a:p>
            <a:pPr>
              <a:defRPr/>
            </a:pPr>
            <a:fld id="{CCEF2819-6603-A544-880A-4F34E722FD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77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12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5123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512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5" name="Rectangle 512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166" name="Rectangle 512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512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8BB242C-FEF6-FD41-9A0B-EB565ABE10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83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  <a:cs typeface="+mn-cs"/>
              </a:rPr>
              <a:t>PROGRAMMING IN HASKELL</a:t>
            </a:r>
          </a:p>
        </p:txBody>
      </p:sp>
      <p:pic>
        <p:nvPicPr>
          <p:cNvPr id="4" name="Picture 8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561975" y="5087938"/>
            <a:ext cx="8153400" cy="6096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200">
                <a:solidFill>
                  <a:schemeClr val="tx1"/>
                </a:solidFill>
                <a:latin typeface="Tahoma" charset="0"/>
              </a:defRPr>
            </a:lvl1pPr>
          </a:lstStyle>
          <a:p>
            <a:pPr lvl="0"/>
            <a:r>
              <a:rPr lang="en-US" noProof="0" smtClean="0"/>
              <a:t>Chapter 2 -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7123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5F58E-5792-BB40-889B-1D2BFAC1E0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8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27BC4-F17A-6042-AC5E-D968E0965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1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89ABE-7F6A-9846-B217-F0F0F8510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0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E5CB7-272C-5F45-9FEC-E1F9BA0104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3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169AC-D6E7-3F4A-9630-6A242EBD28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7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E27B4-6AD8-9246-9C66-028268060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1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3D5C7-8BC2-AD47-9911-3E0E5B3FC1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8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3042D-5696-9046-9188-068230316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7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2442-A196-4A42-9F16-734592470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3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F7F50-F9F2-4B43-95BD-9013756CD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5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6F277A94-142D-B144-80F7-4F43B00BDB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2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B9D06-4610-7246-9F62-BD4BA6505F98}" type="slidenum">
              <a:rPr lang="en-US"/>
              <a:pPr>
                <a:defRPr/>
              </a:pPr>
              <a:t>0</a:t>
            </a:fld>
            <a:endParaRPr lang="en-US"/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  <a:cs typeface="+mn-cs"/>
              </a:rPr>
              <a:t>PROGRAMMING IN HASKELL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36525" y="1674813"/>
            <a:ext cx="87915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kumimoji="1" lang="en-US" sz="3200" dirty="0">
                <a:cs typeface="+mn-cs"/>
              </a:rPr>
              <a:t>An Introduction</a:t>
            </a:r>
          </a:p>
        </p:txBody>
      </p:sp>
      <p:sp>
        <p:nvSpPr>
          <p:cNvPr id="15364" name="TextBox 1"/>
          <p:cNvSpPr txBox="1">
            <a:spLocks noChangeArrowheads="1"/>
          </p:cNvSpPr>
          <p:nvPr/>
        </p:nvSpPr>
        <p:spPr bwMode="auto">
          <a:xfrm>
            <a:off x="1141413" y="5133975"/>
            <a:ext cx="76406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Based on lecture notes by Graham Hutton</a:t>
            </a:r>
          </a:p>
          <a:p>
            <a:pPr algn="ctr"/>
            <a:r>
              <a:rPr lang="en-US"/>
              <a:t>The book “Learn You a Haskell for Great Good” </a:t>
            </a:r>
          </a:p>
          <a:p>
            <a:pPr algn="ctr"/>
            <a:r>
              <a:rPr lang="en-US"/>
              <a:t>(and a few other sources)</a:t>
            </a:r>
          </a:p>
        </p:txBody>
      </p:sp>
      <p:pic>
        <p:nvPicPr>
          <p:cNvPr id="15365" name="Picture 5" descr="Screen Shot 2014-03-18 at 8.50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25" y="2371725"/>
            <a:ext cx="2432050" cy="276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 descr="Screen Shot 2014-03-18 at 8.51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2446338"/>
            <a:ext cx="2012950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66725" y="1592263"/>
            <a:ext cx="2527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1970s - 1980s:</a:t>
            </a:r>
            <a:endParaRPr lang="en-US" sz="3200">
              <a:cs typeface="+mn-cs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495300" y="5127625"/>
            <a:ext cx="81359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David Turner develops a number of </a:t>
            </a:r>
            <a:r>
              <a:rPr lang="en-US" i="1">
                <a:cs typeface="+mn-cs"/>
              </a:rPr>
              <a:t>lazy</a:t>
            </a:r>
            <a:r>
              <a:rPr lang="en-US">
                <a:cs typeface="+mn-cs"/>
              </a:rPr>
              <a:t> functional languages, culminating in the </a:t>
            </a:r>
            <a:r>
              <a:rPr lang="en-US" u="sng">
                <a:cs typeface="+mn-cs"/>
              </a:rPr>
              <a:t>Miranda</a:t>
            </a:r>
            <a:r>
              <a:rPr lang="en-US">
                <a:cs typeface="+mn-cs"/>
              </a:rPr>
              <a:t> system.</a:t>
            </a:r>
            <a:endParaRPr lang="en-US" sz="3200">
              <a:cs typeface="+mn-cs"/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77A565E4-E960-9C41-A3A6-345AFCBB7532}" type="slidenum">
              <a:rPr lang="en-US" sz="1400">
                <a:cs typeface="+mn-cs"/>
              </a:rPr>
              <a:pPr algn="r">
                <a:defRPr/>
              </a:pPr>
              <a:t>9</a:t>
            </a:fld>
            <a:endParaRPr lang="en-US" sz="1400">
              <a:cs typeface="+mn-cs"/>
            </a:endParaRPr>
          </a:p>
        </p:txBody>
      </p:sp>
      <p:pic>
        <p:nvPicPr>
          <p:cNvPr id="24581" name="Picture 7" descr="C:\Documents and Settings\gmh.POLIHALE\Desktop\d_tur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50" y="2557463"/>
            <a:ext cx="13843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41325" y="1677988"/>
            <a:ext cx="1084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1987:</a:t>
            </a:r>
            <a:endParaRPr lang="en-US" sz="3200">
              <a:cs typeface="+mn-cs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54000" y="3502025"/>
            <a:ext cx="856932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An international committee of researchers initiates the development of </a:t>
            </a:r>
            <a:r>
              <a:rPr lang="en-US" sz="2400" u="sng" dirty="0">
                <a:cs typeface="+mn-cs"/>
              </a:rPr>
              <a:t>Haskell</a:t>
            </a:r>
            <a:r>
              <a:rPr lang="en-US" sz="2400" dirty="0">
                <a:cs typeface="+mn-cs"/>
              </a:rPr>
              <a:t>, a standard lazy functional language.</a:t>
            </a:r>
          </a:p>
          <a:p>
            <a:pPr>
              <a:defRPr/>
            </a:pPr>
            <a:endParaRPr lang="en-US" sz="2400" dirty="0">
              <a:cs typeface="+mn-cs"/>
            </a:endParaRPr>
          </a:p>
          <a:p>
            <a:pPr>
              <a:defRPr/>
            </a:pPr>
            <a:r>
              <a:rPr lang="en-US" sz="2400" dirty="0">
                <a:cs typeface="+mn-cs"/>
              </a:rPr>
              <a:t>Partially in response to “Can programming be liberated from the Von </a:t>
            </a:r>
            <a:r>
              <a:rPr lang="en-US" sz="2400" dirty="0" err="1">
                <a:cs typeface="+mn-cs"/>
              </a:rPr>
              <a:t>Neuman</a:t>
            </a:r>
            <a:r>
              <a:rPr lang="en-US" sz="2400" dirty="0">
                <a:cs typeface="+mn-cs"/>
              </a:rPr>
              <a:t> style?”, by John Backus.</a:t>
            </a:r>
          </a:p>
          <a:p>
            <a:pPr>
              <a:defRPr/>
            </a:pPr>
            <a:endParaRPr lang="en-US" sz="2400" dirty="0">
              <a:cs typeface="+mn-cs"/>
            </a:endParaRPr>
          </a:p>
          <a:p>
            <a:pPr>
              <a:defRPr/>
            </a:pPr>
            <a:r>
              <a:rPr lang="en-US" sz="2400" dirty="0">
                <a:cs typeface="+mn-cs"/>
              </a:rPr>
              <a:t>(Named in honor of logician Haskell B. Curry.)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28D0539F-BE64-5B4C-89A1-29803C9C3028}" type="slidenum">
              <a:rPr lang="en-US" sz="1400">
                <a:cs typeface="+mn-cs"/>
              </a:rPr>
              <a:pPr algn="r">
                <a:defRPr/>
              </a:pPr>
              <a:t>10</a:t>
            </a:fld>
            <a:endParaRPr lang="en-US" sz="1400">
              <a:cs typeface="+mn-cs"/>
            </a:endParaRPr>
          </a:p>
        </p:txBody>
      </p:sp>
      <p:pic>
        <p:nvPicPr>
          <p:cNvPr id="25605" name="Picture 8" descr="C:\Documents and Settings\gmh.POLIHALE\Desktop\HaskellLogo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21"/>
          <a:stretch>
            <a:fillRect/>
          </a:stretch>
        </p:blipFill>
        <p:spPr bwMode="auto">
          <a:xfrm>
            <a:off x="2203450" y="1495425"/>
            <a:ext cx="449580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28625" y="1725613"/>
            <a:ext cx="1084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2003:</a:t>
            </a:r>
            <a:endParaRPr lang="en-US" sz="3200">
              <a:cs typeface="+mn-cs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800100" y="5216525"/>
            <a:ext cx="77263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The committee publishes the </a:t>
            </a:r>
            <a:r>
              <a:rPr lang="en-US" u="sng">
                <a:cs typeface="+mn-cs"/>
              </a:rPr>
              <a:t>Haskell 98</a:t>
            </a:r>
            <a:r>
              <a:rPr lang="en-US">
                <a:cs typeface="+mn-cs"/>
              </a:rPr>
              <a:t> report, defining a stable version of the language.</a:t>
            </a:r>
            <a:endParaRPr lang="en-US" sz="3200">
              <a:cs typeface="+mn-cs"/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5E7540AE-F38F-A748-AF1C-3E6A8E64A6E5}" type="slidenum">
              <a:rPr lang="en-US" sz="1400">
                <a:cs typeface="+mn-cs"/>
              </a:rPr>
              <a:pPr algn="r">
                <a:defRPr/>
              </a:pPr>
              <a:t>11</a:t>
            </a:fld>
            <a:endParaRPr lang="en-US" sz="1400">
              <a:cs typeface="+mn-cs"/>
            </a:endParaRPr>
          </a:p>
        </p:txBody>
      </p:sp>
      <p:pic>
        <p:nvPicPr>
          <p:cNvPr id="26629" name="Picture 10" descr="C:\Documents and Settings\gmh.POLIHALE\Desktop\re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8" y="2319338"/>
            <a:ext cx="1495425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28625" y="1725613"/>
            <a:ext cx="19224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2003-date:</a:t>
            </a:r>
            <a:endParaRPr lang="en-US" sz="3200" dirty="0">
              <a:cs typeface="+mn-cs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873125" y="4873625"/>
            <a:ext cx="739775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Standard distribution, library support, new language features, development tools, use in industry, influence on other languages, etc.</a:t>
            </a:r>
            <a:endParaRPr lang="en-US" sz="3200" dirty="0">
              <a:cs typeface="+mn-cs"/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E5F6D599-85F6-E84D-9011-8DDB0A00EF54}" type="slidenum">
              <a:rPr lang="en-US" sz="1400">
                <a:cs typeface="+mn-cs"/>
              </a:rPr>
              <a:pPr algn="r">
                <a:defRPr/>
              </a:pPr>
              <a:t>12</a:t>
            </a:fld>
            <a:endParaRPr lang="en-US" sz="1400">
              <a:cs typeface="+mn-cs"/>
            </a:endParaRPr>
          </a:p>
        </p:txBody>
      </p:sp>
      <p:pic>
        <p:nvPicPr>
          <p:cNvPr id="27653" name="Picture 2" descr="Screen Shot 2014-01-20 at 11.46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213" y="2292350"/>
            <a:ext cx="2187575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A Taste of Haskell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903288" y="1774825"/>
            <a:ext cx="7339012" cy="2830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 []     = []</a:t>
            </a: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 (x:xs) = f ys ++ [x] ++ f zs</a:t>
            </a: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  where</a:t>
            </a: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     ys = [a | a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  <a:cs typeface="+mn-cs"/>
              </a:rPr>
              <a:t> xs, a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</a:t>
            </a:r>
            <a:r>
              <a:rPr lang="en-US" sz="2400">
                <a:latin typeface="Lucida Sans Typewriter" charset="0"/>
                <a:cs typeface="+mn-cs"/>
              </a:rPr>
              <a:t> x]</a:t>
            </a: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     zs = [b | b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  <a:cs typeface="+mn-cs"/>
              </a:rPr>
              <a:t> xs, b &gt; x]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4191000" y="4948238"/>
            <a:ext cx="7620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600">
                <a:cs typeface="+mn-cs"/>
              </a:rPr>
              <a:t>?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48B1F8EB-BA8E-4346-BCB5-0B27F4B8EEE7}" type="slidenum">
              <a:rPr lang="en-US" sz="1400">
                <a:cs typeface="+mn-cs"/>
              </a:rPr>
              <a:pPr algn="r">
                <a:defRPr/>
              </a:pPr>
              <a:t>13</a:t>
            </a:fld>
            <a:endParaRPr lang="en-US" sz="1400"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Basic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58D1C-1376-EC41-86BC-48721993DBE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4650" y="1350963"/>
            <a:ext cx="8394700" cy="52625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en-US" dirty="0"/>
              <a:t>Purely function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Lazy evaluation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Statically typed with strong typing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Uses type inference (like Python)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VERY concise – small and elegant code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Types are KEY (like Java or C – but more)</a:t>
            </a:r>
          </a:p>
          <a:p>
            <a:pPr marL="457200" indent="-457200">
              <a:buFont typeface="Arial"/>
              <a:buChar char="•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Features we care about: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On </a:t>
            </a:r>
            <a:r>
              <a:rPr lang="en-US" dirty="0" err="1"/>
              <a:t>turing</a:t>
            </a:r>
            <a:endParaRPr lang="en-US" dirty="0"/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Website with interface (somewhat limited functionality)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Free and easy to download locally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861B5D74-43A2-1141-9833-1A32E974F2CE}" type="slidenum">
              <a:rPr lang="en-US" sz="1400"/>
              <a:pPr>
                <a:defRPr/>
              </a:pPr>
              <a:t>15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Glasgow Haskell Compiler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48638" cy="3741738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</a:rPr>
              <a:t>GHC is the leading implementation of Haskell, and comprises a compiler and interpreter;</a:t>
            </a:r>
          </a:p>
          <a:p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</a:rPr>
              <a:t>The interactive nature of the interpreter makes it well suited for teaching and prototyping;</a:t>
            </a:r>
          </a:p>
          <a:p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</a:rPr>
              <a:t>GHC is freely available from: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643063" y="5529263"/>
            <a:ext cx="4635500" cy="461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www.haskell.org/platform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A4794BCD-A03D-8940-A073-A3E6FEB31357}" type="slidenum">
              <a:rPr lang="en-US" sz="1400"/>
              <a:pPr>
                <a:defRPr/>
              </a:pPr>
              <a:t>16</a:t>
            </a:fld>
            <a:endParaRPr lang="en-US" sz="140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Starting GHC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515938" y="3116263"/>
            <a:ext cx="7726362" cy="2960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1600">
                <a:latin typeface="Lucida Sans Typewriter" charset="0"/>
              </a:rPr>
              <a:t>% ghci</a:t>
            </a:r>
          </a:p>
          <a:p>
            <a:pPr>
              <a:spcBef>
                <a:spcPts val="1000"/>
              </a:spcBef>
            </a:pPr>
            <a:endParaRPr lang="en-US" sz="1600">
              <a:latin typeface="Lucida Sans Typewriter" charset="0"/>
            </a:endParaRPr>
          </a:p>
          <a:p>
            <a:pPr>
              <a:spcBef>
                <a:spcPts val="1000"/>
              </a:spcBef>
            </a:pPr>
            <a:r>
              <a:rPr lang="en-US" sz="1600">
                <a:latin typeface="Lucida Sans Typewriter" charset="0"/>
              </a:rPr>
              <a:t>GHCi, version 7.4.1: http://www.haskell.org/ghc/  :? for help</a:t>
            </a:r>
          </a:p>
          <a:p>
            <a:pPr>
              <a:spcBef>
                <a:spcPts val="1000"/>
              </a:spcBef>
            </a:pPr>
            <a:r>
              <a:rPr lang="en-US" sz="1600">
                <a:latin typeface="Lucida Sans Typewriter" charset="0"/>
              </a:rPr>
              <a:t>Loading package ghc-prim ... linking ... done.</a:t>
            </a:r>
          </a:p>
          <a:p>
            <a:pPr>
              <a:spcBef>
                <a:spcPts val="1000"/>
              </a:spcBef>
            </a:pPr>
            <a:r>
              <a:rPr lang="en-US" sz="1600">
                <a:latin typeface="Lucida Sans Typewriter" charset="0"/>
              </a:rPr>
              <a:t>Loading package integer-gmp ... linking ... done.</a:t>
            </a:r>
          </a:p>
          <a:p>
            <a:pPr>
              <a:spcBef>
                <a:spcPts val="1000"/>
              </a:spcBef>
            </a:pPr>
            <a:r>
              <a:rPr lang="en-US" sz="1600">
                <a:latin typeface="Lucida Sans Typewriter" charset="0"/>
              </a:rPr>
              <a:t>Loading package base ... linking ... done.</a:t>
            </a:r>
          </a:p>
          <a:p>
            <a:pPr>
              <a:spcBef>
                <a:spcPts val="1000"/>
              </a:spcBef>
            </a:pPr>
            <a:endParaRPr lang="en-US" sz="1600">
              <a:latin typeface="Lucida Sans Typewriter" charset="0"/>
            </a:endParaRPr>
          </a:p>
          <a:p>
            <a:pPr>
              <a:spcBef>
                <a:spcPts val="1000"/>
              </a:spcBef>
            </a:pPr>
            <a:r>
              <a:rPr lang="en-US" sz="1600">
                <a:latin typeface="Lucida Sans Typewriter" charset="0"/>
              </a:rPr>
              <a:t>Prelude&gt; 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15925" y="1555750"/>
            <a:ext cx="83343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GHC interpreter can be started from the Unix command prompt % by simply typing </a:t>
            </a:r>
            <a:r>
              <a:rPr lang="en-US" u="sng"/>
              <a:t>ghci</a:t>
            </a:r>
            <a:r>
              <a:rPr lang="en-US"/>
              <a:t>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262E0DE5-544C-F747-858D-80D022C05DC3}" type="slidenum">
              <a:rPr lang="en-US" sz="1400"/>
              <a:pPr>
                <a:defRPr/>
              </a:pPr>
              <a:t>17</a:t>
            </a:fld>
            <a:endParaRPr lang="en-US" sz="1400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39738" y="623888"/>
            <a:ext cx="80168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GHCi prompt &gt; means that the interpreter is ready to evaluate an expression.</a:t>
            </a:r>
          </a:p>
          <a:p>
            <a:endParaRPr lang="en-US"/>
          </a:p>
          <a:p>
            <a:r>
              <a:rPr lang="en-US"/>
              <a:t>For example: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395413" y="3071813"/>
            <a:ext cx="3498850" cy="3013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2+3*4</a:t>
            </a:r>
          </a:p>
          <a:p>
            <a:r>
              <a:rPr lang="en-US" sz="2400">
                <a:latin typeface="Lucida Sans Typewriter" charset="0"/>
              </a:rPr>
              <a:t>14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(2+3)*4</a:t>
            </a:r>
          </a:p>
          <a:p>
            <a:r>
              <a:rPr lang="en-US" sz="2400">
                <a:latin typeface="Lucida Sans Typewriter" charset="0"/>
              </a:rPr>
              <a:t>20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sqrt (3^2 + 4^2)</a:t>
            </a:r>
          </a:p>
          <a:p>
            <a:r>
              <a:rPr lang="en-US" sz="2400">
                <a:latin typeface="Lucida Sans Typewriter" charset="0"/>
              </a:rPr>
              <a:t>5.0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481B2C30-076E-044B-B59A-9DEC28ADD303}" type="slidenum">
              <a:rPr lang="en-US" sz="1400"/>
              <a:pPr>
                <a:defRPr/>
              </a:pPr>
              <a:t>18</a:t>
            </a:fld>
            <a:endParaRPr lang="en-US" sz="14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88" y="334963"/>
            <a:ext cx="7772400" cy="1106487"/>
          </a:xfrm>
        </p:spPr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The Standard Prelude:</a:t>
            </a:r>
            <a:br>
              <a:rPr lang="en-US">
                <a:latin typeface="Arial Black" charset="0"/>
                <a:ea typeface="ＭＳ Ｐゴシック" charset="0"/>
              </a:rPr>
            </a:br>
            <a:r>
              <a:rPr lang="en-US">
                <a:latin typeface="Arial Black" charset="0"/>
                <a:ea typeface="ＭＳ Ｐゴシック" charset="0"/>
              </a:rPr>
              <a:t>List Madness!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50850" y="1652588"/>
            <a:ext cx="796766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Haskell comes with a large number of standard library functions.  In addition to the familiar numeric functions such as + and *, the library also provides many useful functions on </a:t>
            </a:r>
            <a:r>
              <a:rPr lang="en-US" u="sng"/>
              <a:t>lists</a:t>
            </a:r>
            <a:r>
              <a:rPr lang="en-US"/>
              <a:t>.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54038" y="4044950"/>
            <a:ext cx="5649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Select the first element of a list: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495425" y="5095875"/>
            <a:ext cx="3498850" cy="822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head [1,2,3,4,5]</a:t>
            </a:r>
          </a:p>
          <a:p>
            <a:r>
              <a:rPr lang="en-US" sz="2400">
                <a:latin typeface="Lucida Sans Typewriter" charset="0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9CFD5-C2BA-CA4B-848F-9120FDA4BB7F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05788" cy="685800"/>
          </a:xfrm>
        </p:spPr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What is a Functional Language?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3305175"/>
            <a:ext cx="8178800" cy="30226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</a:rPr>
              <a:t>Functional programming is </a:t>
            </a:r>
            <a:r>
              <a:rPr lang="en-US" u="sng">
                <a:latin typeface="Tahoma" charset="0"/>
                <a:ea typeface="ＭＳ Ｐゴシック" charset="0"/>
              </a:rPr>
              <a:t>style</a:t>
            </a:r>
            <a:r>
              <a:rPr lang="en-US">
                <a:latin typeface="Tahoma" charset="0"/>
                <a:ea typeface="ＭＳ Ｐゴシック" charset="0"/>
              </a:rPr>
              <a:t> of programming in which the basic method of computation is the application of functions to arguments;</a:t>
            </a:r>
          </a:p>
          <a:p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</a:rPr>
              <a:t>A functional language is one that </a:t>
            </a:r>
            <a:r>
              <a:rPr lang="en-US" u="sng">
                <a:latin typeface="Tahoma" charset="0"/>
                <a:ea typeface="ＭＳ Ｐゴシック" charset="0"/>
              </a:rPr>
              <a:t>supports</a:t>
            </a:r>
            <a:r>
              <a:rPr lang="en-US">
                <a:latin typeface="Tahoma" charset="0"/>
                <a:ea typeface="ＭＳ Ｐゴシック" charset="0"/>
              </a:rPr>
              <a:t> and </a:t>
            </a:r>
            <a:r>
              <a:rPr lang="en-US" u="sng">
                <a:latin typeface="Tahoma" charset="0"/>
                <a:ea typeface="ＭＳ Ｐゴシック" charset="0"/>
              </a:rPr>
              <a:t>encourages</a:t>
            </a:r>
            <a:r>
              <a:rPr lang="en-US">
                <a:latin typeface="Tahoma" charset="0"/>
                <a:ea typeface="ＭＳ Ｐゴシック" charset="0"/>
              </a:rPr>
              <a:t> the functional style.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452438" y="1716088"/>
            <a:ext cx="80311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Opinions differ, and it is difficult to give a precise definition, but generally speaking: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ADB0FC93-5285-4049-978A-73BA42BEA729}" type="slidenum">
              <a:rPr lang="en-US" sz="1400"/>
              <a:pPr>
                <a:defRPr/>
              </a:pPr>
              <a:t>19</a:t>
            </a:fld>
            <a:endParaRPr lang="en-US" sz="140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01638" y="4556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Remove the first element from a list: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427163" y="1347788"/>
            <a:ext cx="34988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tail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[2,3,4,5]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01638" y="25257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Select the nth element of a list: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397000" y="3390900"/>
            <a:ext cx="349885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&gt; [1,2,3,4,5] !! 2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3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01638" y="4597400"/>
            <a:ext cx="8178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Select the first n elements of a list: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1455738" y="5521325"/>
            <a:ext cx="3867150" cy="822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take 3 [1,2,3,4,5]</a:t>
            </a:r>
          </a:p>
          <a:p>
            <a:r>
              <a:rPr lang="en-US" sz="2400">
                <a:latin typeface="Lucida Sans Typewriter" charset="0"/>
              </a:rPr>
              <a:t>[1,2,3]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8272228D-8117-3047-A65F-36A7CB441E58}" type="slidenum">
              <a:rPr lang="en-US" sz="1400"/>
              <a:pPr>
                <a:defRPr/>
              </a:pPr>
              <a:t>20</a:t>
            </a:fld>
            <a:endParaRPr lang="en-US" sz="140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01638" y="4556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Remove the first n elements from a list: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427163" y="1347788"/>
            <a:ext cx="38671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drop 3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[4,5]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401638" y="25257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Calculate the length of a list: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397000" y="3419475"/>
            <a:ext cx="38671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length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5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401638" y="4597400"/>
            <a:ext cx="8178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Calculate the sum of a list of numbers: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455738" y="5491163"/>
            <a:ext cx="33147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sum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15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09957AA4-0A14-7042-A5B0-1F7F86029163}" type="slidenum">
              <a:rPr lang="en-US" sz="1400"/>
              <a:pPr>
                <a:defRPr/>
              </a:pPr>
              <a:t>21</a:t>
            </a:fld>
            <a:endParaRPr lang="en-US" sz="140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401638" y="4556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Calculate the product of a list of numbers: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427163" y="1347788"/>
            <a:ext cx="40513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product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120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401638" y="25257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Append two lists: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397000" y="3419475"/>
            <a:ext cx="34988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[1,2,3] ++ [4,5]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[1,2,3,4,5]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401638" y="4597400"/>
            <a:ext cx="8178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Reverse a list: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1455738" y="5491163"/>
            <a:ext cx="40513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reverse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[5,4,3,2,1]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A961C596-3B3D-844F-9F91-B71AF171D404}" type="slidenum">
              <a:rPr lang="en-US" sz="1400"/>
              <a:pPr>
                <a:defRPr/>
              </a:pPr>
              <a:t>22</a:t>
            </a:fld>
            <a:endParaRPr lang="en-US" sz="140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Function Application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465138" y="1616075"/>
            <a:ext cx="8229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</a:t>
            </a:r>
            <a:r>
              <a:rPr lang="en-US" u="sng"/>
              <a:t>mathematics</a:t>
            </a:r>
            <a:r>
              <a:rPr lang="en-US"/>
              <a:t>, function application is denoted using parentheses, and multiplication is often denoted using juxtaposition or space.</a:t>
            </a: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1554163" y="3700463"/>
            <a:ext cx="23939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f(a,b) + c d</a:t>
            </a:r>
          </a:p>
        </p:txBody>
      </p:sp>
      <p:sp>
        <p:nvSpPr>
          <p:cNvPr id="37893" name="AutoShape 6"/>
          <p:cNvSpPr>
            <a:spLocks noChangeArrowheads="1"/>
          </p:cNvSpPr>
          <p:nvPr/>
        </p:nvSpPr>
        <p:spPr bwMode="auto">
          <a:xfrm>
            <a:off x="1104900" y="5229225"/>
            <a:ext cx="7085013" cy="1028700"/>
          </a:xfrm>
          <a:prstGeom prst="wedgeRoundRectCallout">
            <a:avLst>
              <a:gd name="adj1" fmla="val -27528"/>
              <a:gd name="adj2" fmla="val -124227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Apply the function f to a and b, and add the result to the product of c and 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EA5B46B5-8312-1F41-8702-5D9BD1973870}" type="slidenum">
              <a:rPr lang="en-US" sz="1400"/>
              <a:pPr>
                <a:defRPr/>
              </a:pPr>
              <a:t>23</a:t>
            </a:fld>
            <a:endParaRPr lang="en-US" sz="1400"/>
          </a:p>
        </p:txBody>
      </p:sp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452438" y="1144588"/>
            <a:ext cx="8229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</a:t>
            </a:r>
            <a:r>
              <a:rPr lang="en-US" u="sng"/>
              <a:t>Haskell</a:t>
            </a:r>
            <a:r>
              <a:rPr lang="en-US"/>
              <a:t>, function application is denoted using space, and multiplication is denoted using *.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1638300" y="3233738"/>
            <a:ext cx="22098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f a b + c*d</a:t>
            </a:r>
          </a:p>
        </p:txBody>
      </p:sp>
      <p:sp>
        <p:nvSpPr>
          <p:cNvPr id="38916" name="AutoShape 8"/>
          <p:cNvSpPr>
            <a:spLocks noChangeArrowheads="1"/>
          </p:cNvSpPr>
          <p:nvPr/>
        </p:nvSpPr>
        <p:spPr bwMode="auto">
          <a:xfrm>
            <a:off x="850900" y="4994275"/>
            <a:ext cx="6457950" cy="566738"/>
          </a:xfrm>
          <a:prstGeom prst="wedgeRoundRectCallout">
            <a:avLst>
              <a:gd name="adj1" fmla="val -25787"/>
              <a:gd name="adj2" fmla="val -19733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As previously, but in Haskell syntax.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3D123928-5C2B-414B-9AC7-B5ECFF4764C6}" type="slidenum">
              <a:rPr lang="en-US" sz="1400"/>
              <a:pPr>
                <a:defRPr/>
              </a:pPr>
              <a:t>24</a:t>
            </a:fld>
            <a:endParaRPr lang="en-US" sz="1400"/>
          </a:p>
        </p:txBody>
      </p:sp>
      <p:sp>
        <p:nvSpPr>
          <p:cNvPr id="39938" name="Text Box 5"/>
          <p:cNvSpPr txBox="1">
            <a:spLocks noChangeArrowheads="1"/>
          </p:cNvSpPr>
          <p:nvPr/>
        </p:nvSpPr>
        <p:spPr bwMode="auto">
          <a:xfrm>
            <a:off x="501650" y="1171575"/>
            <a:ext cx="81740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Moreover, function application is assumed to have </a:t>
            </a:r>
            <a:r>
              <a:rPr lang="en-US" u="sng"/>
              <a:t>higher priority</a:t>
            </a:r>
            <a:r>
              <a:rPr lang="en-US"/>
              <a:t> than all other operators.</a:t>
            </a:r>
          </a:p>
        </p:txBody>
      </p:sp>
      <p:sp>
        <p:nvSpPr>
          <p:cNvPr id="39939" name="Text Box 6"/>
          <p:cNvSpPr txBox="1">
            <a:spLocks noChangeArrowheads="1"/>
          </p:cNvSpPr>
          <p:nvPr/>
        </p:nvSpPr>
        <p:spPr bwMode="auto">
          <a:xfrm>
            <a:off x="1641475" y="3235325"/>
            <a:ext cx="14732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f a + b</a:t>
            </a:r>
          </a:p>
        </p:txBody>
      </p:sp>
      <p:sp>
        <p:nvSpPr>
          <p:cNvPr id="39940" name="AutoShape 9"/>
          <p:cNvSpPr>
            <a:spLocks noChangeArrowheads="1"/>
          </p:cNvSpPr>
          <p:nvPr/>
        </p:nvSpPr>
        <p:spPr bwMode="auto">
          <a:xfrm>
            <a:off x="850900" y="4994275"/>
            <a:ext cx="6915150" cy="566738"/>
          </a:xfrm>
          <a:prstGeom prst="wedgeRoundRectCallout">
            <a:avLst>
              <a:gd name="adj1" fmla="val -27389"/>
              <a:gd name="adj2" fmla="val -19737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Means (f a) + b, rather than f (a + b).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7B17E5F6-BE28-1B4E-918F-9D8F6140EC29}" type="slidenum">
              <a:rPr lang="en-US" sz="1400"/>
              <a:pPr>
                <a:defRPr/>
              </a:pPr>
              <a:t>25</a:t>
            </a:fld>
            <a:endParaRPr lang="en-US" sz="140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Examples</a:t>
            </a:r>
          </a:p>
        </p:txBody>
      </p:sp>
      <p:grpSp>
        <p:nvGrpSpPr>
          <p:cNvPr id="40963" name="Group 46"/>
          <p:cNvGrpSpPr>
            <a:grpSpLocks/>
          </p:cNvGrpSpPr>
          <p:nvPr/>
        </p:nvGrpSpPr>
        <p:grpSpPr bwMode="auto">
          <a:xfrm>
            <a:off x="1882775" y="1550988"/>
            <a:ext cx="5056188" cy="4595812"/>
            <a:chOff x="1240" y="938"/>
            <a:chExt cx="3185" cy="2895"/>
          </a:xfrm>
        </p:grpSpPr>
        <p:sp>
          <p:nvSpPr>
            <p:cNvPr id="40964" name="Text Box 5"/>
            <p:cNvSpPr txBox="1">
              <a:spLocks noChangeArrowheads="1"/>
            </p:cNvSpPr>
            <p:nvPr/>
          </p:nvSpPr>
          <p:spPr bwMode="auto">
            <a:xfrm>
              <a:off x="1240" y="938"/>
              <a:ext cx="1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u="sng"/>
                <a:t>Mathematics</a:t>
              </a:r>
            </a:p>
          </p:txBody>
        </p:sp>
        <p:sp>
          <p:nvSpPr>
            <p:cNvPr id="40965" name="Text Box 6"/>
            <p:cNvSpPr txBox="1">
              <a:spLocks noChangeArrowheads="1"/>
            </p:cNvSpPr>
            <p:nvPr/>
          </p:nvSpPr>
          <p:spPr bwMode="auto">
            <a:xfrm>
              <a:off x="3205" y="939"/>
              <a:ext cx="8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u="sng"/>
                <a:t>Haskell</a:t>
              </a:r>
              <a:endParaRPr lang="en-US"/>
            </a:p>
          </p:txBody>
        </p:sp>
        <p:sp>
          <p:nvSpPr>
            <p:cNvPr id="40966" name="Text Box 7"/>
            <p:cNvSpPr txBox="1">
              <a:spLocks noChangeArrowheads="1"/>
            </p:cNvSpPr>
            <p:nvPr/>
          </p:nvSpPr>
          <p:spPr bwMode="auto">
            <a:xfrm>
              <a:off x="1291" y="1507"/>
              <a:ext cx="58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f(x)</a:t>
              </a:r>
            </a:p>
          </p:txBody>
        </p:sp>
        <p:sp>
          <p:nvSpPr>
            <p:cNvPr id="40967" name="Text Box 8"/>
            <p:cNvSpPr txBox="1">
              <a:spLocks noChangeArrowheads="1"/>
            </p:cNvSpPr>
            <p:nvPr/>
          </p:nvSpPr>
          <p:spPr bwMode="auto">
            <a:xfrm>
              <a:off x="1291" y="2017"/>
              <a:ext cx="81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f(x,y)</a:t>
              </a:r>
            </a:p>
          </p:txBody>
        </p:sp>
        <p:sp>
          <p:nvSpPr>
            <p:cNvPr id="40968" name="Text Box 9"/>
            <p:cNvSpPr txBox="1">
              <a:spLocks noChangeArrowheads="1"/>
            </p:cNvSpPr>
            <p:nvPr/>
          </p:nvSpPr>
          <p:spPr bwMode="auto">
            <a:xfrm>
              <a:off x="1291" y="2528"/>
              <a:ext cx="92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f(g(x))</a:t>
              </a:r>
            </a:p>
          </p:txBody>
        </p:sp>
        <p:sp>
          <p:nvSpPr>
            <p:cNvPr id="40969" name="Text Box 10"/>
            <p:cNvSpPr txBox="1">
              <a:spLocks noChangeArrowheads="1"/>
            </p:cNvSpPr>
            <p:nvPr/>
          </p:nvSpPr>
          <p:spPr bwMode="auto">
            <a:xfrm>
              <a:off x="1291" y="3039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f(x,g(y))</a:t>
              </a:r>
            </a:p>
          </p:txBody>
        </p:sp>
        <p:sp>
          <p:nvSpPr>
            <p:cNvPr id="40970" name="Text Box 11"/>
            <p:cNvSpPr txBox="1">
              <a:spLocks noChangeArrowheads="1"/>
            </p:cNvSpPr>
            <p:nvPr/>
          </p:nvSpPr>
          <p:spPr bwMode="auto">
            <a:xfrm>
              <a:off x="1292" y="3542"/>
              <a:ext cx="10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f(x)g(y)</a:t>
              </a:r>
            </a:p>
          </p:txBody>
        </p:sp>
        <p:sp>
          <p:nvSpPr>
            <p:cNvPr id="40971" name="Text Box 18"/>
            <p:cNvSpPr txBox="1">
              <a:spLocks noChangeArrowheads="1"/>
            </p:cNvSpPr>
            <p:nvPr/>
          </p:nvSpPr>
          <p:spPr bwMode="auto">
            <a:xfrm>
              <a:off x="3264" y="1503"/>
              <a:ext cx="46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</a:t>
              </a:r>
            </a:p>
          </p:txBody>
        </p:sp>
        <p:sp>
          <p:nvSpPr>
            <p:cNvPr id="40972" name="Text Box 19"/>
            <p:cNvSpPr txBox="1">
              <a:spLocks noChangeArrowheads="1"/>
            </p:cNvSpPr>
            <p:nvPr/>
          </p:nvSpPr>
          <p:spPr bwMode="auto">
            <a:xfrm>
              <a:off x="3264" y="2013"/>
              <a:ext cx="69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 y</a:t>
              </a:r>
            </a:p>
          </p:txBody>
        </p:sp>
        <p:sp>
          <p:nvSpPr>
            <p:cNvPr id="40973" name="Text Box 20"/>
            <p:cNvSpPr txBox="1">
              <a:spLocks noChangeArrowheads="1"/>
            </p:cNvSpPr>
            <p:nvPr/>
          </p:nvSpPr>
          <p:spPr bwMode="auto">
            <a:xfrm>
              <a:off x="3264" y="2524"/>
              <a:ext cx="92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(g x)</a:t>
              </a:r>
            </a:p>
          </p:txBody>
        </p:sp>
        <p:sp>
          <p:nvSpPr>
            <p:cNvPr id="40974" name="Text Box 21"/>
            <p:cNvSpPr txBox="1">
              <a:spLocks noChangeArrowheads="1"/>
            </p:cNvSpPr>
            <p:nvPr/>
          </p:nvSpPr>
          <p:spPr bwMode="auto">
            <a:xfrm>
              <a:off x="3264" y="3034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 (g y)</a:t>
              </a:r>
            </a:p>
          </p:txBody>
        </p:sp>
        <p:sp>
          <p:nvSpPr>
            <p:cNvPr id="40975" name="Text Box 22"/>
            <p:cNvSpPr txBox="1">
              <a:spLocks noChangeArrowheads="1"/>
            </p:cNvSpPr>
            <p:nvPr/>
          </p:nvSpPr>
          <p:spPr bwMode="auto">
            <a:xfrm>
              <a:off x="3265" y="3545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 * g y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Types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C63415-C79D-774D-B0C9-A147192BE4F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1638" y="1189038"/>
            <a:ext cx="8194675" cy="4832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All computation in Haskell is done via evaluation of expressions to get values.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Every value has an associated type, and is a first class object. 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Examples: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Integer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Char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Integer-&gt;Integer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[a] -&gt; Integer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98D0676D-987B-4D46-B942-FBD900F7CEF3}" type="slidenum">
              <a:rPr lang="en-US" sz="1400"/>
              <a:pPr>
                <a:defRPr/>
              </a:pPr>
              <a:t>27</a:t>
            </a:fld>
            <a:endParaRPr lang="en-US" sz="140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Types in Haskell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78800" cy="10668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</a:rPr>
              <a:t>If evaluating an expression e would produce a value of type t, then e </a:t>
            </a:r>
            <a:r>
              <a:rPr lang="en-US" u="sng">
                <a:latin typeface="Tahoma" charset="0"/>
                <a:ea typeface="ＭＳ Ｐゴシック" charset="0"/>
              </a:rPr>
              <a:t>has type</a:t>
            </a:r>
            <a:r>
              <a:rPr lang="en-US">
                <a:latin typeface="Tahoma" charset="0"/>
                <a:ea typeface="ＭＳ Ｐゴシック" charset="0"/>
              </a:rPr>
              <a:t> t, written</a:t>
            </a:r>
          </a:p>
        </p:txBody>
      </p:sp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1689100" y="3376613"/>
            <a:ext cx="12890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e :: t</a:t>
            </a:r>
          </a:p>
        </p:txBody>
      </p:sp>
      <p:sp>
        <p:nvSpPr>
          <p:cNvPr id="43013" name="Rectangle 7"/>
          <p:cNvSpPr>
            <a:spLocks noChangeArrowheads="1"/>
          </p:cNvSpPr>
          <p:nvPr/>
        </p:nvSpPr>
        <p:spPr bwMode="auto">
          <a:xfrm>
            <a:off x="533400" y="4621213"/>
            <a:ext cx="81788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Every well formed expression has a type, which can be automatically calculated at compile time using a process called </a:t>
            </a:r>
            <a:r>
              <a:rPr kumimoji="1" lang="en-US" u="sng"/>
              <a:t>type inference</a:t>
            </a:r>
            <a:r>
              <a:rPr kumimoji="1" lang="en-US"/>
              <a:t>.</a:t>
            </a:r>
            <a:endParaRPr kumimoji="1" lang="en-US" u="sng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1D70D0FE-16B6-7E42-9947-2B50CDF33AF0}" type="slidenum">
              <a:rPr lang="en-US" sz="1400"/>
              <a:pPr>
                <a:defRPr/>
              </a:pPr>
              <a:t>28</a:t>
            </a:fld>
            <a:endParaRPr lang="en-US" sz="140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47675" y="596900"/>
            <a:ext cx="8178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All type errors are found at compile time, which makes programs </a:t>
            </a:r>
            <a:r>
              <a:rPr kumimoji="1" lang="en-US" u="sng"/>
              <a:t>safer and faster</a:t>
            </a:r>
            <a:r>
              <a:rPr kumimoji="1" lang="en-US"/>
              <a:t> by removing the need for type checks at run time.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In GHCi, the </a:t>
            </a:r>
            <a:r>
              <a:rPr kumimoji="1" lang="en-US" u="sng"/>
              <a:t>:type</a:t>
            </a:r>
            <a:r>
              <a:rPr kumimoji="1" lang="en-US"/>
              <a:t> command calculates the type of an expression, without evaluating it: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683043" y="3426198"/>
            <a:ext cx="3337272" cy="339169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charset="0"/>
              </a:rPr>
              <a:t>&gt; not False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charset="0"/>
              </a:rPr>
              <a:t>True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charset="0"/>
              </a:rPr>
              <a:t>&gt; :type not False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charset="0"/>
              </a:rPr>
              <a:t>not False :: </a:t>
            </a:r>
            <a:r>
              <a:rPr lang="en-US" sz="2400" dirty="0" err="1" smtClean="0">
                <a:latin typeface="Lucida Sans Typewriter" charset="0"/>
              </a:rPr>
              <a:t>Bool</a:t>
            </a:r>
            <a:endParaRPr lang="en-US" sz="2400" dirty="0" smtClean="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Lucida Sans Typewriter" charset="0"/>
            </a:endParaRPr>
          </a:p>
          <a:p>
            <a:r>
              <a:rPr lang="en-US" sz="2400" dirty="0" smtClean="0">
                <a:latin typeface="Lucida Sans Typewriter" charset="0"/>
              </a:rPr>
              <a:t>&gt; </a:t>
            </a:r>
            <a:r>
              <a:rPr lang="en-US" sz="2400" dirty="0"/>
              <a:t>:t head</a:t>
            </a:r>
          </a:p>
          <a:p>
            <a:r>
              <a:rPr lang="en-US" sz="2400" dirty="0"/>
              <a:t>head :: [a] -&gt; a</a:t>
            </a:r>
            <a:endParaRPr lang="en-US" sz="2400" dirty="0">
              <a:latin typeface="Lucida Sans Typewriter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Example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52438" y="1628775"/>
            <a:ext cx="6192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Summing the integers 1 to 10 in Java:</a:t>
            </a:r>
            <a:endParaRPr lang="en-US" sz="3200">
              <a:cs typeface="+mn-cs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662113" y="2984500"/>
            <a:ext cx="4586287" cy="1625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total = 0;</a:t>
            </a:r>
          </a:p>
          <a:p>
            <a:pPr>
              <a:lnSpc>
                <a:spcPct val="14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for (i = 1; i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</a:t>
            </a:r>
            <a:r>
              <a:rPr lang="en-US" sz="2400">
                <a:latin typeface="Lucida Sans Typewriter" charset="0"/>
                <a:cs typeface="+mn-cs"/>
              </a:rPr>
              <a:t> 10; ++i)</a:t>
            </a:r>
          </a:p>
          <a:p>
            <a:pPr>
              <a:lnSpc>
                <a:spcPct val="14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total = total+i;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527050" y="5327650"/>
            <a:ext cx="7947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The computation method is </a:t>
            </a:r>
            <a:r>
              <a:rPr lang="en-US" u="sng">
                <a:cs typeface="+mn-cs"/>
              </a:rPr>
              <a:t>variable assignment</a:t>
            </a:r>
            <a:r>
              <a:rPr lang="en-US">
                <a:cs typeface="+mn-cs"/>
              </a:rPr>
              <a:t>. 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EF07B43F-FD81-DE4C-90FE-2350E9DDE4B6}" type="slidenum">
              <a:rPr lang="en-US" sz="1400">
                <a:cs typeface="+mn-cs"/>
              </a:rPr>
              <a:pPr algn="r">
                <a:defRPr/>
              </a:pPr>
              <a:t>2</a:t>
            </a:fld>
            <a:endParaRPr lang="en-US" sz="1400"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5FC463EA-B282-4249-BC15-7B32D3F7B699}" type="slidenum">
              <a:rPr lang="en-US" sz="1400"/>
              <a:pPr>
                <a:defRPr/>
              </a:pPr>
              <a:t>29</a:t>
            </a:fld>
            <a:endParaRPr lang="en-US" sz="140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My First Script</a:t>
            </a:r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1393825" y="4595664"/>
            <a:ext cx="6304430" cy="200054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 dirty="0" err="1"/>
              <a:t>myDouble</a:t>
            </a:r>
            <a:r>
              <a:rPr lang="en-US" sz="2400" dirty="0"/>
              <a:t> :: </a:t>
            </a:r>
            <a:r>
              <a:rPr lang="en-US" sz="2400" dirty="0" err="1"/>
              <a:t>Num</a:t>
            </a:r>
            <a:r>
              <a:rPr lang="en-US" sz="2400" dirty="0"/>
              <a:t> a =&gt; a -&gt; a</a:t>
            </a:r>
            <a:endParaRPr lang="en-US" sz="2400" dirty="0" smtClean="0">
              <a:latin typeface="Lucida Sans Typewriter" charset="0"/>
            </a:endParaRPr>
          </a:p>
          <a:p>
            <a:r>
              <a:rPr lang="en-US" sz="2400" dirty="0" err="1" smtClean="0">
                <a:latin typeface="Lucida Sans Typewriter" charset="0"/>
              </a:rPr>
              <a:t>myDouble</a:t>
            </a:r>
            <a:r>
              <a:rPr lang="en-US" sz="2400" dirty="0" smtClean="0">
                <a:latin typeface="Lucida Sans Typewriter" charset="0"/>
              </a:rPr>
              <a:t> </a:t>
            </a:r>
            <a:r>
              <a:rPr lang="en-US" sz="2400" dirty="0">
                <a:latin typeface="Lucida Sans Typewriter" charset="0"/>
              </a:rPr>
              <a:t>x    = x + x</a:t>
            </a:r>
          </a:p>
          <a:p>
            <a:endParaRPr lang="en-US" sz="2400" dirty="0">
              <a:latin typeface="Lucida Sans Typewriter" charset="0"/>
            </a:endParaRPr>
          </a:p>
          <a:p>
            <a:r>
              <a:rPr lang="en-US" sz="2400" dirty="0" err="1"/>
              <a:t>myQuadruple</a:t>
            </a:r>
            <a:r>
              <a:rPr lang="en-US" sz="2400" dirty="0"/>
              <a:t> :: </a:t>
            </a:r>
            <a:r>
              <a:rPr lang="en-US" sz="2400" dirty="0" err="1"/>
              <a:t>Num</a:t>
            </a:r>
            <a:r>
              <a:rPr lang="en-US" sz="2400" dirty="0"/>
              <a:t> a =&gt; a -&gt; a</a:t>
            </a:r>
            <a:endParaRPr lang="en-US" sz="2400" dirty="0" smtClean="0">
              <a:latin typeface="Lucida Sans Typewriter" charset="0"/>
            </a:endParaRPr>
          </a:p>
          <a:p>
            <a:r>
              <a:rPr lang="en-US" sz="2400" dirty="0" err="1" smtClean="0">
                <a:latin typeface="Lucida Sans Typewriter" charset="0"/>
              </a:rPr>
              <a:t>myQuadruple</a:t>
            </a:r>
            <a:r>
              <a:rPr lang="en-US" sz="2400" dirty="0" smtClean="0">
                <a:latin typeface="Lucida Sans Typewriter" charset="0"/>
              </a:rPr>
              <a:t> </a:t>
            </a:r>
            <a:r>
              <a:rPr lang="en-US" sz="2400" dirty="0">
                <a:latin typeface="Lucida Sans Typewriter" charset="0"/>
              </a:rPr>
              <a:t>x = double (double x)</a:t>
            </a:r>
          </a:p>
        </p:txBody>
      </p:sp>
      <p:sp>
        <p:nvSpPr>
          <p:cNvPr id="45060" name="Text Box 13"/>
          <p:cNvSpPr txBox="1">
            <a:spLocks noChangeArrowheads="1"/>
          </p:cNvSpPr>
          <p:nvPr/>
        </p:nvSpPr>
        <p:spPr bwMode="auto">
          <a:xfrm>
            <a:off x="449263" y="1700213"/>
            <a:ext cx="8069262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When developing a Haskell script, it is useful to keep two windows open, one running an editor for the script, and the other running GHCi.</a:t>
            </a:r>
          </a:p>
          <a:p>
            <a:endParaRPr lang="en-US"/>
          </a:p>
          <a:p>
            <a:r>
              <a:rPr lang="en-US"/>
              <a:t>Start an editor, type in the following two function definitions, and save the script as </a:t>
            </a:r>
            <a:r>
              <a:rPr lang="en-US" u="sng"/>
              <a:t>test.hs</a:t>
            </a:r>
            <a:r>
              <a:rPr lang="en-US"/>
              <a:t>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FAF73039-1C51-E342-9702-24C40AD2D00A}" type="slidenum">
              <a:rPr lang="en-US" sz="1400"/>
              <a:pPr>
                <a:defRPr/>
              </a:pPr>
              <a:t>30</a:t>
            </a:fld>
            <a:endParaRPr lang="en-US" sz="1400"/>
          </a:p>
        </p:txBody>
      </p:sp>
      <p:sp>
        <p:nvSpPr>
          <p:cNvPr id="46082" name="Rectangle 1027"/>
          <p:cNvSpPr>
            <a:spLocks noChangeArrowheads="1"/>
          </p:cNvSpPr>
          <p:nvPr/>
        </p:nvSpPr>
        <p:spPr bwMode="auto">
          <a:xfrm>
            <a:off x="1292225" y="1931988"/>
            <a:ext cx="2781300" cy="460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% ghci test.hs</a:t>
            </a:r>
          </a:p>
        </p:txBody>
      </p:sp>
      <p:sp>
        <p:nvSpPr>
          <p:cNvPr id="46083" name="Text Box 1028"/>
          <p:cNvSpPr txBox="1">
            <a:spLocks noChangeArrowheads="1"/>
          </p:cNvSpPr>
          <p:nvPr/>
        </p:nvSpPr>
        <p:spPr bwMode="auto">
          <a:xfrm>
            <a:off x="374650" y="427038"/>
            <a:ext cx="82883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Leaving the editor open, in another window start up GHCi with the new script:</a:t>
            </a:r>
          </a:p>
        </p:txBody>
      </p:sp>
      <p:sp>
        <p:nvSpPr>
          <p:cNvPr id="46084" name="Rectangle 1030"/>
          <p:cNvSpPr>
            <a:spLocks noChangeArrowheads="1"/>
          </p:cNvSpPr>
          <p:nvPr/>
        </p:nvSpPr>
        <p:spPr bwMode="auto">
          <a:xfrm>
            <a:off x="1292225" y="4425950"/>
            <a:ext cx="5934075" cy="1939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&gt; myQuadruple 10</a:t>
            </a:r>
          </a:p>
          <a:p>
            <a:r>
              <a:rPr lang="en-US" sz="2400">
                <a:latin typeface="Lucida Sans Typewriter" charset="0"/>
              </a:rPr>
              <a:t>40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take (double 2) [1,2,3,4,5,6]</a:t>
            </a:r>
          </a:p>
          <a:p>
            <a:r>
              <a:rPr lang="en-US" sz="2400">
                <a:latin typeface="Lucida Sans Typewriter" charset="0"/>
              </a:rPr>
              <a:t>[1,2,3,4]</a:t>
            </a:r>
          </a:p>
        </p:txBody>
      </p:sp>
      <p:sp>
        <p:nvSpPr>
          <p:cNvPr id="46085" name="Text Box 1032"/>
          <p:cNvSpPr txBox="1">
            <a:spLocks noChangeArrowheads="1"/>
          </p:cNvSpPr>
          <p:nvPr/>
        </p:nvSpPr>
        <p:spPr bwMode="auto">
          <a:xfrm>
            <a:off x="415925" y="2947988"/>
            <a:ext cx="828833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Now both the standard library and the file test.hs are loaded, and functions from both can be used: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1CE94D3A-FB19-1843-B6B3-0B5B67A63C0C}" type="slidenum">
              <a:rPr lang="en-US" sz="1400"/>
              <a:pPr>
                <a:defRPr/>
              </a:pPr>
              <a:t>31</a:t>
            </a:fld>
            <a:endParaRPr lang="en-US" sz="1400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154113" y="1890713"/>
            <a:ext cx="7231062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myFactorial n = product [1..n]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myAverage ns  = sum ns `div` length ns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74650" y="427038"/>
            <a:ext cx="82883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Leaving GHCi open, return to the editor, add the following two definitions, and resave:</a:t>
            </a:r>
          </a:p>
        </p:txBody>
      </p:sp>
      <p:sp>
        <p:nvSpPr>
          <p:cNvPr id="47108" name="Rectangle 8"/>
          <p:cNvSpPr>
            <a:spLocks noChangeArrowheads="1"/>
          </p:cNvSpPr>
          <p:nvPr/>
        </p:nvSpPr>
        <p:spPr bwMode="auto">
          <a:xfrm>
            <a:off x="715963" y="4306888"/>
            <a:ext cx="7561262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div is enclosed in </a:t>
            </a:r>
            <a:r>
              <a:rPr kumimoji="1" lang="en-US" u="sng"/>
              <a:t>back</a:t>
            </a:r>
            <a:r>
              <a:rPr kumimoji="1" lang="en-US"/>
              <a:t> quotes, not forward;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x `f` y is just </a:t>
            </a:r>
            <a:r>
              <a:rPr kumimoji="1" lang="en-US" u="sng"/>
              <a:t>syntactic sugar</a:t>
            </a:r>
            <a:r>
              <a:rPr kumimoji="1" lang="en-US"/>
              <a:t> for f x y.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So this is just saying “div (sum ns) (length ns)</a:t>
            </a:r>
          </a:p>
        </p:txBody>
      </p:sp>
      <p:sp>
        <p:nvSpPr>
          <p:cNvPr id="47109" name="Text Box 9"/>
          <p:cNvSpPr txBox="1">
            <a:spLocks noChangeArrowheads="1"/>
          </p:cNvSpPr>
          <p:nvPr/>
        </p:nvSpPr>
        <p:spPr bwMode="auto">
          <a:xfrm>
            <a:off x="427038" y="3609975"/>
            <a:ext cx="104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30B53A0C-028F-F642-9B9F-5299276680BE}" type="slidenum">
              <a:rPr lang="en-US" sz="1400"/>
              <a:pPr>
                <a:defRPr/>
              </a:pPr>
              <a:t>32</a:t>
            </a:fld>
            <a:endParaRPr lang="en-US" sz="140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339850" y="2468563"/>
            <a:ext cx="4235450" cy="3013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&gt; :reload</a:t>
            </a:r>
          </a:p>
          <a:p>
            <a:r>
              <a:rPr lang="en-US" sz="2400">
                <a:latin typeface="Lucida Sans Typewriter" charset="0"/>
              </a:rPr>
              <a:t>Reading file "test.hs"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factorial 10</a:t>
            </a:r>
          </a:p>
          <a:p>
            <a:r>
              <a:rPr lang="en-US" sz="2400">
                <a:latin typeface="Lucida Sans Typewriter" charset="0"/>
              </a:rPr>
              <a:t>3628800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average [1,2,3,4,5]</a:t>
            </a:r>
          </a:p>
          <a:p>
            <a:r>
              <a:rPr lang="en-US" sz="2400">
                <a:latin typeface="Lucida Sans Typewriter" charset="0"/>
              </a:rPr>
              <a:t>3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65125" y="425450"/>
            <a:ext cx="828833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GHCi does not automatically detect that the script has been changed, so a </a:t>
            </a:r>
            <a:r>
              <a:rPr lang="en-US" u="sng"/>
              <a:t>reload</a:t>
            </a:r>
            <a:r>
              <a:rPr lang="en-US"/>
              <a:t> command must be executed before the new definitions can be used: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8B5E17D3-B1EE-7C44-9672-DC96901DBAA1}" type="slidenum">
              <a:rPr lang="en-US" sz="1400"/>
              <a:pPr>
                <a:defRPr/>
              </a:pPr>
              <a:t>33</a:t>
            </a:fld>
            <a:endParaRPr lang="en-US" sz="1400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420813" y="2128838"/>
            <a:ext cx="4819650" cy="8318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head          :: [a] -&gt; a</a:t>
            </a:r>
          </a:p>
          <a:p>
            <a:r>
              <a:rPr lang="en-US" sz="2400">
                <a:latin typeface="Lucida Sans Typewriter" charset="0"/>
              </a:rPr>
              <a:t>head (x:xs)   = x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65125" y="635000"/>
            <a:ext cx="82883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Functions are often done using pattern matching, as well as a declaration of type (more later):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290513" y="3824288"/>
            <a:ext cx="82883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Now you try one…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E2B90EFE-951D-1841-88E9-6B57D106F8C2}" type="slidenum">
              <a:rPr lang="en-US" sz="1400"/>
              <a:pPr>
                <a:defRPr/>
              </a:pPr>
              <a:t>34</a:t>
            </a:fld>
            <a:endParaRPr lang="en-US" sz="140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Exercise</a:t>
            </a: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1228307" y="2313490"/>
            <a:ext cx="5934075" cy="1409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 err="1">
                <a:latin typeface="Lucida Sans Typewriter" charset="0"/>
              </a:rPr>
              <a:t>myLength</a:t>
            </a:r>
            <a:r>
              <a:rPr lang="en-US" sz="2400" dirty="0">
                <a:latin typeface="Lucida Sans Typewriter" charset="0"/>
              </a:rPr>
              <a:t>          :: [a] -&gt; </a:t>
            </a:r>
            <a:r>
              <a:rPr lang="en-US" sz="2400" dirty="0" err="1">
                <a:latin typeface="Lucida Sans Typewriter" charset="0"/>
              </a:rPr>
              <a:t>Int</a:t>
            </a:r>
            <a:endParaRPr lang="en-US" sz="2400" dirty="0"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Lucida Sans Typewriter" charset="0"/>
              </a:rPr>
              <a:t>myLength</a:t>
            </a:r>
            <a:r>
              <a:rPr lang="en-US" sz="2400" dirty="0">
                <a:latin typeface="Lucida Sans Typewriter" charset="0"/>
              </a:rPr>
              <a:t> []       = 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Lucida Sans Typewriter" charset="0"/>
              </a:rPr>
              <a:t>myLength</a:t>
            </a:r>
            <a:r>
              <a:rPr lang="en-US" sz="2400" dirty="0">
                <a:latin typeface="Lucida Sans Typewriter" charset="0"/>
              </a:rPr>
              <a:t> (</a:t>
            </a:r>
            <a:r>
              <a:rPr lang="en-US" sz="2400" dirty="0" err="1">
                <a:latin typeface="Lucida Sans Typewriter" charset="0"/>
              </a:rPr>
              <a:t>x:xs</a:t>
            </a:r>
            <a:r>
              <a:rPr lang="en-US" sz="2400" dirty="0">
                <a:latin typeface="Lucida Sans Typewriter" charset="0"/>
              </a:rPr>
              <a:t>)   =</a:t>
            </a:r>
          </a:p>
        </p:txBody>
      </p:sp>
      <p:sp>
        <p:nvSpPr>
          <p:cNvPr id="50180" name="Text Box 6"/>
          <p:cNvSpPr txBox="1">
            <a:spLocks noChangeArrowheads="1"/>
          </p:cNvSpPr>
          <p:nvPr/>
        </p:nvSpPr>
        <p:spPr bwMode="auto">
          <a:xfrm>
            <a:off x="949409" y="1184860"/>
            <a:ext cx="72644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Write a program to find the number of elements in a list.  Here’s how to start:</a:t>
            </a:r>
          </a:p>
        </p:txBody>
      </p:sp>
      <p:sp>
        <p:nvSpPr>
          <p:cNvPr id="50181" name="Text Box 6"/>
          <p:cNvSpPr txBox="1">
            <a:spLocks noChangeArrowheads="1"/>
          </p:cNvSpPr>
          <p:nvPr/>
        </p:nvSpPr>
        <p:spPr bwMode="auto">
          <a:xfrm>
            <a:off x="980239" y="3964510"/>
            <a:ext cx="72644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How do you test this to be sure it works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Log out of </a:t>
            </a:r>
            <a:r>
              <a:rPr lang="en-US" dirty="0" err="1" smtClean="0"/>
              <a:t>ghci</a:t>
            </a:r>
            <a:r>
              <a:rPr lang="en-US" dirty="0" smtClean="0"/>
              <a:t> using :quit.  Type :help to see commands.</a:t>
            </a:r>
          </a:p>
          <a:p>
            <a:endParaRPr lang="en-US" dirty="0"/>
          </a:p>
          <a:p>
            <a:r>
              <a:rPr lang="en-US" dirty="0"/>
              <a:t>(Copy your function into an email to me.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Example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12763" y="1652588"/>
            <a:ext cx="6605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Summing the integers 1 to 10 in Haskell: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1614488" y="3103563"/>
            <a:ext cx="22098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</a:rPr>
              <a:t>sum [1..10]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501650" y="4400550"/>
            <a:ext cx="777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The computation method is </a:t>
            </a:r>
            <a:r>
              <a:rPr lang="en-US" u="sng">
                <a:cs typeface="+mn-cs"/>
              </a:rPr>
              <a:t>function application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AFBED2AE-54F0-9F42-9857-C6996EAA4599}" type="slidenum">
              <a:rPr lang="en-US" sz="1400">
                <a:cs typeface="+mn-cs"/>
              </a:rPr>
              <a:pPr algn="r">
                <a:defRPr/>
              </a:pPr>
              <a:t>3</a:t>
            </a:fld>
            <a:endParaRPr lang="en-US" sz="1400"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4025" y="1690688"/>
            <a:ext cx="1243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1930s:</a:t>
            </a:r>
            <a:endParaRPr lang="en-US" sz="3200">
              <a:cs typeface="+mn-cs"/>
            </a:endParaRPr>
          </a:p>
        </p:txBody>
      </p:sp>
      <p:sp>
        <p:nvSpPr>
          <p:cNvPr id="31748" name="Text Box 4" descr="White marble"/>
          <p:cNvSpPr txBox="1">
            <a:spLocks noChangeArrowheads="1"/>
          </p:cNvSpPr>
          <p:nvPr/>
        </p:nvSpPr>
        <p:spPr bwMode="auto">
          <a:xfrm>
            <a:off x="893763" y="5010150"/>
            <a:ext cx="74374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Alonzo Church develops the </a:t>
            </a:r>
            <a:r>
              <a:rPr lang="en-US" u="sng">
                <a:cs typeface="+mn-cs"/>
              </a:rPr>
              <a:t>lambda calculus</a:t>
            </a:r>
            <a:r>
              <a:rPr lang="en-US">
                <a:cs typeface="+mn-cs"/>
              </a:rPr>
              <a:t>, a simple but powerful theory of functions.</a:t>
            </a:r>
            <a:endParaRPr lang="en-US" sz="3200">
              <a:cs typeface="+mn-cs"/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5762C588-690E-6747-AE72-15D3779CCC45}" type="slidenum">
              <a:rPr lang="en-US" sz="1400">
                <a:cs typeface="+mn-cs"/>
              </a:rPr>
              <a:pPr algn="r">
                <a:defRPr/>
              </a:pPr>
              <a:t>4</a:t>
            </a:fld>
            <a:endParaRPr lang="en-US" sz="1400">
              <a:cs typeface="+mn-cs"/>
            </a:endParaRPr>
          </a:p>
        </p:txBody>
      </p:sp>
      <p:pic>
        <p:nvPicPr>
          <p:cNvPr id="19461" name="Picture 8" descr="C:\Documents and Settings\gmh.POLIHALE\Desktop\chur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64"/>
          <a:stretch>
            <a:fillRect/>
          </a:stretch>
        </p:blipFill>
        <p:spPr bwMode="auto">
          <a:xfrm>
            <a:off x="3776663" y="2751138"/>
            <a:ext cx="1452562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93700" y="1690688"/>
            <a:ext cx="1243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1950s:</a:t>
            </a:r>
            <a:endParaRPr lang="en-US" sz="3200">
              <a:cs typeface="+mn-cs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04838" y="4797425"/>
            <a:ext cx="7942262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John McCarthy develops </a:t>
            </a:r>
            <a:r>
              <a:rPr lang="en-US" u="sng">
                <a:cs typeface="+mn-cs"/>
              </a:rPr>
              <a:t>Lisp</a:t>
            </a:r>
            <a:r>
              <a:rPr lang="en-US">
                <a:cs typeface="+mn-cs"/>
              </a:rPr>
              <a:t>, the first functional language, with some influences from the lambda calculus, but retaining variable assignments.</a:t>
            </a:r>
            <a:endParaRPr lang="en-US" sz="3200">
              <a:cs typeface="+mn-cs"/>
            </a:endParaRPr>
          </a:p>
        </p:txBody>
      </p:sp>
      <p:pic>
        <p:nvPicPr>
          <p:cNvPr id="20484" name="Picture 6" descr="C:\WINNT\Profiles\gmh\Desktop\McCarth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68"/>
          <a:stretch>
            <a:fillRect/>
          </a:stretch>
        </p:blipFill>
        <p:spPr bwMode="auto">
          <a:xfrm>
            <a:off x="3817938" y="2551113"/>
            <a:ext cx="1506537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DEDE4619-00CF-4B46-AEDF-5A9B06D61805}" type="slidenum">
              <a:rPr lang="en-US" sz="1400">
                <a:cs typeface="+mn-cs"/>
              </a:rPr>
              <a:pPr algn="r">
                <a:defRPr/>
              </a:pPr>
              <a:t>5</a:t>
            </a:fld>
            <a:endParaRPr lang="en-US" sz="1400"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77838" y="1801813"/>
            <a:ext cx="1243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1960s: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901700" y="4819650"/>
            <a:ext cx="722788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Peter Landin develops </a:t>
            </a:r>
            <a:r>
              <a:rPr lang="en-US" u="sng">
                <a:cs typeface="+mn-cs"/>
              </a:rPr>
              <a:t>ISWIM</a:t>
            </a:r>
            <a:r>
              <a:rPr lang="en-US">
                <a:cs typeface="+mn-cs"/>
              </a:rPr>
              <a:t>, the first </a:t>
            </a:r>
            <a:r>
              <a:rPr lang="en-US" i="1">
                <a:cs typeface="+mn-cs"/>
              </a:rPr>
              <a:t>pure</a:t>
            </a:r>
            <a:r>
              <a:rPr lang="en-US">
                <a:cs typeface="+mn-cs"/>
              </a:rPr>
              <a:t> functional language, based strongly on the lambda calculus, with no assignments.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A0796628-5112-8749-8688-690F3209C605}" type="slidenum">
              <a:rPr lang="en-US" sz="1400">
                <a:cs typeface="+mn-cs"/>
              </a:rPr>
              <a:pPr algn="r">
                <a:defRPr/>
              </a:pPr>
              <a:t>6</a:t>
            </a:fld>
            <a:endParaRPr lang="en-US" sz="1400">
              <a:cs typeface="+mn-cs"/>
            </a:endParaRPr>
          </a:p>
        </p:txBody>
      </p:sp>
      <p:pic>
        <p:nvPicPr>
          <p:cNvPr id="21509" name="Picture 12" descr="C:\Documents and Settings\gmh.POLIHALE\Desktop\landin-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6" t="14764" r="33527" b="47751"/>
          <a:stretch>
            <a:fillRect/>
          </a:stretch>
        </p:blipFill>
        <p:spPr bwMode="auto">
          <a:xfrm>
            <a:off x="3835400" y="2509838"/>
            <a:ext cx="1471613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54025" y="1774825"/>
            <a:ext cx="1243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1970s:</a:t>
            </a:r>
            <a:endParaRPr lang="en-US" sz="3200">
              <a:cs typeface="+mn-cs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228725" y="4797425"/>
            <a:ext cx="6705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John Backus develops </a:t>
            </a:r>
            <a:r>
              <a:rPr lang="en-US" u="sng">
                <a:cs typeface="+mn-cs"/>
              </a:rPr>
              <a:t>FP</a:t>
            </a:r>
            <a:r>
              <a:rPr lang="en-US">
                <a:cs typeface="+mn-cs"/>
              </a:rPr>
              <a:t>, a functional language that emphasizes </a:t>
            </a:r>
            <a:r>
              <a:rPr lang="en-US" i="1">
                <a:cs typeface="+mn-cs"/>
              </a:rPr>
              <a:t>higher-order functions</a:t>
            </a:r>
            <a:r>
              <a:rPr lang="en-US">
                <a:cs typeface="+mn-cs"/>
              </a:rPr>
              <a:t> and </a:t>
            </a:r>
            <a:r>
              <a:rPr lang="en-US" i="1">
                <a:cs typeface="+mn-cs"/>
              </a:rPr>
              <a:t>reasoning about programs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D80F4BAC-DC22-DA4F-8CAF-022E9DD1E5E4}" type="slidenum">
              <a:rPr lang="en-US" sz="1400">
                <a:cs typeface="+mn-cs"/>
              </a:rPr>
              <a:pPr algn="r">
                <a:defRPr/>
              </a:pPr>
              <a:t>7</a:t>
            </a:fld>
            <a:endParaRPr lang="en-US" sz="1400">
              <a:cs typeface="+mn-cs"/>
            </a:endParaRPr>
          </a:p>
        </p:txBody>
      </p:sp>
      <p:pic>
        <p:nvPicPr>
          <p:cNvPr id="22533" name="Picture 7" descr="C:\Documents and Settings\gmh.POLIHALE\Desktop\john_backus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416175"/>
            <a:ext cx="1714500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17513" y="1716088"/>
            <a:ext cx="1243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1970s:</a:t>
            </a:r>
            <a:endParaRPr lang="en-US" sz="3200">
              <a:cs typeface="+mn-cs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796925" y="4894263"/>
            <a:ext cx="7729538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Robin Milner and others develop </a:t>
            </a:r>
            <a:r>
              <a:rPr lang="en-US" u="sng">
                <a:cs typeface="+mn-cs"/>
              </a:rPr>
              <a:t>ML</a:t>
            </a:r>
            <a:r>
              <a:rPr lang="en-US">
                <a:cs typeface="+mn-cs"/>
              </a:rPr>
              <a:t>, the first modern functional language, which introduced </a:t>
            </a:r>
            <a:r>
              <a:rPr lang="en-US" i="1">
                <a:cs typeface="+mn-cs"/>
              </a:rPr>
              <a:t>type inference</a:t>
            </a:r>
            <a:r>
              <a:rPr lang="en-US">
                <a:cs typeface="+mn-cs"/>
              </a:rPr>
              <a:t> and </a:t>
            </a:r>
            <a:r>
              <a:rPr lang="en-US" i="1">
                <a:cs typeface="+mn-cs"/>
              </a:rPr>
              <a:t>polymorphic types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C33936C1-1860-AB45-A934-F1D83C19E7AC}" type="slidenum">
              <a:rPr lang="en-US" sz="1400">
                <a:cs typeface="+mn-cs"/>
              </a:rPr>
              <a:pPr algn="r">
                <a:defRPr/>
              </a:pPr>
              <a:t>8</a:t>
            </a:fld>
            <a:endParaRPr lang="en-US" sz="1400">
              <a:cs typeface="+mn-cs"/>
            </a:endParaRPr>
          </a:p>
        </p:txBody>
      </p:sp>
      <p:pic>
        <p:nvPicPr>
          <p:cNvPr id="23557" name="Picture 9" descr="C:\Documents and Settings\gmh.POLIHALE\Desktop\milner-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38" y="2395538"/>
            <a:ext cx="1506537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930</TotalTime>
  <Words>1630</Words>
  <Application>Microsoft Macintosh PowerPoint</Application>
  <PresentationFormat>On-screen Show (4:3)</PresentationFormat>
  <Paragraphs>261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Tahoma</vt:lpstr>
      <vt:lpstr>ＭＳ Ｐゴシック</vt:lpstr>
      <vt:lpstr>Arial</vt:lpstr>
      <vt:lpstr>Arial Black</vt:lpstr>
      <vt:lpstr>Monotype Sorts</vt:lpstr>
      <vt:lpstr>Times New Roman</vt:lpstr>
      <vt:lpstr>Calibri</vt:lpstr>
      <vt:lpstr>Lucida Sans Typewriter</vt:lpstr>
      <vt:lpstr>Symbol</vt:lpstr>
      <vt:lpstr>FUN Template</vt:lpstr>
      <vt:lpstr>PowerPoint Presentation</vt:lpstr>
      <vt:lpstr>What is a Functional Language?</vt:lpstr>
      <vt:lpstr>Example</vt:lpstr>
      <vt:lpstr>Example</vt:lpstr>
      <vt:lpstr>Historical Background</vt:lpstr>
      <vt:lpstr>Historical Background</vt:lpstr>
      <vt:lpstr>Historical Background</vt:lpstr>
      <vt:lpstr>Historical Background</vt:lpstr>
      <vt:lpstr>Historical Background</vt:lpstr>
      <vt:lpstr>Historical Background</vt:lpstr>
      <vt:lpstr>Historical Background</vt:lpstr>
      <vt:lpstr>Historical Background</vt:lpstr>
      <vt:lpstr>Historical Background</vt:lpstr>
      <vt:lpstr>A Taste of Haskell</vt:lpstr>
      <vt:lpstr>Basic Structure</vt:lpstr>
      <vt:lpstr>Glasgow Haskell Compiler</vt:lpstr>
      <vt:lpstr>Starting GHC</vt:lpstr>
      <vt:lpstr>PowerPoint Presentation</vt:lpstr>
      <vt:lpstr>The Standard Prelude: List Madness!</vt:lpstr>
      <vt:lpstr>PowerPoint Presentation</vt:lpstr>
      <vt:lpstr>PowerPoint Presentation</vt:lpstr>
      <vt:lpstr>PowerPoint Presentation</vt:lpstr>
      <vt:lpstr>Function Application</vt:lpstr>
      <vt:lpstr>PowerPoint Presentation</vt:lpstr>
      <vt:lpstr>PowerPoint Presentation</vt:lpstr>
      <vt:lpstr>Examples</vt:lpstr>
      <vt:lpstr>Types</vt:lpstr>
      <vt:lpstr>Types in Haskell</vt:lpstr>
      <vt:lpstr>PowerPoint Presentation</vt:lpstr>
      <vt:lpstr>My First Script</vt:lpstr>
      <vt:lpstr>PowerPoint Presentation</vt:lpstr>
      <vt:lpstr>PowerPoint Presentation</vt:lpstr>
      <vt:lpstr>PowerPoint Presentation</vt:lpstr>
      <vt:lpstr>PowerPoint Presentation</vt:lpstr>
      <vt:lpstr>Exercise</vt:lpstr>
    </vt:vector>
  </TitlesOfParts>
  <Company>University of Nottingham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Default User</cp:lastModifiedBy>
  <cp:revision>180</cp:revision>
  <cp:lastPrinted>2001-01-08T13:31:40Z</cp:lastPrinted>
  <dcterms:created xsi:type="dcterms:W3CDTF">2000-11-20T11:40:19Z</dcterms:created>
  <dcterms:modified xsi:type="dcterms:W3CDTF">2018-04-04T15:48:48Z</dcterms:modified>
</cp:coreProperties>
</file>