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6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DF7A-6090-6640-B8B6-2D6E14565DD2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B20B-4CB4-C24F-8E98-2BC76ED757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DF7A-6090-6640-B8B6-2D6E14565DD2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B20B-4CB4-C24F-8E98-2BC76ED757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DF7A-6090-6640-B8B6-2D6E14565DD2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B20B-4CB4-C24F-8E98-2BC76ED757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DF7A-6090-6640-B8B6-2D6E14565DD2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B20B-4CB4-C24F-8E98-2BC76ED757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DF7A-6090-6640-B8B6-2D6E14565DD2}" type="datetimeFigureOut">
              <a:rPr lang="en-US" smtClean="0"/>
              <a:t>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B20B-4CB4-C24F-8E98-2BC76ED757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DF7A-6090-6640-B8B6-2D6E14565DD2}" type="datetimeFigureOut">
              <a:rPr lang="en-US" smtClean="0"/>
              <a:t>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B20B-4CB4-C24F-8E98-2BC76ED757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DF7A-6090-6640-B8B6-2D6E14565DD2}" type="datetimeFigureOut">
              <a:rPr lang="en-US" smtClean="0"/>
              <a:t>1/16/18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B20B-4CB4-C24F-8E98-2BC76ED757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DF7A-6090-6640-B8B6-2D6E14565DD2}" type="datetimeFigureOut">
              <a:rPr lang="en-US" smtClean="0"/>
              <a:t>1/16/18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B20B-4CB4-C24F-8E98-2BC76ED757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DF7A-6090-6640-B8B6-2D6E14565DD2}" type="datetimeFigureOut">
              <a:rPr lang="en-US" smtClean="0"/>
              <a:t>1/16/18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B20B-4CB4-C24F-8E98-2BC76ED757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DF7A-6090-6640-B8B6-2D6E14565DD2}" type="datetimeFigureOut">
              <a:rPr lang="en-US" smtClean="0"/>
              <a:t>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B20B-4CB4-C24F-8E98-2BC76ED757C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DF7A-6090-6640-B8B6-2D6E14565DD2}" type="datetimeFigureOut">
              <a:rPr lang="en-US" smtClean="0"/>
              <a:t>1/16/18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F0B20B-4CB4-C24F-8E98-2BC76ED757C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2F0B20B-4CB4-C24F-8E98-2BC76ED757C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C2BDF7A-6090-6640-B8B6-2D6E14565DD2}" type="datetimeFigureOut">
              <a:rPr lang="en-US" smtClean="0"/>
              <a:t>1/16/18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CSCI 3200: Programming Languages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Instructor: Dr. Erin Wolf Chambers</a:t>
            </a:r>
          </a:p>
          <a:p>
            <a:r>
              <a:rPr lang="en-US" dirty="0" smtClean="0"/>
              <a:t>Office: 301 Ritter Hall</a:t>
            </a:r>
          </a:p>
          <a:p>
            <a:r>
              <a:rPr lang="en-US" dirty="0" smtClean="0"/>
              <a:t>Email: </a:t>
            </a:r>
            <a:r>
              <a:rPr lang="en-US" dirty="0" err="1" smtClean="0"/>
              <a:t>erin.chambers@</a:t>
            </a:r>
            <a:r>
              <a:rPr lang="en-US" dirty="0" err="1" smtClean="0"/>
              <a:t>slu.edu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76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Imperative language categories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8650" indent="-514350">
              <a:buAutoNum type="arabicPeriod"/>
            </a:pPr>
            <a:r>
              <a:rPr lang="en-US" sz="3200" dirty="0" smtClean="0"/>
              <a:t>von Neumann: Fortran, C, etc. </a:t>
            </a:r>
            <a:endParaRPr lang="en-US" sz="3200" dirty="0"/>
          </a:p>
          <a:p>
            <a:pPr marL="411480" lvl="1" indent="0">
              <a:buNone/>
            </a:pPr>
            <a:r>
              <a:rPr lang="en-US" sz="3000" dirty="0" smtClean="0"/>
              <a:t>- based on computation with variables</a:t>
            </a:r>
          </a:p>
          <a:p>
            <a:pPr marL="628650" indent="-514350">
              <a:buAutoNum type="arabicPeriod"/>
            </a:pPr>
            <a:r>
              <a:rPr lang="en-US" sz="3200" dirty="0" smtClean="0"/>
              <a:t>Scripting languages: bash, </a:t>
            </a:r>
            <a:r>
              <a:rPr lang="en-US" sz="3200" dirty="0" err="1" smtClean="0"/>
              <a:t>awk</a:t>
            </a:r>
            <a:r>
              <a:rPr lang="en-US" sz="3200" dirty="0" smtClean="0"/>
              <a:t>, </a:t>
            </a:r>
            <a:r>
              <a:rPr lang="en-US" sz="3200" dirty="0" err="1" smtClean="0"/>
              <a:t>perl</a:t>
            </a:r>
            <a:r>
              <a:rPr lang="en-US" sz="3200" dirty="0" smtClean="0"/>
              <a:t>, etc.</a:t>
            </a:r>
          </a:p>
          <a:p>
            <a:pPr marL="411480" lvl="1" indent="0">
              <a:buNone/>
            </a:pPr>
            <a:r>
              <a:rPr lang="en-US" sz="3000" dirty="0" smtClean="0"/>
              <a:t>- subset of von Neumann, but tailored for ease of expression over speed</a:t>
            </a:r>
          </a:p>
          <a:p>
            <a:pPr marL="628650" indent="-514350">
              <a:buAutoNum type="arabicPeriod"/>
            </a:pPr>
            <a:r>
              <a:rPr lang="en-US" sz="3200" dirty="0" smtClean="0"/>
              <a:t>Object oriented:</a:t>
            </a:r>
          </a:p>
          <a:p>
            <a:pPr marL="411480" lvl="1" indent="0">
              <a:buNone/>
            </a:pPr>
            <a:r>
              <a:rPr lang="en-US" sz="3000" dirty="0" smtClean="0"/>
              <a:t>- traces back to </a:t>
            </a:r>
            <a:r>
              <a:rPr lang="en-US" sz="3000" dirty="0" err="1" smtClean="0"/>
              <a:t>Simula</a:t>
            </a:r>
            <a:r>
              <a:rPr lang="en-US" sz="3000" dirty="0" smtClean="0"/>
              <a:t> 67, and descended from von Neumann, but focus is on objects rather than pure variables</a:t>
            </a:r>
          </a:p>
        </p:txBody>
      </p:sp>
    </p:spTree>
    <p:extLst>
      <p:ext uri="{BB962C8B-B14F-4D97-AF65-F5344CB8AC3E}">
        <p14:creationId xmlns:p14="http://schemas.microsoft.com/office/powerpoint/2010/main" val="474555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Declarative language categories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sz="3200" dirty="0" smtClean="0"/>
              <a:t>1. Functional languages: Lisp, Scheme, Haskell, etc.</a:t>
            </a:r>
          </a:p>
          <a:p>
            <a:pPr lvl="1"/>
            <a:r>
              <a:rPr lang="en-US" sz="3000" dirty="0" smtClean="0"/>
              <a:t>based on recursive definitions of functions</a:t>
            </a:r>
          </a:p>
          <a:p>
            <a:pPr lvl="1"/>
            <a:r>
              <a:rPr lang="en-US" sz="3000" dirty="0" smtClean="0"/>
              <a:t>Inspired by </a:t>
            </a:r>
            <a:r>
              <a:rPr lang="en-US" sz="3000" dirty="0" err="1" smtClean="0"/>
              <a:t>lamba</a:t>
            </a:r>
            <a:r>
              <a:rPr lang="en-US" sz="3000" dirty="0" smtClean="0"/>
              <a:t> calculus</a:t>
            </a:r>
            <a:endParaRPr lang="en-US" sz="3200" dirty="0" smtClean="0"/>
          </a:p>
          <a:p>
            <a:pPr marL="114300" indent="0">
              <a:buNone/>
            </a:pPr>
            <a:r>
              <a:rPr lang="en-US" sz="3200" dirty="0" smtClean="0"/>
              <a:t>2. Logic based: prolog</a:t>
            </a:r>
          </a:p>
          <a:p>
            <a:pPr lvl="1"/>
            <a:r>
              <a:rPr lang="en-US" sz="3000" dirty="0" smtClean="0"/>
              <a:t>computation is based on attempts to find values that satisfy specified relationships</a:t>
            </a:r>
          </a:p>
          <a:p>
            <a:pPr marL="114300" indent="0">
              <a:buNone/>
            </a:pPr>
            <a:r>
              <a:rPr lang="en-US" sz="3200" dirty="0" smtClean="0"/>
              <a:t>3.  Data flow: id, </a:t>
            </a:r>
            <a:r>
              <a:rPr lang="en-US" sz="3200" dirty="0" err="1" smtClean="0"/>
              <a:t>val</a:t>
            </a:r>
            <a:endParaRPr lang="en-US" sz="3200" dirty="0" smtClean="0"/>
          </a:p>
          <a:p>
            <a:pPr lvl="1"/>
            <a:r>
              <a:rPr lang="en-US" sz="3000" dirty="0" smtClean="0"/>
              <a:t>flow of information (tokens) among nodes</a:t>
            </a:r>
          </a:p>
        </p:txBody>
      </p:sp>
    </p:spTree>
    <p:extLst>
      <p:ext uri="{BB962C8B-B14F-4D97-AF65-F5344CB8AC3E}">
        <p14:creationId xmlns:p14="http://schemas.microsoft.com/office/powerpoint/2010/main" val="3716010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examples: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Consider the </a:t>
            </a:r>
            <a:r>
              <a:rPr lang="en-US" sz="3200" dirty="0" err="1" smtClean="0"/>
              <a:t>gcd</a:t>
            </a:r>
            <a:r>
              <a:rPr lang="en-US" sz="3200" dirty="0" smtClean="0"/>
              <a:t> algorithm (finding the greatest common divisor)</a:t>
            </a:r>
          </a:p>
          <a:p>
            <a:r>
              <a:rPr lang="en-US" sz="3200" dirty="0" smtClean="0"/>
              <a:t>Euclid’s algorithm:</a:t>
            </a:r>
            <a:endParaRPr lang="en-US" sz="3200" dirty="0"/>
          </a:p>
        </p:txBody>
      </p:sp>
      <p:pic>
        <p:nvPicPr>
          <p:cNvPr id="4" name="Picture 3" descr="hw3f09p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515" y="2290723"/>
            <a:ext cx="2410581" cy="4363151"/>
          </a:xfrm>
          <a:prstGeom prst="rect">
            <a:avLst/>
          </a:prstGeom>
        </p:spPr>
      </p:pic>
      <p:pic>
        <p:nvPicPr>
          <p:cNvPr id="5" name="Picture 4" descr="euclidean-algorithm-control-flow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80" y="3263900"/>
            <a:ext cx="35941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043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GCD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2800" dirty="0" err="1">
                <a:latin typeface="Courier New" charset="0"/>
                <a:sym typeface="Courier" charset="0"/>
              </a:rPr>
              <a:t>int</a:t>
            </a:r>
            <a:r>
              <a:rPr lang="en-US" sz="2800" dirty="0">
                <a:latin typeface="Courier New" charset="0"/>
                <a:sym typeface="Courier" charset="0"/>
              </a:rPr>
              <a:t> main() { </a:t>
            </a:r>
          </a:p>
          <a:p>
            <a:pPr marL="114300" indent="0"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2800" dirty="0" smtClean="0">
                <a:latin typeface="Courier New" charset="0"/>
                <a:sym typeface="Courier" charset="0"/>
              </a:rPr>
              <a:t>	</a:t>
            </a:r>
            <a:r>
              <a:rPr lang="en-US" sz="2800" dirty="0" err="1" smtClean="0">
                <a:latin typeface="Courier New" charset="0"/>
                <a:sym typeface="Courier" charset="0"/>
              </a:rPr>
              <a:t>int</a:t>
            </a:r>
            <a:r>
              <a:rPr lang="en-US" sz="2800" dirty="0" smtClean="0">
                <a:latin typeface="Courier New" charset="0"/>
                <a:sym typeface="Courier" charset="0"/>
              </a:rPr>
              <a:t> </a:t>
            </a:r>
            <a:r>
              <a:rPr lang="en-US" sz="2800" dirty="0" err="1">
                <a:latin typeface="Courier New" charset="0"/>
                <a:sym typeface="Courier" charset="0"/>
              </a:rPr>
              <a:t>i</a:t>
            </a:r>
            <a:r>
              <a:rPr lang="en-US" sz="2800" dirty="0">
                <a:latin typeface="Courier New" charset="0"/>
                <a:sym typeface="Courier" charset="0"/>
              </a:rPr>
              <a:t> = </a:t>
            </a:r>
            <a:r>
              <a:rPr lang="en-US" sz="2800" dirty="0" err="1">
                <a:latin typeface="Courier New" charset="0"/>
                <a:sym typeface="Courier" charset="0"/>
              </a:rPr>
              <a:t>getint</a:t>
            </a:r>
            <a:r>
              <a:rPr lang="en-US" sz="2800" dirty="0">
                <a:latin typeface="Courier New" charset="0"/>
                <a:sym typeface="Courier" charset="0"/>
              </a:rPr>
              <a:t>(), j = </a:t>
            </a:r>
            <a:r>
              <a:rPr lang="en-US" sz="2800" dirty="0" err="1">
                <a:latin typeface="Courier New" charset="0"/>
                <a:sym typeface="Courier" charset="0"/>
              </a:rPr>
              <a:t>getint</a:t>
            </a:r>
            <a:r>
              <a:rPr lang="en-US" sz="2800" dirty="0">
                <a:latin typeface="Courier New" charset="0"/>
                <a:sym typeface="Courier" charset="0"/>
              </a:rPr>
              <a:t>(); </a:t>
            </a:r>
          </a:p>
          <a:p>
            <a:pPr marL="114300" indent="0"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2800" dirty="0" smtClean="0">
                <a:latin typeface="Courier New" charset="0"/>
                <a:sym typeface="Courier" charset="0"/>
              </a:rPr>
              <a:t>	while </a:t>
            </a:r>
            <a:r>
              <a:rPr lang="en-US" sz="2800" dirty="0">
                <a:latin typeface="Courier New" charset="0"/>
                <a:sym typeface="Courier" charset="0"/>
              </a:rPr>
              <a:t>(</a:t>
            </a:r>
            <a:r>
              <a:rPr lang="en-US" sz="2800" dirty="0" err="1">
                <a:latin typeface="Courier New" charset="0"/>
                <a:sym typeface="Courier" charset="0"/>
              </a:rPr>
              <a:t>i</a:t>
            </a:r>
            <a:r>
              <a:rPr lang="en-US" sz="2800" dirty="0">
                <a:latin typeface="Courier New" charset="0"/>
                <a:sym typeface="Courier" charset="0"/>
              </a:rPr>
              <a:t> != j) { </a:t>
            </a:r>
          </a:p>
          <a:p>
            <a:pPr marL="0" lvl="1" indent="0"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2800" dirty="0" smtClean="0">
                <a:latin typeface="Courier New" charset="0"/>
                <a:sym typeface="Courier" charset="0"/>
              </a:rPr>
              <a:t>		if </a:t>
            </a:r>
            <a:r>
              <a:rPr lang="en-US" sz="2800" dirty="0">
                <a:latin typeface="Courier New" charset="0"/>
                <a:sym typeface="Courier" charset="0"/>
              </a:rPr>
              <a:t>(</a:t>
            </a:r>
            <a:r>
              <a:rPr lang="en-US" sz="2800" dirty="0" err="1">
                <a:latin typeface="Courier New" charset="0"/>
                <a:sym typeface="Courier" charset="0"/>
              </a:rPr>
              <a:t>i</a:t>
            </a:r>
            <a:r>
              <a:rPr lang="en-US" sz="2800" dirty="0">
                <a:latin typeface="Courier New" charset="0"/>
                <a:sym typeface="Courier" charset="0"/>
              </a:rPr>
              <a:t> &gt; j) </a:t>
            </a:r>
            <a:endParaRPr lang="en-US" sz="2800" dirty="0" smtClean="0">
              <a:latin typeface="Courier New" charset="0"/>
              <a:sym typeface="Courier" charset="0"/>
            </a:endParaRPr>
          </a:p>
          <a:p>
            <a:pPr marL="0" lvl="1" indent="0"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2800" dirty="0">
                <a:latin typeface="Courier New" charset="0"/>
                <a:sym typeface="Courier" charset="0"/>
              </a:rPr>
              <a:t>	</a:t>
            </a:r>
            <a:r>
              <a:rPr lang="en-US" sz="2800" dirty="0" smtClean="0">
                <a:latin typeface="Courier New" charset="0"/>
                <a:sym typeface="Courier" charset="0"/>
              </a:rPr>
              <a:t>		</a:t>
            </a:r>
            <a:r>
              <a:rPr lang="en-US" sz="2800" dirty="0" err="1" smtClean="0">
                <a:latin typeface="Courier New" charset="0"/>
                <a:sym typeface="Courier" charset="0"/>
              </a:rPr>
              <a:t>i</a:t>
            </a:r>
            <a:r>
              <a:rPr lang="en-US" sz="2800" dirty="0" smtClean="0">
                <a:latin typeface="Courier New" charset="0"/>
                <a:sym typeface="Courier" charset="0"/>
              </a:rPr>
              <a:t> </a:t>
            </a:r>
            <a:r>
              <a:rPr lang="en-US" sz="2800" dirty="0">
                <a:latin typeface="Courier New" charset="0"/>
                <a:sym typeface="Courier" charset="0"/>
              </a:rPr>
              <a:t>= </a:t>
            </a:r>
            <a:r>
              <a:rPr lang="en-US" sz="2800" dirty="0" err="1">
                <a:latin typeface="Courier New" charset="0"/>
                <a:sym typeface="Courier" charset="0"/>
              </a:rPr>
              <a:t>i</a:t>
            </a:r>
            <a:r>
              <a:rPr lang="en-US" sz="2800" dirty="0">
                <a:latin typeface="Courier New" charset="0"/>
                <a:sym typeface="Courier" charset="0"/>
              </a:rPr>
              <a:t> - j; </a:t>
            </a:r>
          </a:p>
          <a:p>
            <a:pPr marL="0" lvl="1" indent="0"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2800" dirty="0" smtClean="0">
                <a:latin typeface="Courier New" charset="0"/>
                <a:sym typeface="Courier" charset="0"/>
              </a:rPr>
              <a:t>		else </a:t>
            </a:r>
          </a:p>
          <a:p>
            <a:pPr marL="0" lvl="1" indent="0"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2800" dirty="0">
                <a:latin typeface="Courier New" charset="0"/>
                <a:sym typeface="Courier" charset="0"/>
              </a:rPr>
              <a:t>	</a:t>
            </a:r>
            <a:r>
              <a:rPr lang="en-US" sz="2800" dirty="0" smtClean="0">
                <a:latin typeface="Courier New" charset="0"/>
                <a:sym typeface="Courier" charset="0"/>
              </a:rPr>
              <a:t>		j </a:t>
            </a:r>
            <a:r>
              <a:rPr lang="en-US" sz="2800" dirty="0">
                <a:latin typeface="Courier New" charset="0"/>
                <a:sym typeface="Courier" charset="0"/>
              </a:rPr>
              <a:t>= j - </a:t>
            </a:r>
            <a:r>
              <a:rPr lang="en-US" sz="2800" dirty="0" err="1">
                <a:latin typeface="Courier New" charset="0"/>
                <a:sym typeface="Courier" charset="0"/>
              </a:rPr>
              <a:t>i</a:t>
            </a:r>
            <a:r>
              <a:rPr lang="en-US" sz="2800" dirty="0">
                <a:latin typeface="Courier New" charset="0"/>
                <a:sym typeface="Courier" charset="0"/>
              </a:rPr>
              <a:t>; </a:t>
            </a:r>
          </a:p>
          <a:p>
            <a:pPr marL="114300" indent="0"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2800" dirty="0" smtClean="0">
                <a:latin typeface="Courier New" charset="0"/>
                <a:sym typeface="Courier" charset="0"/>
              </a:rPr>
              <a:t>	} </a:t>
            </a:r>
            <a:endParaRPr lang="en-US" sz="2800" dirty="0">
              <a:latin typeface="Courier New" charset="0"/>
              <a:sym typeface="Courier" charset="0"/>
            </a:endParaRPr>
          </a:p>
          <a:p>
            <a:pPr marL="114300" indent="0"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2800" dirty="0" smtClean="0">
                <a:latin typeface="Courier New" charset="0"/>
                <a:sym typeface="Courier" charset="0"/>
              </a:rPr>
              <a:t>	</a:t>
            </a:r>
            <a:r>
              <a:rPr lang="en-US" sz="2800" dirty="0" err="1" smtClean="0">
                <a:latin typeface="Courier New" charset="0"/>
                <a:sym typeface="Courier" charset="0"/>
              </a:rPr>
              <a:t>putint</a:t>
            </a:r>
            <a:r>
              <a:rPr lang="en-US" sz="2800" dirty="0">
                <a:latin typeface="Courier New" charset="0"/>
                <a:sym typeface="Courier" charset="0"/>
              </a:rPr>
              <a:t>(</a:t>
            </a:r>
            <a:r>
              <a:rPr lang="en-US" sz="2800" dirty="0" err="1">
                <a:latin typeface="Courier New" charset="0"/>
                <a:sym typeface="Courier" charset="0"/>
              </a:rPr>
              <a:t>i</a:t>
            </a:r>
            <a:r>
              <a:rPr lang="en-US" sz="2800" dirty="0">
                <a:latin typeface="Courier New" charset="0"/>
                <a:sym typeface="Courier" charset="0"/>
              </a:rPr>
              <a:t>); </a:t>
            </a:r>
          </a:p>
          <a:p>
            <a:pPr marL="114300" indent="0"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2800" dirty="0">
                <a:latin typeface="Courier New" charset="0"/>
                <a:sym typeface="Courier" charset="0"/>
              </a:rPr>
              <a:t>}</a:t>
            </a:r>
            <a:r>
              <a:rPr lang="en-US" sz="2800" dirty="0">
                <a:latin typeface="Courier" charset="0"/>
                <a:sym typeface="Courier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427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GCD in Haskell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dirty="0" smtClean="0">
                <a:cs typeface="Courier New"/>
              </a:rPr>
              <a:t>Haskell is based entirely on function calls – there is essentially no such thing as a variable in this language.</a:t>
            </a:r>
          </a:p>
          <a:p>
            <a:pPr marL="114300" indent="0">
              <a:buNone/>
            </a:pPr>
            <a:r>
              <a:rPr lang="en-US" sz="2800" dirty="0" err="1" smtClean="0">
                <a:latin typeface="Courier New"/>
                <a:cs typeface="Courier New"/>
              </a:rPr>
              <a:t>selfGCD</a:t>
            </a:r>
            <a:r>
              <a:rPr lang="en-US" sz="2800" dirty="0" smtClean="0">
                <a:latin typeface="Courier New"/>
                <a:cs typeface="Courier New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:: Integral f =&gt; </a:t>
            </a:r>
            <a:endParaRPr lang="en-US" sz="2800" dirty="0" smtClean="0">
              <a:latin typeface="Courier New"/>
              <a:cs typeface="Courier New"/>
            </a:endParaRPr>
          </a:p>
          <a:p>
            <a:pPr marL="114300" indent="0">
              <a:buNone/>
            </a:pPr>
            <a:r>
              <a:rPr lang="en-US" sz="2800" dirty="0">
                <a:latin typeface="Courier New"/>
                <a:cs typeface="Courier New"/>
              </a:rPr>
              <a:t>	</a:t>
            </a:r>
            <a:r>
              <a:rPr lang="en-US" sz="2800" dirty="0" smtClean="0">
                <a:latin typeface="Courier New"/>
                <a:cs typeface="Courier New"/>
              </a:rPr>
              <a:t>			f </a:t>
            </a:r>
            <a:r>
              <a:rPr lang="en-US" sz="2800" dirty="0">
                <a:latin typeface="Courier New"/>
                <a:cs typeface="Courier New"/>
              </a:rPr>
              <a:t>-&gt; f -&gt; f  </a:t>
            </a:r>
          </a:p>
          <a:p>
            <a:pPr marL="11430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selfGCD</a:t>
            </a:r>
            <a:r>
              <a:rPr lang="en-US" sz="2800" dirty="0">
                <a:latin typeface="Courier New"/>
                <a:cs typeface="Courier New"/>
              </a:rPr>
              <a:t> a b = </a:t>
            </a:r>
            <a:endParaRPr lang="en-US" sz="2800" dirty="0" smtClean="0">
              <a:latin typeface="Courier New"/>
              <a:cs typeface="Courier New"/>
            </a:endParaRPr>
          </a:p>
          <a:p>
            <a:pPr marL="114300" indent="0">
              <a:buNone/>
            </a:pPr>
            <a:r>
              <a:rPr lang="en-US" sz="2800" dirty="0">
                <a:latin typeface="Courier New"/>
                <a:cs typeface="Courier New"/>
              </a:rPr>
              <a:t>	</a:t>
            </a:r>
            <a:r>
              <a:rPr lang="en-US" sz="2800" dirty="0" smtClean="0">
                <a:latin typeface="Courier New"/>
                <a:cs typeface="Courier New"/>
              </a:rPr>
              <a:t>if </a:t>
            </a:r>
            <a:r>
              <a:rPr lang="en-US" sz="2800" dirty="0">
                <a:latin typeface="Courier New"/>
                <a:cs typeface="Courier New"/>
              </a:rPr>
              <a:t>b == 0 then a </a:t>
            </a:r>
            <a:endParaRPr lang="en-US" sz="2800" dirty="0" smtClean="0">
              <a:latin typeface="Courier New"/>
              <a:cs typeface="Courier New"/>
            </a:endParaRPr>
          </a:p>
          <a:p>
            <a:pPr marL="114300" indent="0">
              <a:buNone/>
            </a:pPr>
            <a:r>
              <a:rPr lang="en-US" sz="2800" dirty="0">
                <a:latin typeface="Courier New"/>
                <a:cs typeface="Courier New"/>
              </a:rPr>
              <a:t>	</a:t>
            </a:r>
            <a:r>
              <a:rPr lang="en-US" sz="2800" dirty="0" smtClean="0">
                <a:latin typeface="Courier New"/>
                <a:cs typeface="Courier New"/>
              </a:rPr>
              <a:t>else </a:t>
            </a:r>
            <a:r>
              <a:rPr lang="en-US" sz="2800" dirty="0" err="1">
                <a:latin typeface="Courier New"/>
                <a:cs typeface="Courier New"/>
              </a:rPr>
              <a:t>selfGCD</a:t>
            </a:r>
            <a:r>
              <a:rPr lang="en-US" sz="2800" dirty="0">
                <a:latin typeface="Courier New"/>
                <a:cs typeface="Courier New"/>
              </a:rPr>
              <a:t> b (mod a b)</a:t>
            </a:r>
          </a:p>
        </p:txBody>
      </p:sp>
    </p:spTree>
    <p:extLst>
      <p:ext uri="{BB962C8B-B14F-4D97-AF65-F5344CB8AC3E}">
        <p14:creationId xmlns:p14="http://schemas.microsoft.com/office/powerpoint/2010/main" val="4217248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GCD in prolog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Prolog is all about stating true axioms, and then evaluating for something to be true based off these</a:t>
            </a:r>
          </a:p>
          <a:p>
            <a:pPr marL="114300" indent="0">
              <a:buNone/>
            </a:pPr>
            <a:r>
              <a:rPr lang="en-US" sz="3200" dirty="0" err="1">
                <a:latin typeface="Courier New"/>
                <a:cs typeface="Courier New"/>
              </a:rPr>
              <a:t>gcd</a:t>
            </a:r>
            <a:r>
              <a:rPr lang="en-US" sz="3200" dirty="0">
                <a:latin typeface="Courier New"/>
                <a:cs typeface="Courier New"/>
              </a:rPr>
              <a:t>(X,Y,Z):- X&gt;=Y, X1=X-Y, </a:t>
            </a:r>
            <a:r>
              <a:rPr lang="en-US" sz="3200" dirty="0" err="1">
                <a:latin typeface="Courier New"/>
                <a:cs typeface="Courier New"/>
              </a:rPr>
              <a:t>gcd</a:t>
            </a:r>
            <a:r>
              <a:rPr lang="en-US" sz="3200" dirty="0">
                <a:latin typeface="Courier New"/>
                <a:cs typeface="Courier New"/>
              </a:rPr>
              <a:t>(X1,Y,Z).</a:t>
            </a:r>
          </a:p>
          <a:p>
            <a:pPr marL="114300" indent="0">
              <a:buNone/>
            </a:pPr>
            <a:r>
              <a:rPr lang="en-US" sz="3200" dirty="0" err="1">
                <a:latin typeface="Courier New"/>
                <a:cs typeface="Courier New"/>
              </a:rPr>
              <a:t>gcd</a:t>
            </a:r>
            <a:r>
              <a:rPr lang="en-US" sz="3200" dirty="0">
                <a:latin typeface="Courier New"/>
                <a:cs typeface="Courier New"/>
              </a:rPr>
              <a:t>(X,Y,Z):- X&lt;Y, X1=Y- X, </a:t>
            </a:r>
            <a:r>
              <a:rPr lang="en-US" sz="3200" dirty="0" err="1">
                <a:latin typeface="Courier New"/>
                <a:cs typeface="Courier New"/>
              </a:rPr>
              <a:t>gcd</a:t>
            </a:r>
            <a:r>
              <a:rPr lang="en-US" sz="3200" dirty="0">
                <a:latin typeface="Courier New"/>
                <a:cs typeface="Courier New"/>
              </a:rPr>
              <a:t>(X1,X,Z).</a:t>
            </a:r>
          </a:p>
          <a:p>
            <a:pPr marL="114300" indent="0">
              <a:buNone/>
            </a:pPr>
            <a:r>
              <a:rPr lang="en-US" sz="3200" dirty="0" err="1">
                <a:latin typeface="Courier New"/>
                <a:cs typeface="Courier New"/>
              </a:rPr>
              <a:t>gcd</a:t>
            </a:r>
            <a:r>
              <a:rPr lang="en-US" sz="3200" dirty="0">
                <a:latin typeface="Courier New"/>
                <a:cs typeface="Courier New"/>
              </a:rPr>
              <a:t>(0,X,X):- X&gt;0.</a:t>
            </a:r>
          </a:p>
        </p:txBody>
      </p:sp>
    </p:spTree>
    <p:extLst>
      <p:ext uri="{BB962C8B-B14F-4D97-AF65-F5344CB8AC3E}">
        <p14:creationId xmlns:p14="http://schemas.microsoft.com/office/powerpoint/2010/main" val="3338276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outcomes</a:t>
            </a:r>
            <a:br>
              <a:rPr lang="en-US" dirty="0" smtClean="0"/>
            </a:br>
            <a:r>
              <a:rPr lang="en-US" dirty="0" smtClean="0"/>
              <a:t>(or: why the heck study this?)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Professionally, choosing an appropriate language is a key skill</a:t>
            </a:r>
          </a:p>
          <a:p>
            <a:r>
              <a:rPr lang="en-US" sz="3200" dirty="0" smtClean="0"/>
              <a:t>Studying language design will make learning new languages easier</a:t>
            </a:r>
          </a:p>
          <a:p>
            <a:r>
              <a:rPr lang="en-US" sz="3200" dirty="0" smtClean="0"/>
              <a:t>This also establishes a common terminology for comparison of languages</a:t>
            </a:r>
          </a:p>
          <a:p>
            <a:r>
              <a:rPr lang="en-US" sz="3200" dirty="0" smtClean="0"/>
              <a:t>It is difficult to understand hidden “features” of various languages – we’ll look at a lot of them.</a:t>
            </a:r>
          </a:p>
          <a:p>
            <a:r>
              <a:rPr lang="en-US" sz="3200" dirty="0" smtClean="0"/>
              <a:t>Need to understand actual implementation cost.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3231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So: diving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 first distinction is compilation versus interpretation</a:t>
            </a:r>
          </a:p>
          <a:p>
            <a:r>
              <a:rPr lang="en-US" sz="3200" dirty="0" smtClean="0"/>
              <a:t>Compilation: </a:t>
            </a:r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en-US" sz="3200" dirty="0" smtClean="0"/>
              <a:t>Interpretation:</a:t>
            </a:r>
          </a:p>
        </p:txBody>
      </p:sp>
      <p:pic>
        <p:nvPicPr>
          <p:cNvPr id="4" name="Picture 1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311041"/>
            <a:ext cx="73533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871" y="5244417"/>
            <a:ext cx="644842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1463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 vs. 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 reality, the difference is not so clear cut.</a:t>
            </a:r>
          </a:p>
          <a:p>
            <a:r>
              <a:rPr lang="en-US" sz="3200" dirty="0" smtClean="0"/>
              <a:t>These are not opposites, and most languages fall somewhere in between on the spectrum</a:t>
            </a:r>
          </a:p>
          <a:p>
            <a:r>
              <a:rPr lang="en-US" sz="3200" dirty="0" smtClean="0"/>
              <a:t>In general, interpretation gives greater flexibility (think python), but compilation gives better performance (think C++)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2629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 vs. 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Most languages do include a mix of these:</a:t>
            </a:r>
          </a:p>
          <a:p>
            <a:endParaRPr lang="en-US" sz="3200" dirty="0"/>
          </a:p>
          <a:p>
            <a:endParaRPr lang="en-US" sz="3200" dirty="0" smtClean="0"/>
          </a:p>
          <a:p>
            <a:pPr marL="114300" indent="0">
              <a:buNone/>
            </a:pPr>
            <a:endParaRPr lang="en-US" sz="3200" dirty="0" smtClean="0"/>
          </a:p>
          <a:p>
            <a:r>
              <a:rPr lang="en-US" sz="3200" dirty="0" smtClean="0"/>
              <a:t>Note that compilation doesn’t have to produce machine code – just a translation to another language</a:t>
            </a:r>
          </a:p>
          <a:p>
            <a:pPr lvl="1"/>
            <a:r>
              <a:rPr lang="en-US" sz="3000" dirty="0" smtClean="0"/>
              <a:t>Think of Java, for example</a:t>
            </a:r>
            <a:endParaRPr lang="en-US" sz="3000" dirty="0"/>
          </a:p>
        </p:txBody>
      </p:sp>
      <p:pic>
        <p:nvPicPr>
          <p:cNvPr id="4" name="Picture 1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2426"/>
            <a:ext cx="8198812" cy="1655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500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Syllabus overview (boring but necessary)</a:t>
            </a:r>
          </a:p>
          <a:p>
            <a:r>
              <a:rPr lang="en-US" sz="3200" dirty="0" smtClean="0"/>
              <a:t>HW 1 is posted – due next Wednesday</a:t>
            </a:r>
          </a:p>
          <a:p>
            <a:r>
              <a:rPr lang="en-US" sz="3200" dirty="0" smtClean="0"/>
              <a:t>An intro to programming languages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38714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Preprocessing:</a:t>
            </a:r>
          </a:p>
          <a:p>
            <a:pPr lvl="1"/>
            <a:r>
              <a:rPr lang="en-US" sz="3000" dirty="0" smtClean="0"/>
              <a:t>removes white space and comments</a:t>
            </a:r>
          </a:p>
          <a:p>
            <a:pPr lvl="1"/>
            <a:r>
              <a:rPr lang="en-US" sz="3000" dirty="0" smtClean="0"/>
              <a:t>groups characters into tokens</a:t>
            </a:r>
          </a:p>
          <a:p>
            <a:pPr lvl="1"/>
            <a:r>
              <a:rPr lang="en-US" sz="3000" dirty="0" smtClean="0"/>
              <a:t>expands abbreviations</a:t>
            </a:r>
          </a:p>
          <a:p>
            <a:pPr lvl="1"/>
            <a:r>
              <a:rPr lang="en-US" sz="3000" dirty="0" smtClean="0"/>
              <a:t>identifies higher level </a:t>
            </a:r>
            <a:r>
              <a:rPr lang="en-US" sz="3000" dirty="0" err="1" smtClean="0"/>
              <a:t>syntatic</a:t>
            </a:r>
            <a:r>
              <a:rPr lang="en-US" sz="3000" dirty="0" smtClean="0"/>
              <a:t> structures – i.e. loops</a:t>
            </a:r>
            <a:r>
              <a:rPr lang="en-US" sz="3000" dirty="0"/>
              <a:t> </a:t>
            </a:r>
            <a:r>
              <a:rPr lang="en-US" sz="3000" dirty="0" smtClean="0"/>
              <a:t>and subroutines</a:t>
            </a:r>
          </a:p>
          <a:p>
            <a:r>
              <a:rPr lang="en-US" sz="3200" dirty="0" smtClean="0"/>
              <a:t>This is often known as scanning – we’ll spend the first few weeks talking about it.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43207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Next: routines and linking</a:t>
            </a:r>
          </a:p>
          <a:p>
            <a:pPr lvl="1"/>
            <a:r>
              <a:rPr lang="en-US" sz="3000" dirty="0" smtClean="0"/>
              <a:t>Compiler uses a linker program add subroutines from a library</a:t>
            </a:r>
          </a:p>
          <a:p>
            <a:pPr lvl="1"/>
            <a:r>
              <a:rPr lang="en-US" sz="3000" dirty="0" smtClean="0"/>
              <a:t>You’ve done this if you ever used a #include from the standard template library</a:t>
            </a:r>
            <a:endParaRPr lang="en-US" sz="3000" dirty="0"/>
          </a:p>
        </p:txBody>
      </p:sp>
      <p:pic>
        <p:nvPicPr>
          <p:cNvPr id="4" name="Picture 1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376075"/>
            <a:ext cx="8069047" cy="199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9792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Post-compilation assembly output: why??</a:t>
            </a:r>
          </a:p>
          <a:p>
            <a:pPr lvl="1"/>
            <a:r>
              <a:rPr lang="en-US" sz="3000" dirty="0" smtClean="0"/>
              <a:t>Makes debugging and optimizing easier, since assembler is MUCH easier than machine code</a:t>
            </a:r>
          </a:p>
          <a:p>
            <a:pPr lvl="1"/>
            <a:r>
              <a:rPr lang="en-US" sz="3000" dirty="0" smtClean="0"/>
              <a:t>Isolates compiler from low level machine changes – many architectures can use the same assembly, but machine level code is very specific</a:t>
            </a:r>
            <a:endParaRPr lang="en-US" sz="3000" dirty="0"/>
          </a:p>
        </p:txBody>
      </p:sp>
      <p:pic>
        <p:nvPicPr>
          <p:cNvPr id="4" name="Picture 1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29" y="5523415"/>
            <a:ext cx="759142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2021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 interpreted languages, the compiler still generates code.</a:t>
            </a:r>
          </a:p>
          <a:p>
            <a:r>
              <a:rPr lang="en-US" sz="3200" dirty="0" smtClean="0"/>
              <a:t>But assumptions about inputs are not finalized.</a:t>
            </a:r>
          </a:p>
          <a:p>
            <a:r>
              <a:rPr lang="en-US" sz="3200" dirty="0" smtClean="0"/>
              <a:t>At runtime, checks assumptions.</a:t>
            </a:r>
          </a:p>
          <a:p>
            <a:pPr lvl="1"/>
            <a:r>
              <a:rPr lang="en-US" sz="3000" dirty="0" smtClean="0"/>
              <a:t>If valid, runs quickly.</a:t>
            </a:r>
          </a:p>
          <a:p>
            <a:pPr lvl="1"/>
            <a:r>
              <a:rPr lang="en-US" sz="3000" dirty="0" smtClean="0"/>
              <a:t>If not, a dynamic check reverts to the interpreter.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5670808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 of 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20" y="1600200"/>
            <a:ext cx="7543800" cy="443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2032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We’ll be spending our first few weeks on compilers, since a basic understanding of this helps to understand programming language design.</a:t>
            </a:r>
          </a:p>
          <a:p>
            <a:r>
              <a:rPr lang="en-US" sz="3200" dirty="0" smtClean="0"/>
              <a:t>Remember, compilers is usually a class all by itself!  We’ll be covering just enough of the basics to get us by.</a:t>
            </a:r>
          </a:p>
          <a:p>
            <a:pPr lvl="1"/>
            <a:r>
              <a:rPr lang="en-US" sz="3000" dirty="0" smtClean="0"/>
              <a:t>We won’t even really get to the lower level stuff from the previous slide – go take a compilers course to cover that.</a:t>
            </a:r>
          </a:p>
          <a:p>
            <a:r>
              <a:rPr lang="en-US" sz="3200" dirty="0" smtClean="0"/>
              <a:t>Next up: scanning and tokenizing</a:t>
            </a:r>
          </a:p>
        </p:txBody>
      </p:sp>
    </p:spTree>
    <p:extLst>
      <p:ext uri="{BB962C8B-B14F-4D97-AF65-F5344CB8AC3E}">
        <p14:creationId xmlns:p14="http://schemas.microsoft.com/office/powerpoint/2010/main" val="3571185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Question: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programming languages have you used before?</a:t>
            </a:r>
          </a:p>
          <a:p>
            <a:pPr lvl="1"/>
            <a:r>
              <a:rPr lang="en-US" sz="3000" dirty="0" smtClean="0"/>
              <a:t>Python</a:t>
            </a:r>
          </a:p>
          <a:p>
            <a:pPr lvl="1"/>
            <a:r>
              <a:rPr lang="en-US" sz="3000" dirty="0" smtClean="0"/>
              <a:t>C++/C</a:t>
            </a:r>
          </a:p>
          <a:p>
            <a:pPr lvl="1"/>
            <a:r>
              <a:rPr lang="en-US" sz="3000" dirty="0" smtClean="0"/>
              <a:t>Java?</a:t>
            </a:r>
          </a:p>
          <a:p>
            <a:pPr lvl="1"/>
            <a:r>
              <a:rPr lang="en-US" sz="3000" dirty="0" err="1" smtClean="0"/>
              <a:t>Matlab</a:t>
            </a:r>
            <a:r>
              <a:rPr lang="en-US" sz="3000" dirty="0" smtClean="0"/>
              <a:t>?</a:t>
            </a:r>
          </a:p>
          <a:p>
            <a:pPr lvl="1"/>
            <a:r>
              <a:rPr lang="en-US" sz="3000" dirty="0" smtClean="0"/>
              <a:t>Others?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685790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</a:t>
            </a:r>
            <a:r>
              <a:rPr lang="en-US" dirty="0" err="1" smtClean="0"/>
              <a:t>langauges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There are many ways to categorize programming languages.</a:t>
            </a:r>
          </a:p>
          <a:p>
            <a:r>
              <a:rPr lang="en-US" sz="3200" dirty="0" smtClean="0"/>
              <a:t>Main starting point: High level versus low level</a:t>
            </a:r>
          </a:p>
          <a:p>
            <a:pPr lvl="1"/>
            <a:r>
              <a:rPr lang="en-US" sz="3000" dirty="0" smtClean="0"/>
              <a:t>Examples?</a:t>
            </a:r>
          </a:p>
          <a:p>
            <a:r>
              <a:rPr lang="en-US" sz="3200" dirty="0" smtClean="0"/>
              <a:t>In fact, initially, there only were extremely low level languages: each machine architecture had its own built in language.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358468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This began to change in the 1950s with Fortran, when people realized it would make more sense to have common languages and then translate them for the machine</a:t>
            </a:r>
          </a:p>
          <a:p>
            <a:pPr lvl="1"/>
            <a:r>
              <a:rPr lang="en-US" sz="3000" dirty="0" smtClean="0"/>
              <a:t>This is the advent of the notion of compilation.</a:t>
            </a:r>
          </a:p>
          <a:p>
            <a:r>
              <a:rPr lang="en-US" sz="3200" dirty="0" smtClean="0"/>
              <a:t>The idea was slow to catch on, since compiled code was usually slower to run.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29473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so many?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 smtClean="0"/>
              <a:t>Programming languages are still very much evolving:</a:t>
            </a:r>
          </a:p>
          <a:p>
            <a:pPr lvl="1"/>
            <a:r>
              <a:rPr lang="en-US" sz="3400" dirty="0" smtClean="0"/>
              <a:t>Structured programming (using loops and function calls) was developed in the late 1960’s.</a:t>
            </a:r>
          </a:p>
          <a:p>
            <a:pPr lvl="1"/>
            <a:r>
              <a:rPr lang="en-US" sz="3400" dirty="0" smtClean="0"/>
              <a:t>Object orientation was only introduced in the 1980’s.</a:t>
            </a:r>
          </a:p>
          <a:p>
            <a:pPr lvl="1"/>
            <a:r>
              <a:rPr lang="en-US" sz="3400" dirty="0" smtClean="0"/>
              <a:t>Modern scripting languages (Ruby, Python,</a:t>
            </a:r>
            <a:r>
              <a:rPr lang="en-US" sz="3400" dirty="0"/>
              <a:t> </a:t>
            </a:r>
            <a:r>
              <a:rPr lang="en-US" sz="3400" dirty="0" smtClean="0"/>
              <a:t>etc.) are often only 10-20 years old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331348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so many?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Special purpose languages are very common:</a:t>
            </a:r>
          </a:p>
          <a:p>
            <a:pPr lvl="1"/>
            <a:r>
              <a:rPr lang="en-US" sz="3000" dirty="0" smtClean="0"/>
              <a:t>C is good for low level coding, like OS development.</a:t>
            </a:r>
          </a:p>
          <a:p>
            <a:pPr lvl="1"/>
            <a:r>
              <a:rPr lang="en-US" sz="3000" dirty="0" smtClean="0"/>
              <a:t>Prolog is good for logical relationships and AI applications.</a:t>
            </a:r>
          </a:p>
          <a:p>
            <a:pPr lvl="1"/>
            <a:r>
              <a:rPr lang="en-US" sz="3000" dirty="0" err="1" smtClean="0"/>
              <a:t>Awk</a:t>
            </a:r>
            <a:r>
              <a:rPr lang="en-US" sz="3000" dirty="0" smtClean="0"/>
              <a:t> is good for character and string manipulations.</a:t>
            </a:r>
          </a:p>
          <a:p>
            <a:pPr lvl="1"/>
            <a:r>
              <a:rPr lang="en-US" sz="3000" dirty="0" smtClean="0"/>
              <a:t>Python and </a:t>
            </a:r>
            <a:r>
              <a:rPr lang="en-US" sz="3000" dirty="0" err="1" smtClean="0"/>
              <a:t>perl</a:t>
            </a:r>
            <a:r>
              <a:rPr lang="en-US" sz="3000" dirty="0" smtClean="0"/>
              <a:t> are good for scripting.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060792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issues: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Ease of use</a:t>
            </a:r>
          </a:p>
          <a:p>
            <a:r>
              <a:rPr lang="en-US" sz="3600" dirty="0" smtClean="0"/>
              <a:t>Learning curve</a:t>
            </a:r>
          </a:p>
          <a:p>
            <a:r>
              <a:rPr lang="en-US" sz="3600" dirty="0" smtClean="0"/>
              <a:t>Standardization</a:t>
            </a:r>
          </a:p>
          <a:p>
            <a:r>
              <a:rPr lang="en-US" sz="3600" dirty="0" smtClean="0"/>
              <a:t>Open source</a:t>
            </a:r>
          </a:p>
          <a:p>
            <a:r>
              <a:rPr lang="en-US" sz="3600" dirty="0" smtClean="0"/>
              <a:t>Good compliers available</a:t>
            </a:r>
          </a:p>
          <a:p>
            <a:r>
              <a:rPr lang="en-US" sz="3600" dirty="0" smtClean="0"/>
              <a:t>Economics and </a:t>
            </a:r>
            <a:r>
              <a:rPr lang="en-US" sz="3600" dirty="0" err="1" smtClean="0"/>
              <a:t>hisotry</a:t>
            </a:r>
            <a:endParaRPr lang="en-US" sz="3600" dirty="0" smtClean="0"/>
          </a:p>
          <a:p>
            <a:r>
              <a:rPr lang="en-US" sz="3600" dirty="0" smtClean="0"/>
              <a:t>Pure inertia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00175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 of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 major paradigms we’ll discuss this semester are:</a:t>
            </a:r>
          </a:p>
          <a:p>
            <a:pPr marL="857250" indent="-742950">
              <a:buAutoNum type="arabicPeriod"/>
            </a:pPr>
            <a:r>
              <a:rPr lang="en-US" sz="3600" dirty="0" smtClean="0"/>
              <a:t>Declarative languages: focus is on what the computer should do.</a:t>
            </a:r>
          </a:p>
          <a:p>
            <a:pPr marL="857250" indent="-742950">
              <a:buAutoNum type="arabicPeriod"/>
            </a:pPr>
            <a:r>
              <a:rPr lang="en-US" sz="3600" dirty="0" smtClean="0"/>
              <a:t>Imperative languages: focus is on how the computer should do something.  (This is the dominant paradigm.)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816459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121</TotalTime>
  <Words>1048</Words>
  <Application>Microsoft Macintosh PowerPoint</Application>
  <PresentationFormat>On-screen Show (4:3)</PresentationFormat>
  <Paragraphs>138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Adjacency</vt:lpstr>
      <vt:lpstr>CSCI 3200: Programming Languages</vt:lpstr>
      <vt:lpstr>Today:</vt:lpstr>
      <vt:lpstr>First Question:</vt:lpstr>
      <vt:lpstr>Categories of langauges</vt:lpstr>
      <vt:lpstr>High level languages</vt:lpstr>
      <vt:lpstr>Why so many?</vt:lpstr>
      <vt:lpstr>Why so many? (cont)</vt:lpstr>
      <vt:lpstr>Other issues:</vt:lpstr>
      <vt:lpstr>Paradigms of computing</vt:lpstr>
      <vt:lpstr>Imperative language categories</vt:lpstr>
      <vt:lpstr>Declarative language categories</vt:lpstr>
      <vt:lpstr>Some examples:</vt:lpstr>
      <vt:lpstr>GCD in C</vt:lpstr>
      <vt:lpstr>GCD in Haskell</vt:lpstr>
      <vt:lpstr>GCD in prolog</vt:lpstr>
      <vt:lpstr>A note on outcomes (or: why the heck study this?)</vt:lpstr>
      <vt:lpstr>So: diving in</vt:lpstr>
      <vt:lpstr>Compilation vs. Interpretation</vt:lpstr>
      <vt:lpstr>Compilation vs. Interpretation</vt:lpstr>
      <vt:lpstr>Implementation of compilation</vt:lpstr>
      <vt:lpstr>Compiling (cont.)</vt:lpstr>
      <vt:lpstr>Compilers (cont)</vt:lpstr>
      <vt:lpstr>Compilers (cont)</vt:lpstr>
      <vt:lpstr>Phases of compilation</vt:lpstr>
      <vt:lpstr>Next time</vt:lpstr>
    </vt:vector>
  </TitlesOfParts>
  <Company>SLU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3200: Programming Languages</dc:title>
  <dc:creator>Erin Chambers</dc:creator>
  <cp:lastModifiedBy>Default User</cp:lastModifiedBy>
  <cp:revision>10</cp:revision>
  <dcterms:created xsi:type="dcterms:W3CDTF">2017-01-17T20:35:47Z</dcterms:created>
  <dcterms:modified xsi:type="dcterms:W3CDTF">2018-01-16T21:03:41Z</dcterms:modified>
</cp:coreProperties>
</file>