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58" r:id="rId16"/>
    <p:sldId id="259" r:id="rId17"/>
    <p:sldId id="260" r:id="rId18"/>
    <p:sldId id="261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62" r:id="rId32"/>
    <p:sldId id="263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982AAB-4586-CE4C-B85A-11E71F8D959E}" type="datetimeFigureOut">
              <a:rPr lang="en-US" smtClean="0"/>
              <a:t>1/22/18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scanning: NFAs and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Unsigned integers in Pascal:</a:t>
            </a:r>
          </a:p>
          <a:p>
            <a:pPr lvl="1"/>
            <a:r>
              <a:rPr lang="en-US" sz="3000" dirty="0" smtClean="0"/>
              <a:t>Examples: 4, or 82.3, or 5.23e-26</a:t>
            </a:r>
          </a:p>
          <a:p>
            <a:r>
              <a:rPr lang="en-US" sz="3200" dirty="0" smtClean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view: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Regular languages are also precisely the set of strings that can be accepted by a deterministic finite automata (DFA)</a:t>
            </a:r>
          </a:p>
          <a:p>
            <a:r>
              <a:rPr lang="en-US" sz="3200" dirty="0" smtClean="0"/>
              <a:t>Formally, a DFA is:</a:t>
            </a:r>
          </a:p>
          <a:p>
            <a:pPr lvl="1"/>
            <a:r>
              <a:rPr lang="en-US" sz="3000" dirty="0" smtClean="0"/>
              <a:t>a set of states</a:t>
            </a:r>
          </a:p>
          <a:p>
            <a:pPr lvl="1"/>
            <a:r>
              <a:rPr lang="en-US" sz="3000" dirty="0" smtClean="0"/>
              <a:t>an input alphabet</a:t>
            </a:r>
          </a:p>
          <a:p>
            <a:pPr lvl="1"/>
            <a:r>
              <a:rPr lang="en-US" sz="3000" dirty="0" smtClean="0"/>
              <a:t>a start state</a:t>
            </a:r>
          </a:p>
          <a:p>
            <a:pPr lvl="1"/>
            <a:r>
              <a:rPr lang="en-US" sz="3000" dirty="0" smtClean="0"/>
              <a:t>a set of accept states</a:t>
            </a:r>
          </a:p>
          <a:p>
            <a:pPr lvl="1"/>
            <a:r>
              <a:rPr lang="en-US" sz="3000" dirty="0" smtClean="0"/>
              <a:t>a transition function: given a state and input, outputs another state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981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often, we’ll just draw a picture (like in graph theory)</a:t>
            </a:r>
          </a:p>
          <a:p>
            <a:r>
              <a:rPr lang="en-US" sz="3200" dirty="0" smtClean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the DFA for the regular language:   1(0|1)*0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What’s the regular language accepted by this DFA?</a:t>
            </a:r>
            <a:endParaRPr lang="en-US" sz="32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6" y="4500479"/>
            <a:ext cx="3886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DFA that recognizes any 0,1 string that has the number of 0’s in the string equal to 0 mod 3: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419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Nondeterministic finite automata (NFA) are a variant of DFAs.</a:t>
            </a:r>
          </a:p>
          <a:p>
            <a:r>
              <a:rPr lang="en-US" sz="3200" dirty="0" smtClean="0"/>
              <a:t>DFAs do not allow for any ambiguity: </a:t>
            </a:r>
          </a:p>
          <a:p>
            <a:pPr lvl="1"/>
            <a:r>
              <a:rPr lang="en-US" sz="3000" dirty="0" smtClean="0"/>
              <a:t>if a character is read, there can only be 1 arrow showing where to go</a:t>
            </a:r>
          </a:p>
          <a:p>
            <a:pPr lvl="1"/>
            <a:r>
              <a:rPr lang="en-US" sz="3000" dirty="0" smtClean="0"/>
              <a:t>No empty string transitions, so must read a character in order for the transition function to move to a new state</a:t>
            </a:r>
          </a:p>
          <a:p>
            <a:r>
              <a:rPr lang="en-US" sz="3200" dirty="0" smtClean="0"/>
              <a:t>If instead we have multiple options, it is called an NFA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107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 the following NFAs accept?</a:t>
            </a:r>
            <a:endParaRPr lang="en-US" sz="3200" dirty="0"/>
          </a:p>
        </p:txBody>
      </p:sp>
      <p:pic>
        <p:nvPicPr>
          <p:cNvPr id="4" name="Picture 3" descr="68747470733a2f2f75706c6f61642e77696b696d656469612e6f72672f77696b6970656469612f636f6d6d6f6e732f7468756d622f662f66392f4e464153696d706c654578616d706c652e7376672f34323370782d4e464153696d706c654578616d706c652e737667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0" y="2524068"/>
            <a:ext cx="3329596" cy="1818290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2" y="3606800"/>
            <a:ext cx="290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9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things are easier with NFAs than DFAs: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unsigned_number</a:t>
            </a:r>
            <a:r>
              <a:rPr lang="en-US" sz="2400" dirty="0" smtClean="0">
                <a:latin typeface="Courier New"/>
                <a:cs typeface="Courier New"/>
              </a:rPr>
              <a:t> -&gt; </a:t>
            </a:r>
            <a:r>
              <a:rPr lang="en-US" sz="2400" dirty="0" err="1" smtClean="0">
                <a:latin typeface="Courier New"/>
                <a:cs typeface="Courier New"/>
              </a:rPr>
              <a:t>unsigned_int</a:t>
            </a:r>
            <a:r>
              <a:rPr lang="en-US" sz="2400" dirty="0" smtClean="0">
                <a:latin typeface="Courier New"/>
                <a:cs typeface="Courier New"/>
              </a:rPr>
              <a:t> (</a:t>
            </a:r>
            <a:r>
              <a:rPr lang="en-US" sz="2400" dirty="0" err="1" smtClean="0">
                <a:latin typeface="Courier New"/>
                <a:cs typeface="Courier New"/>
              </a:rPr>
              <a:t>ε</a:t>
            </a:r>
            <a:r>
              <a:rPr lang="en-US" sz="2400" dirty="0" smtClean="0">
                <a:latin typeface="Courier New"/>
                <a:cs typeface="Courier New"/>
              </a:rPr>
              <a:t> 	| .</a:t>
            </a:r>
            <a:r>
              <a:rPr lang="en-US" sz="2400" dirty="0" err="1" smtClean="0">
                <a:latin typeface="Courier New"/>
                <a:cs typeface="Courier New"/>
              </a:rPr>
              <a:t>unsigned_int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unsigned_int</a:t>
            </a:r>
            <a:r>
              <a:rPr lang="en-US" sz="2400" dirty="0" smtClean="0">
                <a:latin typeface="Courier New"/>
                <a:cs typeface="Courier New"/>
              </a:rPr>
              <a:t> -&gt; [0-9]</a:t>
            </a:r>
          </a:p>
        </p:txBody>
      </p:sp>
    </p:spTree>
    <p:extLst>
      <p:ext uri="{BB962C8B-B14F-4D97-AF65-F5344CB8AC3E}">
        <p14:creationId xmlns:p14="http://schemas.microsoft.com/office/powerpoint/2010/main" val="401651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Essentially, when parsing a stream of characters, we can think of an NFA as modeling a parallel set of possibilities</a:t>
            </a:r>
          </a:p>
          <a:p>
            <a:r>
              <a:rPr lang="en-US" sz="3200" dirty="0" smtClean="0"/>
              <a:t>Theorem: Every NFA has an equivalent DFA.</a:t>
            </a:r>
          </a:p>
          <a:p>
            <a:r>
              <a:rPr lang="en-US" sz="3200" dirty="0" smtClean="0"/>
              <a:t>(And so both recognize regular languages, even though NFAs seem more powerful.)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68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convert, mimic set of possible states given an input</a:t>
            </a:r>
          </a:p>
          <a:p>
            <a:r>
              <a:rPr lang="en-US" sz="3200" dirty="0" smtClean="0"/>
              <a:t>A state is an accept state if any state in it is an accept state – that means the string could have ended in an accept state, and so is in the language</a:t>
            </a:r>
          </a:p>
          <a:p>
            <a:pPr marL="114300" indent="0">
              <a:buNone/>
            </a:pPr>
            <a:endParaRPr lang="en-US" sz="3200" dirty="0" smtClean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</p:txBody>
      </p:sp>
      <p:pic>
        <p:nvPicPr>
          <p:cNvPr id="4" name="Picture 3" descr="Screen Shot 2017-01-23 at 12.2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3562"/>
            <a:ext cx="6992591" cy="16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Scanners: the first step in compilation</a:t>
            </a:r>
          </a:p>
          <a:p>
            <a:pPr lvl="1"/>
            <a:r>
              <a:rPr lang="en-US" sz="3000" dirty="0" smtClean="0"/>
              <a:t>Divides the program into tokens, or smallest meaningful units</a:t>
            </a:r>
          </a:p>
          <a:p>
            <a:pPr lvl="1"/>
            <a:r>
              <a:rPr lang="en-US" sz="3000" dirty="0" smtClean="0"/>
              <a:t>This makes later parsing much simpler</a:t>
            </a:r>
          </a:p>
          <a:p>
            <a:r>
              <a:rPr lang="en-US" sz="3200" dirty="0" smtClean="0"/>
              <a:t>Theory end of things: tokenizing is equivalent to specifying a DFA, which recognizes a regular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0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You may ask: why do we care about NFAs? </a:t>
            </a:r>
          </a:p>
          <a:p>
            <a:r>
              <a:rPr lang="en-US" sz="3200" dirty="0" smtClean="0"/>
              <a:t>Well, in terms of defining a parser, we usually start with regular expressions.</a:t>
            </a:r>
          </a:p>
          <a:p>
            <a:r>
              <a:rPr lang="en-US" sz="3200" dirty="0" smtClean="0"/>
              <a:t>We then need a DFA (since NFAs are harder to code). </a:t>
            </a:r>
          </a:p>
          <a:p>
            <a:pPr lvl="1"/>
            <a:r>
              <a:rPr lang="en-US" sz="3000" dirty="0" smtClean="0"/>
              <a:t>However, getting from a regular expression to a DFA in one step is difficult.</a:t>
            </a:r>
          </a:p>
          <a:p>
            <a:pPr lvl="1"/>
            <a:r>
              <a:rPr lang="en-US" sz="3000" dirty="0" smtClean="0"/>
              <a:t>Instead, programs convert to an NFA, and THEN to a DFA.</a:t>
            </a:r>
          </a:p>
          <a:p>
            <a:pPr lvl="1"/>
            <a:r>
              <a:rPr lang="en-US" sz="3000" dirty="0" smtClean="0"/>
              <a:t>Somewhat un-intuitively, this winds up being easier to code.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96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construction process for NFAs is pretty easy.</a:t>
            </a:r>
          </a:p>
          <a:p>
            <a:r>
              <a:rPr lang="en-US" sz="3200" dirty="0" smtClean="0"/>
              <a:t>Recall how a regular expression is defined:</a:t>
            </a:r>
          </a:p>
          <a:p>
            <a:pPr lvl="1"/>
            <a:r>
              <a:rPr lang="en-US" sz="3000" dirty="0" smtClean="0"/>
              <a:t>A single character or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Concatenation</a:t>
            </a:r>
          </a:p>
          <a:p>
            <a:pPr lvl="1"/>
            <a:r>
              <a:rPr lang="en-US" sz="3000" dirty="0" smtClean="0"/>
              <a:t>An “or”</a:t>
            </a:r>
          </a:p>
          <a:p>
            <a:pPr lvl="1"/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</a:p>
          <a:p>
            <a:r>
              <a:rPr lang="en-US" sz="3200" dirty="0" smtClean="0"/>
              <a:t>So all we need to do is show how to do each of these in an NFA (and how to combine them)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09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Easy first step: What is the NFA for a single character, or for the empty string?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Now: what if I have NFAs for 2 regular expressions, and want to concatenate?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995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bit harder: what about an “or” or </a:t>
            </a:r>
            <a:r>
              <a:rPr lang="en-US" sz="3200" dirty="0" err="1" smtClean="0"/>
              <a:t>Kleene</a:t>
            </a:r>
            <a:r>
              <a:rPr lang="en-US" sz="3200" dirty="0" smtClean="0"/>
              <a:t> star?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75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picture (2.7 in book):</a:t>
            </a:r>
            <a:endParaRPr lang="en-US" sz="3200" dirty="0"/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3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Next, a scanning program needs to go from this NFA to a DFA</a:t>
            </a:r>
          </a:p>
          <a:p>
            <a:pPr lvl="1"/>
            <a:r>
              <a:rPr lang="en-US" sz="3000" dirty="0" smtClean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 smtClean="0"/>
              <a:t>Much easier to convert to DFA, even though it can get bigger.</a:t>
            </a:r>
          </a:p>
          <a:p>
            <a:pPr lvl="1"/>
            <a:r>
              <a:rPr lang="en-US" sz="3000" dirty="0" smtClean="0"/>
              <a:t>(Side note: how much bigger?)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592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we automate this conversion on our last NFA (of decimals), we get:</a:t>
            </a:r>
            <a:endParaRPr lang="en-US" sz="3200" dirty="0"/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71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 addition, scanners take this final DFA and minimize.  </a:t>
            </a:r>
          </a:p>
          <a:p>
            <a:pPr lvl="1"/>
            <a:r>
              <a:rPr lang="en-US" sz="3000" dirty="0" smtClean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So, given a DFA, code can be implemented in 2 ways:</a:t>
            </a:r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driver</a:t>
            </a:r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08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175085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Recall scanner is responsible for</a:t>
            </a:r>
          </a:p>
          <a:p>
            <a:pPr marL="782638" lvl="1"/>
            <a:r>
              <a:rPr lang="en-US" sz="2800" dirty="0"/>
              <a:t>tokenizing source</a:t>
            </a:r>
          </a:p>
          <a:p>
            <a:pPr marL="782638" lvl="1"/>
            <a:r>
              <a:rPr lang="en-US" sz="2800" dirty="0"/>
              <a:t>removing comments</a:t>
            </a:r>
          </a:p>
          <a:p>
            <a:pPr marL="782638" lvl="1"/>
            <a:r>
              <a:rPr lang="en-US" sz="2800" dirty="0"/>
              <a:t>(often) dealing with </a:t>
            </a:r>
            <a:r>
              <a:rPr lang="en-US" sz="2800" i="1" dirty="0"/>
              <a:t>pragmas </a:t>
            </a:r>
            <a:r>
              <a:rPr lang="en-US" sz="2800" dirty="0"/>
              <a:t>(i.e., significant comments)</a:t>
            </a:r>
          </a:p>
          <a:p>
            <a:pPr marL="782638" lvl="1"/>
            <a:r>
              <a:rPr lang="en-US" sz="2800" dirty="0"/>
              <a:t>saving text of identifiers, numbers, strings</a:t>
            </a:r>
          </a:p>
          <a:p>
            <a:pPr marL="782638" lvl="1"/>
            <a:r>
              <a:rPr lang="en-US" sz="2800" dirty="0"/>
              <a:t>saving source locations (file, line, column)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1777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(flex) 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Certain languages are simply NOT regular.</a:t>
            </a:r>
          </a:p>
          <a:p>
            <a:r>
              <a:rPr lang="en-US" sz="3200" dirty="0" smtClean="0"/>
              <a:t>Example: Consider the language 0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1</a:t>
            </a:r>
            <a:r>
              <a:rPr lang="en-US" sz="3200" baseline="30000" dirty="0" smtClean="0"/>
              <a:t>n</a:t>
            </a:r>
          </a:p>
          <a:p>
            <a:r>
              <a:rPr lang="en-US" sz="3200" dirty="0" smtClean="0"/>
              <a:t>How would you do a regular expression of DFA/NFA for this one?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212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Unfortunately, we need things that are stronger than regular expressions.</a:t>
            </a:r>
          </a:p>
          <a:p>
            <a:r>
              <a:rPr lang="en-US" sz="3200" dirty="0" smtClean="0"/>
              <a:t>A simple example: we need to recognize nested expressions</a:t>
            </a:r>
          </a:p>
          <a:p>
            <a:pPr marL="114300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-&gt; id | number | -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    (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)|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op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endParaRPr lang="en-US" sz="32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 smtClean="0">
                <a:cs typeface="Courier New"/>
              </a:rPr>
              <a:t>Regular expressions can’t quite manage this, since could do ((((x + 7) * 2) + 3) - 1)</a:t>
            </a:r>
            <a:endParaRPr lang="en-US" sz="32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3568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Flex, a c-style scanner</a:t>
            </a:r>
          </a:p>
          <a:p>
            <a:r>
              <a:rPr lang="en-US" sz="3200" dirty="0" smtClean="0"/>
              <a:t>Later this week: parsing and CFGs, which are stronger than DFAs/scanning</a:t>
            </a:r>
            <a:endParaRPr lang="en-US" sz="32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3350779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7645400" cy="5562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r>
              <a:rPr lang="en-US" sz="3200" dirty="0"/>
              <a:t>Suppose we are building an ad-hoc (hand-written) scanner for Pascal:</a:t>
            </a:r>
          </a:p>
          <a:p>
            <a:pPr marL="782638" lvl="1"/>
            <a:r>
              <a:rPr lang="en-US" sz="2800" dirty="0"/>
              <a:t>We read the characters one at a time with look-ahead</a:t>
            </a:r>
          </a:p>
          <a:p>
            <a:r>
              <a:rPr lang="en-US" sz="3200" dirty="0"/>
              <a:t>If it is one of the one-character tokens </a:t>
            </a:r>
            <a:br>
              <a:rPr lang="en-US" sz="3200" dirty="0"/>
            </a:b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{ ( ) [ ] &lt; &gt; , ; = + - </a:t>
            </a:r>
            <a:r>
              <a:rPr lang="en-US" sz="3200" dirty="0" err="1">
                <a:latin typeface="Courier New" charset="0"/>
                <a:cs typeface="Courier New" charset="0"/>
                <a:sym typeface="Courier New" charset="0"/>
              </a:rPr>
              <a:t>etc</a:t>
            </a: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 }</a:t>
            </a:r>
            <a:r>
              <a:rPr lang="en-US" sz="3200" dirty="0">
                <a:latin typeface="Courier New" charset="0"/>
                <a:sym typeface="Courier New" charset="0"/>
              </a:rPr>
              <a:t/>
            </a:r>
            <a:br>
              <a:rPr lang="en-US" sz="3200" dirty="0">
                <a:latin typeface="Courier New" charset="0"/>
                <a:sym typeface="Courier New" charset="0"/>
              </a:rPr>
            </a:br>
            <a:r>
              <a:rPr lang="en-US" sz="3200" dirty="0"/>
              <a:t>we announce that token</a:t>
            </a:r>
          </a:p>
          <a:p>
            <a:r>
              <a:rPr lang="en-US" sz="3200" dirty="0"/>
              <a:t>If it is a ., we look at the next character</a:t>
            </a:r>
          </a:p>
          <a:p>
            <a:pPr marL="782638" lvl="1"/>
            <a:r>
              <a:rPr lang="en-US" sz="2800" dirty="0"/>
              <a:t>If that is a dot, we announce .</a:t>
            </a:r>
          </a:p>
          <a:p>
            <a:pPr marL="782638" lvl="1"/>
            <a:r>
              <a:rPr lang="en-US" sz="2800" dirty="0"/>
              <a:t>Otherwise, we announce . and reuse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21827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</a:t>
            </a:r>
            <a:r>
              <a:rPr lang="en-US" sz="3200">
                <a:latin typeface="Courier New" charset="0"/>
                <a:cs typeface="Courier New" charset="0"/>
                <a:sym typeface="Courier New" charset="0"/>
              </a:rPr>
              <a:t>&lt;,</a:t>
            </a:r>
            <a:r>
              <a:rPr lang="en-US" sz="3200"/>
              <a:t> we look at the next character</a:t>
            </a:r>
          </a:p>
          <a:p>
            <a:pPr marL="782638" lvl="1"/>
            <a:r>
              <a:rPr lang="en-US" sz="2800"/>
              <a:t>if that is a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800"/>
              <a:t>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&lt;=</a:t>
            </a:r>
            <a:endParaRPr lang="en-US" sz="2800">
              <a:latin typeface="Courier New" charset="0"/>
              <a:sym typeface="Courier New" charset="0"/>
            </a:endParaRPr>
          </a:p>
          <a:p>
            <a:pPr marL="782638" lvl="1"/>
            <a:r>
              <a:rPr lang="en-US" sz="2800"/>
              <a:t>otherwise,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sz="2800"/>
              <a:t> and reuse the look-ahead, etc</a:t>
            </a:r>
          </a:p>
          <a:p>
            <a:r>
              <a:rPr lang="en-US" sz="3200"/>
              <a:t>If it is a letter, we keep reading letters and digits and maybe underscores until we can't anymore</a:t>
            </a:r>
          </a:p>
          <a:p>
            <a:pPr marL="782638" lvl="1"/>
            <a:r>
              <a:rPr lang="en-US" sz="2800"/>
              <a:t>then we check to see if it is a reserve word</a:t>
            </a:r>
          </a:p>
        </p:txBody>
      </p:sp>
    </p:spTree>
    <p:extLst>
      <p:ext uri="{BB962C8B-B14F-4D97-AF65-F5344CB8AC3E}">
        <p14:creationId xmlns:p14="http://schemas.microsoft.com/office/powerpoint/2010/main" val="35763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digit, we keep reading until we find a non-digit</a:t>
            </a:r>
          </a:p>
          <a:p>
            <a:pPr marL="782638" lvl="1"/>
            <a:r>
              <a:rPr lang="en-US" sz="2800"/>
              <a:t>if that is not a . we announce an integer</a:t>
            </a:r>
          </a:p>
          <a:p>
            <a:pPr marL="782638" lvl="1"/>
            <a:r>
              <a:rPr lang="en-US" sz="2800"/>
              <a:t>otherwise, we keep looking for a real number</a:t>
            </a:r>
          </a:p>
          <a:p>
            <a:pPr marL="782638" lvl="1"/>
            <a:r>
              <a:rPr lang="en-US" sz="2800"/>
              <a:t>if the character after the . is not a digit we announce an integer and reuse the . and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364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regular expression is defined (recursively) as:</a:t>
            </a:r>
          </a:p>
          <a:p>
            <a:pPr lvl="1"/>
            <a:r>
              <a:rPr lang="en-US" sz="3000" dirty="0" smtClean="0"/>
              <a:t>A character</a:t>
            </a:r>
          </a:p>
          <a:p>
            <a:pPr lvl="1"/>
            <a:r>
              <a:rPr lang="en-US" sz="3000" dirty="0" smtClean="0"/>
              <a:t>The empty string,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2 regular expressions concatenated </a:t>
            </a:r>
          </a:p>
          <a:p>
            <a:pPr lvl="1"/>
            <a:r>
              <a:rPr lang="en-US" sz="3000" dirty="0" smtClean="0"/>
              <a:t>2 regular expressions connected by an “or”, usually written x | y</a:t>
            </a:r>
          </a:p>
          <a:p>
            <a:pPr lvl="1"/>
            <a:r>
              <a:rPr lang="en-US" sz="3000" dirty="0" smtClean="0"/>
              <a:t>0 or more copies of a regular expression – written *, and called the </a:t>
            </a:r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562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Regular languages are then the class of languages which can be described by a regular expression</a:t>
            </a:r>
          </a:p>
          <a:p>
            <a:r>
              <a:rPr lang="en-US" sz="3200" dirty="0" smtClean="0"/>
              <a:t>Example: L = 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10</a:t>
            </a:r>
            <a:r>
              <a:rPr lang="en-US" sz="3200" baseline="30000" dirty="0" smtClean="0"/>
              <a:t>*</a:t>
            </a:r>
          </a:p>
          <a:p>
            <a:r>
              <a:rPr lang="en-US" sz="3200" dirty="0" smtClean="0"/>
              <a:t>Another: L = (1|0)</a:t>
            </a:r>
            <a:r>
              <a:rPr lang="en-US" sz="3200" baseline="30000" dirty="0" smtClean="0"/>
              <a:t>*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74048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1369</Words>
  <Application>Microsoft Macintosh PowerPoint</Application>
  <PresentationFormat>On-screen Show (4:3)</PresentationFormat>
  <Paragraphs>154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Adjacency</vt:lpstr>
      <vt:lpstr>More on scanning: NFAs and Flex</vt:lpstr>
      <vt:lpstr>Last time</vt:lpstr>
      <vt:lpstr>Scanning</vt:lpstr>
      <vt:lpstr>Scanning</vt:lpstr>
      <vt:lpstr>Scanning</vt:lpstr>
      <vt:lpstr>Scanning</vt:lpstr>
      <vt:lpstr>Scanning</vt:lpstr>
      <vt:lpstr>Regular expressions</vt:lpstr>
      <vt:lpstr>Regular languages</vt:lpstr>
      <vt:lpstr>A more realistic example</vt:lpstr>
      <vt:lpstr>Another view: DFAs</vt:lpstr>
      <vt:lpstr>DFAs</vt:lpstr>
      <vt:lpstr>DFA examples</vt:lpstr>
      <vt:lpstr>Regular expression recap</vt:lpstr>
      <vt:lpstr>NFAs</vt:lpstr>
      <vt:lpstr>NFA Examples</vt:lpstr>
      <vt:lpstr>More NFAs</vt:lpstr>
      <vt:lpstr>NFAs</vt:lpstr>
      <vt:lpstr>Converting NFAs to DFAs</vt:lpstr>
      <vt:lpstr>Why do we care?</vt:lpstr>
      <vt:lpstr>Constructing NFAs</vt:lpstr>
      <vt:lpstr>Constructing NFAs</vt:lpstr>
      <vt:lpstr>Constructing NFAs</vt:lpstr>
      <vt:lpstr>Constructing NFAs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Limitations of regular languages</vt:lpstr>
      <vt:lpstr>Beyond regular expressions</vt:lpstr>
      <vt:lpstr>Next time</vt:lpstr>
    </vt:vector>
  </TitlesOfParts>
  <Company>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scanning: NFAs and Flex</dc:title>
  <dc:creator>Erin Chambers</dc:creator>
  <cp:lastModifiedBy>Default User</cp:lastModifiedBy>
  <cp:revision>10</cp:revision>
  <dcterms:created xsi:type="dcterms:W3CDTF">2017-01-23T05:23:44Z</dcterms:created>
  <dcterms:modified xsi:type="dcterms:W3CDTF">2018-01-22T16:49:58Z</dcterms:modified>
</cp:coreProperties>
</file>