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96" r:id="rId3"/>
    <p:sldId id="336" r:id="rId4"/>
    <p:sldId id="337" r:id="rId5"/>
    <p:sldId id="338" r:id="rId6"/>
    <p:sldId id="343" r:id="rId7"/>
    <p:sldId id="339" r:id="rId8"/>
    <p:sldId id="340" r:id="rId9"/>
    <p:sldId id="341" r:id="rId10"/>
    <p:sldId id="342" r:id="rId11"/>
    <p:sldId id="344" r:id="rId12"/>
    <p:sldId id="328" r:id="rId13"/>
    <p:sldId id="345" r:id="rId14"/>
    <p:sldId id="346" r:id="rId15"/>
    <p:sldId id="347" r:id="rId16"/>
    <p:sldId id="348" r:id="rId17"/>
    <p:sldId id="329" r:id="rId18"/>
    <p:sldId id="330" r:id="rId19"/>
    <p:sldId id="331" r:id="rId20"/>
    <p:sldId id="332" r:id="rId21"/>
    <p:sldId id="333" r:id="rId22"/>
    <p:sldId id="334" r:id="rId23"/>
    <p:sldId id="327" r:id="rId24"/>
    <p:sldId id="323" r:id="rId25"/>
    <p:sldId id="324" r:id="rId26"/>
    <p:sldId id="297" r:id="rId27"/>
    <p:sldId id="298" r:id="rId28"/>
    <p:sldId id="335" r:id="rId29"/>
    <p:sldId id="281" r:id="rId30"/>
    <p:sldId id="282" r:id="rId31"/>
    <p:sldId id="273" r:id="rId32"/>
    <p:sldId id="274" r:id="rId33"/>
    <p:sldId id="275" r:id="rId34"/>
    <p:sldId id="325" r:id="rId35"/>
    <p:sldId id="276" r:id="rId36"/>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charset="0"/>
        <a:ea typeface="ＭＳ Ｐゴシック" charset="0"/>
        <a:cs typeface="ＭＳ Ｐゴシック" charset="0"/>
        <a:sym typeface="Times New Roman" charset="0"/>
      </a:defRPr>
    </a:lvl1pPr>
    <a:lvl2pPr marL="457200" algn="l" rtl="0" fontAlgn="base">
      <a:spcBef>
        <a:spcPct val="0"/>
      </a:spcBef>
      <a:spcAft>
        <a:spcPct val="0"/>
      </a:spcAft>
      <a:defRPr sz="2400" kern="1200">
        <a:solidFill>
          <a:srgbClr val="000000"/>
        </a:solidFill>
        <a:latin typeface="Times New Roman" charset="0"/>
        <a:ea typeface="ＭＳ Ｐゴシック" charset="0"/>
        <a:cs typeface="ＭＳ Ｐゴシック" charset="0"/>
        <a:sym typeface="Times New Roman" charset="0"/>
      </a:defRPr>
    </a:lvl2pPr>
    <a:lvl3pPr marL="914400" algn="l" rtl="0" fontAlgn="base">
      <a:spcBef>
        <a:spcPct val="0"/>
      </a:spcBef>
      <a:spcAft>
        <a:spcPct val="0"/>
      </a:spcAft>
      <a:defRPr sz="2400" kern="1200">
        <a:solidFill>
          <a:srgbClr val="000000"/>
        </a:solidFill>
        <a:latin typeface="Times New Roman" charset="0"/>
        <a:ea typeface="ＭＳ Ｐゴシック" charset="0"/>
        <a:cs typeface="ＭＳ Ｐゴシック" charset="0"/>
        <a:sym typeface="Times New Roman" charset="0"/>
      </a:defRPr>
    </a:lvl3pPr>
    <a:lvl4pPr marL="1371600" algn="l" rtl="0" fontAlgn="base">
      <a:spcBef>
        <a:spcPct val="0"/>
      </a:spcBef>
      <a:spcAft>
        <a:spcPct val="0"/>
      </a:spcAft>
      <a:defRPr sz="2400" kern="1200">
        <a:solidFill>
          <a:srgbClr val="000000"/>
        </a:solidFill>
        <a:latin typeface="Times New Roman" charset="0"/>
        <a:ea typeface="ＭＳ Ｐゴシック" charset="0"/>
        <a:cs typeface="ＭＳ Ｐゴシック" charset="0"/>
        <a:sym typeface="Times New Roman" charset="0"/>
      </a:defRPr>
    </a:lvl4pPr>
    <a:lvl5pPr marL="1828800" algn="l" rtl="0" fontAlgn="base">
      <a:spcBef>
        <a:spcPct val="0"/>
      </a:spcBef>
      <a:spcAft>
        <a:spcPct val="0"/>
      </a:spcAft>
      <a:defRPr sz="2400" kern="1200">
        <a:solidFill>
          <a:srgbClr val="000000"/>
        </a:solidFill>
        <a:latin typeface="Times New Roman" charset="0"/>
        <a:ea typeface="ＭＳ Ｐゴシック" charset="0"/>
        <a:cs typeface="ＭＳ Ｐゴシック" charset="0"/>
        <a:sym typeface="Times New Roman" charset="0"/>
      </a:defRPr>
    </a:lvl5pPr>
    <a:lvl6pPr marL="2286000" algn="l" defTabSz="457200" rtl="0" eaLnBrk="1" latinLnBrk="0" hangingPunct="1">
      <a:defRPr sz="2400" kern="1200">
        <a:solidFill>
          <a:srgbClr val="000000"/>
        </a:solidFill>
        <a:latin typeface="Times New Roman" charset="0"/>
        <a:ea typeface="ＭＳ Ｐゴシック" charset="0"/>
        <a:cs typeface="ＭＳ Ｐゴシック" charset="0"/>
        <a:sym typeface="Times New Roman" charset="0"/>
      </a:defRPr>
    </a:lvl6pPr>
    <a:lvl7pPr marL="2743200" algn="l" defTabSz="457200" rtl="0" eaLnBrk="1" latinLnBrk="0" hangingPunct="1">
      <a:defRPr sz="2400" kern="1200">
        <a:solidFill>
          <a:srgbClr val="000000"/>
        </a:solidFill>
        <a:latin typeface="Times New Roman" charset="0"/>
        <a:ea typeface="ＭＳ Ｐゴシック" charset="0"/>
        <a:cs typeface="ＭＳ Ｐゴシック" charset="0"/>
        <a:sym typeface="Times New Roman" charset="0"/>
      </a:defRPr>
    </a:lvl7pPr>
    <a:lvl8pPr marL="3200400" algn="l" defTabSz="457200" rtl="0" eaLnBrk="1" latinLnBrk="0" hangingPunct="1">
      <a:defRPr sz="2400" kern="1200">
        <a:solidFill>
          <a:srgbClr val="000000"/>
        </a:solidFill>
        <a:latin typeface="Times New Roman" charset="0"/>
        <a:ea typeface="ＭＳ Ｐゴシック" charset="0"/>
        <a:cs typeface="ＭＳ Ｐゴシック" charset="0"/>
        <a:sym typeface="Times New Roman" charset="0"/>
      </a:defRPr>
    </a:lvl8pPr>
    <a:lvl9pPr marL="3657600" algn="l" defTabSz="457200" rtl="0" eaLnBrk="1" latinLnBrk="0" hangingPunct="1">
      <a:defRPr sz="2400" kern="1200">
        <a:solidFill>
          <a:srgbClr val="000000"/>
        </a:solidFill>
        <a:latin typeface="Times New Roman" charset="0"/>
        <a:ea typeface="ＭＳ Ｐゴシック" charset="0"/>
        <a:cs typeface="ＭＳ Ｐゴシック" charset="0"/>
        <a:sym typeface="Times New Roman"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24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interSettings" Target="printerSettings/printerSettings1.bin"/><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4118315576"/>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8794956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9050" y="0"/>
            <a:ext cx="208915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1600" y="0"/>
            <a:ext cx="611505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7999757"/>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8059830"/>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88220263"/>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563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8167308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60144285"/>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16742123"/>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510211"/>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6743612"/>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Times New Roman"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899519"/>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1600" y="0"/>
            <a:ext cx="77724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91440" bIns="50800" numCol="1" anchor="ctr" anchorCtr="0" compatLnSpc="1">
            <a:prstTxWarp prst="textNoShape">
              <a:avLst/>
            </a:prstTxWarp>
          </a:bodyPr>
          <a:lstStyle/>
          <a:p>
            <a:pPr lvl="0"/>
            <a:r>
              <a:rPr lang="en-US">
                <a:sym typeface="Arial Black" charset="0"/>
              </a:rPr>
              <a:t>Click to edit Master title style</a:t>
            </a:r>
          </a:p>
        </p:txBody>
      </p:sp>
      <p:sp>
        <p:nvSpPr>
          <p:cNvPr id="1026" name="Rectangle 2"/>
          <p:cNvSpPr>
            <a:spLocks noGrp="1" noChangeArrowheads="1"/>
          </p:cNvSpPr>
          <p:nvPr>
            <p:ph type="body" idx="1"/>
          </p:nvPr>
        </p:nvSpPr>
        <p:spPr bwMode="auto">
          <a:xfrm>
            <a:off x="685800" y="1219200"/>
            <a:ext cx="7772400" cy="563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FAA26D3D-D897-4be2-8F04-BA451C77F1D7}">
              <ma14:placeholderFlag xmlns:ma14="http://schemas.microsoft.com/office/mac/drawingml/2011/main" val="1"/>
            </a:ext>
          </a:extLst>
        </p:spPr>
        <p:txBody>
          <a:bodyPr vert="horz" wrap="square" lIns="50800" tIns="50800" rIns="91440" bIns="50800" numCol="1" anchor="t" anchorCtr="0" compatLnSpc="1">
            <a:prstTxWarp prst="textNoShape">
              <a:avLst/>
            </a:prstTxWarp>
          </a:bodyPr>
          <a:lstStyle/>
          <a:p>
            <a:pPr lvl="0"/>
            <a:r>
              <a:rPr lang="en-US">
                <a:sym typeface="Times New Roman" charset="0"/>
              </a:rPr>
              <a:t>Click to edit Master text styles</a:t>
            </a:r>
          </a:p>
          <a:p>
            <a:pPr lvl="1"/>
            <a:r>
              <a:rPr lang="en-US">
                <a:sym typeface="Times New Roman" charset="0"/>
              </a:rPr>
              <a:t>Second level</a:t>
            </a:r>
          </a:p>
          <a:p>
            <a:pPr lvl="2"/>
            <a:r>
              <a:rPr lang="en-US">
                <a:sym typeface="Times New Roman" charset="0"/>
              </a:rPr>
              <a:t>Third level</a:t>
            </a:r>
          </a:p>
          <a:p>
            <a:pPr lvl="3"/>
            <a:r>
              <a:rPr lang="en-US">
                <a:sym typeface="Times New Roman" charset="0"/>
              </a:rPr>
              <a:t>Fourth level</a:t>
            </a:r>
          </a:p>
          <a:p>
            <a:pPr lvl="4"/>
            <a:r>
              <a:rPr lang="en-US">
                <a:sym typeface="Times New Roman" charset="0"/>
              </a:rPr>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xmlns:p14="http://schemas.microsoft.com/office/powerpoint/2010/main"/>
  <p:txStyles>
    <p:titleStyle>
      <a:lvl1pPr marL="39688" indent="-39688" algn="l" rtl="0" eaLnBrk="0" fontAlgn="base" hangingPunct="0">
        <a:spcBef>
          <a:spcPct val="0"/>
        </a:spcBef>
        <a:spcAft>
          <a:spcPct val="0"/>
        </a:spcAft>
        <a:defRPr sz="2800">
          <a:solidFill>
            <a:schemeClr val="tx1"/>
          </a:solidFill>
          <a:latin typeface="+mj-lt"/>
          <a:ea typeface="+mj-ea"/>
          <a:cs typeface="ＭＳ Ｐゴシック" charset="0"/>
          <a:sym typeface="Arial Black" charset="0"/>
        </a:defRPr>
      </a:lvl1pPr>
      <a:lvl2pPr marL="39688" indent="-39688" algn="l" rtl="0" eaLnBrk="0" fontAlgn="base" hangingPunct="0">
        <a:spcBef>
          <a:spcPct val="0"/>
        </a:spcBef>
        <a:spcAft>
          <a:spcPct val="0"/>
        </a:spcAft>
        <a:defRPr sz="2800">
          <a:solidFill>
            <a:schemeClr val="tx1"/>
          </a:solidFill>
          <a:latin typeface="Arial Black" charset="0"/>
          <a:ea typeface="ＭＳ Ｐゴシック" charset="0"/>
          <a:cs typeface="ＭＳ Ｐゴシック" charset="0"/>
          <a:sym typeface="Arial Black" charset="0"/>
        </a:defRPr>
      </a:lvl2pPr>
      <a:lvl3pPr marL="39688" indent="-39688" algn="l" rtl="0" eaLnBrk="0" fontAlgn="base" hangingPunct="0">
        <a:spcBef>
          <a:spcPct val="0"/>
        </a:spcBef>
        <a:spcAft>
          <a:spcPct val="0"/>
        </a:spcAft>
        <a:defRPr sz="2800">
          <a:solidFill>
            <a:schemeClr val="tx1"/>
          </a:solidFill>
          <a:latin typeface="Arial Black" charset="0"/>
          <a:ea typeface="ＭＳ Ｐゴシック" charset="0"/>
          <a:cs typeface="ＭＳ Ｐゴシック" charset="0"/>
          <a:sym typeface="Arial Black" charset="0"/>
        </a:defRPr>
      </a:lvl3pPr>
      <a:lvl4pPr marL="39688" indent="-39688" algn="l" rtl="0" eaLnBrk="0" fontAlgn="base" hangingPunct="0">
        <a:spcBef>
          <a:spcPct val="0"/>
        </a:spcBef>
        <a:spcAft>
          <a:spcPct val="0"/>
        </a:spcAft>
        <a:defRPr sz="2800">
          <a:solidFill>
            <a:schemeClr val="tx1"/>
          </a:solidFill>
          <a:latin typeface="Arial Black" charset="0"/>
          <a:ea typeface="ＭＳ Ｐゴシック" charset="0"/>
          <a:cs typeface="ＭＳ Ｐゴシック" charset="0"/>
          <a:sym typeface="Arial Black" charset="0"/>
        </a:defRPr>
      </a:lvl4pPr>
      <a:lvl5pPr marL="39688" indent="-39688" algn="l" rtl="0" eaLnBrk="0" fontAlgn="base" hangingPunct="0">
        <a:spcBef>
          <a:spcPct val="0"/>
        </a:spcBef>
        <a:spcAft>
          <a:spcPct val="0"/>
        </a:spcAft>
        <a:defRPr sz="2800">
          <a:solidFill>
            <a:schemeClr val="tx1"/>
          </a:solidFill>
          <a:latin typeface="Arial Black" charset="0"/>
          <a:ea typeface="ＭＳ Ｐゴシック" charset="0"/>
          <a:cs typeface="ＭＳ Ｐゴシック" charset="0"/>
          <a:sym typeface="Arial Black" charset="0"/>
        </a:defRPr>
      </a:lvl5pPr>
      <a:lvl6pPr marL="496888" algn="l" rtl="0" fontAlgn="base">
        <a:spcBef>
          <a:spcPct val="0"/>
        </a:spcBef>
        <a:spcAft>
          <a:spcPct val="0"/>
        </a:spcAft>
        <a:defRPr sz="2800">
          <a:solidFill>
            <a:schemeClr val="tx1"/>
          </a:solidFill>
          <a:latin typeface="Arial Black" charset="0"/>
          <a:ea typeface="ＭＳ Ｐゴシック" charset="0"/>
          <a:sym typeface="Arial Black" charset="0"/>
        </a:defRPr>
      </a:lvl6pPr>
      <a:lvl7pPr marL="954088" algn="l" rtl="0" fontAlgn="base">
        <a:spcBef>
          <a:spcPct val="0"/>
        </a:spcBef>
        <a:spcAft>
          <a:spcPct val="0"/>
        </a:spcAft>
        <a:defRPr sz="2800">
          <a:solidFill>
            <a:schemeClr val="tx1"/>
          </a:solidFill>
          <a:latin typeface="Arial Black" charset="0"/>
          <a:ea typeface="ＭＳ Ｐゴシック" charset="0"/>
          <a:sym typeface="Arial Black" charset="0"/>
        </a:defRPr>
      </a:lvl7pPr>
      <a:lvl8pPr marL="1411288" algn="l" rtl="0" fontAlgn="base">
        <a:spcBef>
          <a:spcPct val="0"/>
        </a:spcBef>
        <a:spcAft>
          <a:spcPct val="0"/>
        </a:spcAft>
        <a:defRPr sz="2800">
          <a:solidFill>
            <a:schemeClr val="tx1"/>
          </a:solidFill>
          <a:latin typeface="Arial Black" charset="0"/>
          <a:ea typeface="ＭＳ Ｐゴシック" charset="0"/>
          <a:sym typeface="Arial Black" charset="0"/>
        </a:defRPr>
      </a:lvl8pPr>
      <a:lvl9pPr marL="1868488" algn="l" rtl="0" fontAlgn="base">
        <a:spcBef>
          <a:spcPct val="0"/>
        </a:spcBef>
        <a:spcAft>
          <a:spcPct val="0"/>
        </a:spcAft>
        <a:defRPr sz="2800">
          <a:solidFill>
            <a:schemeClr val="tx1"/>
          </a:solidFill>
          <a:latin typeface="Arial Black" charset="0"/>
          <a:ea typeface="ＭＳ Ｐゴシック" charset="0"/>
          <a:sym typeface="Arial Black" charset="0"/>
        </a:defRPr>
      </a:lvl9pPr>
    </p:titleStyle>
    <p:bodyStyle>
      <a:lvl1pPr marL="382588" indent="-342900" algn="l" rtl="0" eaLnBrk="0" fontAlgn="base" hangingPunct="0">
        <a:spcBef>
          <a:spcPts val="600"/>
        </a:spcBef>
        <a:spcAft>
          <a:spcPct val="0"/>
        </a:spcAft>
        <a:buSzPct val="100000"/>
        <a:buFont typeface="Times New Roman" charset="0"/>
        <a:buChar char="•"/>
        <a:defRPr sz="2800">
          <a:solidFill>
            <a:schemeClr val="tx1"/>
          </a:solidFill>
          <a:latin typeface="+mn-lt"/>
          <a:ea typeface="+mn-ea"/>
          <a:cs typeface="ＭＳ Ｐゴシック" charset="0"/>
          <a:sym typeface="Times New Roman" charset="0"/>
        </a:defRPr>
      </a:lvl1pPr>
      <a:lvl2pPr marL="731838" indent="-285750" algn="l" rtl="0" eaLnBrk="0" fontAlgn="base" hangingPunct="0">
        <a:spcBef>
          <a:spcPts val="500"/>
        </a:spcBef>
        <a:spcAft>
          <a:spcPct val="0"/>
        </a:spcAft>
        <a:buSzPct val="100000"/>
        <a:buFont typeface="Times New Roman" charset="0"/>
        <a:buChar char="–"/>
        <a:defRPr sz="2400">
          <a:solidFill>
            <a:schemeClr val="tx1"/>
          </a:solidFill>
          <a:latin typeface="+mn-lt"/>
          <a:ea typeface="+mn-ea"/>
          <a:sym typeface="Times New Roman" charset="0"/>
        </a:defRPr>
      </a:lvl2pPr>
      <a:lvl3pPr marL="1131888" indent="-228600" algn="l" rtl="0" eaLnBrk="0" fontAlgn="base" hangingPunct="0">
        <a:spcBef>
          <a:spcPts val="500"/>
        </a:spcBef>
        <a:spcAft>
          <a:spcPct val="0"/>
        </a:spcAft>
        <a:buSzPct val="100000"/>
        <a:buFont typeface="Times New Roman" charset="0"/>
        <a:buChar char="•"/>
        <a:defRPr sz="2000">
          <a:solidFill>
            <a:schemeClr val="tx1"/>
          </a:solidFill>
          <a:latin typeface="+mn-lt"/>
          <a:ea typeface="+mn-ea"/>
          <a:sym typeface="Times New Roman" charset="0"/>
        </a:defRPr>
      </a:lvl3pPr>
      <a:lvl4pPr marL="1589088" indent="-228600" algn="l" rtl="0" eaLnBrk="0" fontAlgn="base" hangingPunct="0">
        <a:spcBef>
          <a:spcPts val="400"/>
        </a:spcBef>
        <a:spcAft>
          <a:spcPct val="0"/>
        </a:spcAft>
        <a:buSzPct val="100000"/>
        <a:buFont typeface="Times New Roman" charset="0"/>
        <a:buChar char="–"/>
        <a:defRPr>
          <a:solidFill>
            <a:schemeClr val="tx1"/>
          </a:solidFill>
          <a:latin typeface="+mn-lt"/>
          <a:ea typeface="+mn-ea"/>
          <a:sym typeface="Times New Roman" charset="0"/>
        </a:defRPr>
      </a:lvl4pPr>
      <a:lvl5pPr marL="2046288" indent="-228600" algn="l" rtl="0" eaLnBrk="0" fontAlgn="base" hangingPunct="0">
        <a:spcBef>
          <a:spcPts val="400"/>
        </a:spcBef>
        <a:spcAft>
          <a:spcPct val="0"/>
        </a:spcAft>
        <a:buSzPct val="100000"/>
        <a:buFont typeface="Times New Roman" charset="0"/>
        <a:buChar char="»"/>
        <a:defRPr>
          <a:solidFill>
            <a:schemeClr val="tx1"/>
          </a:solidFill>
          <a:latin typeface="+mn-lt"/>
          <a:ea typeface="+mn-ea"/>
          <a:sym typeface="Times New Roman" charset="0"/>
        </a:defRPr>
      </a:lvl5pPr>
      <a:lvl6pPr marL="25034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6pPr>
      <a:lvl7pPr marL="29606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7pPr>
      <a:lvl8pPr marL="34178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8pPr>
      <a:lvl9pPr marL="3875088" indent="-228600" algn="l" rtl="0" fontAlgn="base">
        <a:spcBef>
          <a:spcPts val="400"/>
        </a:spcBef>
        <a:spcAft>
          <a:spcPct val="0"/>
        </a:spcAft>
        <a:buSzPct val="100000"/>
        <a:buFont typeface="Times New Roman" charset="0"/>
        <a:buChar char="»"/>
        <a:defRPr>
          <a:solidFill>
            <a:schemeClr val="tx1"/>
          </a:solidFill>
          <a:latin typeface="+mn-lt"/>
          <a:ea typeface="+mn-ea"/>
          <a:sym typeface="Times New Roman"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5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05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2056" name="Rectangle 8"/>
          <p:cNvSpPr>
            <a:spLocks/>
          </p:cNvSpPr>
          <p:nvPr/>
        </p:nvSpPr>
        <p:spPr bwMode="auto">
          <a:xfrm>
            <a:off x="101600" y="209550"/>
            <a:ext cx="77851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nchor="ctr"/>
          <a:lstStyle/>
          <a:p>
            <a:pPr marL="39688"/>
            <a:r>
              <a:rPr lang="en-US" sz="3200">
                <a:solidFill>
                  <a:schemeClr val="tx1"/>
                </a:solidFill>
                <a:latin typeface="Arial Black" charset="0"/>
                <a:sym typeface="Arial Black" charset="0"/>
              </a:rPr>
              <a:t>Chapter 12 :: Logic Languages</a:t>
            </a:r>
          </a:p>
        </p:txBody>
      </p:sp>
      <p:sp>
        <p:nvSpPr>
          <p:cNvPr id="2057" name="Rectangle 10"/>
          <p:cNvSpPr>
            <a:spLocks/>
          </p:cNvSpPr>
          <p:nvPr/>
        </p:nvSpPr>
        <p:spPr bwMode="auto">
          <a:xfrm>
            <a:off x="685800" y="3167063"/>
            <a:ext cx="68405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a:solidFill>
                  <a:schemeClr val="tx1"/>
                </a:solidFill>
                <a:cs typeface="Times New Roman" charset="0"/>
              </a:rPr>
              <a:t>And other online sources (see links on schedule page)</a:t>
            </a:r>
          </a:p>
        </p:txBody>
      </p:sp>
      <p:sp>
        <p:nvSpPr>
          <p:cNvPr id="2058" name="Rectangle 11"/>
          <p:cNvSpPr>
            <a:spLocks/>
          </p:cNvSpPr>
          <p:nvPr/>
        </p:nvSpPr>
        <p:spPr bwMode="auto">
          <a:xfrm>
            <a:off x="6172200" y="2590800"/>
            <a:ext cx="16113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sz="1800">
                <a:solidFill>
                  <a:schemeClr val="tx1"/>
                </a:solidFill>
                <a:cs typeface="Times New Roman" charset="0"/>
              </a:rPr>
              <a:t>Michael L. Scott</a:t>
            </a:r>
          </a:p>
        </p:txBody>
      </p:sp>
      <p:sp>
        <p:nvSpPr>
          <p:cNvPr id="2059" name="Rectangle 10"/>
          <p:cNvSpPr>
            <a:spLocks/>
          </p:cNvSpPr>
          <p:nvPr/>
        </p:nvSpPr>
        <p:spPr bwMode="auto">
          <a:xfrm>
            <a:off x="685800" y="2133600"/>
            <a:ext cx="5853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0" tIns="0" rIns="40639" bIns="0">
            <a:spAutoFit/>
          </a:bodyPr>
          <a:lstStyle/>
          <a:p>
            <a:pPr marL="39688"/>
            <a:r>
              <a:rPr lang="en-US">
                <a:solidFill>
                  <a:schemeClr val="tx1"/>
                </a:solidFill>
                <a:cs typeface="Times New Roman" charset="0"/>
              </a:rPr>
              <a:t>Based on </a:t>
            </a:r>
            <a:r>
              <a:rPr lang="en-US" i="1">
                <a:solidFill>
                  <a:schemeClr val="tx1"/>
                </a:solidFill>
                <a:cs typeface="Times New Roman" charset="0"/>
              </a:rPr>
              <a:t>Programming Language Pragmatics</a:t>
            </a:r>
          </a:p>
        </p:txBody>
      </p:sp>
    </p:spTree>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6626"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6627"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6628"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6629"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663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3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latin typeface="Arial Black" charset="0"/>
                <a:ea typeface="ＭＳ Ｐゴシック" charset="0"/>
              </a:rPr>
              <a:t>Prolog: </a:t>
            </a:r>
            <a:r>
              <a:rPr lang="en-US" dirty="0" smtClean="0">
                <a:latin typeface="Arial Black" charset="0"/>
                <a:ea typeface="ＭＳ Ｐゴシック" charset="0"/>
              </a:rPr>
              <a:t>Resolution and Unification</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38250"/>
            <a:ext cx="9144000" cy="41719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z="2400" dirty="0">
                <a:latin typeface="Times New Roman" charset="0"/>
                <a:ea typeface="ＭＳ Ｐゴシック" charset="0"/>
              </a:rPr>
              <a:t>Example:</a:t>
            </a:r>
          </a:p>
          <a:p>
            <a:pPr eaLnBrk="1" hangingPunct="1">
              <a:lnSpc>
                <a:spcPct val="90000"/>
              </a:lnSpc>
              <a:buFont typeface="Times New Roman" charset="0"/>
              <a:buNone/>
              <a:defRPr/>
            </a:pPr>
            <a:r>
              <a:rPr lang="en-US" sz="2400" dirty="0">
                <a:latin typeface="Times New Roman" charset="0"/>
                <a:ea typeface="ＭＳ Ｐゴシック" charset="0"/>
              </a:rPr>
              <a:t>      </a:t>
            </a:r>
            <a:r>
              <a:rPr lang="en-US" sz="2000" dirty="0">
                <a:latin typeface="Courier New" charset="0"/>
                <a:ea typeface="ＭＳ Ｐゴシック" charset="0"/>
              </a:rPr>
              <a:t>takes(</a:t>
            </a:r>
            <a:r>
              <a:rPr lang="en-US" sz="2000" dirty="0" err="1">
                <a:latin typeface="Courier New" charset="0"/>
                <a:ea typeface="ＭＳ Ｐゴシック" charset="0"/>
              </a:rPr>
              <a:t>jane</a:t>
            </a:r>
            <a:r>
              <a:rPr lang="en-US" sz="2000" dirty="0">
                <a:latin typeface="Courier New" charset="0"/>
                <a:ea typeface="ＭＳ Ｐゴシック" charset="0"/>
              </a:rPr>
              <a:t>, cs344).</a:t>
            </a:r>
            <a:endParaRPr lang="en-US" sz="2400" dirty="0">
              <a:latin typeface="Courier New" charset="0"/>
              <a:ea typeface="ＭＳ Ｐゴシック" charset="0"/>
            </a:endParaRPr>
          </a:p>
          <a:p>
            <a:pPr marL="782638" lvl="1" eaLnBrk="1" hangingPunct="1">
              <a:lnSpc>
                <a:spcPct val="90000"/>
              </a:lnSpc>
              <a:buFont typeface="Times New Roman" charset="0"/>
              <a:buNone/>
              <a:defRPr/>
            </a:pPr>
            <a:r>
              <a:rPr lang="en-US" sz="2000" dirty="0">
                <a:latin typeface="Courier New" charset="0"/>
                <a:ea typeface="ＭＳ Ｐゴシック" charset="0"/>
              </a:rPr>
              <a:t>takes(</a:t>
            </a:r>
            <a:r>
              <a:rPr lang="en-US" sz="2000" dirty="0" err="1">
                <a:latin typeface="Courier New" charset="0"/>
                <a:ea typeface="ＭＳ Ｐゴシック" charset="0"/>
              </a:rPr>
              <a:t>jane</a:t>
            </a:r>
            <a:r>
              <a:rPr lang="en-US" sz="2000" dirty="0">
                <a:latin typeface="Courier New" charset="0"/>
                <a:ea typeface="ＭＳ Ｐゴシック" charset="0"/>
              </a:rPr>
              <a:t>, math266).</a:t>
            </a:r>
          </a:p>
          <a:p>
            <a:pPr marL="782638" lvl="1" eaLnBrk="1" hangingPunct="1">
              <a:lnSpc>
                <a:spcPct val="90000"/>
              </a:lnSpc>
              <a:buFont typeface="Times New Roman" charset="0"/>
              <a:buNone/>
              <a:defRPr/>
            </a:pPr>
            <a:r>
              <a:rPr lang="en-US" sz="2000" dirty="0">
                <a:latin typeface="Courier New" charset="0"/>
                <a:ea typeface="ＭＳ Ｐゴシック" charset="0"/>
              </a:rPr>
              <a:t>takes(</a:t>
            </a:r>
            <a:r>
              <a:rPr lang="en-US" sz="2000" dirty="0" err="1">
                <a:latin typeface="Courier New" charset="0"/>
                <a:ea typeface="ＭＳ Ｐゴシック" charset="0"/>
              </a:rPr>
              <a:t>alice</a:t>
            </a:r>
            <a:r>
              <a:rPr lang="en-US" sz="2000" dirty="0">
                <a:latin typeface="Courier New" charset="0"/>
                <a:ea typeface="ＭＳ Ｐゴシック" charset="0"/>
              </a:rPr>
              <a:t>, phil205).</a:t>
            </a:r>
          </a:p>
          <a:p>
            <a:pPr marL="782638" lvl="1" eaLnBrk="1" hangingPunct="1">
              <a:lnSpc>
                <a:spcPct val="90000"/>
              </a:lnSpc>
              <a:buFont typeface="Times New Roman" charset="0"/>
              <a:buNone/>
              <a:defRPr/>
            </a:pPr>
            <a:r>
              <a:rPr lang="en-US" sz="2000" dirty="0">
                <a:latin typeface="Courier New" charset="0"/>
                <a:ea typeface="ＭＳ Ｐゴシック" charset="0"/>
              </a:rPr>
              <a:t>takes(</a:t>
            </a:r>
            <a:r>
              <a:rPr lang="en-US" sz="2000" dirty="0" err="1">
                <a:latin typeface="Courier New" charset="0"/>
                <a:ea typeface="ＭＳ Ｐゴシック" charset="0"/>
              </a:rPr>
              <a:t>alice</a:t>
            </a:r>
            <a:r>
              <a:rPr lang="en-US" sz="2000" dirty="0">
                <a:latin typeface="Courier New" charset="0"/>
                <a:ea typeface="ＭＳ Ｐゴシック" charset="0"/>
              </a:rPr>
              <a:t>, cs344).</a:t>
            </a:r>
          </a:p>
          <a:p>
            <a:pPr marL="782638" lvl="1" eaLnBrk="1" hangingPunct="1">
              <a:lnSpc>
                <a:spcPct val="90000"/>
              </a:lnSpc>
              <a:buFont typeface="Times New Roman" charset="0"/>
              <a:buNone/>
              <a:defRPr/>
            </a:pPr>
            <a:r>
              <a:rPr lang="en-US" sz="2000" dirty="0">
                <a:latin typeface="Courier New" charset="0"/>
                <a:ea typeface="ＭＳ Ｐゴシック" charset="0"/>
              </a:rPr>
              <a:t>classmates(X,Y) :- takes(X,Z), takes(Y,Z).</a:t>
            </a:r>
            <a:endParaRPr lang="en-US" sz="2000" dirty="0">
              <a:latin typeface="Times New Roman" charset="0"/>
              <a:ea typeface="ＭＳ Ｐゴシック" charset="0"/>
            </a:endParaRPr>
          </a:p>
          <a:p>
            <a:pPr eaLnBrk="1" hangingPunct="1">
              <a:lnSpc>
                <a:spcPct val="90000"/>
              </a:lnSpc>
              <a:defRPr/>
            </a:pPr>
            <a:r>
              <a:rPr lang="en-US" sz="2400" dirty="0">
                <a:latin typeface="Times New Roman" charset="0"/>
                <a:ea typeface="ＭＳ Ｐゴシック" charset="0"/>
              </a:rPr>
              <a:t>Now, let X be </a:t>
            </a:r>
            <a:r>
              <a:rPr lang="en-US" sz="2400" dirty="0" err="1">
                <a:latin typeface="Times New Roman" charset="0"/>
                <a:ea typeface="ＭＳ Ｐゴシック" charset="0"/>
              </a:rPr>
              <a:t>jane</a:t>
            </a:r>
            <a:r>
              <a:rPr lang="en-US" sz="2400" dirty="0">
                <a:latin typeface="Times New Roman" charset="0"/>
                <a:ea typeface="ＭＳ Ｐゴシック" charset="0"/>
              </a:rPr>
              <a:t> and Z be cs344, we can replace the first term on </a:t>
            </a:r>
            <a:r>
              <a:rPr lang="en-US" sz="2400" dirty="0" err="1">
                <a:latin typeface="Times New Roman" charset="0"/>
                <a:ea typeface="ＭＳ Ｐゴシック" charset="0"/>
              </a:rPr>
              <a:t>righthand</a:t>
            </a:r>
            <a:r>
              <a:rPr lang="en-US" sz="2400" dirty="0">
                <a:latin typeface="Times New Roman" charset="0"/>
                <a:ea typeface="ＭＳ Ｐゴシック" charset="0"/>
              </a:rPr>
              <a:t> side of the last clause (C1) with the (empty) body of the first clause above (C2), giving:</a:t>
            </a:r>
          </a:p>
          <a:p>
            <a:pPr marL="782638" lvl="1" eaLnBrk="1" hangingPunct="1">
              <a:lnSpc>
                <a:spcPct val="90000"/>
              </a:lnSpc>
              <a:buFont typeface="Times New Roman" charset="0"/>
              <a:buNone/>
              <a:defRPr/>
            </a:pPr>
            <a:r>
              <a:rPr lang="en-US" sz="2000" dirty="0">
                <a:latin typeface="Courier New" charset="0"/>
                <a:ea typeface="ＭＳ Ｐゴシック" charset="0"/>
              </a:rPr>
              <a:t>classmates(</a:t>
            </a:r>
            <a:r>
              <a:rPr lang="en-US" sz="2000" dirty="0" err="1">
                <a:latin typeface="Courier New" charset="0"/>
                <a:ea typeface="ＭＳ Ｐゴシック" charset="0"/>
              </a:rPr>
              <a:t>jane</a:t>
            </a:r>
            <a:r>
              <a:rPr lang="en-US" sz="2000" dirty="0">
                <a:latin typeface="Courier New" charset="0"/>
                <a:ea typeface="ＭＳ Ｐゴシック" charset="0"/>
              </a:rPr>
              <a:t>, Y) :- takes(Y, cs344).</a:t>
            </a:r>
            <a:endParaRPr lang="en-US" sz="2000" dirty="0">
              <a:latin typeface="Times New Roman" charset="0"/>
              <a:ea typeface="ＭＳ Ｐゴシック" charset="0"/>
            </a:endParaRPr>
          </a:p>
          <a:p>
            <a:pPr eaLnBrk="1" hangingPunct="1">
              <a:lnSpc>
                <a:spcPct val="90000"/>
              </a:lnSpc>
              <a:defRPr/>
            </a:pPr>
            <a:r>
              <a:rPr lang="en-US" sz="2400" dirty="0">
                <a:latin typeface="Times New Roman" charset="0"/>
                <a:ea typeface="ＭＳ Ｐゴシック" charset="0"/>
              </a:rPr>
              <a:t>This is essentially pattern matching.  Associating X with </a:t>
            </a:r>
            <a:r>
              <a:rPr lang="en-US" sz="2400" dirty="0" err="1">
                <a:latin typeface="Times New Roman" charset="0"/>
                <a:ea typeface="ＭＳ Ｐゴシック" charset="0"/>
              </a:rPr>
              <a:t>jane</a:t>
            </a:r>
            <a:r>
              <a:rPr lang="en-US" sz="2400" dirty="0">
                <a:latin typeface="Times New Roman" charset="0"/>
                <a:ea typeface="ＭＳ Ｐゴシック" charset="0"/>
              </a:rPr>
              <a:t> and Z with cs344 is called unification, and the variables are said to be instantiated.</a:t>
            </a: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extLst>
      <p:ext uri="{BB962C8B-B14F-4D97-AF65-F5344CB8AC3E}">
        <p14:creationId xmlns:p14="http://schemas.microsoft.com/office/powerpoint/2010/main" val="3500998626"/>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765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765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65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latin typeface="Arial Black" charset="0"/>
                <a:ea typeface="ＭＳ Ｐゴシック" charset="0"/>
              </a:rPr>
              <a:t>Prolog: </a:t>
            </a:r>
            <a:r>
              <a:rPr lang="en-US" dirty="0" smtClean="0">
                <a:latin typeface="Arial Black" charset="0"/>
                <a:ea typeface="ＭＳ Ｐゴシック" charset="0"/>
              </a:rPr>
              <a:t>Resolution and unification</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38250"/>
            <a:ext cx="9144000" cy="41719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So unification in prolog is applying the resolution principle, and pattern matching things into appropriate spots.</a:t>
            </a:r>
          </a:p>
          <a:p>
            <a:pPr eaLnBrk="1" hangingPunct="1">
              <a:lnSpc>
                <a:spcPct val="90000"/>
              </a:lnSpc>
              <a:defRPr/>
            </a:pPr>
            <a:r>
              <a:rPr lang="en-US" dirty="0" smtClean="0">
                <a:latin typeface="Times New Roman" charset="0"/>
                <a:ea typeface="ＭＳ Ｐゴシック" charset="0"/>
              </a:rPr>
              <a:t>Unification rules:</a:t>
            </a:r>
          </a:p>
          <a:p>
            <a:pPr lvl="1" eaLnBrk="1" hangingPunct="1">
              <a:lnSpc>
                <a:spcPct val="90000"/>
              </a:lnSpc>
              <a:defRPr/>
            </a:pPr>
            <a:r>
              <a:rPr lang="en-US" dirty="0" smtClean="0">
                <a:latin typeface="Times New Roman" charset="0"/>
                <a:ea typeface="ＭＳ Ｐゴシック" charset="0"/>
              </a:rPr>
              <a:t>A constant only unifies with itself</a:t>
            </a:r>
          </a:p>
          <a:p>
            <a:pPr lvl="1" eaLnBrk="1" hangingPunct="1">
              <a:lnSpc>
                <a:spcPct val="90000"/>
              </a:lnSpc>
              <a:defRPr/>
            </a:pPr>
            <a:r>
              <a:rPr lang="en-US" dirty="0" smtClean="0">
                <a:latin typeface="Times New Roman" charset="0"/>
                <a:ea typeface="ＭＳ Ｐゴシック" charset="0"/>
              </a:rPr>
              <a:t>Two structures unify if they have the same </a:t>
            </a:r>
            <a:r>
              <a:rPr lang="en-US" dirty="0" err="1" smtClean="0">
                <a:latin typeface="Times New Roman" charset="0"/>
                <a:ea typeface="ＭＳ Ｐゴシック" charset="0"/>
              </a:rPr>
              <a:t>functor</a:t>
            </a:r>
            <a:r>
              <a:rPr lang="en-US" dirty="0" smtClean="0">
                <a:latin typeface="Times New Roman" charset="0"/>
                <a:ea typeface="ＭＳ Ｐゴシック" charset="0"/>
              </a:rPr>
              <a:t> and </a:t>
            </a:r>
            <a:r>
              <a:rPr lang="en-US" dirty="0" err="1" smtClean="0">
                <a:latin typeface="Times New Roman" charset="0"/>
                <a:ea typeface="ＭＳ Ｐゴシック" charset="0"/>
              </a:rPr>
              <a:t>arity</a:t>
            </a:r>
            <a:r>
              <a:rPr lang="en-US" dirty="0" smtClean="0">
                <a:latin typeface="Times New Roman" charset="0"/>
                <a:ea typeface="ＭＳ Ｐゴシック" charset="0"/>
              </a:rPr>
              <a:t>, and the corresponding arguments unify recursively</a:t>
            </a:r>
          </a:p>
          <a:p>
            <a:pPr lvl="1" eaLnBrk="1" hangingPunct="1">
              <a:lnSpc>
                <a:spcPct val="90000"/>
              </a:lnSpc>
              <a:defRPr/>
            </a:pPr>
            <a:r>
              <a:rPr lang="en-US" dirty="0" smtClean="0">
                <a:latin typeface="Times New Roman" charset="0"/>
                <a:ea typeface="ＭＳ Ｐゴシック" charset="0"/>
              </a:rPr>
              <a:t>A variable unifies with anything.  If the other thing has a value, then the variable is instantiated.  If the other thing is an </a:t>
            </a:r>
            <a:r>
              <a:rPr lang="en-US" dirty="0" err="1" smtClean="0">
                <a:latin typeface="Times New Roman" charset="0"/>
                <a:ea typeface="ＭＳ Ｐゴシック" charset="0"/>
              </a:rPr>
              <a:t>uninstantiated</a:t>
            </a:r>
            <a:r>
              <a:rPr lang="en-US" dirty="0" smtClean="0">
                <a:latin typeface="Times New Roman" charset="0"/>
                <a:ea typeface="ＭＳ Ｐゴシック" charset="0"/>
              </a:rPr>
              <a:t> variable, then the two are associated so that later values will be shared.</a:t>
            </a:r>
            <a:endParaRPr lang="en-US"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extLst>
      <p:ext uri="{BB962C8B-B14F-4D97-AF65-F5344CB8AC3E}">
        <p14:creationId xmlns:p14="http://schemas.microsoft.com/office/powerpoint/2010/main" val="3972120520"/>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8"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099"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410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0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Variables and unification</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Unification can be defined as follows:</a:t>
            </a:r>
          </a:p>
          <a:p>
            <a:pPr lvl="1" eaLnBrk="1" hangingPunct="1">
              <a:lnSpc>
                <a:spcPct val="90000"/>
              </a:lnSpc>
              <a:defRPr/>
            </a:pPr>
            <a:r>
              <a:rPr lang="en-US" dirty="0">
                <a:ea typeface="ＭＳ Ｐゴシック" charset="0"/>
              </a:rPr>
              <a:t>Two terms unify if they are the same term or if they contain variables that can be uniformly instantiated with terms in such a way that the resulting terms are equal</a:t>
            </a:r>
            <a:r>
              <a:rPr lang="en-US" dirty="0" smtClean="0">
                <a:ea typeface="ＭＳ Ｐゴシック" charset="0"/>
              </a:rPr>
              <a:t>.</a:t>
            </a:r>
          </a:p>
          <a:p>
            <a:pPr eaLnBrk="1" hangingPunct="1">
              <a:lnSpc>
                <a:spcPct val="90000"/>
              </a:lnSpc>
              <a:defRPr/>
            </a:pPr>
            <a:r>
              <a:rPr lang="en-US" dirty="0" smtClean="0">
                <a:ea typeface="ＭＳ Ｐゴシック" charset="0"/>
              </a:rPr>
              <a:t>But there’s a lot of subtlety here, and this is a powerful concept.  </a:t>
            </a:r>
          </a:p>
          <a:p>
            <a:pPr eaLnBrk="1" hangingPunct="1">
              <a:lnSpc>
                <a:spcPct val="90000"/>
              </a:lnSpc>
              <a:defRPr/>
            </a:pPr>
            <a:r>
              <a:rPr lang="en-US" dirty="0" smtClean="0">
                <a:ea typeface="ＭＳ Ｐゴシック" charset="0"/>
              </a:rPr>
              <a:t>A simple example – consider the following two predicates:</a:t>
            </a:r>
          </a:p>
          <a:p>
            <a:pPr marL="39688" indent="0" eaLnBrk="1" hangingPunct="1">
              <a:lnSpc>
                <a:spcPct val="90000"/>
              </a:lnSpc>
              <a:buFont typeface="Times New Roman" charset="0"/>
              <a:buNone/>
              <a:defRPr/>
            </a:pPr>
            <a:r>
              <a:rPr lang="en-US" dirty="0" smtClean="0">
                <a:ea typeface="ＭＳ Ｐゴシック" charset="0"/>
              </a:rPr>
              <a:t>    </a:t>
            </a:r>
            <a:r>
              <a:rPr lang="en-US" sz="2400" dirty="0" smtClean="0">
                <a:latin typeface="Courier New"/>
                <a:ea typeface="ＭＳ Ｐゴシック" charset="0"/>
                <a:cs typeface="Courier New"/>
              </a:rPr>
              <a:t>vertical</a:t>
            </a:r>
            <a:r>
              <a:rPr lang="en-US" sz="2400" dirty="0">
                <a:latin typeface="Courier New"/>
                <a:ea typeface="ＭＳ Ｐゴシック" charset="0"/>
                <a:cs typeface="Courier New"/>
              </a:rPr>
              <a:t>(line(point(X,Y),point(X,Z))). </a:t>
            </a:r>
            <a:r>
              <a:rPr lang="en-US" sz="2400" dirty="0" smtClean="0">
                <a:latin typeface="Courier New"/>
                <a:ea typeface="ＭＳ Ｐゴシック" charset="0"/>
                <a:cs typeface="Courier New"/>
              </a:rPr>
              <a:t>      </a:t>
            </a:r>
          </a:p>
          <a:p>
            <a:pPr marL="39688" indent="0" eaLnBrk="1" hangingPunct="1">
              <a:lnSpc>
                <a:spcPct val="90000"/>
              </a:lnSpc>
              <a:buFont typeface="Times New Roman" charset="0"/>
              <a:buNone/>
              <a:defRPr/>
            </a:pPr>
            <a:r>
              <a:rPr lang="en-US" sz="2400" dirty="0">
                <a:latin typeface="Courier New"/>
                <a:ea typeface="ＭＳ Ｐゴシック" charset="0"/>
                <a:cs typeface="Courier New"/>
              </a:rPr>
              <a:t>  </a:t>
            </a:r>
            <a:r>
              <a:rPr lang="en-US" sz="2400" dirty="0" smtClean="0">
                <a:latin typeface="Courier New"/>
                <a:ea typeface="ＭＳ Ｐゴシック" charset="0"/>
                <a:cs typeface="Courier New"/>
              </a:rPr>
              <a:t>horizontal</a:t>
            </a:r>
            <a:r>
              <a:rPr lang="en-US" sz="2400" dirty="0">
                <a:latin typeface="Courier New"/>
                <a:ea typeface="ＭＳ Ｐゴシック" charset="0"/>
                <a:cs typeface="Courier New"/>
              </a:rPr>
              <a:t>(line(point(X,Y),point(Z,Y)))</a:t>
            </a:r>
            <a:r>
              <a:rPr lang="en-US" sz="2400" dirty="0" smtClean="0">
                <a:latin typeface="Courier New"/>
                <a:ea typeface="ＭＳ Ｐゴシック" charset="0"/>
                <a:cs typeface="Courier New"/>
              </a:rPr>
              <a:t>.</a:t>
            </a:r>
          </a:p>
          <a:p>
            <a:pPr marL="39688" lvl="1" indent="0" eaLnBrk="1" hangingPunct="1">
              <a:lnSpc>
                <a:spcPct val="90000"/>
              </a:lnSpc>
              <a:spcBef>
                <a:spcPts val="600"/>
              </a:spcBef>
              <a:buFont typeface="Times New Roman" charset="0"/>
              <a:buNone/>
              <a:defRPr/>
            </a:pPr>
            <a:r>
              <a:rPr lang="en-US" dirty="0" smtClean="0">
                <a:ea typeface="ＭＳ Ｐゴシック" charset="0"/>
              </a:rPr>
              <a:t>    Essentially, just defining the concept of horizontal and vertical lines.</a:t>
            </a:r>
            <a:endParaRPr lang="en-US" dirty="0">
              <a:ea typeface="ＭＳ Ｐゴシック" charset="0"/>
            </a:endParaRPr>
          </a:p>
          <a:p>
            <a:pPr marL="39688" indent="0" eaLnBrk="1" hangingPunct="1">
              <a:lnSpc>
                <a:spcPct val="90000"/>
              </a:lnSpc>
              <a:buFont typeface="Times New Roman" charset="0"/>
              <a:buNone/>
              <a:defRPr/>
            </a:pPr>
            <a:endParaRPr lang="en-US" sz="2400" dirty="0">
              <a:latin typeface="Courier New"/>
              <a:ea typeface="ＭＳ Ｐゴシック" charset="0"/>
              <a:cs typeface="Courier New"/>
            </a:endParaRPr>
          </a:p>
          <a:p>
            <a:pPr eaLnBrk="1" hangingPunct="1">
              <a:lnSpc>
                <a:spcPct val="90000"/>
              </a:lnSpc>
              <a:buFont typeface="Times New Roman" charset="0"/>
              <a:buNone/>
              <a:defRPr/>
            </a:pP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4"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5"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6"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8677"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867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a:latin typeface="Arial Black" charset="0"/>
                <a:ea typeface="ＭＳ Ｐゴシック" charset="0"/>
              </a:rPr>
              <a:t>Prolog: Equality</a:t>
            </a:r>
          </a:p>
        </p:txBody>
      </p:sp>
      <p:sp>
        <p:nvSpPr>
          <p:cNvPr id="18441" name="Rectangle 9"/>
          <p:cNvSpPr>
            <a:spLocks noGrp="1" noChangeArrowheads="1"/>
          </p:cNvSpPr>
          <p:nvPr>
            <p:ph type="body" idx="4294967295"/>
          </p:nvPr>
        </p:nvSpPr>
        <p:spPr>
          <a:xfrm>
            <a:off x="0" y="1238250"/>
            <a:ext cx="9144000" cy="41719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z="2400">
                <a:latin typeface="Times New Roman" charset="0"/>
                <a:ea typeface="ＭＳ Ｐゴシック" charset="0"/>
              </a:rPr>
              <a:t>Equality is defined in terms of unifiability.</a:t>
            </a:r>
          </a:p>
          <a:p>
            <a:pPr eaLnBrk="1" hangingPunct="1">
              <a:lnSpc>
                <a:spcPct val="90000"/>
              </a:lnSpc>
              <a:defRPr/>
            </a:pPr>
            <a:r>
              <a:rPr lang="en-US" sz="2400">
                <a:latin typeface="Times New Roman" charset="0"/>
                <a:ea typeface="ＭＳ Ｐゴシック" charset="0"/>
              </a:rPr>
              <a:t>Example: </a:t>
            </a:r>
            <a:r>
              <a:rPr lang="en-US" sz="2000">
                <a:latin typeface="Courier New" charset="0"/>
                <a:ea typeface="ＭＳ Ｐゴシック" charset="0"/>
              </a:rPr>
              <a:t>=(A,B)</a:t>
            </a:r>
            <a:r>
              <a:rPr lang="en-US" sz="2400">
                <a:latin typeface="Times New Roman" charset="0"/>
                <a:ea typeface="ＭＳ Ｐゴシック" charset="0"/>
              </a:rPr>
              <a:t>succeeds if and only if A and B can be unified</a:t>
            </a:r>
          </a:p>
          <a:p>
            <a:pPr eaLnBrk="1" hangingPunct="1">
              <a:lnSpc>
                <a:spcPct val="90000"/>
              </a:lnSpc>
              <a:defRPr/>
            </a:pPr>
            <a:r>
              <a:rPr lang="en-US" sz="2400">
                <a:latin typeface="Times New Roman" charset="0"/>
                <a:ea typeface="ＭＳ Ｐゴシック" charset="0"/>
              </a:rPr>
              <a:t>Example:</a:t>
            </a:r>
          </a:p>
          <a:p>
            <a:pPr eaLnBrk="1" hangingPunct="1">
              <a:lnSpc>
                <a:spcPct val="90000"/>
              </a:lnSpc>
              <a:buFont typeface="Times New Roman" charset="0"/>
              <a:buNone/>
              <a:defRPr/>
            </a:pPr>
            <a:r>
              <a:rPr lang="en-US" sz="2400">
                <a:latin typeface="Times New Roman" charset="0"/>
                <a:ea typeface="ＭＳ Ｐゴシック" charset="0"/>
              </a:rPr>
              <a:t>	</a:t>
            </a:r>
            <a:r>
              <a:rPr lang="en-US" sz="2400">
                <a:latin typeface="Courier New" charset="0"/>
                <a:ea typeface="ＭＳ Ｐゴシック" charset="0"/>
              </a:rPr>
              <a:t>?- a = a.</a:t>
            </a:r>
          </a:p>
          <a:p>
            <a:pPr eaLnBrk="1" hangingPunct="1">
              <a:lnSpc>
                <a:spcPct val="90000"/>
              </a:lnSpc>
              <a:buFont typeface="Times New Roman" charset="0"/>
              <a:buNone/>
              <a:defRPr/>
            </a:pPr>
            <a:r>
              <a:rPr lang="en-US" sz="2400">
                <a:latin typeface="Courier New" charset="0"/>
                <a:ea typeface="ＭＳ Ｐゴシック" charset="0"/>
              </a:rPr>
              <a:t>	Yes</a:t>
            </a:r>
          </a:p>
          <a:p>
            <a:pPr eaLnBrk="1" hangingPunct="1">
              <a:lnSpc>
                <a:spcPct val="90000"/>
              </a:lnSpc>
              <a:buFont typeface="Times New Roman" charset="0"/>
              <a:buNone/>
              <a:defRPr/>
            </a:pPr>
            <a:r>
              <a:rPr lang="en-US" sz="2400">
                <a:latin typeface="Courier New" charset="0"/>
                <a:ea typeface="ＭＳ Ｐゴシック" charset="0"/>
              </a:rPr>
              <a:t>	?- a = b.</a:t>
            </a:r>
          </a:p>
          <a:p>
            <a:pPr eaLnBrk="1" hangingPunct="1">
              <a:lnSpc>
                <a:spcPct val="90000"/>
              </a:lnSpc>
              <a:buFont typeface="Times New Roman" charset="0"/>
              <a:buNone/>
              <a:defRPr/>
            </a:pPr>
            <a:r>
              <a:rPr lang="en-US" sz="2400">
                <a:latin typeface="Courier New" charset="0"/>
                <a:ea typeface="ＭＳ Ｐゴシック" charset="0"/>
              </a:rPr>
              <a:t>	No</a:t>
            </a:r>
          </a:p>
          <a:p>
            <a:pPr eaLnBrk="1" hangingPunct="1">
              <a:lnSpc>
                <a:spcPct val="90000"/>
              </a:lnSpc>
              <a:buFont typeface="Times New Roman" charset="0"/>
              <a:buNone/>
              <a:defRPr/>
            </a:pPr>
            <a:r>
              <a:rPr lang="en-US" sz="2400">
                <a:latin typeface="Courier New" charset="0"/>
                <a:ea typeface="ＭＳ Ｐゴシック" charset="0"/>
              </a:rPr>
              <a:t>	?- foo(a,b) = foo(a,b).</a:t>
            </a:r>
          </a:p>
          <a:p>
            <a:pPr eaLnBrk="1" hangingPunct="1">
              <a:lnSpc>
                <a:spcPct val="90000"/>
              </a:lnSpc>
              <a:buFont typeface="Times New Roman" charset="0"/>
              <a:buNone/>
              <a:defRPr/>
            </a:pPr>
            <a:r>
              <a:rPr lang="en-US" sz="2400">
                <a:latin typeface="Courier New" charset="0"/>
                <a:ea typeface="ＭＳ Ｐゴシック" charset="0"/>
              </a:rPr>
              <a:t>	Yes</a:t>
            </a:r>
          </a:p>
          <a:p>
            <a:pPr eaLnBrk="1" hangingPunct="1">
              <a:lnSpc>
                <a:spcPct val="90000"/>
              </a:lnSpc>
              <a:buFont typeface="Times New Roman" charset="0"/>
              <a:buNone/>
              <a:defRPr/>
            </a:pPr>
            <a:r>
              <a:rPr lang="en-US" sz="2400">
                <a:latin typeface="Courier New" charset="0"/>
                <a:ea typeface="ＭＳ Ｐゴシック" charset="0"/>
              </a:rPr>
              <a:t>	?- X=a.</a:t>
            </a:r>
          </a:p>
          <a:p>
            <a:pPr eaLnBrk="1" hangingPunct="1">
              <a:lnSpc>
                <a:spcPct val="90000"/>
              </a:lnSpc>
              <a:buFont typeface="Times New Roman" charset="0"/>
              <a:buNone/>
              <a:defRPr/>
            </a:pPr>
            <a:r>
              <a:rPr lang="en-US" sz="2400">
                <a:latin typeface="Courier New" charset="0"/>
                <a:ea typeface="ＭＳ Ｐゴシック" charset="0"/>
              </a:rPr>
              <a:t>	X = a;</a:t>
            </a:r>
          </a:p>
          <a:p>
            <a:pPr eaLnBrk="1" hangingPunct="1">
              <a:lnSpc>
                <a:spcPct val="90000"/>
              </a:lnSpc>
              <a:buFont typeface="Times New Roman" charset="0"/>
              <a:buNone/>
              <a:defRPr/>
            </a:pPr>
            <a:r>
              <a:rPr lang="en-US" sz="2400">
                <a:latin typeface="Courier New" charset="0"/>
                <a:ea typeface="ＭＳ Ｐゴシック" charset="0"/>
              </a:rPr>
              <a:t>	No</a:t>
            </a:r>
          </a:p>
          <a:p>
            <a:pPr eaLnBrk="1" hangingPunct="1">
              <a:lnSpc>
                <a:spcPct val="90000"/>
              </a:lnSpc>
              <a:buFont typeface="Times New Roman" charset="0"/>
              <a:buNone/>
              <a:defRPr/>
            </a:pPr>
            <a:endParaRPr lang="en-US" sz="2400">
              <a:latin typeface="Times New Roman" charset="0"/>
              <a:ea typeface="ＭＳ Ｐゴシック" charset="0"/>
            </a:endParaRPr>
          </a:p>
          <a:p>
            <a:pPr marL="782638" lvl="1" eaLnBrk="1" hangingPunct="1">
              <a:lnSpc>
                <a:spcPct val="90000"/>
              </a:lnSpc>
              <a:buFont typeface="Times New Roman" charset="0"/>
              <a:buNone/>
              <a:defRPr/>
            </a:pPr>
            <a:endParaRPr lang="en-US" sz="2000">
              <a:latin typeface="Times New Roman" charset="0"/>
              <a:ea typeface="ＭＳ Ｐゴシック" charset="0"/>
            </a:endParaRPr>
          </a:p>
        </p:txBody>
      </p:sp>
    </p:spTree>
    <p:extLst>
      <p:ext uri="{BB962C8B-B14F-4D97-AF65-F5344CB8AC3E}">
        <p14:creationId xmlns:p14="http://schemas.microsoft.com/office/powerpoint/2010/main" val="1127665414"/>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9698"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9699"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9700"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9701"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970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a:latin typeface="Arial Black" charset="0"/>
                <a:ea typeface="ＭＳ Ｐゴシック" charset="0"/>
              </a:rPr>
              <a:t>Prolog: Equality</a:t>
            </a:r>
          </a:p>
        </p:txBody>
      </p:sp>
      <p:sp>
        <p:nvSpPr>
          <p:cNvPr id="18441" name="Rectangle 9"/>
          <p:cNvSpPr>
            <a:spLocks noGrp="1" noChangeArrowheads="1"/>
          </p:cNvSpPr>
          <p:nvPr>
            <p:ph type="body" idx="4294967295"/>
          </p:nvPr>
        </p:nvSpPr>
        <p:spPr>
          <a:xfrm>
            <a:off x="152400" y="1219200"/>
            <a:ext cx="91440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a:latin typeface="Times New Roman" charset="0"/>
                <a:ea typeface="ＭＳ Ｐゴシック" charset="0"/>
              </a:rPr>
              <a:t>Equality with variables is a bit different; this unifies the variables without actually instantiating them.</a:t>
            </a:r>
          </a:p>
          <a:p>
            <a:pPr eaLnBrk="1" hangingPunct="1">
              <a:lnSpc>
                <a:spcPct val="90000"/>
              </a:lnSpc>
              <a:defRPr/>
            </a:pPr>
            <a:r>
              <a:rPr lang="en-US">
                <a:latin typeface="Times New Roman" charset="0"/>
                <a:ea typeface="ＭＳ Ｐゴシック" charset="0"/>
              </a:rPr>
              <a:t>Example:</a:t>
            </a:r>
          </a:p>
          <a:p>
            <a:pPr eaLnBrk="1" hangingPunct="1">
              <a:lnSpc>
                <a:spcPct val="90000"/>
              </a:lnSpc>
              <a:buFont typeface="Times New Roman" charset="0"/>
              <a:buNone/>
              <a:defRPr/>
            </a:pPr>
            <a:r>
              <a:rPr lang="en-US">
                <a:latin typeface="Times New Roman" charset="0"/>
                <a:ea typeface="ＭＳ Ｐゴシック" charset="0"/>
              </a:rPr>
              <a:t>	</a:t>
            </a:r>
            <a:r>
              <a:rPr lang="en-US">
                <a:latin typeface="Courier New" charset="0"/>
                <a:ea typeface="ＭＳ Ｐゴシック" charset="0"/>
              </a:rPr>
              <a:t>?- A = B</a:t>
            </a:r>
          </a:p>
          <a:p>
            <a:pPr eaLnBrk="1" hangingPunct="1">
              <a:lnSpc>
                <a:spcPct val="90000"/>
              </a:lnSpc>
              <a:buFont typeface="Times New Roman" charset="0"/>
              <a:buNone/>
              <a:defRPr/>
            </a:pPr>
            <a:r>
              <a:rPr lang="en-US">
                <a:latin typeface="Courier New" charset="0"/>
                <a:ea typeface="ＭＳ Ｐゴシック" charset="0"/>
              </a:rPr>
              <a:t>	A = B</a:t>
            </a:r>
          </a:p>
          <a:p>
            <a:pPr eaLnBrk="1" hangingPunct="1">
              <a:lnSpc>
                <a:spcPct val="90000"/>
              </a:lnSpc>
              <a:buFont typeface="Times New Roman" charset="0"/>
              <a:buNone/>
              <a:defRPr/>
            </a:pPr>
            <a:r>
              <a:rPr lang="en-US">
                <a:latin typeface="Courier New" charset="0"/>
                <a:ea typeface="ＭＳ Ｐゴシック" charset="0"/>
              </a:rPr>
              <a:t>	?- A = B, A = x, B = Y.</a:t>
            </a:r>
          </a:p>
          <a:p>
            <a:pPr eaLnBrk="1" hangingPunct="1">
              <a:lnSpc>
                <a:spcPct val="90000"/>
              </a:lnSpc>
              <a:buFont typeface="Times New Roman" charset="0"/>
              <a:buNone/>
              <a:defRPr/>
            </a:pPr>
            <a:r>
              <a:rPr lang="en-US">
                <a:latin typeface="Courier New" charset="0"/>
                <a:ea typeface="ＭＳ Ｐゴシック" charset="0"/>
              </a:rPr>
              <a:t>	A = x</a:t>
            </a:r>
          </a:p>
          <a:p>
            <a:pPr eaLnBrk="1" hangingPunct="1">
              <a:lnSpc>
                <a:spcPct val="90000"/>
              </a:lnSpc>
              <a:buFont typeface="Times New Roman" charset="0"/>
              <a:buNone/>
              <a:defRPr/>
            </a:pPr>
            <a:r>
              <a:rPr lang="en-US">
                <a:latin typeface="Courier New" charset="0"/>
                <a:ea typeface="ＭＳ Ｐゴシック" charset="0"/>
              </a:rPr>
              <a:t>	B = x</a:t>
            </a:r>
          </a:p>
          <a:p>
            <a:pPr eaLnBrk="1" hangingPunct="1">
              <a:lnSpc>
                <a:spcPct val="90000"/>
              </a:lnSpc>
              <a:buFont typeface="Times New Roman" charset="0"/>
              <a:buNone/>
              <a:defRPr/>
            </a:pPr>
            <a:r>
              <a:rPr lang="en-US">
                <a:latin typeface="Courier New" charset="0"/>
                <a:ea typeface="ＭＳ Ｐゴシック" charset="0"/>
              </a:rPr>
              <a:t>	Y = x</a:t>
            </a:r>
          </a:p>
          <a:p>
            <a:pPr eaLnBrk="1" hangingPunct="1">
              <a:lnSpc>
                <a:spcPct val="90000"/>
              </a:lnSpc>
              <a:buFont typeface="Times New Roman" charset="0"/>
              <a:buNone/>
              <a:defRPr/>
            </a:pPr>
            <a:endParaRPr lang="en-US" sz="2400">
              <a:latin typeface="Times New Roman" charset="0"/>
              <a:ea typeface="ＭＳ Ｐゴシック" charset="0"/>
            </a:endParaRPr>
          </a:p>
          <a:p>
            <a:pPr marL="782638" lvl="1" eaLnBrk="1" hangingPunct="1">
              <a:lnSpc>
                <a:spcPct val="90000"/>
              </a:lnSpc>
              <a:buFont typeface="Times New Roman" charset="0"/>
              <a:buNone/>
              <a:defRPr/>
            </a:pPr>
            <a:endParaRPr lang="en-US" sz="2000">
              <a:latin typeface="Times New Roman" charset="0"/>
              <a:ea typeface="ＭＳ Ｐゴシック" charset="0"/>
            </a:endParaRPr>
          </a:p>
        </p:txBody>
      </p:sp>
    </p:spTree>
    <p:extLst>
      <p:ext uri="{BB962C8B-B14F-4D97-AF65-F5344CB8AC3E}">
        <p14:creationId xmlns:p14="http://schemas.microsoft.com/office/powerpoint/2010/main" val="3916506997"/>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277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Using prolog: </a:t>
            </a:r>
            <a:r>
              <a:rPr lang="en-US" dirty="0" smtClean="0">
                <a:latin typeface="Arial Black" charset="0"/>
                <a:ea typeface="ＭＳ Ｐゴシック" charset="0"/>
              </a:rPr>
              <a:t>another </a:t>
            </a:r>
            <a:r>
              <a:rPr lang="en-US" dirty="0" smtClean="0">
                <a:latin typeface="Arial Black" charset="0"/>
                <a:ea typeface="ＭＳ Ｐゴシック" charset="0"/>
              </a:rPr>
              <a:t>exercise</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152400" y="1219200"/>
            <a:ext cx="91440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I want you each to start a genealogical database to use for the in class exercises.  </a:t>
            </a:r>
          </a:p>
          <a:p>
            <a:pPr eaLnBrk="1" hangingPunct="1">
              <a:lnSpc>
                <a:spcPct val="90000"/>
              </a:lnSpc>
              <a:defRPr/>
            </a:pPr>
            <a:r>
              <a:rPr lang="en-US" dirty="0" smtClean="0">
                <a:latin typeface="Times New Roman" charset="0"/>
                <a:ea typeface="ＭＳ Ｐゴシック" charset="0"/>
              </a:rPr>
              <a:t>My file:</a:t>
            </a:r>
            <a:r>
              <a:rPr lang="en-US" dirty="0">
                <a:latin typeface="Times New Roman" charset="0"/>
                <a:ea typeface="ＭＳ Ｐゴシック" charset="0"/>
              </a:rPr>
              <a:t> </a:t>
            </a:r>
            <a:r>
              <a:rPr lang="en-US" dirty="0" smtClean="0">
                <a:latin typeface="Times New Roman" charset="0"/>
                <a:ea typeface="ＭＳ Ｐゴシック" charset="0"/>
              </a:rPr>
              <a:t>lists my kids, me, my parents, and my grandparents</a:t>
            </a:r>
          </a:p>
          <a:p>
            <a:pPr eaLnBrk="1" hangingPunct="1">
              <a:lnSpc>
                <a:spcPct val="90000"/>
              </a:lnSpc>
              <a:defRPr/>
            </a:pPr>
            <a:r>
              <a:rPr lang="en-US" dirty="0" smtClean="0">
                <a:latin typeface="Times New Roman" charset="0"/>
                <a:ea typeface="ＭＳ Ｐゴシック" charset="0"/>
              </a:rPr>
              <a:t>Some queries to try:</a:t>
            </a:r>
          </a:p>
          <a:p>
            <a:pPr lvl="1" eaLnBrk="1" hangingPunct="1">
              <a:lnSpc>
                <a:spcPct val="90000"/>
              </a:lnSpc>
              <a:defRPr/>
            </a:pPr>
            <a:r>
              <a:rPr lang="en-US" dirty="0">
                <a:latin typeface="Times New Roman" charset="0"/>
                <a:ea typeface="ＭＳ Ｐゴシック" charset="0"/>
              </a:rPr>
              <a:t>Confirm a parent relationship such as </a:t>
            </a:r>
            <a:r>
              <a:rPr lang="en-US" dirty="0">
                <a:latin typeface="Courier New"/>
                <a:ea typeface="ＭＳ Ｐゴシック" charset="0"/>
                <a:cs typeface="Courier New"/>
              </a:rPr>
              <a:t>parent</a:t>
            </a:r>
            <a:r>
              <a:rPr lang="en-US" dirty="0" smtClean="0">
                <a:latin typeface="Courier New"/>
                <a:ea typeface="ＭＳ Ｐゴシック" charset="0"/>
                <a:cs typeface="Courier New"/>
              </a:rPr>
              <a:t>(</a:t>
            </a:r>
            <a:r>
              <a:rPr lang="en-US" dirty="0" err="1" smtClean="0">
                <a:latin typeface="Courier New"/>
                <a:ea typeface="ＭＳ Ｐゴシック" charset="0"/>
                <a:cs typeface="Courier New"/>
              </a:rPr>
              <a:t>erin</a:t>
            </a:r>
            <a:r>
              <a:rPr lang="en-US" dirty="0" smtClean="0">
                <a:latin typeface="Courier New"/>
                <a:ea typeface="ＭＳ Ｐゴシック" charset="0"/>
                <a:cs typeface="Courier New"/>
              </a:rPr>
              <a:t>, grace)</a:t>
            </a:r>
            <a:endParaRPr lang="en-US" dirty="0">
              <a:latin typeface="Courier New"/>
              <a:ea typeface="ＭＳ Ｐゴシック" charset="0"/>
              <a:cs typeface="Courier New"/>
            </a:endParaRPr>
          </a:p>
          <a:p>
            <a:pPr lvl="1" eaLnBrk="1" hangingPunct="1">
              <a:lnSpc>
                <a:spcPct val="90000"/>
              </a:lnSpc>
              <a:defRPr/>
            </a:pPr>
            <a:r>
              <a:rPr lang="en-US" dirty="0">
                <a:latin typeface="Times New Roman" charset="0"/>
                <a:ea typeface="ＭＳ Ｐゴシック" charset="0"/>
              </a:rPr>
              <a:t>Find someone's parent such as </a:t>
            </a:r>
            <a:r>
              <a:rPr lang="en-US" dirty="0">
                <a:latin typeface="Courier New"/>
                <a:ea typeface="ＭＳ Ｐゴシック" charset="0"/>
                <a:cs typeface="Courier New"/>
              </a:rPr>
              <a:t>parent(X, </a:t>
            </a:r>
            <a:r>
              <a:rPr lang="en-US" dirty="0" err="1" smtClean="0">
                <a:latin typeface="Courier New"/>
                <a:ea typeface="ＭＳ Ｐゴシック" charset="0"/>
                <a:cs typeface="Courier New"/>
              </a:rPr>
              <a:t>jesse</a:t>
            </a:r>
            <a:r>
              <a:rPr lang="en-US" dirty="0" smtClean="0">
                <a:latin typeface="Courier New"/>
                <a:ea typeface="ＭＳ Ｐゴシック" charset="0"/>
                <a:cs typeface="Courier New"/>
              </a:rPr>
              <a:t>)</a:t>
            </a:r>
            <a:endParaRPr lang="en-US" dirty="0">
              <a:latin typeface="Courier New"/>
              <a:ea typeface="ＭＳ Ｐゴシック" charset="0"/>
              <a:cs typeface="Courier New"/>
            </a:endParaRPr>
          </a:p>
          <a:p>
            <a:pPr lvl="1" eaLnBrk="1" hangingPunct="1">
              <a:lnSpc>
                <a:spcPct val="90000"/>
              </a:lnSpc>
              <a:defRPr/>
            </a:pPr>
            <a:r>
              <a:rPr lang="en-US" dirty="0">
                <a:latin typeface="Times New Roman" charset="0"/>
                <a:ea typeface="ＭＳ Ｐゴシック" charset="0"/>
              </a:rPr>
              <a:t>Find someone's children such as </a:t>
            </a:r>
            <a:r>
              <a:rPr lang="en-US" dirty="0">
                <a:latin typeface="Courier New"/>
                <a:ea typeface="ＭＳ Ｐゴシック" charset="0"/>
                <a:cs typeface="Courier New"/>
              </a:rPr>
              <a:t>parent</a:t>
            </a:r>
            <a:r>
              <a:rPr lang="en-US" dirty="0" smtClean="0">
                <a:latin typeface="Courier New"/>
                <a:ea typeface="ＭＳ Ｐゴシック" charset="0"/>
                <a:cs typeface="Courier New"/>
              </a:rPr>
              <a:t>(</a:t>
            </a:r>
            <a:r>
              <a:rPr lang="en-US" dirty="0" err="1" smtClean="0">
                <a:latin typeface="Courier New"/>
                <a:ea typeface="ＭＳ Ｐゴシック" charset="0"/>
                <a:cs typeface="Courier New"/>
              </a:rPr>
              <a:t>susan</a:t>
            </a:r>
            <a:r>
              <a:rPr lang="en-US" dirty="0" smtClean="0">
                <a:latin typeface="Courier New"/>
                <a:ea typeface="ＭＳ Ｐゴシック" charset="0"/>
                <a:cs typeface="Courier New"/>
              </a:rPr>
              <a:t>, </a:t>
            </a:r>
            <a:r>
              <a:rPr lang="en-US" dirty="0">
                <a:latin typeface="Courier New"/>
                <a:ea typeface="ＭＳ Ｐゴシック" charset="0"/>
                <a:cs typeface="Courier New"/>
              </a:rPr>
              <a:t>X)</a:t>
            </a:r>
          </a:p>
          <a:p>
            <a:pPr lvl="1" eaLnBrk="1" hangingPunct="1">
              <a:lnSpc>
                <a:spcPct val="90000"/>
              </a:lnSpc>
              <a:defRPr/>
            </a:pPr>
            <a:r>
              <a:rPr lang="en-US" dirty="0">
                <a:latin typeface="Times New Roman" charset="0"/>
                <a:ea typeface="ＭＳ Ｐゴシック" charset="0"/>
              </a:rPr>
              <a:t>List all parent-children such as </a:t>
            </a:r>
            <a:r>
              <a:rPr lang="en-US" dirty="0">
                <a:latin typeface="Courier New"/>
                <a:ea typeface="ＭＳ Ｐゴシック" charset="0"/>
                <a:cs typeface="Courier New"/>
              </a:rPr>
              <a:t>parent(X,Y</a:t>
            </a:r>
            <a:r>
              <a:rPr lang="en-US" dirty="0" smtClean="0">
                <a:latin typeface="Courier New"/>
                <a:ea typeface="ＭＳ Ｐゴシック" charset="0"/>
                <a:cs typeface="Courier New"/>
              </a:rPr>
              <a:t>)</a:t>
            </a:r>
            <a:endParaRPr lang="en-US" sz="2000" dirty="0">
              <a:latin typeface="Courier New"/>
              <a:ea typeface="ＭＳ Ｐゴシック" charset="0"/>
              <a:cs typeface="Courier New"/>
            </a:endParaRPr>
          </a:p>
          <a:p>
            <a:pPr marL="39688" indent="0" eaLnBrk="1" hangingPunct="1">
              <a:lnSpc>
                <a:spcPct val="90000"/>
              </a:lnSpc>
              <a:buNone/>
              <a:defRPr/>
            </a:pPr>
            <a:endParaRPr lang="en-US" dirty="0" smtClean="0">
              <a:latin typeface="Courier New"/>
              <a:ea typeface="ＭＳ Ｐゴシック" charset="0"/>
              <a:cs typeface="Courier New"/>
            </a:endParaRPr>
          </a:p>
          <a:p>
            <a:pPr marL="39688" indent="0" eaLnBrk="1" hangingPunct="1">
              <a:lnSpc>
                <a:spcPct val="90000"/>
              </a:lnSpc>
              <a:buNone/>
              <a:defRPr/>
            </a:pPr>
            <a:endParaRPr lang="en-US" dirty="0">
              <a:latin typeface="Courier New"/>
              <a:ea typeface="ＭＳ Ｐゴシック" charset="0"/>
              <a:cs typeface="Courier New"/>
            </a:endParaRPr>
          </a:p>
        </p:txBody>
      </p:sp>
    </p:spTree>
    <p:extLst>
      <p:ext uri="{BB962C8B-B14F-4D97-AF65-F5344CB8AC3E}">
        <p14:creationId xmlns:p14="http://schemas.microsoft.com/office/powerpoint/2010/main" val="1598777417"/>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277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Using prolog: </a:t>
            </a:r>
            <a:r>
              <a:rPr lang="en-US" dirty="0" smtClean="0">
                <a:latin typeface="Arial Black" charset="0"/>
                <a:ea typeface="ＭＳ Ｐゴシック" charset="0"/>
              </a:rPr>
              <a:t>another </a:t>
            </a:r>
            <a:r>
              <a:rPr lang="en-US" dirty="0" smtClean="0">
                <a:latin typeface="Arial Black" charset="0"/>
                <a:ea typeface="ＭＳ Ｐゴシック" charset="0"/>
              </a:rPr>
              <a:t>exercise</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152400" y="1219200"/>
            <a:ext cx="91440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Then, try a compound query, like: </a:t>
            </a:r>
          </a:p>
          <a:p>
            <a:pPr marL="39688" indent="0" eaLnBrk="1" hangingPunct="1">
              <a:lnSpc>
                <a:spcPct val="90000"/>
              </a:lnSpc>
              <a:buNone/>
              <a:defRPr/>
            </a:pPr>
            <a:r>
              <a:rPr lang="en-US" sz="2000" dirty="0" smtClean="0">
                <a:latin typeface="Courier New"/>
                <a:ea typeface="ＭＳ Ｐゴシック" charset="0"/>
                <a:cs typeface="Courier New"/>
              </a:rPr>
              <a:t>	?</a:t>
            </a:r>
            <a:r>
              <a:rPr lang="en-US" sz="2000" dirty="0">
                <a:latin typeface="Courier New"/>
                <a:ea typeface="ＭＳ Ｐゴシック" charset="0"/>
                <a:cs typeface="Courier New"/>
              </a:rPr>
              <a:t>- parent(</a:t>
            </a:r>
            <a:r>
              <a:rPr lang="en-US" sz="2000" dirty="0" err="1">
                <a:latin typeface="Courier New"/>
                <a:ea typeface="ＭＳ Ｐゴシック" charset="0"/>
                <a:cs typeface="Courier New"/>
              </a:rPr>
              <a:t>X,grace</a:t>
            </a:r>
            <a:r>
              <a:rPr lang="en-US" sz="2000" dirty="0">
                <a:latin typeface="Courier New"/>
                <a:ea typeface="ＭＳ Ｐゴシック" charset="0"/>
                <a:cs typeface="Courier New"/>
              </a:rPr>
              <a:t>),female(X</a:t>
            </a:r>
            <a:r>
              <a:rPr lang="en-US" sz="2000" dirty="0" smtClean="0">
                <a:latin typeface="Courier New"/>
                <a:ea typeface="ＭＳ Ｐゴシック" charset="0"/>
                <a:cs typeface="Courier New"/>
              </a:rPr>
              <a:t>)</a:t>
            </a:r>
            <a:endParaRPr lang="en-US" sz="2000" dirty="0" smtClean="0">
              <a:latin typeface="Times New Roman" charset="0"/>
              <a:ea typeface="ＭＳ Ｐゴシック" charset="0"/>
            </a:endParaRPr>
          </a:p>
          <a:p>
            <a:pPr eaLnBrk="1" hangingPunct="1">
              <a:lnSpc>
                <a:spcPct val="90000"/>
              </a:lnSpc>
              <a:defRPr/>
            </a:pPr>
            <a:r>
              <a:rPr lang="en-US" dirty="0" smtClean="0">
                <a:latin typeface="Times New Roman" charset="0"/>
                <a:ea typeface="ＭＳ Ｐゴシック" charset="0"/>
              </a:rPr>
              <a:t>Or experiment with ordering.  Do these give the same answer?</a:t>
            </a:r>
          </a:p>
          <a:p>
            <a:pPr marL="39688" indent="0" eaLnBrk="1" hangingPunct="1">
              <a:lnSpc>
                <a:spcPct val="90000"/>
              </a:lnSpc>
              <a:buNone/>
              <a:defRPr/>
            </a:pPr>
            <a:r>
              <a:rPr lang="en-US" dirty="0">
                <a:latin typeface="Times New Roman" charset="0"/>
                <a:ea typeface="ＭＳ Ｐゴシック" charset="0"/>
              </a:rPr>
              <a:t>	</a:t>
            </a:r>
            <a:r>
              <a:rPr lang="en-US" dirty="0">
                <a:latin typeface="Courier New"/>
                <a:ea typeface="ＭＳ Ｐゴシック" charset="0"/>
                <a:cs typeface="Courier New"/>
              </a:rPr>
              <a:t>?- parent(X, someone), female(X).</a:t>
            </a:r>
          </a:p>
          <a:p>
            <a:pPr marL="39688" indent="0" eaLnBrk="1" hangingPunct="1">
              <a:lnSpc>
                <a:spcPct val="90000"/>
              </a:lnSpc>
              <a:buNone/>
              <a:defRPr/>
            </a:pPr>
            <a:r>
              <a:rPr lang="en-US" dirty="0">
                <a:latin typeface="Courier New"/>
                <a:ea typeface="ＭＳ Ｐゴシック" charset="0"/>
                <a:cs typeface="Courier New"/>
              </a:rPr>
              <a:t>	?- female(X), parent(X, someone)</a:t>
            </a:r>
            <a:r>
              <a:rPr lang="en-US" dirty="0" smtClean="0">
                <a:latin typeface="Courier New"/>
                <a:ea typeface="ＭＳ Ｐゴシック" charset="0"/>
                <a:cs typeface="Courier New"/>
              </a:rPr>
              <a:t>.</a:t>
            </a:r>
            <a:endParaRPr lang="en-US" dirty="0" smtClean="0">
              <a:latin typeface="Times New Roman" charset="0"/>
              <a:ea typeface="ＭＳ Ｐゴシック" charset="0"/>
            </a:endParaRPr>
          </a:p>
          <a:p>
            <a:pPr eaLnBrk="1" hangingPunct="1">
              <a:lnSpc>
                <a:spcPct val="90000"/>
              </a:lnSpc>
              <a:defRPr/>
            </a:pPr>
            <a:r>
              <a:rPr lang="en-US" dirty="0" smtClean="0">
                <a:latin typeface="Times New Roman" charset="0"/>
                <a:ea typeface="ＭＳ Ｐゴシック" charset="0"/>
              </a:rPr>
              <a:t>Finally, you can use the same predicate to find ancestors:</a:t>
            </a:r>
          </a:p>
          <a:p>
            <a:pPr marL="39688" indent="0" eaLnBrk="1" hangingPunct="1">
              <a:lnSpc>
                <a:spcPct val="90000"/>
              </a:lnSpc>
              <a:buNone/>
              <a:defRPr/>
            </a:pPr>
            <a:r>
              <a:rPr lang="en-US" sz="2400" dirty="0" smtClean="0">
                <a:latin typeface="Courier New"/>
                <a:ea typeface="ＭＳ Ｐゴシック" charset="0"/>
                <a:cs typeface="Courier New"/>
              </a:rPr>
              <a:t>	?</a:t>
            </a:r>
            <a:r>
              <a:rPr lang="en-US" sz="2400" dirty="0">
                <a:latin typeface="Courier New"/>
                <a:ea typeface="ＭＳ Ｐゴシック" charset="0"/>
                <a:cs typeface="Courier New"/>
              </a:rPr>
              <a:t>- parent(X, someone), parent(GP, X)</a:t>
            </a:r>
            <a:r>
              <a:rPr lang="en-US" sz="2400" dirty="0" smtClean="0">
                <a:latin typeface="Courier New"/>
                <a:ea typeface="ＭＳ Ｐゴシック" charset="0"/>
                <a:cs typeface="Courier New"/>
              </a:rPr>
              <a:t>.</a:t>
            </a:r>
          </a:p>
          <a:p>
            <a:pPr marL="39688" indent="0" eaLnBrk="1" hangingPunct="1">
              <a:lnSpc>
                <a:spcPct val="90000"/>
              </a:lnSpc>
              <a:buNone/>
              <a:defRPr/>
            </a:pPr>
            <a:r>
              <a:rPr lang="en-US" sz="2400" dirty="0" smtClean="0">
                <a:ea typeface="ＭＳ Ｐゴシック" charset="0"/>
                <a:cs typeface="Courier New"/>
              </a:rPr>
              <a:t>Write some queries to grandmothers and grandfathers.</a:t>
            </a:r>
          </a:p>
          <a:p>
            <a:pPr marL="39688" indent="0" eaLnBrk="1" hangingPunct="1">
              <a:lnSpc>
                <a:spcPct val="90000"/>
              </a:lnSpc>
              <a:buNone/>
              <a:defRPr/>
            </a:pPr>
            <a:endParaRPr lang="en-US" sz="2400" dirty="0">
              <a:latin typeface="Courier New"/>
              <a:ea typeface="ＭＳ Ｐゴシック" charset="0"/>
              <a:cs typeface="Courier New"/>
            </a:endParaRPr>
          </a:p>
          <a:p>
            <a:pPr marL="39688" indent="0" eaLnBrk="1" hangingPunct="1">
              <a:lnSpc>
                <a:spcPct val="90000"/>
              </a:lnSpc>
              <a:buNone/>
              <a:defRPr/>
            </a:pPr>
            <a:endParaRPr lang="en-US" dirty="0" smtClean="0">
              <a:latin typeface="Courier New"/>
              <a:ea typeface="ＭＳ Ｐゴシック" charset="0"/>
              <a:cs typeface="Courier New"/>
            </a:endParaRPr>
          </a:p>
          <a:p>
            <a:pPr marL="39688" indent="0" eaLnBrk="1" hangingPunct="1">
              <a:lnSpc>
                <a:spcPct val="90000"/>
              </a:lnSpc>
              <a:buNone/>
              <a:defRPr/>
            </a:pPr>
            <a:endParaRPr lang="en-US" dirty="0">
              <a:latin typeface="Courier New"/>
              <a:ea typeface="ＭＳ Ｐゴシック" charset="0"/>
              <a:cs typeface="Courier New"/>
            </a:endParaRPr>
          </a:p>
        </p:txBody>
      </p:sp>
    </p:spTree>
    <p:extLst>
      <p:ext uri="{BB962C8B-B14F-4D97-AF65-F5344CB8AC3E}">
        <p14:creationId xmlns:p14="http://schemas.microsoft.com/office/powerpoint/2010/main" val="1396194543"/>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2"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3"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512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512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Variables and unification</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ea typeface="ＭＳ Ｐゴシック" charset="0"/>
              </a:rPr>
              <a:t>A simple example – consider the following two predicates:</a:t>
            </a:r>
          </a:p>
          <a:p>
            <a:pPr marL="39688" indent="0" eaLnBrk="1" hangingPunct="1">
              <a:lnSpc>
                <a:spcPct val="90000"/>
              </a:lnSpc>
              <a:buFont typeface="Times New Roman" charset="0"/>
              <a:buNone/>
              <a:defRPr/>
            </a:pPr>
            <a:r>
              <a:rPr lang="en-US" sz="2000" dirty="0" smtClean="0">
                <a:ea typeface="ＭＳ Ｐゴシック" charset="0"/>
              </a:rPr>
              <a:t>       </a:t>
            </a:r>
            <a:r>
              <a:rPr lang="en-US" sz="2000" dirty="0">
                <a:latin typeface="Courier New"/>
                <a:ea typeface="ＭＳ Ｐゴシック" charset="0"/>
                <a:cs typeface="Courier New"/>
              </a:rPr>
              <a:t>vertical(line(point(X,Y),point(X,Z))).       </a:t>
            </a:r>
          </a:p>
          <a:p>
            <a:pPr marL="39688" indent="0" eaLnBrk="1" hangingPunct="1">
              <a:lnSpc>
                <a:spcPct val="90000"/>
              </a:lnSpc>
              <a:buFont typeface="Times New Roman" charset="0"/>
              <a:buNone/>
              <a:defRPr/>
            </a:pPr>
            <a:r>
              <a:rPr lang="en-US" sz="2000" dirty="0">
                <a:latin typeface="Courier New"/>
                <a:ea typeface="ＭＳ Ｐゴシック" charset="0"/>
                <a:cs typeface="Courier New"/>
              </a:rPr>
              <a:t> </a:t>
            </a:r>
            <a:r>
              <a:rPr lang="en-US" sz="2000" dirty="0" smtClean="0">
                <a:latin typeface="Courier New"/>
                <a:ea typeface="ＭＳ Ｐゴシック" charset="0"/>
                <a:cs typeface="Courier New"/>
              </a:rPr>
              <a:t>  horizontal</a:t>
            </a:r>
            <a:r>
              <a:rPr lang="en-US" sz="2000" dirty="0">
                <a:latin typeface="Courier New"/>
                <a:ea typeface="ＭＳ Ｐゴシック" charset="0"/>
                <a:cs typeface="Courier New"/>
              </a:rPr>
              <a:t>(line(point(X,Y),point(Z,Y))).</a:t>
            </a:r>
            <a:endParaRPr lang="en-US" sz="2000" dirty="0" smtClean="0">
              <a:ea typeface="ＭＳ Ｐゴシック" charset="0"/>
            </a:endParaRPr>
          </a:p>
          <a:p>
            <a:pPr eaLnBrk="1" hangingPunct="1">
              <a:lnSpc>
                <a:spcPct val="90000"/>
              </a:lnSpc>
              <a:defRPr/>
            </a:pPr>
            <a:r>
              <a:rPr lang="en-US" dirty="0" smtClean="0">
                <a:ea typeface="ＭＳ Ｐゴシック" charset="0"/>
              </a:rPr>
              <a:t>What can we do with this?</a:t>
            </a:r>
          </a:p>
          <a:p>
            <a:pPr marL="388938" lvl="1" indent="0">
              <a:buFont typeface="Times New Roman" charset="0"/>
              <a:buNone/>
              <a:defRPr/>
            </a:pPr>
            <a:r>
              <a:rPr lang="en-US" sz="2000" dirty="0">
                <a:latin typeface="Courier New"/>
                <a:cs typeface="Courier New"/>
              </a:rPr>
              <a:t>?- vertical(line(point(1,1),point(1,3))).</a:t>
            </a:r>
          </a:p>
          <a:p>
            <a:pPr marL="388938" lvl="1" indent="0">
              <a:buFont typeface="Times New Roman" charset="0"/>
              <a:buNone/>
              <a:defRPr/>
            </a:pPr>
            <a:r>
              <a:rPr lang="en-US" sz="2000" b="1" dirty="0">
                <a:latin typeface="Courier New"/>
                <a:cs typeface="Courier New"/>
              </a:rPr>
              <a:t>t</a:t>
            </a:r>
            <a:r>
              <a:rPr lang="en-US" sz="2000" b="1" dirty="0" smtClean="0">
                <a:latin typeface="Courier New"/>
                <a:cs typeface="Courier New"/>
              </a:rPr>
              <a:t>rue.</a:t>
            </a:r>
            <a:endParaRPr lang="en-US" sz="2000" dirty="0">
              <a:latin typeface="Courier New"/>
              <a:cs typeface="Courier New"/>
            </a:endParaRPr>
          </a:p>
          <a:p>
            <a:pPr marL="388938" lvl="1" indent="0">
              <a:buFont typeface="Times New Roman" charset="0"/>
              <a:buNone/>
              <a:defRPr/>
            </a:pPr>
            <a:r>
              <a:rPr lang="en-US" sz="2000" dirty="0">
                <a:latin typeface="Courier New"/>
                <a:cs typeface="Courier New"/>
              </a:rPr>
              <a:t>?- vertical(line(point(1,1),point(3,2))). </a:t>
            </a:r>
          </a:p>
          <a:p>
            <a:pPr marL="388938" lvl="1" indent="0">
              <a:buFont typeface="Times New Roman" charset="0"/>
              <a:buNone/>
              <a:defRPr/>
            </a:pPr>
            <a:r>
              <a:rPr lang="en-US" sz="2000" b="1" dirty="0" smtClean="0">
                <a:latin typeface="Courier New"/>
                <a:cs typeface="Courier New"/>
              </a:rPr>
              <a:t>false.</a:t>
            </a:r>
            <a:endParaRPr lang="en-US" sz="2000" dirty="0">
              <a:latin typeface="Courier New"/>
              <a:cs typeface="Courier New"/>
            </a:endParaRPr>
          </a:p>
          <a:p>
            <a:pPr marL="388938" lvl="1" indent="0">
              <a:buFont typeface="Times New Roman" charset="0"/>
              <a:buNone/>
              <a:defRPr/>
            </a:pPr>
            <a:r>
              <a:rPr lang="en-US" sz="2000" dirty="0">
                <a:latin typeface="Courier New"/>
                <a:cs typeface="Courier New"/>
              </a:rPr>
              <a:t>?- horizontal(line(point(1,1),point(2,Y))). </a:t>
            </a:r>
          </a:p>
          <a:p>
            <a:pPr marL="388938" lvl="1" indent="0">
              <a:buFont typeface="Times New Roman" charset="0"/>
              <a:buNone/>
              <a:defRPr/>
            </a:pPr>
            <a:r>
              <a:rPr lang="en-US" sz="2000" dirty="0">
                <a:latin typeface="Courier New"/>
                <a:cs typeface="Courier New"/>
              </a:rPr>
              <a:t>Y = 1</a:t>
            </a:r>
            <a:r>
              <a:rPr lang="en-US" sz="2000" dirty="0" smtClean="0">
                <a:latin typeface="Courier New"/>
                <a:cs typeface="Courier New"/>
              </a:rPr>
              <a:t>.</a:t>
            </a:r>
            <a:endParaRPr lang="en-US" sz="2000" dirty="0">
              <a:latin typeface="Courier New"/>
              <a:cs typeface="Courier New"/>
            </a:endParaRPr>
          </a:p>
          <a:p>
            <a:pPr marL="388938" lvl="1" indent="0">
              <a:buFont typeface="Times New Roman" charset="0"/>
              <a:buNone/>
              <a:defRPr/>
            </a:pPr>
            <a:r>
              <a:rPr lang="en-US" sz="2000" dirty="0">
                <a:latin typeface="Courier New"/>
                <a:cs typeface="Courier New"/>
              </a:rPr>
              <a:t>?- horizontal(line(point(2,3),P)). </a:t>
            </a:r>
          </a:p>
          <a:p>
            <a:pPr marL="388938" lvl="1" indent="0">
              <a:buFont typeface="Times New Roman" charset="0"/>
              <a:buNone/>
              <a:defRPr/>
            </a:pPr>
            <a:r>
              <a:rPr lang="en-US" sz="2000" dirty="0">
                <a:latin typeface="Courier New"/>
                <a:cs typeface="Courier New"/>
              </a:rPr>
              <a:t>P = point(_G277, 3).</a:t>
            </a:r>
            <a:endParaRPr lang="en-US" sz="2000" dirty="0" smtClean="0">
              <a:latin typeface="Courier New"/>
              <a:ea typeface="ＭＳ Ｐゴシック" charset="0"/>
              <a:cs typeface="Courier New"/>
            </a:endParaRPr>
          </a:p>
          <a:p>
            <a:pPr marL="39688" lvl="1" indent="0" eaLnBrk="1" hangingPunct="1">
              <a:lnSpc>
                <a:spcPct val="90000"/>
              </a:lnSpc>
              <a:spcBef>
                <a:spcPts val="600"/>
              </a:spcBef>
              <a:buFont typeface="Times New Roman" charset="0"/>
              <a:buNone/>
              <a:defRPr/>
            </a:pPr>
            <a:r>
              <a:rPr lang="en-US" dirty="0" smtClean="0">
                <a:ea typeface="ＭＳ Ｐゴシック" charset="0"/>
              </a:rPr>
              <a:t>    </a:t>
            </a:r>
            <a:endParaRPr lang="en-US" dirty="0">
              <a:latin typeface="Courier New"/>
              <a:ea typeface="ＭＳ Ｐゴシック" charset="0"/>
              <a:cs typeface="Courier New"/>
            </a:endParaRPr>
          </a:p>
          <a:p>
            <a:pPr eaLnBrk="1" hangingPunct="1">
              <a:lnSpc>
                <a:spcPct val="90000"/>
              </a:lnSpc>
              <a:buFont typeface="Times New Roman" charset="0"/>
              <a:buNone/>
              <a:defRPr/>
            </a:pP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6146"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6147"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614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14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Unification behind the scenes</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9540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ea typeface="ＭＳ Ｐゴシック" charset="0"/>
              </a:rPr>
              <a:t>Another example:</a:t>
            </a:r>
          </a:p>
          <a:p>
            <a:pPr eaLnBrk="1" hangingPunct="1">
              <a:lnSpc>
                <a:spcPct val="90000"/>
              </a:lnSpc>
              <a:defRPr/>
            </a:pPr>
            <a:r>
              <a:rPr lang="en-US" dirty="0" smtClean="0">
                <a:latin typeface="Courier New"/>
                <a:ea typeface="ＭＳ Ｐゴシック" charset="0"/>
                <a:cs typeface="Courier New"/>
              </a:rPr>
              <a:t> loves</a:t>
            </a:r>
            <a:r>
              <a:rPr lang="en-US" dirty="0">
                <a:latin typeface="Courier New"/>
                <a:ea typeface="ＭＳ Ｐゴシック" charset="0"/>
                <a:cs typeface="Courier New"/>
              </a:rPr>
              <a:t>(</a:t>
            </a:r>
            <a:r>
              <a:rPr lang="en-US" dirty="0" err="1">
                <a:latin typeface="Courier New"/>
                <a:ea typeface="ＭＳ Ｐゴシック" charset="0"/>
                <a:cs typeface="Courier New"/>
              </a:rPr>
              <a:t>vincent,mia</a:t>
            </a:r>
            <a:r>
              <a:rPr lang="en-US" dirty="0">
                <a:latin typeface="Courier New"/>
                <a:ea typeface="ＭＳ Ｐゴシック" charset="0"/>
                <a:cs typeface="Courier New"/>
              </a:rPr>
              <a:t>). </a:t>
            </a:r>
          </a:p>
          <a:p>
            <a:pPr marL="39688" lvl="1" indent="0" eaLnBrk="1" hangingPunct="1">
              <a:lnSpc>
                <a:spcPct val="90000"/>
              </a:lnSpc>
              <a:spcBef>
                <a:spcPts val="600"/>
              </a:spcBef>
              <a:buFont typeface="Times New Roman" charset="0"/>
              <a:buNone/>
              <a:defRPr/>
            </a:pPr>
            <a:r>
              <a:rPr lang="en-US" dirty="0">
                <a:latin typeface="Courier New"/>
                <a:ea typeface="ＭＳ Ｐゴシック" charset="0"/>
                <a:cs typeface="Courier New"/>
              </a:rPr>
              <a:t>   loves(</a:t>
            </a:r>
            <a:r>
              <a:rPr lang="en-US" dirty="0" err="1">
                <a:latin typeface="Courier New"/>
                <a:ea typeface="ＭＳ Ｐゴシック" charset="0"/>
                <a:cs typeface="Courier New"/>
              </a:rPr>
              <a:t>marcellus,mia</a:t>
            </a:r>
            <a:r>
              <a:rPr lang="en-US" dirty="0">
                <a:latin typeface="Courier New"/>
                <a:ea typeface="ＭＳ Ｐゴシック" charset="0"/>
                <a:cs typeface="Courier New"/>
              </a:rPr>
              <a:t>). </a:t>
            </a:r>
            <a:r>
              <a:rPr lang="en-US" dirty="0" smtClean="0">
                <a:latin typeface="Courier New"/>
                <a:ea typeface="ＭＳ Ｐゴシック" charset="0"/>
                <a:cs typeface="Courier New"/>
              </a:rPr>
              <a:t> </a:t>
            </a:r>
            <a:endParaRPr lang="en-US" dirty="0">
              <a:latin typeface="Courier New"/>
              <a:ea typeface="ＭＳ Ｐゴシック" charset="0"/>
              <a:cs typeface="Courier New"/>
            </a:endParaRPr>
          </a:p>
          <a:p>
            <a:pPr marL="39688" lvl="1" indent="0" eaLnBrk="1" hangingPunct="1">
              <a:lnSpc>
                <a:spcPct val="90000"/>
              </a:lnSpc>
              <a:spcBef>
                <a:spcPts val="600"/>
              </a:spcBef>
              <a:buFont typeface="Times New Roman" charset="0"/>
              <a:buNone/>
              <a:defRPr/>
            </a:pPr>
            <a:r>
              <a:rPr lang="en-US" dirty="0">
                <a:latin typeface="Courier New"/>
                <a:ea typeface="ＭＳ Ｐゴシック" charset="0"/>
                <a:cs typeface="Courier New"/>
              </a:rPr>
              <a:t>   jealous(A,B):-  loves(A,C),  loves(B,C)</a:t>
            </a:r>
            <a:r>
              <a:rPr lang="en-US" dirty="0" smtClean="0">
                <a:latin typeface="Courier New"/>
                <a:ea typeface="ＭＳ Ｐゴシック" charset="0"/>
                <a:cs typeface="Courier New"/>
              </a:rPr>
              <a:t>.</a:t>
            </a:r>
          </a:p>
          <a:p>
            <a:pPr eaLnBrk="1" hangingPunct="1">
              <a:lnSpc>
                <a:spcPct val="90000"/>
              </a:lnSpc>
              <a:defRPr/>
            </a:pPr>
            <a:r>
              <a:rPr lang="en-US" dirty="0">
                <a:ea typeface="ＭＳ Ｐゴシック" charset="0"/>
                <a:cs typeface="Courier New"/>
              </a:rPr>
              <a:t>Query</a:t>
            </a:r>
          </a:p>
          <a:p>
            <a:pPr marL="39688" indent="0" eaLnBrk="1" hangingPunct="1">
              <a:lnSpc>
                <a:spcPct val="90000"/>
              </a:lnSpc>
              <a:buFont typeface="Times New Roman" charset="0"/>
              <a:buNone/>
              <a:defRPr/>
            </a:pPr>
            <a:r>
              <a:rPr lang="en-US" dirty="0" smtClean="0">
                <a:latin typeface="Courier New"/>
                <a:ea typeface="ＭＳ Ｐゴシック" charset="0"/>
                <a:cs typeface="Courier New"/>
              </a:rPr>
              <a:t>  ?</a:t>
            </a:r>
            <a:r>
              <a:rPr lang="en-US" dirty="0">
                <a:latin typeface="Courier New"/>
                <a:ea typeface="ＭＳ Ｐゴシック" charset="0"/>
                <a:cs typeface="Courier New"/>
              </a:rPr>
              <a:t>-  jealous(X,Y).</a:t>
            </a:r>
          </a:p>
          <a:p>
            <a:pPr eaLnBrk="1" hangingPunct="1">
              <a:lnSpc>
                <a:spcPct val="90000"/>
              </a:lnSpc>
              <a:defRPr/>
            </a:pPr>
            <a:r>
              <a:rPr lang="en-US" dirty="0" smtClean="0">
                <a:ea typeface="ＭＳ Ｐゴシック" charset="0"/>
                <a:cs typeface="Courier New"/>
              </a:rPr>
              <a:t>The only way to unify this query is using the third rule, and there are two ways to do this.</a:t>
            </a:r>
          </a:p>
          <a:p>
            <a:pPr eaLnBrk="1" hangingPunct="1">
              <a:lnSpc>
                <a:spcPct val="90000"/>
              </a:lnSpc>
              <a:defRPr/>
            </a:pPr>
            <a:r>
              <a:rPr lang="en-US" dirty="0" smtClean="0">
                <a:ea typeface="ＭＳ Ｐゴシック" charset="0"/>
                <a:cs typeface="Courier New"/>
              </a:rPr>
              <a:t>Either way, Y gets bound to </a:t>
            </a:r>
            <a:r>
              <a:rPr lang="en-US" dirty="0" err="1" smtClean="0">
                <a:ea typeface="ＭＳ Ｐゴシック" charset="0"/>
                <a:cs typeface="Courier New"/>
              </a:rPr>
              <a:t>mia</a:t>
            </a:r>
            <a:r>
              <a:rPr lang="en-US" dirty="0" smtClean="0">
                <a:ea typeface="ＭＳ Ｐゴシック" charset="0"/>
                <a:cs typeface="Courier New"/>
              </a:rPr>
              <a:t>, but then there are 4 possible solutions.</a:t>
            </a:r>
          </a:p>
          <a:p>
            <a:pPr marL="39688" lvl="1" indent="0" eaLnBrk="1" hangingPunct="1">
              <a:lnSpc>
                <a:spcPct val="90000"/>
              </a:lnSpc>
              <a:spcBef>
                <a:spcPts val="600"/>
              </a:spcBef>
              <a:buFont typeface="Times New Roman" charset="0"/>
              <a:buNone/>
              <a:defRPr/>
            </a:pPr>
            <a:r>
              <a:rPr lang="en-US" dirty="0" smtClean="0">
                <a:ea typeface="ＭＳ Ｐゴシック" charset="0"/>
              </a:rPr>
              <a:t>       </a:t>
            </a:r>
            <a:endParaRPr lang="en-US" sz="2000" dirty="0">
              <a:latin typeface="Times New Roman" charset="0"/>
              <a:ea typeface="ＭＳ Ｐゴシック" charset="0"/>
            </a:endParaRPr>
          </a:p>
        </p:txBody>
      </p:sp>
    </p:spTree>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717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7171"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7172"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717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Unification behind the scenes</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9540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endParaRPr lang="en-US" sz="2000" dirty="0">
              <a:latin typeface="Times New Roman" charset="0"/>
              <a:ea typeface="ＭＳ Ｐゴシック" charset="0"/>
            </a:endParaRPr>
          </a:p>
        </p:txBody>
      </p:sp>
      <p:pic>
        <p:nvPicPr>
          <p:cNvPr id="7176" name="Picture 1" descr="chap2-pspic5.p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71600"/>
            <a:ext cx="60071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4"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5"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307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a:latin typeface="Arial Black" charset="0"/>
                <a:ea typeface="ＭＳ Ｐゴシック" charset="0"/>
              </a:rPr>
              <a:t>Prolog: </a:t>
            </a:r>
            <a:r>
              <a:rPr lang="en-US" dirty="0" smtClean="0">
                <a:latin typeface="Arial Black" charset="0"/>
                <a:ea typeface="ＭＳ Ｐゴシック" charset="0"/>
              </a:rPr>
              <a:t>Recap</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A logical language, based on predicates.</a:t>
            </a:r>
          </a:p>
          <a:p>
            <a:pPr eaLnBrk="1" hangingPunct="1">
              <a:lnSpc>
                <a:spcPct val="90000"/>
              </a:lnSpc>
              <a:defRPr/>
            </a:pPr>
            <a:r>
              <a:rPr lang="en-US" dirty="0" smtClean="0">
                <a:latin typeface="Times New Roman" charset="0"/>
                <a:ea typeface="ＭＳ Ｐゴシック" charset="0"/>
              </a:rPr>
              <a:t>Often described as a language where you tell the computer what to do, and NOT how to do it. </a:t>
            </a:r>
          </a:p>
          <a:p>
            <a:pPr eaLnBrk="1" hangingPunct="1">
              <a:lnSpc>
                <a:spcPct val="90000"/>
              </a:lnSpc>
              <a:defRPr/>
            </a:pPr>
            <a:r>
              <a:rPr lang="en-US" dirty="0" smtClean="0">
                <a:latin typeface="Times New Roman" charset="0"/>
                <a:ea typeface="ＭＳ Ｐゴシック" charset="0"/>
              </a:rPr>
              <a:t>Can lead to surprisingly concise code for surprisingly difficult problems – but can also have surprisingly bad runtimes!</a:t>
            </a:r>
          </a:p>
          <a:p>
            <a:pPr eaLnBrk="1" hangingPunct="1">
              <a:lnSpc>
                <a:spcPct val="90000"/>
              </a:lnSpc>
              <a:defRPr/>
            </a:pPr>
            <a:r>
              <a:rPr lang="en-US" dirty="0" smtClean="0">
                <a:latin typeface="Times New Roman" charset="0"/>
                <a:ea typeface="ＭＳ Ｐゴシック" charset="0"/>
              </a:rPr>
              <a:t>Last time: predicates, and other basic structures</a:t>
            </a:r>
            <a:endParaRPr lang="en-US" dirty="0">
              <a:latin typeface="Courier New" charset="0"/>
              <a:ea typeface="ＭＳ Ｐゴシック" charset="0"/>
            </a:endParaRPr>
          </a:p>
          <a:p>
            <a:pPr eaLnBrk="1" hangingPunct="1">
              <a:lnSpc>
                <a:spcPct val="90000"/>
              </a:lnSpc>
              <a:buFont typeface="Times New Roman" charset="0"/>
              <a:buNone/>
              <a:defRPr/>
            </a:pP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8194"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8195"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8196"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19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Recursion</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9540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We actually saw some recursive definitions last time, but let’s look a little closer at one.</a:t>
            </a:r>
          </a:p>
          <a:p>
            <a:pPr marL="39688" indent="0" eaLnBrk="1" hangingPunct="1">
              <a:lnSpc>
                <a:spcPct val="90000"/>
              </a:lnSpc>
              <a:buFont typeface="Times New Roman" charset="0"/>
              <a:buNone/>
              <a:defRPr/>
            </a:pPr>
            <a:r>
              <a:rPr lang="nl-NL" dirty="0">
                <a:latin typeface="Times New Roman" charset="0"/>
                <a:ea typeface="ＭＳ Ｐゴシック" charset="0"/>
              </a:rPr>
              <a:t> </a:t>
            </a:r>
            <a:r>
              <a:rPr lang="nl-NL" dirty="0" smtClean="0">
                <a:latin typeface="Times New Roman" charset="0"/>
                <a:ea typeface="ＭＳ Ｐゴシック" charset="0"/>
              </a:rPr>
              <a:t>    </a:t>
            </a:r>
            <a:r>
              <a:rPr lang="nl-NL" sz="2000" dirty="0" err="1" smtClean="0">
                <a:latin typeface="Courier New"/>
                <a:ea typeface="ＭＳ Ｐゴシック" charset="0"/>
                <a:cs typeface="Courier New"/>
              </a:rPr>
              <a:t>child</a:t>
            </a:r>
            <a:r>
              <a:rPr lang="nl-NL" sz="2000" dirty="0">
                <a:latin typeface="Courier New"/>
                <a:ea typeface="ＭＳ Ｐゴシック" charset="0"/>
                <a:cs typeface="Courier New"/>
              </a:rPr>
              <a:t>(</a:t>
            </a:r>
            <a:r>
              <a:rPr lang="nl-NL" sz="2000" dirty="0" err="1">
                <a:latin typeface="Courier New"/>
                <a:ea typeface="ＭＳ Ｐゴシック" charset="0"/>
                <a:cs typeface="Courier New"/>
              </a:rPr>
              <a:t>anne,bridget</a:t>
            </a:r>
            <a:r>
              <a:rPr lang="nl-NL" sz="2000" dirty="0">
                <a:latin typeface="Courier New"/>
                <a:ea typeface="ＭＳ Ｐゴシック" charset="0"/>
                <a:cs typeface="Courier New"/>
              </a:rPr>
              <a:t>). </a:t>
            </a:r>
          </a:p>
          <a:p>
            <a:pPr marL="39688" indent="0" eaLnBrk="1" hangingPunct="1">
              <a:lnSpc>
                <a:spcPct val="90000"/>
              </a:lnSpc>
              <a:buFont typeface="Times New Roman" charset="0"/>
              <a:buNone/>
              <a:defRPr/>
            </a:pPr>
            <a:r>
              <a:rPr lang="nl-NL" sz="2000" dirty="0">
                <a:latin typeface="Courier New"/>
                <a:ea typeface="ＭＳ Ｐゴシック" charset="0"/>
                <a:cs typeface="Courier New"/>
              </a:rPr>
              <a:t>   </a:t>
            </a:r>
            <a:r>
              <a:rPr lang="nl-NL" sz="2000" dirty="0" err="1">
                <a:latin typeface="Courier New"/>
                <a:ea typeface="ＭＳ Ｐゴシック" charset="0"/>
                <a:cs typeface="Courier New"/>
              </a:rPr>
              <a:t>child</a:t>
            </a:r>
            <a:r>
              <a:rPr lang="nl-NL" sz="2000" dirty="0">
                <a:latin typeface="Courier New"/>
                <a:ea typeface="ＭＳ Ｐゴシック" charset="0"/>
                <a:cs typeface="Courier New"/>
              </a:rPr>
              <a:t>(</a:t>
            </a:r>
            <a:r>
              <a:rPr lang="nl-NL" sz="2000" dirty="0" err="1">
                <a:latin typeface="Courier New"/>
                <a:ea typeface="ＭＳ Ｐゴシック" charset="0"/>
                <a:cs typeface="Courier New"/>
              </a:rPr>
              <a:t>bridget,caroline</a:t>
            </a:r>
            <a:r>
              <a:rPr lang="nl-NL" sz="2000" dirty="0">
                <a:latin typeface="Courier New"/>
                <a:ea typeface="ＭＳ Ｐゴシック" charset="0"/>
                <a:cs typeface="Courier New"/>
              </a:rPr>
              <a:t>). </a:t>
            </a:r>
          </a:p>
          <a:p>
            <a:pPr marL="39688" indent="0" eaLnBrk="1" hangingPunct="1">
              <a:lnSpc>
                <a:spcPct val="90000"/>
              </a:lnSpc>
              <a:buFont typeface="Times New Roman" charset="0"/>
              <a:buNone/>
              <a:defRPr/>
            </a:pPr>
            <a:r>
              <a:rPr lang="nl-NL" sz="2000" dirty="0">
                <a:latin typeface="Courier New"/>
                <a:ea typeface="ＭＳ Ｐゴシック" charset="0"/>
                <a:cs typeface="Courier New"/>
              </a:rPr>
              <a:t>   </a:t>
            </a:r>
            <a:r>
              <a:rPr lang="nl-NL" sz="2000" dirty="0" err="1">
                <a:latin typeface="Courier New"/>
                <a:ea typeface="ＭＳ Ｐゴシック" charset="0"/>
                <a:cs typeface="Courier New"/>
              </a:rPr>
              <a:t>child</a:t>
            </a:r>
            <a:r>
              <a:rPr lang="nl-NL" sz="2000" dirty="0">
                <a:latin typeface="Courier New"/>
                <a:ea typeface="ＭＳ Ｐゴシック" charset="0"/>
                <a:cs typeface="Courier New"/>
              </a:rPr>
              <a:t>(</a:t>
            </a:r>
            <a:r>
              <a:rPr lang="nl-NL" sz="2000" dirty="0" err="1">
                <a:latin typeface="Courier New"/>
                <a:ea typeface="ＭＳ Ｐゴシック" charset="0"/>
                <a:cs typeface="Courier New"/>
              </a:rPr>
              <a:t>caroline,donna</a:t>
            </a:r>
            <a:r>
              <a:rPr lang="nl-NL" sz="2000" dirty="0">
                <a:latin typeface="Courier New"/>
                <a:ea typeface="ＭＳ Ｐゴシック" charset="0"/>
                <a:cs typeface="Courier New"/>
              </a:rPr>
              <a:t>). </a:t>
            </a:r>
          </a:p>
          <a:p>
            <a:pPr marL="39688" indent="0" eaLnBrk="1" hangingPunct="1">
              <a:lnSpc>
                <a:spcPct val="90000"/>
              </a:lnSpc>
              <a:buFont typeface="Times New Roman" charset="0"/>
              <a:buNone/>
              <a:defRPr/>
            </a:pPr>
            <a:r>
              <a:rPr lang="nl-NL" sz="2000" dirty="0">
                <a:latin typeface="Courier New"/>
                <a:ea typeface="ＭＳ Ｐゴシック" charset="0"/>
                <a:cs typeface="Courier New"/>
              </a:rPr>
              <a:t>   </a:t>
            </a:r>
            <a:r>
              <a:rPr lang="nl-NL" sz="2000" dirty="0" err="1">
                <a:latin typeface="Courier New"/>
                <a:ea typeface="ＭＳ Ｐゴシック" charset="0"/>
                <a:cs typeface="Courier New"/>
              </a:rPr>
              <a:t>child</a:t>
            </a:r>
            <a:r>
              <a:rPr lang="nl-NL" sz="2000" dirty="0">
                <a:latin typeface="Courier New"/>
                <a:ea typeface="ＭＳ Ｐゴシック" charset="0"/>
                <a:cs typeface="Courier New"/>
              </a:rPr>
              <a:t>(</a:t>
            </a:r>
            <a:r>
              <a:rPr lang="nl-NL" sz="2000" dirty="0" err="1">
                <a:latin typeface="Courier New"/>
                <a:ea typeface="ＭＳ Ｐゴシック" charset="0"/>
                <a:cs typeface="Courier New"/>
              </a:rPr>
              <a:t>donna,emily</a:t>
            </a:r>
            <a:r>
              <a:rPr lang="nl-NL" sz="2000" dirty="0">
                <a:latin typeface="Courier New"/>
                <a:ea typeface="ＭＳ Ｐゴシック" charset="0"/>
                <a:cs typeface="Courier New"/>
              </a:rPr>
              <a:t>). </a:t>
            </a:r>
          </a:p>
          <a:p>
            <a:pPr marL="39688" indent="0" eaLnBrk="1" hangingPunct="1">
              <a:lnSpc>
                <a:spcPct val="90000"/>
              </a:lnSpc>
              <a:buFont typeface="Times New Roman" charset="0"/>
              <a:buNone/>
              <a:defRPr/>
            </a:pPr>
            <a:r>
              <a:rPr lang="nl-NL" sz="2000" dirty="0">
                <a:latin typeface="Courier New"/>
                <a:ea typeface="ＭＳ Ｐゴシック" charset="0"/>
                <a:cs typeface="Courier New"/>
              </a:rPr>
              <a:t>   </a:t>
            </a:r>
            <a:r>
              <a:rPr lang="nl-NL" sz="2000" dirty="0" err="1">
                <a:latin typeface="Courier New"/>
                <a:ea typeface="ＭＳ Ｐゴシック" charset="0"/>
                <a:cs typeface="Courier New"/>
              </a:rPr>
              <a:t>descend</a:t>
            </a:r>
            <a:r>
              <a:rPr lang="nl-NL" sz="2000" dirty="0">
                <a:latin typeface="Courier New"/>
                <a:ea typeface="ＭＳ Ｐゴシック" charset="0"/>
                <a:cs typeface="Courier New"/>
              </a:rPr>
              <a:t>(X,Y)  :-  </a:t>
            </a:r>
            <a:r>
              <a:rPr lang="nl-NL" sz="2000" dirty="0" err="1">
                <a:latin typeface="Courier New"/>
                <a:ea typeface="ＭＳ Ｐゴシック" charset="0"/>
                <a:cs typeface="Courier New"/>
              </a:rPr>
              <a:t>child</a:t>
            </a:r>
            <a:r>
              <a:rPr lang="nl-NL" sz="2000" dirty="0">
                <a:latin typeface="Courier New"/>
                <a:ea typeface="ＭＳ Ｐゴシック" charset="0"/>
                <a:cs typeface="Courier New"/>
              </a:rPr>
              <a:t>(X,Y). </a:t>
            </a:r>
          </a:p>
          <a:p>
            <a:pPr marL="39688" indent="0" eaLnBrk="1" hangingPunct="1">
              <a:lnSpc>
                <a:spcPct val="90000"/>
              </a:lnSpc>
              <a:buFont typeface="Times New Roman" charset="0"/>
              <a:buNone/>
              <a:defRPr/>
            </a:pPr>
            <a:r>
              <a:rPr lang="nl-NL" sz="2000" dirty="0">
                <a:latin typeface="Courier New"/>
                <a:ea typeface="ＭＳ Ｐゴシック" charset="0"/>
                <a:cs typeface="Courier New"/>
              </a:rPr>
              <a:t>   </a:t>
            </a:r>
            <a:r>
              <a:rPr lang="nl-NL" sz="2000" dirty="0" err="1">
                <a:latin typeface="Courier New"/>
                <a:ea typeface="ＭＳ Ｐゴシック" charset="0"/>
                <a:cs typeface="Courier New"/>
              </a:rPr>
              <a:t>descend</a:t>
            </a:r>
            <a:r>
              <a:rPr lang="nl-NL" sz="2000" dirty="0">
                <a:latin typeface="Courier New"/>
                <a:ea typeface="ＭＳ Ｐゴシック" charset="0"/>
                <a:cs typeface="Courier New"/>
              </a:rPr>
              <a:t>(X,Y)  :-  </a:t>
            </a:r>
            <a:r>
              <a:rPr lang="nl-NL" sz="2000" dirty="0" err="1">
                <a:latin typeface="Courier New"/>
                <a:ea typeface="ＭＳ Ｐゴシック" charset="0"/>
                <a:cs typeface="Courier New"/>
              </a:rPr>
              <a:t>child</a:t>
            </a:r>
            <a:r>
              <a:rPr lang="nl-NL" sz="2000" dirty="0">
                <a:latin typeface="Courier New"/>
                <a:ea typeface="ＭＳ Ｐゴシック" charset="0"/>
                <a:cs typeface="Courier New"/>
              </a:rPr>
              <a:t>(X,Z), </a:t>
            </a:r>
            <a:r>
              <a:rPr lang="nl-NL" sz="2000" dirty="0" err="1" smtClean="0">
                <a:latin typeface="Courier New"/>
                <a:ea typeface="ＭＳ Ｐゴシック" charset="0"/>
                <a:cs typeface="Courier New"/>
              </a:rPr>
              <a:t>descend</a:t>
            </a:r>
            <a:r>
              <a:rPr lang="nl-NL" sz="2000" dirty="0">
                <a:latin typeface="Courier New"/>
                <a:ea typeface="ＭＳ Ｐゴシック" charset="0"/>
                <a:cs typeface="Courier New"/>
              </a:rPr>
              <a:t>(Z,Y).</a:t>
            </a:r>
            <a:endParaRPr lang="en-US" sz="2000" dirty="0" smtClean="0">
              <a:latin typeface="Courier New"/>
              <a:ea typeface="ＭＳ Ｐゴシック" charset="0"/>
              <a:cs typeface="Courier New"/>
            </a:endParaRPr>
          </a:p>
          <a:p>
            <a:pPr eaLnBrk="1" hangingPunct="1">
              <a:lnSpc>
                <a:spcPct val="90000"/>
              </a:lnSpc>
              <a:defRPr/>
            </a:pPr>
            <a:r>
              <a:rPr lang="en-US" dirty="0" smtClean="0">
                <a:latin typeface="Times New Roman" charset="0"/>
                <a:ea typeface="ＭＳ Ｐゴシック" charset="0"/>
              </a:rPr>
              <a:t>This final rule allows the “child” relationship to chain indefinitely when unifying – which is the correct notion to use for descendants! </a:t>
            </a:r>
          </a:p>
        </p:txBody>
      </p:sp>
    </p:spTree>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9218"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9219"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9220"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922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Recursion</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9540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Unification then searches the database:</a:t>
            </a:r>
          </a:p>
        </p:txBody>
      </p:sp>
      <p:pic>
        <p:nvPicPr>
          <p:cNvPr id="9224" name="Picture 1" descr="chap3-pspic1.p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63245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0242"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0243"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0244"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24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Recursion</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9540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Note that order can matter!  If I change the two rules:</a:t>
            </a:r>
          </a:p>
          <a:p>
            <a:pPr marL="39688" indent="0" eaLnBrk="1" hangingPunct="1">
              <a:lnSpc>
                <a:spcPct val="90000"/>
              </a:lnSpc>
              <a:buFont typeface="Times New Roman" charset="0"/>
              <a:buNone/>
              <a:defRPr/>
            </a:pPr>
            <a:r>
              <a:rPr lang="nl-NL" sz="2400" dirty="0" smtClean="0">
                <a:latin typeface="Courier New"/>
                <a:ea typeface="ＭＳ Ｐゴシック" charset="0"/>
                <a:cs typeface="Courier New"/>
              </a:rPr>
              <a:t>  </a:t>
            </a:r>
            <a:r>
              <a:rPr lang="nl-NL" sz="2400" dirty="0" err="1" smtClean="0">
                <a:latin typeface="Courier New"/>
                <a:ea typeface="ＭＳ Ｐゴシック" charset="0"/>
                <a:cs typeface="Courier New"/>
              </a:rPr>
              <a:t>descend</a:t>
            </a:r>
            <a:r>
              <a:rPr lang="nl-NL" sz="2400" dirty="0">
                <a:latin typeface="Courier New"/>
                <a:ea typeface="ＭＳ Ｐゴシック" charset="0"/>
                <a:cs typeface="Courier New"/>
              </a:rPr>
              <a:t>(X,Y)  :-  </a:t>
            </a:r>
            <a:r>
              <a:rPr lang="nl-NL" sz="2400" dirty="0" err="1">
                <a:latin typeface="Courier New"/>
                <a:ea typeface="ＭＳ Ｐゴシック" charset="0"/>
                <a:cs typeface="Courier New"/>
              </a:rPr>
              <a:t>child</a:t>
            </a:r>
            <a:r>
              <a:rPr lang="nl-NL" sz="2400" dirty="0">
                <a:latin typeface="Courier New"/>
                <a:ea typeface="ＭＳ Ｐゴシック" charset="0"/>
                <a:cs typeface="Courier New"/>
              </a:rPr>
              <a:t>(X,Y). </a:t>
            </a:r>
          </a:p>
          <a:p>
            <a:pPr marL="39688" indent="0" eaLnBrk="1" hangingPunct="1">
              <a:lnSpc>
                <a:spcPct val="90000"/>
              </a:lnSpc>
              <a:buFont typeface="Times New Roman" charset="0"/>
              <a:buNone/>
              <a:defRPr/>
            </a:pPr>
            <a:r>
              <a:rPr lang="nl-NL" sz="2400" dirty="0" smtClean="0">
                <a:latin typeface="Courier New"/>
                <a:ea typeface="ＭＳ Ｐゴシック" charset="0"/>
                <a:cs typeface="Courier New"/>
              </a:rPr>
              <a:t>  </a:t>
            </a:r>
            <a:r>
              <a:rPr lang="nl-NL" sz="2400" dirty="0" err="1" smtClean="0">
                <a:latin typeface="Courier New"/>
                <a:ea typeface="ＭＳ Ｐゴシック" charset="0"/>
                <a:cs typeface="Courier New"/>
              </a:rPr>
              <a:t>descend</a:t>
            </a:r>
            <a:r>
              <a:rPr lang="nl-NL" sz="2400" dirty="0">
                <a:latin typeface="Courier New"/>
                <a:ea typeface="ＭＳ Ｐゴシック" charset="0"/>
                <a:cs typeface="Courier New"/>
              </a:rPr>
              <a:t>(X,Y)  :-  </a:t>
            </a:r>
            <a:r>
              <a:rPr lang="nl-NL" sz="2400" dirty="0" err="1">
                <a:latin typeface="Courier New"/>
                <a:ea typeface="ＭＳ Ｐゴシック" charset="0"/>
                <a:cs typeface="Courier New"/>
              </a:rPr>
              <a:t>child</a:t>
            </a:r>
            <a:r>
              <a:rPr lang="nl-NL" sz="2400" dirty="0">
                <a:latin typeface="Courier New"/>
                <a:ea typeface="ＭＳ Ｐゴシック" charset="0"/>
                <a:cs typeface="Courier New"/>
              </a:rPr>
              <a:t>(X,Z), </a:t>
            </a:r>
            <a:r>
              <a:rPr lang="nl-NL" sz="2400" dirty="0" err="1">
                <a:latin typeface="Courier New"/>
                <a:ea typeface="ＭＳ Ｐゴシック" charset="0"/>
                <a:cs typeface="Courier New"/>
              </a:rPr>
              <a:t>descend</a:t>
            </a:r>
            <a:r>
              <a:rPr lang="nl-NL" sz="2400" dirty="0">
                <a:latin typeface="Courier New"/>
                <a:ea typeface="ＭＳ Ｐゴシック" charset="0"/>
                <a:cs typeface="Courier New"/>
              </a:rPr>
              <a:t>(Z,Y)</a:t>
            </a:r>
            <a:r>
              <a:rPr lang="nl-NL" sz="2400" dirty="0" smtClean="0">
                <a:latin typeface="Courier New"/>
                <a:ea typeface="ＭＳ Ｐゴシック" charset="0"/>
                <a:cs typeface="Courier New"/>
              </a:rPr>
              <a:t>.</a:t>
            </a:r>
            <a:endParaRPr lang="en-US" dirty="0">
              <a:latin typeface="Times New Roman" charset="0"/>
              <a:ea typeface="ＭＳ Ｐゴシック" charset="0"/>
            </a:endParaRPr>
          </a:p>
          <a:p>
            <a:pPr eaLnBrk="1" hangingPunct="1">
              <a:lnSpc>
                <a:spcPct val="90000"/>
              </a:lnSpc>
              <a:defRPr/>
            </a:pPr>
            <a:r>
              <a:rPr lang="en-US" dirty="0" smtClean="0">
                <a:latin typeface="Times New Roman" charset="0"/>
                <a:ea typeface="ＭＳ Ｐゴシック" charset="0"/>
              </a:rPr>
              <a:t>If I swap the two rules, it will still work correctly.</a:t>
            </a:r>
          </a:p>
          <a:p>
            <a:pPr eaLnBrk="1" hangingPunct="1">
              <a:lnSpc>
                <a:spcPct val="90000"/>
              </a:lnSpc>
              <a:defRPr/>
            </a:pPr>
            <a:r>
              <a:rPr lang="en-US" dirty="0" smtClean="0">
                <a:latin typeface="Times New Roman" charset="0"/>
                <a:ea typeface="ＭＳ Ｐゴシック" charset="0"/>
              </a:rPr>
              <a:t>However, if I change the second to be: </a:t>
            </a:r>
          </a:p>
          <a:p>
            <a:pPr marL="39688" indent="0" eaLnBrk="1" hangingPunct="1">
              <a:lnSpc>
                <a:spcPct val="90000"/>
              </a:lnSpc>
              <a:buFont typeface="Times New Roman" charset="0"/>
              <a:buNone/>
              <a:defRPr/>
            </a:pPr>
            <a:r>
              <a:rPr lang="nl-NL" sz="2400" dirty="0" smtClean="0">
                <a:latin typeface="Courier New"/>
                <a:ea typeface="ＭＳ Ｐゴシック" charset="0"/>
                <a:cs typeface="Courier New"/>
              </a:rPr>
              <a:t>  </a:t>
            </a:r>
            <a:r>
              <a:rPr lang="nl-NL" sz="2400" dirty="0" err="1" smtClean="0">
                <a:latin typeface="Courier New"/>
                <a:ea typeface="ＭＳ Ｐゴシック" charset="0"/>
                <a:cs typeface="Courier New"/>
              </a:rPr>
              <a:t>descend</a:t>
            </a:r>
            <a:r>
              <a:rPr lang="nl-NL" sz="2400" dirty="0">
                <a:latin typeface="Courier New"/>
                <a:ea typeface="ＭＳ Ｐゴシック" charset="0"/>
                <a:cs typeface="Courier New"/>
              </a:rPr>
              <a:t>(X,Y)  :-  </a:t>
            </a:r>
            <a:r>
              <a:rPr lang="nl-NL" sz="2400" dirty="0" err="1" smtClean="0">
                <a:latin typeface="Courier New"/>
                <a:ea typeface="ＭＳ Ｐゴシック" charset="0"/>
                <a:cs typeface="Courier New"/>
              </a:rPr>
              <a:t>descend</a:t>
            </a:r>
            <a:r>
              <a:rPr lang="nl-NL" sz="2400" dirty="0">
                <a:latin typeface="Courier New"/>
                <a:ea typeface="ＭＳ Ｐゴシック" charset="0"/>
                <a:cs typeface="Courier New"/>
              </a:rPr>
              <a:t>(Z,</a:t>
            </a:r>
            <a:r>
              <a:rPr lang="nl-NL" sz="2400" dirty="0" smtClean="0">
                <a:latin typeface="Courier New"/>
                <a:ea typeface="ＭＳ Ｐゴシック" charset="0"/>
                <a:cs typeface="Courier New"/>
              </a:rPr>
              <a:t>Y), </a:t>
            </a:r>
            <a:r>
              <a:rPr lang="nl-NL" sz="2400" dirty="0" err="1">
                <a:latin typeface="Courier New"/>
                <a:ea typeface="ＭＳ Ｐゴシック" charset="0"/>
                <a:cs typeface="Courier New"/>
              </a:rPr>
              <a:t>child</a:t>
            </a:r>
            <a:r>
              <a:rPr lang="nl-NL" sz="2400" dirty="0">
                <a:latin typeface="Courier New"/>
                <a:ea typeface="ＭＳ Ｐゴシック" charset="0"/>
                <a:cs typeface="Courier New"/>
              </a:rPr>
              <a:t>(X,Z</a:t>
            </a:r>
            <a:r>
              <a:rPr lang="nl-NL" sz="2400" dirty="0" smtClean="0">
                <a:latin typeface="Courier New"/>
                <a:ea typeface="ＭＳ Ｐゴシック" charset="0"/>
                <a:cs typeface="Courier New"/>
              </a:rPr>
              <a:t>).</a:t>
            </a:r>
            <a:endParaRPr lang="en-US" dirty="0" smtClean="0">
              <a:latin typeface="Times New Roman" charset="0"/>
              <a:ea typeface="ＭＳ Ｐゴシック" charset="0"/>
            </a:endParaRPr>
          </a:p>
          <a:p>
            <a:pPr eaLnBrk="1" hangingPunct="1">
              <a:lnSpc>
                <a:spcPct val="90000"/>
              </a:lnSpc>
              <a:defRPr/>
            </a:pPr>
            <a:r>
              <a:rPr lang="en-US" dirty="0" smtClean="0">
                <a:latin typeface="Times New Roman" charset="0"/>
                <a:ea typeface="ＭＳ Ｐゴシック" charset="0"/>
              </a:rPr>
              <a:t>Then infinite loops will abound, since Prolog will attempt to go down an infinitely long tree of descends.</a:t>
            </a:r>
          </a:p>
          <a:p>
            <a:pPr eaLnBrk="1" hangingPunct="1">
              <a:lnSpc>
                <a:spcPct val="90000"/>
              </a:lnSpc>
              <a:defRPr/>
            </a:pPr>
            <a:r>
              <a:rPr lang="en-US" dirty="0" smtClean="0">
                <a:latin typeface="Times New Roman" charset="0"/>
                <a:ea typeface="ＭＳ Ｐゴシック" charset="0"/>
              </a:rPr>
              <a:t>(We’ll see more on this later.)</a:t>
            </a:r>
          </a:p>
        </p:txBody>
      </p:sp>
    </p:spTree>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1266"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1267"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1268"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126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a:latin typeface="Arial Black" charset="0"/>
                <a:ea typeface="ＭＳ Ｐゴシック" charset="0"/>
              </a:rPr>
              <a:t>Prolog: Lists</a:t>
            </a: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a:latin typeface="Times New Roman" charset="0"/>
                <a:ea typeface="ＭＳ Ｐゴシック" charset="0"/>
              </a:rPr>
              <a:t>Lists are useful enough that prolog has built in support.</a:t>
            </a:r>
          </a:p>
          <a:p>
            <a:pPr eaLnBrk="1" hangingPunct="1">
              <a:lnSpc>
                <a:spcPct val="90000"/>
              </a:lnSpc>
              <a:defRPr/>
            </a:pPr>
            <a:r>
              <a:rPr lang="en-US" dirty="0">
                <a:latin typeface="Times New Roman" charset="0"/>
                <a:ea typeface="ＭＳ Ｐゴシック" charset="0"/>
              </a:rPr>
              <a:t>Structure: [] is the empty list, and . is a built in concatenation (like : in Haskell).  So a list is:</a:t>
            </a:r>
          </a:p>
          <a:p>
            <a:pPr eaLnBrk="1" hangingPunct="1">
              <a:lnSpc>
                <a:spcPct val="90000"/>
              </a:lnSpc>
              <a:buFont typeface="Times New Roman" charset="0"/>
              <a:buNone/>
              <a:defRPr/>
            </a:pPr>
            <a:r>
              <a:rPr lang="en-US" dirty="0">
                <a:latin typeface="Times New Roman" charset="0"/>
                <a:ea typeface="ＭＳ Ｐゴシック" charset="0"/>
              </a:rPr>
              <a:t>	</a:t>
            </a:r>
            <a:r>
              <a:rPr lang="en-US" dirty="0">
                <a:latin typeface="Courier New" charset="0"/>
                <a:ea typeface="ＭＳ Ｐゴシック" charset="0"/>
              </a:rPr>
              <a:t>.(a, .(b, .(c, [])))</a:t>
            </a:r>
            <a:endParaRPr lang="en-US" dirty="0">
              <a:latin typeface="Times New Roman" charset="0"/>
              <a:ea typeface="ＭＳ Ｐゴシック" charset="0"/>
            </a:endParaRPr>
          </a:p>
          <a:p>
            <a:pPr eaLnBrk="1" hangingPunct="1">
              <a:lnSpc>
                <a:spcPct val="90000"/>
              </a:lnSpc>
              <a:defRPr/>
            </a:pPr>
            <a:r>
              <a:rPr lang="en-US" dirty="0">
                <a:latin typeface="Times New Roman" charset="0"/>
                <a:ea typeface="ＭＳ Ｐゴシック" charset="0"/>
              </a:rPr>
              <a:t>Can also be </a:t>
            </a:r>
            <a:r>
              <a:rPr lang="en-US" dirty="0" smtClean="0">
                <a:latin typeface="Times New Roman" charset="0"/>
                <a:ea typeface="ＭＳ Ｐゴシック" charset="0"/>
              </a:rPr>
              <a:t>written with “tail” structure:</a:t>
            </a:r>
            <a:endParaRPr lang="en-US" dirty="0">
              <a:latin typeface="Times New Roman" charset="0"/>
              <a:ea typeface="ＭＳ Ｐゴシック" charset="0"/>
            </a:endParaRPr>
          </a:p>
          <a:p>
            <a:pPr eaLnBrk="1" hangingPunct="1">
              <a:lnSpc>
                <a:spcPct val="90000"/>
              </a:lnSpc>
              <a:buFont typeface="Times New Roman" charset="0"/>
              <a:buNone/>
              <a:defRPr/>
            </a:pPr>
            <a:r>
              <a:rPr lang="en-US" dirty="0">
                <a:latin typeface="Times New Roman" charset="0"/>
                <a:ea typeface="ＭＳ Ｐゴシック" charset="0"/>
              </a:rPr>
              <a:t>	</a:t>
            </a:r>
            <a:r>
              <a:rPr lang="en-US" dirty="0">
                <a:latin typeface="Courier New" charset="0"/>
                <a:ea typeface="ＭＳ Ｐゴシック" charset="0"/>
              </a:rPr>
              <a:t>[a, b, c]</a:t>
            </a:r>
          </a:p>
          <a:p>
            <a:pPr eaLnBrk="1" hangingPunct="1">
              <a:lnSpc>
                <a:spcPct val="90000"/>
              </a:lnSpc>
              <a:buFont typeface="Times New Roman" charset="0"/>
              <a:buNone/>
              <a:defRPr/>
            </a:pPr>
            <a:r>
              <a:rPr lang="en-US" dirty="0">
                <a:latin typeface="Courier New" charset="0"/>
                <a:ea typeface="ＭＳ Ｐゴシック" charset="0"/>
              </a:rPr>
              <a:t>	[a | [</a:t>
            </a:r>
            <a:r>
              <a:rPr lang="en-US" dirty="0" err="1">
                <a:latin typeface="Courier New" charset="0"/>
                <a:ea typeface="ＭＳ Ｐゴシック" charset="0"/>
              </a:rPr>
              <a:t>b,c</a:t>
            </a:r>
            <a:r>
              <a:rPr lang="en-US" dirty="0">
                <a:latin typeface="Courier New" charset="0"/>
                <a:ea typeface="ＭＳ Ｐゴシック" charset="0"/>
              </a:rPr>
              <a:t>]]</a:t>
            </a:r>
          </a:p>
          <a:p>
            <a:pPr eaLnBrk="1" hangingPunct="1">
              <a:lnSpc>
                <a:spcPct val="90000"/>
              </a:lnSpc>
              <a:buFont typeface="Times New Roman" charset="0"/>
              <a:buNone/>
              <a:defRPr/>
            </a:pPr>
            <a:r>
              <a:rPr lang="en-US" dirty="0">
                <a:latin typeface="Courier New" charset="0"/>
                <a:ea typeface="ＭＳ Ｐゴシック" charset="0"/>
              </a:rPr>
              <a:t>	[a, b | [c]]</a:t>
            </a:r>
          </a:p>
          <a:p>
            <a:pPr eaLnBrk="1" hangingPunct="1">
              <a:lnSpc>
                <a:spcPct val="90000"/>
              </a:lnSpc>
              <a:buFont typeface="Times New Roman" charset="0"/>
              <a:buNone/>
              <a:defRPr/>
            </a:pPr>
            <a:r>
              <a:rPr lang="en-US" dirty="0">
                <a:latin typeface="Courier New" charset="0"/>
                <a:ea typeface="ＭＳ Ｐゴシック" charset="0"/>
              </a:rPr>
              <a:t>	[a, b, c | []]</a:t>
            </a:r>
            <a:endParaRPr lang="en-US" sz="2400" dirty="0">
              <a:latin typeface="Courier New" charset="0"/>
              <a:ea typeface="ＭＳ Ｐゴシック" charset="0"/>
            </a:endParaRPr>
          </a:p>
          <a:p>
            <a:pPr eaLnBrk="1" hangingPunct="1">
              <a:lnSpc>
                <a:spcPct val="90000"/>
              </a:lnSpc>
              <a:buFont typeface="Times New Roman" charset="0"/>
              <a:buNone/>
              <a:defRPr/>
            </a:pP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229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294"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a:latin typeface="Arial Black" charset="0"/>
                <a:ea typeface="ＭＳ Ｐゴシック" charset="0"/>
              </a:rPr>
              <a:t>Prolog: Lists</a:t>
            </a: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A demo:</a:t>
            </a:r>
          </a:p>
          <a:p>
            <a:pPr marL="39688" indent="0" eaLnBrk="1" hangingPunct="1">
              <a:lnSpc>
                <a:spcPct val="90000"/>
              </a:lnSpc>
              <a:buFont typeface="Times New Roman" charset="0"/>
              <a:buNone/>
              <a:defRPr/>
            </a:pPr>
            <a:r>
              <a:rPr lang="en-US" dirty="0">
                <a:latin typeface="Times New Roman" charset="0"/>
                <a:ea typeface="ＭＳ Ｐゴシック" charset="0"/>
              </a:rPr>
              <a:t>   </a:t>
            </a:r>
            <a:r>
              <a:rPr lang="en-US" dirty="0" smtClean="0">
                <a:latin typeface="Times New Roman" charset="0"/>
                <a:ea typeface="ＭＳ Ｐゴシック" charset="0"/>
              </a:rPr>
              <a:t>   </a:t>
            </a:r>
            <a:r>
              <a:rPr lang="en-US" dirty="0" smtClean="0">
                <a:latin typeface="Courier New"/>
                <a:ea typeface="ＭＳ Ｐゴシック" charset="0"/>
                <a:cs typeface="Courier New"/>
              </a:rPr>
              <a:t>?</a:t>
            </a:r>
            <a:r>
              <a:rPr lang="en-US" dirty="0">
                <a:latin typeface="Courier New"/>
                <a:ea typeface="ＭＳ Ｐゴシック" charset="0"/>
                <a:cs typeface="Courier New"/>
              </a:rPr>
              <a:t>-  [X|Y</a:t>
            </a:r>
            <a:r>
              <a:rPr lang="en-US" dirty="0" smtClean="0">
                <a:latin typeface="Courier New"/>
                <a:ea typeface="ＭＳ Ｐゴシック" charset="0"/>
                <a:cs typeface="Courier New"/>
              </a:rPr>
              <a:t>]=[</a:t>
            </a:r>
            <a:r>
              <a:rPr lang="en-US" dirty="0">
                <a:latin typeface="Courier New"/>
                <a:ea typeface="ＭＳ Ｐゴシック" charset="0"/>
                <a:cs typeface="Courier New"/>
              </a:rPr>
              <a:t>[]</a:t>
            </a:r>
            <a:r>
              <a:rPr lang="en-US" dirty="0" smtClean="0">
                <a:latin typeface="Courier New"/>
                <a:ea typeface="ＭＳ Ｐゴシック" charset="0"/>
                <a:cs typeface="Courier New"/>
              </a:rPr>
              <a:t>,dead</a:t>
            </a:r>
            <a:r>
              <a:rPr lang="en-US" dirty="0">
                <a:latin typeface="Courier New"/>
                <a:ea typeface="ＭＳ Ｐゴシック" charset="0"/>
                <a:cs typeface="Courier New"/>
              </a:rPr>
              <a:t>(z)</a:t>
            </a:r>
            <a:r>
              <a:rPr lang="en-US" dirty="0" smtClean="0">
                <a:latin typeface="Courier New"/>
                <a:ea typeface="ＭＳ Ｐゴシック" charset="0"/>
                <a:cs typeface="Courier New"/>
              </a:rPr>
              <a:t>,[</a:t>
            </a:r>
            <a:r>
              <a:rPr lang="en-US" dirty="0">
                <a:latin typeface="Courier New"/>
                <a:ea typeface="ＭＳ Ｐゴシック" charset="0"/>
                <a:cs typeface="Courier New"/>
              </a:rPr>
              <a:t>2</a:t>
            </a:r>
            <a:r>
              <a:rPr lang="en-US" dirty="0" smtClean="0">
                <a:latin typeface="Courier New"/>
                <a:ea typeface="ＭＳ Ｐゴシック" charset="0"/>
                <a:cs typeface="Courier New"/>
              </a:rPr>
              <a:t>,[</a:t>
            </a:r>
            <a:r>
              <a:rPr lang="en-US" dirty="0" err="1">
                <a:latin typeface="Courier New"/>
                <a:ea typeface="ＭＳ Ｐゴシック" charset="0"/>
                <a:cs typeface="Courier New"/>
              </a:rPr>
              <a:t>b</a:t>
            </a:r>
            <a:r>
              <a:rPr lang="en-US" dirty="0" err="1" smtClean="0">
                <a:latin typeface="Courier New"/>
                <a:ea typeface="ＭＳ Ｐゴシック" charset="0"/>
                <a:cs typeface="Courier New"/>
              </a:rPr>
              <a:t>,c</a:t>
            </a:r>
            <a:r>
              <a:rPr lang="en-US" dirty="0">
                <a:latin typeface="Courier New"/>
                <a:ea typeface="ＭＳ Ｐゴシック" charset="0"/>
                <a:cs typeface="Courier New"/>
              </a:rPr>
              <a:t>]]</a:t>
            </a:r>
            <a:r>
              <a:rPr lang="en-US" dirty="0" smtClean="0">
                <a:latin typeface="Courier New"/>
                <a:ea typeface="ＭＳ Ｐゴシック" charset="0"/>
                <a:cs typeface="Courier New"/>
              </a:rPr>
              <a:t>,[</a:t>
            </a:r>
            <a:r>
              <a:rPr lang="en-US" dirty="0">
                <a:latin typeface="Courier New"/>
                <a:ea typeface="ＭＳ Ｐゴシック" charset="0"/>
                <a:cs typeface="Courier New"/>
              </a:rPr>
              <a:t>]</a:t>
            </a:r>
            <a:r>
              <a:rPr lang="en-US" dirty="0" smtClean="0">
                <a:latin typeface="Courier New"/>
                <a:ea typeface="ＭＳ Ｐゴシック" charset="0"/>
                <a:cs typeface="Courier New"/>
              </a:rPr>
              <a:t>,Z</a:t>
            </a:r>
            <a:r>
              <a:rPr lang="en-US" dirty="0">
                <a:latin typeface="Courier New"/>
                <a:ea typeface="ＭＳ Ｐゴシック" charset="0"/>
                <a:cs typeface="Courier New"/>
              </a:rPr>
              <a:t>]. </a:t>
            </a:r>
          </a:p>
          <a:p>
            <a:pPr marL="39688" indent="0" eaLnBrk="1" hangingPunct="1">
              <a:lnSpc>
                <a:spcPct val="90000"/>
              </a:lnSpc>
              <a:buFont typeface="Times New Roman" charset="0"/>
              <a:buNone/>
              <a:defRPr/>
            </a:pPr>
            <a:r>
              <a:rPr lang="en-US" dirty="0">
                <a:latin typeface="Courier New"/>
                <a:ea typeface="ＭＳ Ｐゴシック" charset="0"/>
                <a:cs typeface="Courier New"/>
              </a:rPr>
              <a:t>    </a:t>
            </a:r>
          </a:p>
          <a:p>
            <a:pPr marL="39688" indent="0" eaLnBrk="1" hangingPunct="1">
              <a:lnSpc>
                <a:spcPct val="90000"/>
              </a:lnSpc>
              <a:buFont typeface="Times New Roman" charset="0"/>
              <a:buNone/>
              <a:defRPr/>
            </a:pPr>
            <a:r>
              <a:rPr lang="en-US" dirty="0">
                <a:latin typeface="Courier New"/>
                <a:ea typeface="ＭＳ Ｐゴシック" charset="0"/>
                <a:cs typeface="Courier New"/>
              </a:rPr>
              <a:t>   X  =  [] </a:t>
            </a:r>
          </a:p>
          <a:p>
            <a:pPr marL="39688" indent="0" eaLnBrk="1" hangingPunct="1">
              <a:lnSpc>
                <a:spcPct val="90000"/>
              </a:lnSpc>
              <a:buFont typeface="Times New Roman" charset="0"/>
              <a:buNone/>
              <a:defRPr/>
            </a:pPr>
            <a:r>
              <a:rPr lang="en-US" dirty="0">
                <a:latin typeface="Courier New"/>
                <a:ea typeface="ＭＳ Ｐゴシック" charset="0"/>
                <a:cs typeface="Courier New"/>
              </a:rPr>
              <a:t>   Y  =  [dead(z),[2,[</a:t>
            </a:r>
            <a:r>
              <a:rPr lang="en-US" dirty="0" err="1">
                <a:latin typeface="Courier New"/>
                <a:ea typeface="ＭＳ Ｐゴシック" charset="0"/>
                <a:cs typeface="Courier New"/>
              </a:rPr>
              <a:t>b,c</a:t>
            </a:r>
            <a:r>
              <a:rPr lang="en-US" dirty="0">
                <a:latin typeface="Courier New"/>
                <a:ea typeface="ＭＳ Ｐゴシック" charset="0"/>
                <a:cs typeface="Courier New"/>
              </a:rPr>
              <a:t>]],[]</a:t>
            </a:r>
            <a:r>
              <a:rPr lang="en-US" dirty="0" smtClean="0">
                <a:latin typeface="Courier New"/>
                <a:ea typeface="ＭＳ Ｐゴシック" charset="0"/>
                <a:cs typeface="Courier New"/>
              </a:rPr>
              <a:t>,Z] </a:t>
            </a:r>
            <a:endParaRPr lang="en-US" dirty="0">
              <a:latin typeface="Courier New"/>
              <a:ea typeface="ＭＳ Ｐゴシック" charset="0"/>
              <a:cs typeface="Courier New"/>
            </a:endParaRPr>
          </a:p>
          <a:p>
            <a:pPr eaLnBrk="1" hangingPunct="1">
              <a:lnSpc>
                <a:spcPct val="90000"/>
              </a:lnSpc>
              <a:defRPr/>
            </a:pPr>
            <a:r>
              <a:rPr lang="en-US" dirty="0">
                <a:latin typeface="Courier New"/>
                <a:ea typeface="ＭＳ Ｐゴシック" charset="0"/>
                <a:cs typeface="Courier New"/>
              </a:rPr>
              <a:t> </a:t>
            </a:r>
            <a:r>
              <a:rPr lang="en-US" dirty="0" smtClean="0">
                <a:latin typeface="Times New Roman" charset="0"/>
                <a:ea typeface="ＭＳ Ｐゴシック" charset="0"/>
              </a:rPr>
              <a:t>Note: Z stayed unbound – some systems will represent this as _7800 in the last spot and then say Z = _7800.</a:t>
            </a:r>
          </a:p>
          <a:p>
            <a:pPr eaLnBrk="1" hangingPunct="1">
              <a:lnSpc>
                <a:spcPct val="90000"/>
              </a:lnSpc>
              <a:defRPr/>
            </a:pPr>
            <a:r>
              <a:rPr lang="en-US" dirty="0" smtClean="0">
                <a:latin typeface="Times New Roman" charset="0"/>
                <a:ea typeface="ＭＳ Ｐゴシック" charset="0"/>
              </a:rPr>
              <a:t>Otherwise, variables bind as we expect.  </a:t>
            </a:r>
          </a:p>
          <a:p>
            <a:pPr eaLnBrk="1" hangingPunct="1">
              <a:lnSpc>
                <a:spcPct val="90000"/>
              </a:lnSpc>
              <a:defRPr/>
            </a:pPr>
            <a:r>
              <a:rPr lang="en-US" dirty="0" smtClean="0">
                <a:latin typeface="Times New Roman" charset="0"/>
                <a:ea typeface="ＭＳ Ｐゴシック" charset="0"/>
              </a:rPr>
              <a:t>Lists don’t have to be of same “type”, for any sense of type.</a:t>
            </a:r>
            <a:endParaRPr lang="en-US" dirty="0">
              <a:latin typeface="Times New Roman" charset="0"/>
              <a:ea typeface="ＭＳ Ｐゴシック" charset="0"/>
            </a:endParaRPr>
          </a:p>
        </p:txBody>
      </p:sp>
    </p:spTree>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4"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6"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3317"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331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a:latin typeface="Arial Black" charset="0"/>
                <a:ea typeface="ＭＳ Ｐゴシック" charset="0"/>
              </a:rPr>
              <a:t>Prolog: Lists</a:t>
            </a: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This pattern matching is both handy and powerful:</a:t>
            </a:r>
          </a:p>
          <a:p>
            <a:pPr marL="39688" indent="0" eaLnBrk="1" hangingPunct="1">
              <a:lnSpc>
                <a:spcPct val="90000"/>
              </a:lnSpc>
              <a:buFont typeface="Times New Roman" charset="0"/>
              <a:buNone/>
              <a:defRPr/>
            </a:pPr>
            <a:r>
              <a:rPr lang="en-US" dirty="0">
                <a:latin typeface="Times New Roman" charset="0"/>
                <a:ea typeface="ＭＳ Ｐゴシック" charset="0"/>
              </a:rPr>
              <a:t>   </a:t>
            </a:r>
            <a:r>
              <a:rPr lang="en-US" dirty="0">
                <a:latin typeface="Courier New"/>
                <a:ea typeface="ＭＳ Ｐゴシック" charset="0"/>
                <a:cs typeface="Courier New"/>
              </a:rPr>
              <a:t>?- [X1,X2,X3,</a:t>
            </a:r>
            <a:r>
              <a:rPr lang="en-US" dirty="0" smtClean="0">
                <a:latin typeface="Courier New"/>
                <a:ea typeface="ＭＳ Ｐゴシック" charset="0"/>
                <a:cs typeface="Courier New"/>
              </a:rPr>
              <a:t>X4|Tail</a:t>
            </a:r>
            <a:r>
              <a:rPr lang="en-US" dirty="0">
                <a:latin typeface="Courier New"/>
                <a:ea typeface="ＭＳ Ｐゴシック" charset="0"/>
                <a:cs typeface="Courier New"/>
              </a:rPr>
              <a:t>]  = </a:t>
            </a:r>
          </a:p>
          <a:p>
            <a:pPr marL="39688" indent="0" eaLnBrk="1" hangingPunct="1">
              <a:lnSpc>
                <a:spcPct val="90000"/>
              </a:lnSpc>
              <a:buFont typeface="Times New Roman" charset="0"/>
              <a:buNone/>
              <a:defRPr/>
            </a:pPr>
            <a:r>
              <a:rPr lang="en-US" dirty="0" smtClean="0">
                <a:latin typeface="Courier New"/>
                <a:ea typeface="ＭＳ Ｐゴシック" charset="0"/>
                <a:cs typeface="Courier New"/>
              </a:rPr>
              <a:t>[[</a:t>
            </a:r>
            <a:r>
              <a:rPr lang="en-US" dirty="0">
                <a:latin typeface="Courier New"/>
                <a:ea typeface="ＭＳ Ｐゴシック" charset="0"/>
                <a:cs typeface="Courier New"/>
              </a:rPr>
              <a:t>],  dead(z),  [2,  [b,  c]],  [],  Z]. </a:t>
            </a:r>
          </a:p>
          <a:p>
            <a:pPr marL="39688" indent="0" eaLnBrk="1" hangingPunct="1">
              <a:lnSpc>
                <a:spcPct val="90000"/>
              </a:lnSpc>
              <a:buFont typeface="Times New Roman" charset="0"/>
              <a:buNone/>
              <a:defRPr/>
            </a:pPr>
            <a:endParaRPr lang="en-US" dirty="0">
              <a:latin typeface="Courier New"/>
              <a:ea typeface="ＭＳ Ｐゴシック" charset="0"/>
              <a:cs typeface="Courier New"/>
            </a:endParaRPr>
          </a:p>
          <a:p>
            <a:pPr marL="39688" indent="0" eaLnBrk="1" hangingPunct="1">
              <a:lnSpc>
                <a:spcPct val="90000"/>
              </a:lnSpc>
              <a:buFont typeface="Times New Roman" charset="0"/>
              <a:buNone/>
              <a:defRPr/>
            </a:pPr>
            <a:r>
              <a:rPr lang="en-US" dirty="0" smtClean="0">
                <a:latin typeface="Courier New"/>
                <a:ea typeface="ＭＳ Ｐゴシック" charset="0"/>
                <a:cs typeface="Courier New"/>
              </a:rPr>
              <a:t>  X1 </a:t>
            </a:r>
            <a:r>
              <a:rPr lang="en-US" dirty="0">
                <a:latin typeface="Courier New"/>
                <a:ea typeface="ＭＳ Ｐゴシック" charset="0"/>
                <a:cs typeface="Courier New"/>
              </a:rPr>
              <a:t>= [],</a:t>
            </a:r>
          </a:p>
          <a:p>
            <a:pPr marL="39688" indent="0" eaLnBrk="1" hangingPunct="1">
              <a:lnSpc>
                <a:spcPct val="90000"/>
              </a:lnSpc>
              <a:buFont typeface="Times New Roman" charset="0"/>
              <a:buNone/>
              <a:defRPr/>
            </a:pPr>
            <a:r>
              <a:rPr lang="en-US" dirty="0" smtClean="0">
                <a:latin typeface="Courier New"/>
                <a:ea typeface="ＭＳ Ｐゴシック" charset="0"/>
                <a:cs typeface="Courier New"/>
              </a:rPr>
              <a:t>  X2 </a:t>
            </a:r>
            <a:r>
              <a:rPr lang="en-US" dirty="0">
                <a:latin typeface="Courier New"/>
                <a:ea typeface="ＭＳ Ｐゴシック" charset="0"/>
                <a:cs typeface="Courier New"/>
              </a:rPr>
              <a:t>= dead(z),</a:t>
            </a:r>
          </a:p>
          <a:p>
            <a:pPr marL="39688" indent="0" eaLnBrk="1" hangingPunct="1">
              <a:lnSpc>
                <a:spcPct val="90000"/>
              </a:lnSpc>
              <a:buFont typeface="Times New Roman" charset="0"/>
              <a:buNone/>
              <a:defRPr/>
            </a:pPr>
            <a:r>
              <a:rPr lang="en-US" dirty="0" smtClean="0">
                <a:latin typeface="Courier New"/>
                <a:ea typeface="ＭＳ Ｐゴシック" charset="0"/>
                <a:cs typeface="Courier New"/>
              </a:rPr>
              <a:t>  X3 </a:t>
            </a:r>
            <a:r>
              <a:rPr lang="en-US" dirty="0">
                <a:latin typeface="Courier New"/>
                <a:ea typeface="ＭＳ Ｐゴシック" charset="0"/>
                <a:cs typeface="Courier New"/>
              </a:rPr>
              <a:t>= [2, [b, c]],</a:t>
            </a:r>
          </a:p>
          <a:p>
            <a:pPr marL="39688" indent="0" eaLnBrk="1" hangingPunct="1">
              <a:lnSpc>
                <a:spcPct val="90000"/>
              </a:lnSpc>
              <a:buFont typeface="Times New Roman" charset="0"/>
              <a:buNone/>
              <a:defRPr/>
            </a:pPr>
            <a:r>
              <a:rPr lang="en-US" dirty="0" smtClean="0">
                <a:latin typeface="Courier New"/>
                <a:ea typeface="ＭＳ Ｐゴシック" charset="0"/>
                <a:cs typeface="Courier New"/>
              </a:rPr>
              <a:t>  X4 </a:t>
            </a:r>
            <a:r>
              <a:rPr lang="en-US" dirty="0">
                <a:latin typeface="Courier New"/>
                <a:ea typeface="ＭＳ Ｐゴシック" charset="0"/>
                <a:cs typeface="Courier New"/>
              </a:rPr>
              <a:t>= [],</a:t>
            </a:r>
          </a:p>
          <a:p>
            <a:pPr marL="39688" indent="0" eaLnBrk="1" hangingPunct="1">
              <a:lnSpc>
                <a:spcPct val="90000"/>
              </a:lnSpc>
              <a:buFont typeface="Times New Roman" charset="0"/>
              <a:buNone/>
              <a:defRPr/>
            </a:pPr>
            <a:r>
              <a:rPr lang="en-US" dirty="0" smtClean="0">
                <a:latin typeface="Courier New"/>
                <a:ea typeface="ＭＳ Ｐゴシック" charset="0"/>
                <a:cs typeface="Courier New"/>
              </a:rPr>
              <a:t>  Tail </a:t>
            </a:r>
            <a:r>
              <a:rPr lang="en-US" dirty="0">
                <a:latin typeface="Courier New"/>
                <a:ea typeface="ＭＳ Ｐゴシック" charset="0"/>
                <a:cs typeface="Courier New"/>
              </a:rPr>
              <a:t>= [Z].</a:t>
            </a:r>
          </a:p>
        </p:txBody>
      </p:sp>
    </p:spTree>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4338"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4339"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4340"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4341"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434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34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a:latin typeface="Arial Black" charset="0"/>
                <a:ea typeface="ＭＳ Ｐゴシック" charset="0"/>
              </a:rPr>
              <a:t>Prolog: Lists</a:t>
            </a: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a:latin typeface="Times New Roman" charset="0"/>
                <a:ea typeface="ＭＳ Ｐゴシック" charset="0"/>
              </a:rPr>
              <a:t>List predicates:</a:t>
            </a:r>
          </a:p>
          <a:p>
            <a:pPr eaLnBrk="1" hangingPunct="1">
              <a:lnSpc>
                <a:spcPct val="90000"/>
              </a:lnSpc>
              <a:buFont typeface="Times New Roman" charset="0"/>
              <a:buNone/>
              <a:defRPr/>
            </a:pPr>
            <a:r>
              <a:rPr lang="en-US" dirty="0">
                <a:latin typeface="Times New Roman" charset="0"/>
                <a:ea typeface="ＭＳ Ｐゴシック" charset="0"/>
              </a:rPr>
              <a:t>	</a:t>
            </a:r>
            <a:r>
              <a:rPr lang="en-US" dirty="0">
                <a:latin typeface="Courier New" charset="0"/>
                <a:ea typeface="ＭＳ Ｐゴシック" charset="0"/>
              </a:rPr>
              <a:t>member(X, [X | _]). </a:t>
            </a:r>
          </a:p>
          <a:p>
            <a:pPr eaLnBrk="1" hangingPunct="1">
              <a:lnSpc>
                <a:spcPct val="90000"/>
              </a:lnSpc>
              <a:buFont typeface="Times New Roman" charset="0"/>
              <a:buNone/>
              <a:defRPr/>
            </a:pPr>
            <a:r>
              <a:rPr lang="en-US" dirty="0">
                <a:latin typeface="Courier New" charset="0"/>
                <a:ea typeface="ＭＳ Ｐゴシック" charset="0"/>
              </a:rPr>
              <a:t>	member(X, [_ | T]) :- member</a:t>
            </a:r>
            <a:r>
              <a:rPr lang="en-US" dirty="0" smtClean="0">
                <a:latin typeface="Courier New" charset="0"/>
                <a:ea typeface="ＭＳ Ｐゴシック" charset="0"/>
              </a:rPr>
              <a:t>(</a:t>
            </a:r>
            <a:r>
              <a:rPr lang="en-US" dirty="0">
                <a:latin typeface="Courier New" charset="0"/>
                <a:ea typeface="ＭＳ Ｐゴシック" charset="0"/>
              </a:rPr>
              <a:t>X</a:t>
            </a:r>
            <a:r>
              <a:rPr lang="en-US" dirty="0" smtClean="0">
                <a:latin typeface="Courier New" charset="0"/>
                <a:ea typeface="ＭＳ Ｐゴシック" charset="0"/>
              </a:rPr>
              <a:t>,</a:t>
            </a:r>
            <a:r>
              <a:rPr lang="en-US" dirty="0">
                <a:latin typeface="Courier New" charset="0"/>
                <a:ea typeface="ＭＳ Ｐゴシック" charset="0"/>
              </a:rPr>
              <a:t>T).</a:t>
            </a:r>
          </a:p>
          <a:p>
            <a:pPr eaLnBrk="1" hangingPunct="1">
              <a:lnSpc>
                <a:spcPct val="90000"/>
              </a:lnSpc>
              <a:buFont typeface="Times New Roman" charset="0"/>
              <a:buNone/>
              <a:defRPr/>
            </a:pPr>
            <a:endParaRPr lang="en-US" dirty="0">
              <a:latin typeface="Courier New" charset="0"/>
              <a:ea typeface="ＭＳ Ｐゴシック" charset="0"/>
            </a:endParaRPr>
          </a:p>
          <a:p>
            <a:pPr eaLnBrk="1" hangingPunct="1">
              <a:lnSpc>
                <a:spcPct val="90000"/>
              </a:lnSpc>
              <a:buFont typeface="Times New Roman" charset="0"/>
              <a:buNone/>
              <a:defRPr/>
            </a:pPr>
            <a:r>
              <a:rPr lang="en-US" dirty="0">
                <a:latin typeface="Courier New" charset="0"/>
                <a:ea typeface="ＭＳ Ｐゴシック" charset="0"/>
              </a:rPr>
              <a:t>	sorted([]).</a:t>
            </a:r>
          </a:p>
          <a:p>
            <a:pPr eaLnBrk="1" hangingPunct="1">
              <a:lnSpc>
                <a:spcPct val="90000"/>
              </a:lnSpc>
              <a:buFont typeface="Times New Roman" charset="0"/>
              <a:buNone/>
              <a:defRPr/>
            </a:pPr>
            <a:r>
              <a:rPr lang="en-US" dirty="0">
                <a:latin typeface="Courier New" charset="0"/>
                <a:ea typeface="ＭＳ Ｐゴシック" charset="0"/>
              </a:rPr>
              <a:t>	sorted([_]).</a:t>
            </a:r>
          </a:p>
          <a:p>
            <a:pPr eaLnBrk="1" hangingPunct="1">
              <a:lnSpc>
                <a:spcPct val="90000"/>
              </a:lnSpc>
              <a:buFont typeface="Times New Roman" charset="0"/>
              <a:buNone/>
              <a:defRPr/>
            </a:pPr>
            <a:r>
              <a:rPr lang="en-US" dirty="0">
                <a:latin typeface="Courier New" charset="0"/>
                <a:ea typeface="ＭＳ Ｐゴシック" charset="0"/>
              </a:rPr>
              <a:t>	sorted([A, B | T]) :- A =&lt; B, </a:t>
            </a:r>
          </a:p>
          <a:p>
            <a:pPr eaLnBrk="1" hangingPunct="1">
              <a:lnSpc>
                <a:spcPct val="90000"/>
              </a:lnSpc>
              <a:buFont typeface="Times New Roman" charset="0"/>
              <a:buNone/>
              <a:defRPr/>
            </a:pPr>
            <a:r>
              <a:rPr lang="en-US" dirty="0">
                <a:latin typeface="Courier New" charset="0"/>
                <a:ea typeface="ＭＳ Ｐゴシック" charset="0"/>
              </a:rPr>
              <a:t>							sorted([B | T]).</a:t>
            </a:r>
            <a:endParaRPr lang="en-US" sz="2400" dirty="0">
              <a:latin typeface="Courier New" charset="0"/>
              <a:ea typeface="ＭＳ Ｐゴシック" charset="0"/>
            </a:endParaRPr>
          </a:p>
          <a:p>
            <a:pPr eaLnBrk="1" hangingPunct="1">
              <a:lnSpc>
                <a:spcPct val="90000"/>
              </a:lnSpc>
              <a:buFont typeface="Times New Roman" charset="0"/>
              <a:buNone/>
              <a:defRPr/>
            </a:pP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5362"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5363"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5364"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5365"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536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a:latin typeface="Arial Black" charset="0"/>
                <a:ea typeface="ＭＳ Ｐゴシック" charset="0"/>
              </a:rPr>
              <a:t>Prolog: Lists</a:t>
            </a: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z="2400" dirty="0">
                <a:latin typeface="Times New Roman" charset="0"/>
                <a:ea typeface="ＭＳ Ｐゴシック" charset="0"/>
              </a:rPr>
              <a:t>Even crazier:</a:t>
            </a:r>
          </a:p>
          <a:p>
            <a:pPr eaLnBrk="1" hangingPunct="1">
              <a:lnSpc>
                <a:spcPct val="90000"/>
              </a:lnSpc>
              <a:buFont typeface="Times New Roman" charset="0"/>
              <a:buNone/>
              <a:defRPr/>
            </a:pPr>
            <a:r>
              <a:rPr lang="en-US" sz="2400" dirty="0">
                <a:latin typeface="Times New Roman" charset="0"/>
                <a:ea typeface="ＭＳ Ｐゴシック" charset="0"/>
              </a:rPr>
              <a:t>	</a:t>
            </a:r>
            <a:r>
              <a:rPr lang="en-US" sz="2400" dirty="0">
                <a:latin typeface="Courier New" charset="0"/>
                <a:ea typeface="ＭＳ Ｐゴシック" charset="0"/>
              </a:rPr>
              <a:t>append([], A, A). </a:t>
            </a:r>
          </a:p>
          <a:p>
            <a:pPr eaLnBrk="1" hangingPunct="1">
              <a:lnSpc>
                <a:spcPct val="90000"/>
              </a:lnSpc>
              <a:buFont typeface="Times New Roman" charset="0"/>
              <a:buNone/>
              <a:defRPr/>
            </a:pPr>
            <a:r>
              <a:rPr lang="en-US" sz="2400" dirty="0">
                <a:latin typeface="Courier New" charset="0"/>
                <a:ea typeface="ＭＳ Ｐゴシック" charset="0"/>
              </a:rPr>
              <a:t>	append([H | T], A, [H | L]) :-</a:t>
            </a:r>
          </a:p>
          <a:p>
            <a:pPr eaLnBrk="1" hangingPunct="1">
              <a:lnSpc>
                <a:spcPct val="90000"/>
              </a:lnSpc>
              <a:buFont typeface="Times New Roman" charset="0"/>
              <a:buNone/>
              <a:defRPr/>
            </a:pPr>
            <a:r>
              <a:rPr lang="en-US" sz="2400" dirty="0">
                <a:latin typeface="Courier New" charset="0"/>
                <a:ea typeface="ＭＳ Ｐゴシック" charset="0"/>
              </a:rPr>
              <a:t>						append(T, A, L).</a:t>
            </a:r>
            <a:endParaRPr lang="en-US" sz="2400" dirty="0">
              <a:latin typeface="Times New Roman" charset="0"/>
              <a:ea typeface="ＭＳ Ｐゴシック" charset="0"/>
            </a:endParaRPr>
          </a:p>
          <a:p>
            <a:pPr eaLnBrk="1" hangingPunct="1">
              <a:lnSpc>
                <a:spcPct val="90000"/>
              </a:lnSpc>
              <a:defRPr/>
            </a:pPr>
            <a:r>
              <a:rPr lang="en-US" sz="2400" dirty="0">
                <a:latin typeface="Times New Roman" charset="0"/>
                <a:ea typeface="ＭＳ Ｐゴシック" charset="0"/>
              </a:rPr>
              <a:t>Now using </a:t>
            </a:r>
            <a:r>
              <a:rPr lang="en-US" sz="2400" dirty="0" smtClean="0">
                <a:latin typeface="Times New Roman" charset="0"/>
                <a:ea typeface="ＭＳ Ｐゴシック" charset="0"/>
              </a:rPr>
              <a:t>it (note – prolog already has it coded!):</a:t>
            </a:r>
            <a:endParaRPr lang="en-US" sz="2400" dirty="0">
              <a:latin typeface="Times New Roman" charset="0"/>
              <a:ea typeface="ＭＳ Ｐゴシック" charset="0"/>
            </a:endParaRPr>
          </a:p>
          <a:p>
            <a:pPr eaLnBrk="1" hangingPunct="1">
              <a:lnSpc>
                <a:spcPct val="90000"/>
              </a:lnSpc>
              <a:buFont typeface="Times New Roman" charset="0"/>
              <a:buNone/>
              <a:defRPr/>
            </a:pPr>
            <a:r>
              <a:rPr lang="en-US" sz="2400" dirty="0">
                <a:latin typeface="Times New Roman" charset="0"/>
                <a:ea typeface="ＭＳ Ｐゴシック" charset="0"/>
              </a:rPr>
              <a:t>	</a:t>
            </a:r>
            <a:r>
              <a:rPr lang="en-US" sz="2400" dirty="0">
                <a:latin typeface="Courier New" charset="0"/>
                <a:ea typeface="ＭＳ Ｐゴシック" charset="0"/>
              </a:rPr>
              <a:t>?- append([a, b, c], [d, e], L). </a:t>
            </a:r>
          </a:p>
          <a:p>
            <a:pPr eaLnBrk="1" hangingPunct="1">
              <a:lnSpc>
                <a:spcPct val="90000"/>
              </a:lnSpc>
              <a:buFont typeface="Times New Roman" charset="0"/>
              <a:buNone/>
              <a:defRPr/>
            </a:pPr>
            <a:r>
              <a:rPr lang="en-US" sz="2400" dirty="0">
                <a:latin typeface="Courier New" charset="0"/>
                <a:ea typeface="ＭＳ Ｐゴシック" charset="0"/>
              </a:rPr>
              <a:t>	L = [a, b, c, d, e]</a:t>
            </a:r>
          </a:p>
          <a:p>
            <a:pPr eaLnBrk="1" hangingPunct="1">
              <a:lnSpc>
                <a:spcPct val="90000"/>
              </a:lnSpc>
              <a:buFont typeface="Times New Roman" charset="0"/>
              <a:buNone/>
              <a:defRPr/>
            </a:pPr>
            <a:r>
              <a:rPr lang="en-US" sz="2400" dirty="0">
                <a:latin typeface="Courier New" charset="0"/>
                <a:ea typeface="ＭＳ Ｐゴシック" charset="0"/>
              </a:rPr>
              <a:t>	?- append(X, [d, e], [a, b, c, d, e]).</a:t>
            </a:r>
          </a:p>
          <a:p>
            <a:pPr eaLnBrk="1" hangingPunct="1">
              <a:lnSpc>
                <a:spcPct val="90000"/>
              </a:lnSpc>
              <a:buFont typeface="Times New Roman" charset="0"/>
              <a:buNone/>
              <a:defRPr/>
            </a:pPr>
            <a:r>
              <a:rPr lang="en-US" sz="2400" dirty="0">
                <a:latin typeface="Courier New" charset="0"/>
                <a:ea typeface="ＭＳ Ｐゴシック" charset="0"/>
              </a:rPr>
              <a:t>	X = [a, b, c]</a:t>
            </a:r>
          </a:p>
          <a:p>
            <a:pPr eaLnBrk="1" hangingPunct="1">
              <a:lnSpc>
                <a:spcPct val="90000"/>
              </a:lnSpc>
              <a:buFont typeface="Times New Roman" charset="0"/>
              <a:buNone/>
              <a:defRPr/>
            </a:pPr>
            <a:r>
              <a:rPr lang="en-US" sz="2400" dirty="0">
                <a:latin typeface="Courier New" charset="0"/>
                <a:ea typeface="ＭＳ Ｐゴシック" charset="0"/>
              </a:rPr>
              <a:t>	?- append([a, b, c], Y, [a, b, c, d, e]).</a:t>
            </a:r>
          </a:p>
          <a:p>
            <a:pPr eaLnBrk="1" hangingPunct="1">
              <a:lnSpc>
                <a:spcPct val="90000"/>
              </a:lnSpc>
              <a:buFont typeface="Times New Roman" charset="0"/>
              <a:buNone/>
              <a:defRPr/>
            </a:pPr>
            <a:r>
              <a:rPr lang="en-US" sz="2400" dirty="0">
                <a:latin typeface="Courier New" charset="0"/>
                <a:ea typeface="ＭＳ Ｐゴシック" charset="0"/>
              </a:rPr>
              <a:t>	Y = [d, e]	</a:t>
            </a:r>
            <a:endParaRPr lang="en-US" sz="2000" dirty="0">
              <a:latin typeface="Courier New" charset="0"/>
              <a:ea typeface="ＭＳ Ｐゴシック" charset="0"/>
            </a:endParaRPr>
          </a:p>
          <a:p>
            <a:pPr eaLnBrk="1" hangingPunct="1">
              <a:lnSpc>
                <a:spcPct val="90000"/>
              </a:lnSpc>
              <a:buFont typeface="Times New Roman" charset="0"/>
              <a:buNone/>
              <a:defRPr/>
            </a:pPr>
            <a:endParaRPr lang="en-US" sz="2000" dirty="0">
              <a:latin typeface="Times New Roman" charset="0"/>
              <a:ea typeface="ＭＳ Ｐゴシック" charset="0"/>
            </a:endParaRPr>
          </a:p>
          <a:p>
            <a:pPr marL="782638" lvl="1" eaLnBrk="1" hangingPunct="1">
              <a:lnSpc>
                <a:spcPct val="90000"/>
              </a:lnSpc>
              <a:buFont typeface="Times New Roman" charset="0"/>
              <a:buNone/>
              <a:defRPr/>
            </a:pPr>
            <a:endParaRPr lang="en-US" sz="1800" dirty="0">
              <a:latin typeface="Times New Roman" charset="0"/>
              <a:ea typeface="ＭＳ Ｐゴシック" charset="0"/>
            </a:endParaRPr>
          </a:p>
        </p:txBody>
      </p:sp>
    </p:spTree>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6"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7"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8"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6389"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639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9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Exercise: Lists</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0" y="1238250"/>
            <a:ext cx="9144000" cy="48577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Write a predicate </a:t>
            </a:r>
            <a:r>
              <a:rPr lang="en-US" dirty="0" smtClean="0">
                <a:latin typeface="Courier New"/>
                <a:ea typeface="ＭＳ Ｐゴシック" charset="0"/>
                <a:cs typeface="Courier New"/>
              </a:rPr>
              <a:t>second(</a:t>
            </a:r>
            <a:r>
              <a:rPr lang="en-US" dirty="0" err="1" smtClean="0">
                <a:latin typeface="Courier New"/>
                <a:ea typeface="ＭＳ Ｐゴシック" charset="0"/>
                <a:cs typeface="Courier New"/>
              </a:rPr>
              <a:t>X,List</a:t>
            </a:r>
            <a:r>
              <a:rPr lang="en-US" dirty="0" smtClean="0">
                <a:latin typeface="Courier New"/>
                <a:ea typeface="ＭＳ Ｐゴシック" charset="0"/>
                <a:cs typeface="Courier New"/>
              </a:rPr>
              <a:t>) </a:t>
            </a:r>
            <a:r>
              <a:rPr lang="en-US" dirty="0" smtClean="0">
                <a:latin typeface="Times New Roman" charset="0"/>
                <a:ea typeface="ＭＳ Ｐゴシック" charset="0"/>
              </a:rPr>
              <a:t>which checks if X is the second element of List.</a:t>
            </a:r>
          </a:p>
          <a:p>
            <a:pPr eaLnBrk="1" hangingPunct="1">
              <a:lnSpc>
                <a:spcPct val="90000"/>
              </a:lnSpc>
              <a:defRPr/>
            </a:pPr>
            <a:r>
              <a:rPr lang="en-US" dirty="0" smtClean="0">
                <a:latin typeface="Times New Roman" charset="0"/>
                <a:ea typeface="ＭＳ Ｐゴシック" charset="0"/>
              </a:rPr>
              <a:t>Write a predicate </a:t>
            </a:r>
            <a:r>
              <a:rPr lang="en-US" dirty="0" smtClean="0">
                <a:latin typeface="Courier New"/>
                <a:ea typeface="ＭＳ Ｐゴシック" charset="0"/>
                <a:cs typeface="Courier New"/>
              </a:rPr>
              <a:t>swap12(List1,List2) </a:t>
            </a:r>
            <a:r>
              <a:rPr lang="en-US" dirty="0" smtClean="0">
                <a:latin typeface="Times New Roman" charset="0"/>
                <a:ea typeface="ＭＳ Ｐゴシック" charset="0"/>
              </a:rPr>
              <a:t>which checks if List1 is identical to List2, except with the first two elements exchanged. </a:t>
            </a:r>
          </a:p>
          <a:p>
            <a:pPr eaLnBrk="1" hangingPunct="1">
              <a:lnSpc>
                <a:spcPct val="90000"/>
              </a:lnSpc>
              <a:defRPr/>
            </a:pPr>
            <a:r>
              <a:rPr lang="en-US" dirty="0" smtClean="0">
                <a:latin typeface="Times New Roman" charset="0"/>
                <a:ea typeface="ＭＳ Ｐゴシック" charset="0"/>
              </a:rPr>
              <a:t>Note: do this just like last time!  Start a file and try to think about making list-based predicates.</a:t>
            </a:r>
          </a:p>
          <a:p>
            <a:pPr lvl="1" eaLnBrk="1" hangingPunct="1">
              <a:lnSpc>
                <a:spcPct val="90000"/>
              </a:lnSpc>
              <a:defRPr/>
            </a:pPr>
            <a:r>
              <a:rPr lang="en-US" dirty="0" smtClean="0">
                <a:latin typeface="Times New Roman" charset="0"/>
                <a:ea typeface="ＭＳ Ｐゴシック" charset="0"/>
              </a:rPr>
              <a:t>Check last few examples to get some ideas.</a:t>
            </a:r>
          </a:p>
          <a:p>
            <a:pPr eaLnBrk="1" hangingPunct="1">
              <a:lnSpc>
                <a:spcPct val="90000"/>
              </a:lnSpc>
              <a:defRPr/>
            </a:pPr>
            <a:r>
              <a:rPr lang="en-US" dirty="0" smtClean="0">
                <a:latin typeface="Times New Roman" charset="0"/>
                <a:ea typeface="ＭＳ Ｐゴシック" charset="0"/>
              </a:rPr>
              <a:t> (Email these to me as usual.)</a:t>
            </a:r>
            <a:endParaRPr lang="en-US" dirty="0">
              <a:latin typeface="Courier New" charset="0"/>
              <a:ea typeface="ＭＳ Ｐゴシック" charset="0"/>
            </a:endParaRPr>
          </a:p>
          <a:p>
            <a:pPr eaLnBrk="1" hangingPunct="1">
              <a:lnSpc>
                <a:spcPct val="90000"/>
              </a:lnSpc>
              <a:buFont typeface="Times New Roman" charset="0"/>
              <a:buNone/>
              <a:defRPr/>
            </a:pPr>
            <a:endParaRPr lang="en-US" sz="2000" dirty="0">
              <a:latin typeface="Times New Roman" charset="0"/>
              <a:ea typeface="ＭＳ Ｐゴシック" charset="0"/>
            </a:endParaRPr>
          </a:p>
          <a:p>
            <a:pPr marL="782638" lvl="1" eaLnBrk="1" hangingPunct="1">
              <a:lnSpc>
                <a:spcPct val="90000"/>
              </a:lnSpc>
              <a:buFont typeface="Times New Roman" charset="0"/>
              <a:buNone/>
              <a:defRPr/>
            </a:pPr>
            <a:endParaRPr lang="en-US" sz="1800" dirty="0">
              <a:latin typeface="Times New Roman" charset="0"/>
              <a:ea typeface="ＭＳ Ｐゴシック" charset="0"/>
            </a:endParaRPr>
          </a:p>
        </p:txBody>
      </p:sp>
    </p:spTree>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741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741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741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741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741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27656"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27657" name="Rectangle 9"/>
          <p:cNvSpPr>
            <a:spLocks noGrp="1" noChangeArrowheads="1"/>
          </p:cNvSpPr>
          <p:nvPr>
            <p:ph type="body" idx="1"/>
          </p:nvPr>
        </p:nvSpPr>
        <p:spPr>
          <a:xfrm>
            <a:off x="457200" y="1295400"/>
            <a:ext cx="8178800" cy="52578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buClr>
                <a:srgbClr val="000000"/>
              </a:buClr>
              <a:defRPr/>
            </a:pPr>
            <a:r>
              <a:rPr lang="en-US" sz="3200" b="1" smtClean="0">
                <a:cs typeface="+mn-cs"/>
              </a:rPr>
              <a:t>Arithmetic</a:t>
            </a:r>
            <a:r>
              <a:rPr lang="en-US" sz="3200" smtClean="0">
                <a:cs typeface="+mn-cs"/>
              </a:rPr>
              <a:t>: The '=' operator determines whether its operands can be unified</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Courier New" charset="0"/>
                <a:sym typeface="Courier New" charset="0"/>
              </a:rPr>
              <a:t>    ?- A = 37.</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Courier New" charset="0"/>
                <a:sym typeface="Courier New" charset="0"/>
              </a:rPr>
              <a:t>    A = 37</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Courier New" charset="0"/>
                <a:sym typeface="Courier New" charset="0"/>
              </a:rPr>
              <a:t>    yes</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Courier New" charset="0"/>
                <a:sym typeface="Courier New" charset="0"/>
              </a:rPr>
              <a:t>    ?- 2 = 2.</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Courier New" charset="0"/>
                <a:sym typeface="Courier New" charset="0"/>
              </a:rPr>
              <a:t>    yes</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cs typeface="+mn-cs"/>
              </a:rPr>
              <a:t>Math operators are functors (structure names), not functions</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Courier New" charset="0"/>
                <a:sym typeface="Courier New" charset="0"/>
              </a:rPr>
              <a:t>    ?- (2+3) = 5</a:t>
            </a:r>
            <a:r>
              <a:rPr lang="en-US" sz="3200" smtClean="0">
                <a:latin typeface="Courier New" charset="0"/>
                <a:cs typeface="+mn-cs"/>
                <a:sym typeface="Courier New" charset="0"/>
              </a:rPr>
              <a:t/>
            </a:r>
            <a:br>
              <a:rPr lang="en-US" sz="3200" smtClean="0">
                <a:latin typeface="Courier New" charset="0"/>
                <a:cs typeface="+mn-cs"/>
                <a:sym typeface="Courier New" charset="0"/>
              </a:rPr>
            </a:br>
            <a:r>
              <a:rPr lang="en-US" sz="3200" smtClean="0">
                <a:latin typeface="Courier New" charset="0"/>
                <a:cs typeface="Courier New" charset="0"/>
                <a:sym typeface="Courier New" charset="0"/>
              </a:rPr>
              <a:t>    no</a:t>
            </a:r>
            <a:endParaRPr lang="en-US" sz="3200" smtClean="0">
              <a:latin typeface="Courier New" charset="0"/>
              <a:cs typeface="+mn-cs"/>
              <a:sym typeface="Courier New" charset="0"/>
            </a:endParaRPr>
          </a:p>
        </p:txBody>
      </p:sp>
    </p:spTree>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2"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3"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4"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0725"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072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Using prolog</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152400" y="1219200"/>
            <a:ext cx="91440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z="2400" dirty="0" smtClean="0">
                <a:latin typeface="Times New Roman" charset="0"/>
                <a:ea typeface="ＭＳ Ｐゴシック" charset="0"/>
              </a:rPr>
              <a:t>Let’s try it, for those who haven’t used prolog.  Log into hopper (just use </a:t>
            </a:r>
            <a:r>
              <a:rPr lang="en-US" sz="2400" dirty="0" err="1" smtClean="0">
                <a:latin typeface="Times New Roman" charset="0"/>
                <a:ea typeface="ＭＳ Ｐゴシック" charset="0"/>
              </a:rPr>
              <a:t>ssh</a:t>
            </a:r>
            <a:r>
              <a:rPr lang="en-US" sz="2400" dirty="0" smtClean="0">
                <a:latin typeface="Times New Roman" charset="0"/>
                <a:ea typeface="ＭＳ Ｐゴシック" charset="0"/>
              </a:rPr>
              <a:t> – no </a:t>
            </a:r>
            <a:r>
              <a:rPr lang="en-US" sz="2400" dirty="0" err="1" smtClean="0">
                <a:latin typeface="Times New Roman" charset="0"/>
                <a:ea typeface="ＭＳ Ｐゴシック" charset="0"/>
              </a:rPr>
              <a:t>gui</a:t>
            </a:r>
            <a:r>
              <a:rPr lang="en-US" sz="2400" dirty="0" smtClean="0">
                <a:latin typeface="Times New Roman" charset="0"/>
                <a:ea typeface="ＭＳ Ｐゴシック" charset="0"/>
              </a:rPr>
              <a:t> needed).</a:t>
            </a:r>
          </a:p>
          <a:p>
            <a:pPr lvl="1" eaLnBrk="1" hangingPunct="1">
              <a:lnSpc>
                <a:spcPct val="90000"/>
              </a:lnSpc>
              <a:defRPr/>
            </a:pPr>
            <a:r>
              <a:rPr lang="en-US" sz="2000" dirty="0" smtClean="0">
                <a:latin typeface="Times New Roman" charset="0"/>
                <a:ea typeface="ＭＳ Ｐゴシック" charset="0"/>
              </a:rPr>
              <a:t>Backup – find online </a:t>
            </a:r>
            <a:r>
              <a:rPr lang="en-US" sz="2000" dirty="0" err="1" smtClean="0">
                <a:latin typeface="Times New Roman" charset="0"/>
                <a:ea typeface="ＭＳ Ｐゴシック" charset="0"/>
              </a:rPr>
              <a:t>swi</a:t>
            </a:r>
            <a:r>
              <a:rPr lang="en-US" sz="2000" dirty="0" smtClean="0">
                <a:latin typeface="Times New Roman" charset="0"/>
                <a:ea typeface="ＭＳ Ｐゴシック" charset="0"/>
              </a:rPr>
              <a:t>-prolog editor, which is what I’ll do.</a:t>
            </a:r>
          </a:p>
          <a:p>
            <a:pPr lvl="1" eaLnBrk="1" hangingPunct="1">
              <a:lnSpc>
                <a:spcPct val="90000"/>
              </a:lnSpc>
              <a:defRPr/>
            </a:pPr>
            <a:r>
              <a:rPr lang="en-US" sz="2000" dirty="0" smtClean="0">
                <a:latin typeface="Times New Roman" charset="0"/>
                <a:ea typeface="ＭＳ Ｐゴシック" charset="0"/>
              </a:rPr>
              <a:t>Other option: use lab machines, or download local copy of </a:t>
            </a:r>
            <a:r>
              <a:rPr lang="en-US" sz="2000" dirty="0" err="1" smtClean="0">
                <a:latin typeface="Times New Roman" charset="0"/>
                <a:ea typeface="ＭＳ Ｐゴシック" charset="0"/>
              </a:rPr>
              <a:t>gprolog</a:t>
            </a:r>
            <a:r>
              <a:rPr lang="en-US" sz="2000" dirty="0" smtClean="0">
                <a:latin typeface="Times New Roman" charset="0"/>
                <a:ea typeface="ＭＳ Ｐゴシック" charset="0"/>
              </a:rPr>
              <a:t>.</a:t>
            </a:r>
          </a:p>
          <a:p>
            <a:pPr eaLnBrk="1" hangingPunct="1">
              <a:lnSpc>
                <a:spcPct val="90000"/>
              </a:lnSpc>
              <a:defRPr/>
            </a:pPr>
            <a:r>
              <a:rPr lang="en-US" sz="2400" dirty="0" smtClean="0">
                <a:latin typeface="Times New Roman" charset="0"/>
                <a:ea typeface="ＭＳ Ｐゴシック" charset="0"/>
              </a:rPr>
              <a:t>Type “</a:t>
            </a:r>
            <a:r>
              <a:rPr lang="en-US" sz="2400" dirty="0" err="1" smtClean="0">
                <a:latin typeface="Times New Roman" charset="0"/>
                <a:ea typeface="ＭＳ Ｐゴシック" charset="0"/>
              </a:rPr>
              <a:t>gprolog</a:t>
            </a:r>
            <a:r>
              <a:rPr lang="en-US" sz="2400" dirty="0" smtClean="0">
                <a:latin typeface="Times New Roman" charset="0"/>
                <a:ea typeface="ＭＳ Ｐゴシック" charset="0"/>
              </a:rPr>
              <a:t>”</a:t>
            </a:r>
          </a:p>
          <a:p>
            <a:pPr eaLnBrk="1" hangingPunct="1">
              <a:lnSpc>
                <a:spcPct val="90000"/>
              </a:lnSpc>
              <a:defRPr/>
            </a:pPr>
            <a:r>
              <a:rPr lang="en-US" sz="2400" dirty="0" smtClean="0">
                <a:latin typeface="Times New Roman" charset="0"/>
                <a:ea typeface="ＭＳ Ｐゴシック" charset="0"/>
              </a:rPr>
              <a:t>Now type (into a document called </a:t>
            </a:r>
            <a:r>
              <a:rPr lang="en-US" sz="2400" dirty="0" err="1" smtClean="0">
                <a:latin typeface="Times New Roman" charset="0"/>
                <a:ea typeface="ＭＳ Ｐゴシック" charset="0"/>
              </a:rPr>
              <a:t>firstexample.pl</a:t>
            </a:r>
            <a:r>
              <a:rPr lang="en-US" sz="2400" dirty="0" smtClean="0">
                <a:latin typeface="Times New Roman" charset="0"/>
                <a:ea typeface="ＭＳ Ｐゴシック" charset="0"/>
              </a:rPr>
              <a:t>):</a:t>
            </a:r>
          </a:p>
          <a:p>
            <a:pPr marL="39688" indent="0" eaLnBrk="1" hangingPunct="1">
              <a:lnSpc>
                <a:spcPct val="90000"/>
              </a:lnSpc>
              <a:buFont typeface="Times New Roman" charset="0"/>
              <a:buNone/>
              <a:defRPr/>
            </a:pPr>
            <a:r>
              <a:rPr lang="en-US" sz="2000" dirty="0" smtClean="0">
                <a:latin typeface="Courier New" charset="0"/>
                <a:ea typeface="ＭＳ Ｐゴシック" charset="0"/>
              </a:rPr>
              <a:t>  </a:t>
            </a:r>
            <a:r>
              <a:rPr lang="en-US" sz="2000" dirty="0">
                <a:latin typeface="Courier New" charset="0"/>
                <a:ea typeface="ＭＳ Ｐゴシック" charset="0"/>
              </a:rPr>
              <a:t> likes(</a:t>
            </a:r>
            <a:r>
              <a:rPr lang="en-US" sz="2000" dirty="0" err="1">
                <a:latin typeface="Courier New" charset="0"/>
                <a:ea typeface="ＭＳ Ｐゴシック" charset="0"/>
              </a:rPr>
              <a:t>mary,food</a:t>
            </a:r>
            <a:r>
              <a:rPr lang="en-US" sz="2000" dirty="0">
                <a:latin typeface="Courier New" charset="0"/>
                <a:ea typeface="ＭＳ Ｐゴシック" charset="0"/>
              </a:rPr>
              <a:t>).</a:t>
            </a:r>
          </a:p>
          <a:p>
            <a:pPr marL="39688" indent="0" eaLnBrk="1" hangingPunct="1">
              <a:lnSpc>
                <a:spcPct val="90000"/>
              </a:lnSpc>
              <a:buFont typeface="Times New Roman" charset="0"/>
              <a:buNone/>
              <a:defRPr/>
            </a:pPr>
            <a:r>
              <a:rPr lang="en-US" sz="2000" dirty="0" smtClean="0">
                <a:latin typeface="Courier New" charset="0"/>
                <a:ea typeface="ＭＳ Ｐゴシック" charset="0"/>
              </a:rPr>
              <a:t>   likes</a:t>
            </a:r>
            <a:r>
              <a:rPr lang="en-US" sz="2000" dirty="0">
                <a:latin typeface="Courier New" charset="0"/>
                <a:ea typeface="ＭＳ Ｐゴシック" charset="0"/>
              </a:rPr>
              <a:t>(</a:t>
            </a:r>
            <a:r>
              <a:rPr lang="en-US" sz="2000" dirty="0" err="1">
                <a:latin typeface="Courier New" charset="0"/>
                <a:ea typeface="ＭＳ Ｐゴシック" charset="0"/>
              </a:rPr>
              <a:t>mary</a:t>
            </a:r>
            <a:r>
              <a:rPr lang="en-US" sz="2000" dirty="0" err="1" smtClean="0">
                <a:latin typeface="Courier New" charset="0"/>
                <a:ea typeface="ＭＳ Ｐゴシック" charset="0"/>
              </a:rPr>
              <a:t>,beer</a:t>
            </a:r>
            <a:r>
              <a:rPr lang="en-US" sz="2000" dirty="0" smtClean="0">
                <a:latin typeface="Courier New" charset="0"/>
                <a:ea typeface="ＭＳ Ｐゴシック" charset="0"/>
              </a:rPr>
              <a:t>).</a:t>
            </a:r>
          </a:p>
          <a:p>
            <a:pPr marL="39688" indent="0" eaLnBrk="1" hangingPunct="1">
              <a:lnSpc>
                <a:spcPct val="90000"/>
              </a:lnSpc>
              <a:buFont typeface="Times New Roman" charset="0"/>
              <a:buNone/>
              <a:defRPr/>
            </a:pPr>
            <a:r>
              <a:rPr lang="en-US" sz="2000" dirty="0">
                <a:latin typeface="Courier New" charset="0"/>
                <a:ea typeface="ＭＳ Ｐゴシック" charset="0"/>
              </a:rPr>
              <a:t> </a:t>
            </a:r>
            <a:r>
              <a:rPr lang="en-US" sz="2000" dirty="0" smtClean="0">
                <a:latin typeface="Courier New" charset="0"/>
                <a:ea typeface="ＭＳ Ｐゴシック" charset="0"/>
              </a:rPr>
              <a:t>  likes(</a:t>
            </a:r>
            <a:r>
              <a:rPr lang="en-US" sz="2000" dirty="0" err="1" smtClean="0">
                <a:latin typeface="Courier New" charset="0"/>
                <a:ea typeface="ＭＳ Ｐゴシック" charset="0"/>
              </a:rPr>
              <a:t>mary,movies</a:t>
            </a:r>
            <a:r>
              <a:rPr lang="en-US" sz="2000" dirty="0" smtClean="0">
                <a:latin typeface="Courier New" charset="0"/>
                <a:ea typeface="ＭＳ Ｐゴシック" charset="0"/>
              </a:rPr>
              <a:t>).</a:t>
            </a:r>
            <a:endParaRPr lang="en-US" sz="2000" dirty="0">
              <a:latin typeface="Courier New" charset="0"/>
              <a:ea typeface="ＭＳ Ｐゴシック" charset="0"/>
            </a:endParaRPr>
          </a:p>
          <a:p>
            <a:pPr marL="39688" indent="0" eaLnBrk="1" hangingPunct="1">
              <a:lnSpc>
                <a:spcPct val="90000"/>
              </a:lnSpc>
              <a:buFont typeface="Times New Roman" charset="0"/>
              <a:buNone/>
              <a:defRPr/>
            </a:pPr>
            <a:r>
              <a:rPr lang="en-US" sz="2000" dirty="0" smtClean="0">
                <a:latin typeface="Courier New" charset="0"/>
                <a:ea typeface="ＭＳ Ｐゴシック" charset="0"/>
              </a:rPr>
              <a:t>   likes</a:t>
            </a:r>
            <a:r>
              <a:rPr lang="en-US" sz="2000" dirty="0">
                <a:latin typeface="Courier New" charset="0"/>
                <a:ea typeface="ＭＳ Ｐゴシック" charset="0"/>
              </a:rPr>
              <a:t>(</a:t>
            </a:r>
            <a:r>
              <a:rPr lang="en-US" sz="2000" dirty="0" err="1">
                <a:latin typeface="Courier New" charset="0"/>
                <a:ea typeface="ＭＳ Ｐゴシック" charset="0"/>
              </a:rPr>
              <a:t>john,wine</a:t>
            </a:r>
            <a:r>
              <a:rPr lang="en-US" sz="2000" dirty="0">
                <a:latin typeface="Courier New" charset="0"/>
                <a:ea typeface="ＭＳ Ｐゴシック" charset="0"/>
              </a:rPr>
              <a:t>).</a:t>
            </a:r>
          </a:p>
          <a:p>
            <a:pPr marL="39688" indent="0" eaLnBrk="1" hangingPunct="1">
              <a:lnSpc>
                <a:spcPct val="90000"/>
              </a:lnSpc>
              <a:buFont typeface="Times New Roman" charset="0"/>
              <a:buNone/>
              <a:defRPr/>
            </a:pPr>
            <a:r>
              <a:rPr lang="en-US" sz="2000" dirty="0" smtClean="0">
                <a:latin typeface="Courier New" charset="0"/>
                <a:ea typeface="ＭＳ Ｐゴシック" charset="0"/>
              </a:rPr>
              <a:t>   likes</a:t>
            </a:r>
            <a:r>
              <a:rPr lang="en-US" sz="2000" dirty="0">
                <a:latin typeface="Courier New" charset="0"/>
                <a:ea typeface="ＭＳ Ｐゴシック" charset="0"/>
              </a:rPr>
              <a:t>(</a:t>
            </a:r>
            <a:r>
              <a:rPr lang="en-US" sz="2000" dirty="0" err="1">
                <a:latin typeface="Courier New" charset="0"/>
                <a:ea typeface="ＭＳ Ｐゴシック" charset="0"/>
              </a:rPr>
              <a:t>john,mary</a:t>
            </a:r>
            <a:r>
              <a:rPr lang="en-US" sz="2000" dirty="0">
                <a:latin typeface="Courier New" charset="0"/>
                <a:ea typeface="ＭＳ Ｐゴシック" charset="0"/>
              </a:rPr>
              <a:t>)</a:t>
            </a:r>
            <a:r>
              <a:rPr lang="en-US" sz="2000" dirty="0" smtClean="0">
                <a:latin typeface="Courier New" charset="0"/>
                <a:ea typeface="ＭＳ Ｐゴシック" charset="0"/>
              </a:rPr>
              <a:t>.</a:t>
            </a:r>
          </a:p>
          <a:p>
            <a:pPr eaLnBrk="1" hangingPunct="1">
              <a:lnSpc>
                <a:spcPct val="90000"/>
              </a:lnSpc>
              <a:defRPr/>
            </a:pPr>
            <a:r>
              <a:rPr lang="en-US" sz="2400" dirty="0" smtClean="0">
                <a:latin typeface="Times New Roman" charset="0"/>
                <a:ea typeface="ＭＳ Ｐゴシック" charset="0"/>
              </a:rPr>
              <a:t>Type “prolog”, then “consult(‘</a:t>
            </a:r>
            <a:r>
              <a:rPr lang="en-US" sz="2400" dirty="0" err="1" smtClean="0">
                <a:latin typeface="Times New Roman" charset="0"/>
                <a:ea typeface="ＭＳ Ｐゴシック" charset="0"/>
              </a:rPr>
              <a:t>firstexample.pl</a:t>
            </a:r>
            <a:r>
              <a:rPr lang="en-US" sz="2400" dirty="0" smtClean="0">
                <a:latin typeface="Times New Roman" charset="0"/>
                <a:ea typeface="ＭＳ Ｐゴシック" charset="0"/>
              </a:rPr>
              <a:t>’)</a:t>
            </a:r>
            <a:r>
              <a:rPr lang="en-US" sz="2400" dirty="0">
                <a:latin typeface="Times New Roman" charset="0"/>
                <a:ea typeface="ＭＳ Ｐゴシック" charset="0"/>
              </a:rPr>
              <a:t> </a:t>
            </a:r>
            <a:r>
              <a:rPr lang="en-US" sz="2400" dirty="0" smtClean="0">
                <a:latin typeface="Times New Roman" charset="0"/>
                <a:ea typeface="ＭＳ Ｐゴシック" charset="0"/>
              </a:rPr>
              <a:t>or just “[</a:t>
            </a:r>
            <a:r>
              <a:rPr lang="en-US" sz="2400" dirty="0" err="1" smtClean="0">
                <a:latin typeface="Times New Roman" charset="0"/>
                <a:ea typeface="ＭＳ Ｐゴシック" charset="0"/>
              </a:rPr>
              <a:t>firstexample</a:t>
            </a:r>
            <a:r>
              <a:rPr lang="en-US" sz="2400" dirty="0" smtClean="0">
                <a:latin typeface="Times New Roman" charset="0"/>
                <a:ea typeface="ＭＳ Ｐゴシック" charset="0"/>
              </a:rPr>
              <a:t>].” to load the predicates in your document.</a:t>
            </a:r>
          </a:p>
          <a:p>
            <a:pPr eaLnBrk="1" hangingPunct="1">
              <a:lnSpc>
                <a:spcPct val="90000"/>
              </a:lnSpc>
              <a:defRPr/>
            </a:pPr>
            <a:r>
              <a:rPr lang="en-US" sz="2400" dirty="0" smtClean="0">
                <a:latin typeface="Times New Roman" charset="0"/>
                <a:ea typeface="ＭＳ Ｐゴシック" charset="0"/>
              </a:rPr>
              <a:t>Type “listing.” to get all the current facts.</a:t>
            </a:r>
            <a:endParaRPr lang="en-US" sz="2400" dirty="0">
              <a:latin typeface="Times New Roman" charset="0"/>
              <a:ea typeface="ＭＳ Ｐゴシック" charset="0"/>
            </a:endParaRPr>
          </a:p>
          <a:p>
            <a:pPr marL="39688" indent="0" eaLnBrk="1" hangingPunct="1">
              <a:lnSpc>
                <a:spcPct val="90000"/>
              </a:lnSpc>
              <a:buFont typeface="Times New Roman" charset="0"/>
              <a:buNone/>
              <a:defRPr/>
            </a:pPr>
            <a:r>
              <a:rPr lang="en-US" sz="2400" dirty="0">
                <a:latin typeface="Courier New" charset="0"/>
                <a:ea typeface="ＭＳ Ｐゴシック" charset="0"/>
              </a:rPr>
              <a:t>   </a:t>
            </a: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extLst>
      <p:ext uri="{BB962C8B-B14F-4D97-AF65-F5344CB8AC3E}">
        <p14:creationId xmlns:p14="http://schemas.microsoft.com/office/powerpoint/2010/main" val="1203651970"/>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8434"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8435"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8436"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8437"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843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28680"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28681" name="Rectangle 9"/>
          <p:cNvSpPr>
            <a:spLocks noGrp="1" noChangeArrowheads="1"/>
          </p:cNvSpPr>
          <p:nvPr>
            <p:ph type="body" idx="1"/>
          </p:nvPr>
        </p:nvSpPr>
        <p:spPr>
          <a:xfrm>
            <a:off x="457200" y="1219200"/>
            <a:ext cx="8178800" cy="53911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z="3200" smtClean="0">
                <a:cs typeface="+mn-cs"/>
              </a:rPr>
              <a:t>For math we use the built-in operator </a:t>
            </a:r>
            <a:r>
              <a:rPr lang="en-US" sz="3200" i="1" smtClean="0">
                <a:cs typeface="+mn-cs"/>
              </a:rPr>
              <a:t>is</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Courier New" charset="0"/>
                <a:sym typeface="Courier New" charset="0"/>
              </a:rPr>
              <a:t>    ?- is(X, 1+2).</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Courier New" charset="0"/>
                <a:sym typeface="Courier New" charset="0"/>
              </a:rPr>
              <a:t>    X = 3</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Courier New" charset="0"/>
                <a:sym typeface="Courier New" charset="0"/>
              </a:rPr>
              <a:t>    yes</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Courier New" charset="0"/>
                <a:sym typeface="Courier New" charset="0"/>
              </a:rPr>
              <a:t>    ?- X is 1+2.</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Courier New" charset="0"/>
                <a:sym typeface="Courier New" charset="0"/>
              </a:rPr>
              <a:t>    X = 3</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Courier New" charset="0"/>
                <a:sym typeface="Courier New" charset="0"/>
              </a:rPr>
              <a:t>    yes</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mn-cs"/>
                <a:sym typeface="Courier New" charset="0"/>
              </a:rPr>
              <a:t>		</a:t>
            </a:r>
            <a:r>
              <a:rPr lang="en-US" sz="2400" smtClean="0">
                <a:cs typeface="+mn-cs"/>
              </a:rPr>
              <a:t>% LHS of 'is' must be as-yet uninstantiated</a:t>
            </a:r>
            <a:r>
              <a:rPr lang="en-US" smtClean="0">
                <a:cs typeface="+mn-cs"/>
              </a:rPr>
              <a:t/>
            </a:r>
            <a:br>
              <a:rPr lang="en-US" smtClean="0">
                <a:cs typeface="+mn-cs"/>
              </a:rPr>
            </a:br>
            <a:r>
              <a:rPr lang="en-US" smtClean="0">
                <a:latin typeface="Courier New" charset="0"/>
                <a:cs typeface="Courier New" charset="0"/>
                <a:sym typeface="Courier New" charset="0"/>
              </a:rPr>
              <a:t>    ?- 1+2 is 4-1.</a:t>
            </a:r>
            <a:r>
              <a:rPr lang="en-US" smtClean="0">
                <a:latin typeface="Courier New" charset="0"/>
                <a:cs typeface="+mn-cs"/>
                <a:sym typeface="Courier New" charset="0"/>
              </a:rPr>
              <a:t>	</a:t>
            </a:r>
            <a:br>
              <a:rPr lang="en-US" smtClean="0">
                <a:latin typeface="Courier New" charset="0"/>
                <a:cs typeface="+mn-cs"/>
                <a:sym typeface="Courier New" charset="0"/>
              </a:rPr>
            </a:br>
            <a:r>
              <a:rPr lang="en-US" smtClean="0">
                <a:latin typeface="Courier New" charset="0"/>
                <a:cs typeface="Courier New" charset="0"/>
                <a:sym typeface="Courier New" charset="0"/>
              </a:rPr>
              <a:t>    no</a:t>
            </a:r>
            <a:r>
              <a:rPr lang="en-US" smtClean="0">
                <a:latin typeface="Courier New" charset="0"/>
                <a:cs typeface="+mn-cs"/>
                <a:sym typeface="Courier New" charset="0"/>
              </a:rPr>
              <a:t/>
            </a:r>
            <a:br>
              <a:rPr lang="en-US" smtClean="0">
                <a:latin typeface="Courier New" charset="0"/>
                <a:cs typeface="+mn-cs"/>
                <a:sym typeface="Courier New" charset="0"/>
              </a:rPr>
            </a:br>
            <a:r>
              <a:rPr lang="en-US" smtClean="0">
                <a:latin typeface="Courier New" charset="0"/>
                <a:cs typeface="+mn-cs"/>
                <a:sym typeface="Courier New" charset="0"/>
              </a:rPr>
              <a:t>		</a:t>
            </a:r>
            <a:r>
              <a:rPr lang="en-US" sz="2400" smtClean="0">
                <a:cs typeface="+mn-cs"/>
              </a:rPr>
              <a:t>% RHS of 'is' must already be instantiated</a:t>
            </a:r>
            <a:br>
              <a:rPr lang="en-US" sz="2400" smtClean="0">
                <a:cs typeface="+mn-cs"/>
              </a:rPr>
            </a:br>
            <a:r>
              <a:rPr lang="en-US" smtClean="0">
                <a:latin typeface="Courier New" charset="0"/>
                <a:cs typeface="Courier New" charset="0"/>
                <a:sym typeface="Courier New" charset="0"/>
              </a:rPr>
              <a:t>    ?- X is Y.</a:t>
            </a:r>
            <a:r>
              <a:rPr lang="en-US" smtClean="0">
                <a:latin typeface="Courier New" charset="0"/>
                <a:cs typeface="+mn-cs"/>
                <a:sym typeface="Courier New" charset="0"/>
              </a:rPr>
              <a:t>		</a:t>
            </a:r>
            <a:br>
              <a:rPr lang="en-US" smtClean="0">
                <a:latin typeface="Courier New" charset="0"/>
                <a:cs typeface="+mn-cs"/>
                <a:sym typeface="Courier New" charset="0"/>
              </a:rPr>
            </a:br>
            <a:r>
              <a:rPr lang="en-US" smtClean="0">
                <a:latin typeface="Courier New" charset="0"/>
                <a:cs typeface="Courier New" charset="0"/>
                <a:sym typeface="Courier New" charset="0"/>
              </a:rPr>
              <a:t>    &lt;error&gt;</a:t>
            </a:r>
            <a:endParaRPr lang="en-US" smtClean="0">
              <a:latin typeface="Courier New" charset="0"/>
              <a:cs typeface="+mn-cs"/>
              <a:sym typeface="Courier New" charset="0"/>
            </a:endParaRPr>
          </a:p>
        </p:txBody>
      </p:sp>
    </p:spTree>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9458"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9459"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9460"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19461"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1946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46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9464"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19465" name="Rectangle 9"/>
          <p:cNvSpPr>
            <a:spLocks noGrp="1" noChangeArrowheads="1"/>
          </p:cNvSpPr>
          <p:nvPr>
            <p:ph type="body" idx="1"/>
          </p:nvPr>
        </p:nvSpPr>
        <p:spPr>
          <a:xfrm>
            <a:off x="457200" y="1219200"/>
            <a:ext cx="8178800" cy="5105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z="3200" smtClean="0">
                <a:cs typeface="+mn-cs"/>
              </a:rPr>
              <a:t>When it attempts resolution, the Prolog interpreter pushes the current goal onto a stack, makes the first term in the body the current goal, and goes back to the beginning of the database and starts looking again</a:t>
            </a:r>
          </a:p>
          <a:p>
            <a:pPr eaLnBrk="1" hangingPunct="1">
              <a:lnSpc>
                <a:spcPct val="90000"/>
              </a:lnSpc>
              <a:defRPr/>
            </a:pPr>
            <a:r>
              <a:rPr lang="en-US" sz="3200" smtClean="0">
                <a:cs typeface="+mn-cs"/>
              </a:rPr>
              <a:t>If it gets through the first goal of a body successfully, the interpreter continues</a:t>
            </a:r>
            <a:br>
              <a:rPr lang="en-US" sz="3200" smtClean="0">
                <a:cs typeface="+mn-cs"/>
              </a:rPr>
            </a:br>
            <a:r>
              <a:rPr lang="en-US" sz="3200" smtClean="0">
                <a:cs typeface="+mn-cs"/>
              </a:rPr>
              <a:t>with the next one</a:t>
            </a:r>
          </a:p>
          <a:p>
            <a:pPr eaLnBrk="1" hangingPunct="1">
              <a:lnSpc>
                <a:spcPct val="90000"/>
              </a:lnSpc>
              <a:defRPr/>
            </a:pPr>
            <a:r>
              <a:rPr lang="en-US" sz="3200" smtClean="0">
                <a:cs typeface="+mn-cs"/>
              </a:rPr>
              <a:t>If it gets all the way through the body, the goal is satisfied and it backs up a level and proceeds</a:t>
            </a:r>
          </a:p>
        </p:txBody>
      </p:sp>
    </p:spTree>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482"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483"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484"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0485"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048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20488"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20489" name="Rectangle 9"/>
          <p:cNvSpPr>
            <a:spLocks noGrp="1" noChangeArrowheads="1"/>
          </p:cNvSpPr>
          <p:nvPr>
            <p:ph type="body" idx="1"/>
          </p:nvPr>
        </p:nvSpPr>
        <p:spPr>
          <a:xfrm>
            <a:off x="228600" y="1295400"/>
            <a:ext cx="8686800" cy="49339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z="3200" smtClean="0">
                <a:cs typeface="+mn-cs"/>
              </a:rPr>
              <a:t>If it fails to satisfy the terms in the body of a rule, the interpreter undoes the unification of the left hand side (this includes uninstantiating any variables that were given values as a result of the unification) and keeps looking through the database for something else with which to unify (This process is called BACKTRACKING) </a:t>
            </a:r>
          </a:p>
          <a:p>
            <a:pPr eaLnBrk="1" hangingPunct="1">
              <a:lnSpc>
                <a:spcPct val="90000"/>
              </a:lnSpc>
              <a:defRPr/>
            </a:pPr>
            <a:r>
              <a:rPr lang="en-US" sz="3200" smtClean="0">
                <a:cs typeface="+mn-cs"/>
              </a:rPr>
              <a:t>If the interpreter gets to the end of database without succeeding, it backs out a level (that's how it might fail to satisfy something in a body) and continues from there</a:t>
            </a:r>
          </a:p>
        </p:txBody>
      </p:sp>
    </p:spTree>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1506"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1507"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1508"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1509"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151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51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21512"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cs typeface="+mj-cs"/>
              </a:rPr>
              <a:t>Prolog: backtracking</a:t>
            </a:r>
          </a:p>
        </p:txBody>
      </p:sp>
      <p:sp>
        <p:nvSpPr>
          <p:cNvPr id="21513" name="Rectangle 9"/>
          <p:cNvSpPr>
            <a:spLocks noGrp="1" noChangeArrowheads="1"/>
          </p:cNvSpPr>
          <p:nvPr>
            <p:ph type="body" idx="1"/>
          </p:nvPr>
        </p:nvSpPr>
        <p:spPr>
          <a:xfrm>
            <a:off x="76200" y="1295400"/>
            <a:ext cx="8991600" cy="41719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cs typeface="+mn-cs"/>
              </a:rPr>
              <a:t>We can visualize backtracking search as a tree in which the top-level goal is the root and the leaves are facts (see Figure 11.1 - next 2 slides)</a:t>
            </a:r>
          </a:p>
          <a:p>
            <a:pPr marL="782638" lvl="1" eaLnBrk="1" hangingPunct="1">
              <a:lnSpc>
                <a:spcPct val="90000"/>
              </a:lnSpc>
              <a:defRPr/>
            </a:pPr>
            <a:r>
              <a:rPr lang="en-US" dirty="0" smtClean="0"/>
              <a:t>The children of the root are all the rules and facts with which the goal can unify</a:t>
            </a:r>
          </a:p>
          <a:p>
            <a:pPr marL="782638" lvl="1" eaLnBrk="1" hangingPunct="1">
              <a:lnSpc>
                <a:spcPct val="90000"/>
              </a:lnSpc>
              <a:defRPr/>
            </a:pPr>
            <a:r>
              <a:rPr lang="en-US" dirty="0" smtClean="0"/>
              <a:t>The interpreter does an OR across them: one of them must succeed in order for goal to succeed</a:t>
            </a:r>
          </a:p>
          <a:p>
            <a:pPr marL="782638" lvl="1" eaLnBrk="1" hangingPunct="1">
              <a:lnSpc>
                <a:spcPct val="90000"/>
              </a:lnSpc>
              <a:defRPr/>
            </a:pPr>
            <a:r>
              <a:rPr lang="en-US" dirty="0" smtClean="0"/>
              <a:t>The children of a node in the second level of the tree are the terms in the body of the rule</a:t>
            </a:r>
          </a:p>
          <a:p>
            <a:pPr marL="782638" lvl="1" eaLnBrk="1" hangingPunct="1">
              <a:lnSpc>
                <a:spcPct val="90000"/>
              </a:lnSpc>
              <a:defRPr/>
            </a:pPr>
            <a:r>
              <a:rPr lang="en-US" dirty="0" smtClean="0"/>
              <a:t>The interpreter does an AND across these: all of them must succeed in order for parent to succeed</a:t>
            </a:r>
          </a:p>
          <a:p>
            <a:pPr marL="782638" lvl="1" eaLnBrk="1" hangingPunct="1">
              <a:lnSpc>
                <a:spcPct val="90000"/>
              </a:lnSpc>
              <a:defRPr/>
            </a:pPr>
            <a:r>
              <a:rPr lang="en-US" dirty="0" smtClean="0"/>
              <a:t>The overall search tree then consists of alternating AND and OR levels</a:t>
            </a:r>
          </a:p>
        </p:txBody>
      </p:sp>
    </p:spTree>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253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21512"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cs typeface="+mj-cs"/>
              </a:rPr>
              <a:t>Prolog - backtracking</a:t>
            </a:r>
          </a:p>
        </p:txBody>
      </p:sp>
      <p:sp>
        <p:nvSpPr>
          <p:cNvPr id="21513" name="Rectangle 9"/>
          <p:cNvSpPr>
            <a:spLocks noGrp="1" noChangeArrowheads="1"/>
          </p:cNvSpPr>
          <p:nvPr>
            <p:ph type="body" idx="1"/>
          </p:nvPr>
        </p:nvSpPr>
        <p:spPr>
          <a:xfrm>
            <a:off x="76200" y="1295400"/>
            <a:ext cx="8991600" cy="41719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cs typeface="+mn-cs"/>
              </a:rPr>
              <a:t>A simple example we started with last time:</a:t>
            </a:r>
          </a:p>
          <a:p>
            <a:pPr marL="39688" indent="0" eaLnBrk="1" hangingPunct="1">
              <a:lnSpc>
                <a:spcPct val="90000"/>
              </a:lnSpc>
              <a:buFont typeface="Times New Roman" charset="0"/>
              <a:buNone/>
              <a:defRPr/>
            </a:pPr>
            <a:r>
              <a:rPr lang="en-US" dirty="0">
                <a:cs typeface="+mn-cs"/>
              </a:rPr>
              <a:t>	</a:t>
            </a:r>
            <a:r>
              <a:rPr lang="en-US" dirty="0" smtClean="0">
                <a:latin typeface="Courier New"/>
                <a:cs typeface="Courier New"/>
              </a:rPr>
              <a:t>rainy(</a:t>
            </a:r>
            <a:r>
              <a:rPr lang="en-US" dirty="0" err="1" smtClean="0">
                <a:latin typeface="Courier New"/>
                <a:cs typeface="Courier New"/>
              </a:rPr>
              <a:t>seattle</a:t>
            </a:r>
            <a:r>
              <a:rPr lang="en-US" dirty="0" smtClean="0">
                <a:latin typeface="Courier New"/>
                <a:cs typeface="Courier New"/>
              </a:rPr>
              <a:t>).</a:t>
            </a:r>
          </a:p>
          <a:p>
            <a:pPr marL="39688" indent="0" eaLnBrk="1" hangingPunct="1">
              <a:lnSpc>
                <a:spcPct val="90000"/>
              </a:lnSpc>
              <a:buFont typeface="Times New Roman" charset="0"/>
              <a:buNone/>
              <a:defRPr/>
            </a:pPr>
            <a:r>
              <a:rPr lang="en-US" dirty="0">
                <a:latin typeface="Courier New"/>
                <a:cs typeface="Courier New"/>
              </a:rPr>
              <a:t>	rainy</a:t>
            </a:r>
            <a:r>
              <a:rPr lang="en-US" dirty="0" smtClean="0">
                <a:latin typeface="Courier New"/>
                <a:cs typeface="Courier New"/>
              </a:rPr>
              <a:t>(</a:t>
            </a:r>
            <a:r>
              <a:rPr lang="en-US" dirty="0" err="1" smtClean="0">
                <a:latin typeface="Courier New"/>
                <a:cs typeface="Courier New"/>
              </a:rPr>
              <a:t>rochester</a:t>
            </a:r>
            <a:r>
              <a:rPr lang="en-US" dirty="0" smtClean="0">
                <a:latin typeface="Courier New"/>
                <a:cs typeface="Courier New"/>
              </a:rPr>
              <a:t>).</a:t>
            </a:r>
          </a:p>
          <a:p>
            <a:pPr marL="39688" indent="0" eaLnBrk="1" hangingPunct="1">
              <a:lnSpc>
                <a:spcPct val="90000"/>
              </a:lnSpc>
              <a:buFont typeface="Times New Roman" charset="0"/>
              <a:buNone/>
              <a:defRPr/>
            </a:pPr>
            <a:r>
              <a:rPr lang="en-US" dirty="0">
                <a:latin typeface="Courier New"/>
                <a:cs typeface="Courier New"/>
              </a:rPr>
              <a:t>	</a:t>
            </a:r>
            <a:r>
              <a:rPr lang="en-US" dirty="0" smtClean="0">
                <a:latin typeface="Courier New"/>
                <a:cs typeface="Courier New"/>
              </a:rPr>
              <a:t>cold(</a:t>
            </a:r>
            <a:r>
              <a:rPr lang="en-US" dirty="0" err="1">
                <a:latin typeface="Courier New"/>
                <a:cs typeface="Courier New"/>
              </a:rPr>
              <a:t>rochester</a:t>
            </a:r>
            <a:r>
              <a:rPr lang="en-US" dirty="0">
                <a:latin typeface="Courier New"/>
                <a:cs typeface="Courier New"/>
              </a:rPr>
              <a:t>)</a:t>
            </a:r>
            <a:r>
              <a:rPr lang="en-US" dirty="0" smtClean="0">
                <a:latin typeface="Courier New"/>
                <a:cs typeface="Courier New"/>
              </a:rPr>
              <a:t>.</a:t>
            </a:r>
          </a:p>
          <a:p>
            <a:pPr marL="39688" indent="0" eaLnBrk="1" hangingPunct="1">
              <a:lnSpc>
                <a:spcPct val="90000"/>
              </a:lnSpc>
              <a:buFont typeface="Times New Roman" charset="0"/>
              <a:buNone/>
              <a:defRPr/>
            </a:pPr>
            <a:r>
              <a:rPr lang="en-US" dirty="0">
                <a:latin typeface="Courier New"/>
                <a:cs typeface="Courier New"/>
              </a:rPr>
              <a:t>	</a:t>
            </a:r>
            <a:r>
              <a:rPr lang="en-US" dirty="0" smtClean="0">
                <a:latin typeface="Courier New"/>
                <a:cs typeface="Courier New"/>
              </a:rPr>
              <a:t>snowy(X) :- rainy(X), cold(X).</a:t>
            </a:r>
          </a:p>
          <a:p>
            <a:pPr eaLnBrk="1" hangingPunct="1">
              <a:lnSpc>
                <a:spcPct val="90000"/>
              </a:lnSpc>
              <a:defRPr/>
            </a:pPr>
            <a:r>
              <a:rPr lang="en-US" dirty="0" smtClean="0"/>
              <a:t>Suppose we then type in:</a:t>
            </a:r>
          </a:p>
          <a:p>
            <a:pPr marL="39688" indent="0" eaLnBrk="1" hangingPunct="1">
              <a:lnSpc>
                <a:spcPct val="90000"/>
              </a:lnSpc>
              <a:buFont typeface="Times New Roman" charset="0"/>
              <a:buNone/>
              <a:defRPr/>
            </a:pPr>
            <a:r>
              <a:rPr lang="en-US" dirty="0"/>
              <a:t>	</a:t>
            </a:r>
            <a:r>
              <a:rPr lang="en-US" dirty="0" smtClean="0">
                <a:latin typeface="Courier New"/>
                <a:cs typeface="Courier New"/>
              </a:rPr>
              <a:t>snowy(C)</a:t>
            </a:r>
          </a:p>
          <a:p>
            <a:pPr eaLnBrk="1" hangingPunct="1">
              <a:lnSpc>
                <a:spcPct val="90000"/>
              </a:lnSpc>
              <a:defRPr/>
            </a:pPr>
            <a:r>
              <a:rPr lang="en-US" dirty="0" smtClean="0"/>
              <a:t>How does prolog attempt to resolve?</a:t>
            </a:r>
            <a:endParaRPr lang="en-US" dirty="0">
              <a:latin typeface="Courier New"/>
              <a:cs typeface="Courier New"/>
            </a:endParaRPr>
          </a:p>
          <a:p>
            <a:pPr marL="39688" indent="0" eaLnBrk="1" hangingPunct="1">
              <a:lnSpc>
                <a:spcPct val="90000"/>
              </a:lnSpc>
              <a:buFont typeface="Times New Roman" charset="0"/>
              <a:buNone/>
              <a:defRPr/>
            </a:pPr>
            <a:endParaRPr lang="en-US" dirty="0">
              <a:latin typeface="Courier New"/>
              <a:cs typeface="Courier New"/>
            </a:endParaRPr>
          </a:p>
          <a:p>
            <a:pPr marL="39688" indent="0" eaLnBrk="1" hangingPunct="1">
              <a:lnSpc>
                <a:spcPct val="90000"/>
              </a:lnSpc>
              <a:buFont typeface="Times New Roman" charset="0"/>
              <a:buNone/>
              <a:defRPr/>
            </a:pPr>
            <a:endParaRPr lang="en-US" dirty="0">
              <a:latin typeface="Courier New"/>
              <a:cs typeface="Courier New"/>
            </a:endParaRPr>
          </a:p>
          <a:p>
            <a:pPr marL="39688" indent="0" eaLnBrk="1" hangingPunct="1">
              <a:lnSpc>
                <a:spcPct val="90000"/>
              </a:lnSpc>
              <a:buFont typeface="Times New Roman" charset="0"/>
              <a:buNone/>
              <a:defRPr/>
            </a:pPr>
            <a:endParaRPr lang="en-US" dirty="0" smtClean="0">
              <a:latin typeface="Courier New"/>
              <a:cs typeface="Courier New"/>
            </a:endParaRPr>
          </a:p>
        </p:txBody>
      </p:sp>
    </p:spTree>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4"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5"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6"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7"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355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22536"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pic>
        <p:nvPicPr>
          <p:cNvPr id="23561" name="Picture 19" descr="f11-01-P3745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295400"/>
            <a:ext cx="6048375" cy="408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6"/>
          <p:cNvSpPr txBox="1">
            <a:spLocks noChangeArrowheads="1"/>
          </p:cNvSpPr>
          <p:nvPr/>
        </p:nvSpPr>
        <p:spPr bwMode="auto">
          <a:xfrm>
            <a:off x="3995738" y="5653088"/>
            <a:ext cx="12969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400" b="1" dirty="0"/>
              <a:t>FIGURE 11.1</a:t>
            </a:r>
            <a:r>
              <a:rPr lang="en-GB" dirty="0"/>
              <a:t> </a:t>
            </a:r>
          </a:p>
        </p:txBody>
      </p:sp>
    </p:spTree>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46"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47"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48"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1749"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1750"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51"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Using prolog</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152400" y="1219200"/>
            <a:ext cx="91440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Now try a few simple facts:</a:t>
            </a:r>
          </a:p>
          <a:p>
            <a:pPr marL="39688" indent="0" eaLnBrk="1" hangingPunct="1">
              <a:lnSpc>
                <a:spcPct val="90000"/>
              </a:lnSpc>
              <a:buFont typeface="Times New Roman" charset="0"/>
              <a:buNone/>
              <a:defRPr/>
            </a:pPr>
            <a:r>
              <a:rPr lang="en-US" dirty="0">
                <a:latin typeface="Courier New"/>
                <a:ea typeface="ＭＳ Ｐゴシック" charset="0"/>
                <a:cs typeface="Courier New"/>
              </a:rPr>
              <a:t> </a:t>
            </a:r>
            <a:r>
              <a:rPr lang="en-US" dirty="0" smtClean="0">
                <a:latin typeface="Courier New"/>
                <a:ea typeface="ＭＳ Ｐゴシック" charset="0"/>
                <a:cs typeface="Courier New"/>
              </a:rPr>
              <a:t>| </a:t>
            </a:r>
            <a:r>
              <a:rPr lang="en-US" dirty="0">
                <a:latin typeface="Courier New"/>
                <a:ea typeface="ＭＳ Ｐゴシック" charset="0"/>
                <a:cs typeface="Courier New"/>
              </a:rPr>
              <a:t>?- likes(</a:t>
            </a:r>
            <a:r>
              <a:rPr lang="en-US" dirty="0" err="1">
                <a:latin typeface="Courier New"/>
                <a:ea typeface="ＭＳ Ｐゴシック" charset="0"/>
                <a:cs typeface="Courier New"/>
              </a:rPr>
              <a:t>mary,food</a:t>
            </a:r>
            <a:r>
              <a:rPr lang="en-US" dirty="0">
                <a:latin typeface="Courier New"/>
                <a:ea typeface="ＭＳ Ｐゴシック" charset="0"/>
                <a:cs typeface="Courier New"/>
              </a:rPr>
              <a:t>). </a:t>
            </a:r>
          </a:p>
          <a:p>
            <a:pPr marL="39688" indent="0" eaLnBrk="1" hangingPunct="1">
              <a:lnSpc>
                <a:spcPct val="90000"/>
              </a:lnSpc>
              <a:buFont typeface="Times New Roman" charset="0"/>
              <a:buNone/>
              <a:defRPr/>
            </a:pPr>
            <a:r>
              <a:rPr lang="en-US" dirty="0">
                <a:latin typeface="Courier New"/>
                <a:ea typeface="ＭＳ Ｐゴシック" charset="0"/>
                <a:cs typeface="Courier New"/>
              </a:rPr>
              <a:t> </a:t>
            </a:r>
            <a:r>
              <a:rPr lang="en-US" dirty="0" smtClean="0">
                <a:latin typeface="Courier New"/>
                <a:ea typeface="ＭＳ Ｐゴシック" charset="0"/>
                <a:cs typeface="Courier New"/>
              </a:rPr>
              <a:t>true .</a:t>
            </a:r>
            <a:endParaRPr lang="en-US" dirty="0">
              <a:latin typeface="Courier New"/>
              <a:ea typeface="ＭＳ Ｐゴシック" charset="0"/>
              <a:cs typeface="Courier New"/>
            </a:endParaRPr>
          </a:p>
          <a:p>
            <a:pPr marL="39688" indent="0" eaLnBrk="1" hangingPunct="1">
              <a:lnSpc>
                <a:spcPct val="90000"/>
              </a:lnSpc>
              <a:buFont typeface="Times New Roman" charset="0"/>
              <a:buNone/>
              <a:defRPr/>
            </a:pPr>
            <a:r>
              <a:rPr lang="en-US" dirty="0">
                <a:latin typeface="Courier New"/>
                <a:ea typeface="ＭＳ Ｐゴシック" charset="0"/>
                <a:cs typeface="Courier New"/>
              </a:rPr>
              <a:t> | ?- likes(</a:t>
            </a:r>
            <a:r>
              <a:rPr lang="en-US" dirty="0" err="1">
                <a:latin typeface="Courier New"/>
                <a:ea typeface="ＭＳ Ｐゴシック" charset="0"/>
                <a:cs typeface="Courier New"/>
              </a:rPr>
              <a:t>john,wine</a:t>
            </a:r>
            <a:r>
              <a:rPr lang="en-US" dirty="0">
                <a:latin typeface="Courier New"/>
                <a:ea typeface="ＭＳ Ｐゴシック" charset="0"/>
                <a:cs typeface="Courier New"/>
              </a:rPr>
              <a:t>). </a:t>
            </a:r>
          </a:p>
          <a:p>
            <a:pPr marL="39688" indent="0" eaLnBrk="1" hangingPunct="1">
              <a:lnSpc>
                <a:spcPct val="90000"/>
              </a:lnSpc>
              <a:buFont typeface="Times New Roman" charset="0"/>
              <a:buNone/>
              <a:defRPr/>
            </a:pPr>
            <a:r>
              <a:rPr lang="en-US" dirty="0">
                <a:latin typeface="Courier New"/>
                <a:ea typeface="ＭＳ Ｐゴシック" charset="0"/>
                <a:cs typeface="Courier New"/>
              </a:rPr>
              <a:t> </a:t>
            </a:r>
            <a:r>
              <a:rPr lang="en-US" dirty="0" smtClean="0">
                <a:latin typeface="Courier New"/>
                <a:ea typeface="ＭＳ Ｐゴシック" charset="0"/>
                <a:cs typeface="Courier New"/>
              </a:rPr>
              <a:t>true .</a:t>
            </a:r>
            <a:endParaRPr lang="en-US" dirty="0">
              <a:latin typeface="Courier New"/>
              <a:ea typeface="ＭＳ Ｐゴシック" charset="0"/>
              <a:cs typeface="Courier New"/>
            </a:endParaRPr>
          </a:p>
          <a:p>
            <a:pPr marL="39688" indent="0" eaLnBrk="1" hangingPunct="1">
              <a:lnSpc>
                <a:spcPct val="90000"/>
              </a:lnSpc>
              <a:buFont typeface="Times New Roman" charset="0"/>
              <a:buNone/>
              <a:defRPr/>
            </a:pPr>
            <a:r>
              <a:rPr lang="en-US" dirty="0">
                <a:latin typeface="Courier New"/>
                <a:ea typeface="ＭＳ Ｐゴシック" charset="0"/>
                <a:cs typeface="Courier New"/>
              </a:rPr>
              <a:t> | ?- likes(</a:t>
            </a:r>
            <a:r>
              <a:rPr lang="en-US" dirty="0" err="1">
                <a:latin typeface="Courier New"/>
                <a:ea typeface="ＭＳ Ｐゴシック" charset="0"/>
                <a:cs typeface="Courier New"/>
              </a:rPr>
              <a:t>john,food</a:t>
            </a:r>
            <a:r>
              <a:rPr lang="en-US" dirty="0">
                <a:latin typeface="Courier New"/>
                <a:ea typeface="ＭＳ Ｐゴシック" charset="0"/>
                <a:cs typeface="Courier New"/>
              </a:rPr>
              <a:t>). </a:t>
            </a:r>
          </a:p>
          <a:p>
            <a:pPr marL="39688" indent="0" eaLnBrk="1" hangingPunct="1">
              <a:lnSpc>
                <a:spcPct val="90000"/>
              </a:lnSpc>
              <a:buFont typeface="Times New Roman" charset="0"/>
              <a:buNone/>
              <a:defRPr/>
            </a:pPr>
            <a:r>
              <a:rPr lang="en-US" dirty="0">
                <a:latin typeface="Courier New"/>
                <a:ea typeface="ＭＳ Ｐゴシック" charset="0"/>
                <a:cs typeface="Courier New"/>
              </a:rPr>
              <a:t> </a:t>
            </a:r>
            <a:r>
              <a:rPr lang="en-US" dirty="0" smtClean="0">
                <a:latin typeface="Courier New"/>
                <a:ea typeface="ＭＳ Ｐゴシック" charset="0"/>
                <a:cs typeface="Courier New"/>
              </a:rPr>
              <a:t>false .</a:t>
            </a:r>
          </a:p>
          <a:p>
            <a:pPr marL="39688" indent="0" eaLnBrk="1" hangingPunct="1">
              <a:lnSpc>
                <a:spcPct val="90000"/>
              </a:lnSpc>
              <a:buFont typeface="Times New Roman" charset="0"/>
              <a:buNone/>
              <a:defRPr/>
            </a:pPr>
            <a:r>
              <a:rPr lang="en-US" dirty="0">
                <a:latin typeface="Courier New"/>
                <a:ea typeface="ＭＳ Ｐゴシック" charset="0"/>
                <a:cs typeface="Courier New"/>
              </a:rPr>
              <a:t> </a:t>
            </a:r>
            <a:r>
              <a:rPr lang="en-US" dirty="0" smtClean="0">
                <a:latin typeface="Courier New"/>
                <a:ea typeface="ＭＳ Ｐゴシック" charset="0"/>
                <a:cs typeface="Courier New"/>
              </a:rPr>
              <a:t>| ?- likes(</a:t>
            </a:r>
            <a:r>
              <a:rPr lang="en-US" dirty="0" err="1" smtClean="0">
                <a:latin typeface="Courier New"/>
                <a:ea typeface="ＭＳ Ｐゴシック" charset="0"/>
                <a:cs typeface="Courier New"/>
              </a:rPr>
              <a:t>mary,X</a:t>
            </a:r>
            <a:r>
              <a:rPr lang="en-US" dirty="0" smtClean="0">
                <a:latin typeface="Courier New"/>
                <a:ea typeface="ＭＳ Ｐゴシック" charset="0"/>
                <a:cs typeface="Courier New"/>
              </a:rPr>
              <a:t>).</a:t>
            </a:r>
            <a:endParaRPr lang="en-US" dirty="0">
              <a:latin typeface="Courier New"/>
              <a:ea typeface="ＭＳ Ｐゴシック" charset="0"/>
              <a:cs typeface="Courier New"/>
            </a:endParaRPr>
          </a:p>
          <a:p>
            <a:pPr marL="39688" indent="0" eaLnBrk="1" hangingPunct="1">
              <a:lnSpc>
                <a:spcPct val="90000"/>
              </a:lnSpc>
              <a:buFont typeface="Times New Roman" charset="0"/>
              <a:buNone/>
              <a:defRPr/>
            </a:pPr>
            <a:endParaRPr lang="en-US" dirty="0">
              <a:latin typeface="Times New Roman" charset="0"/>
              <a:ea typeface="ＭＳ Ｐゴシック" charset="0"/>
            </a:endParaRPr>
          </a:p>
          <a:p>
            <a:pPr marL="39688" indent="0" eaLnBrk="1" hangingPunct="1">
              <a:lnSpc>
                <a:spcPct val="90000"/>
              </a:lnSpc>
              <a:buFont typeface="Times New Roman" charset="0"/>
              <a:buNone/>
              <a:defRPr/>
            </a:pPr>
            <a:r>
              <a:rPr lang="en-US" sz="2400" dirty="0">
                <a:latin typeface="Courier New" charset="0"/>
                <a:ea typeface="ＭＳ Ｐゴシック" charset="0"/>
              </a:rPr>
              <a:t>   </a:t>
            </a: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extLst>
      <p:ext uri="{BB962C8B-B14F-4D97-AF65-F5344CB8AC3E}">
        <p14:creationId xmlns:p14="http://schemas.microsoft.com/office/powerpoint/2010/main" val="375819495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3277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3277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idx="4294967295"/>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dirty="0" smtClean="0">
                <a:latin typeface="Arial Black" charset="0"/>
                <a:ea typeface="ＭＳ Ｐゴシック" charset="0"/>
              </a:rPr>
              <a:t>Using prolog: an exercise</a:t>
            </a:r>
            <a:endParaRPr lang="en-US" dirty="0">
              <a:latin typeface="Arial Black" charset="0"/>
              <a:ea typeface="ＭＳ Ｐゴシック" charset="0"/>
            </a:endParaRPr>
          </a:p>
        </p:txBody>
      </p:sp>
      <p:sp>
        <p:nvSpPr>
          <p:cNvPr id="18441" name="Rectangle 9"/>
          <p:cNvSpPr>
            <a:spLocks noGrp="1" noChangeArrowheads="1"/>
          </p:cNvSpPr>
          <p:nvPr>
            <p:ph type="body" idx="4294967295"/>
          </p:nvPr>
        </p:nvSpPr>
        <p:spPr>
          <a:xfrm>
            <a:off x="152400" y="1219200"/>
            <a:ext cx="9144000" cy="4800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latin typeface="Times New Roman" charset="0"/>
                <a:ea typeface="ＭＳ Ｐゴシック" charset="0"/>
              </a:rPr>
              <a:t>How do you add the following facts?  (Note: add these to your file, and use “</a:t>
            </a:r>
            <a:r>
              <a:rPr lang="en-US" dirty="0" err="1" smtClean="0">
                <a:latin typeface="Times New Roman" charset="0"/>
                <a:ea typeface="ＭＳ Ｐゴシック" charset="0"/>
              </a:rPr>
              <a:t>reconsult</a:t>
            </a:r>
            <a:r>
              <a:rPr lang="en-US" dirty="0" smtClean="0">
                <a:latin typeface="Times New Roman" charset="0"/>
                <a:ea typeface="ＭＳ Ｐゴシック" charset="0"/>
              </a:rPr>
              <a:t>” to reload if you edit the file in another window but keep </a:t>
            </a:r>
            <a:r>
              <a:rPr lang="en-US" dirty="0" err="1" smtClean="0">
                <a:latin typeface="Times New Roman" charset="0"/>
                <a:ea typeface="ＭＳ Ｐゴシック" charset="0"/>
              </a:rPr>
              <a:t>gprolog</a:t>
            </a:r>
            <a:r>
              <a:rPr lang="en-US" dirty="0" smtClean="0">
                <a:latin typeface="Times New Roman" charset="0"/>
                <a:ea typeface="ＭＳ Ｐゴシック" charset="0"/>
              </a:rPr>
              <a:t> active.)</a:t>
            </a:r>
          </a:p>
          <a:p>
            <a:pPr marL="39688" indent="0" eaLnBrk="1" hangingPunct="1">
              <a:lnSpc>
                <a:spcPct val="90000"/>
              </a:lnSpc>
              <a:buFont typeface="Times New Roman" charset="0"/>
              <a:buNone/>
              <a:defRPr/>
            </a:pPr>
            <a:r>
              <a:rPr lang="en-US" dirty="0">
                <a:latin typeface="Times New Roman" charset="0"/>
                <a:ea typeface="ＭＳ Ｐゴシック" charset="0"/>
                <a:cs typeface="Courier New"/>
              </a:rPr>
              <a:t> </a:t>
            </a:r>
            <a:r>
              <a:rPr lang="en-US" dirty="0" smtClean="0">
                <a:latin typeface="Times New Roman" charset="0"/>
                <a:ea typeface="ＭＳ Ｐゴシック" charset="0"/>
                <a:cs typeface="Courier New"/>
              </a:rPr>
              <a:t>  1. Bob likes wine and beer.</a:t>
            </a:r>
          </a:p>
          <a:p>
            <a:pPr marL="39688" indent="0" eaLnBrk="1" hangingPunct="1">
              <a:lnSpc>
                <a:spcPct val="90000"/>
              </a:lnSpc>
              <a:buFont typeface="Times New Roman" charset="0"/>
              <a:buNone/>
              <a:defRPr/>
            </a:pPr>
            <a:r>
              <a:rPr lang="en-US" dirty="0">
                <a:latin typeface="Times New Roman" charset="0"/>
                <a:ea typeface="ＭＳ Ｐゴシック" charset="0"/>
                <a:cs typeface="Courier New"/>
              </a:rPr>
              <a:t> </a:t>
            </a:r>
            <a:r>
              <a:rPr lang="en-US" dirty="0" smtClean="0">
                <a:latin typeface="Times New Roman" charset="0"/>
                <a:ea typeface="ＭＳ Ｐゴシック" charset="0"/>
                <a:cs typeface="Courier New"/>
              </a:rPr>
              <a:t>  2. John likes anything Mary likes.</a:t>
            </a:r>
          </a:p>
          <a:p>
            <a:pPr marL="39688" indent="0" eaLnBrk="1" hangingPunct="1">
              <a:lnSpc>
                <a:spcPct val="90000"/>
              </a:lnSpc>
              <a:buFont typeface="Times New Roman" charset="0"/>
              <a:buNone/>
              <a:defRPr/>
            </a:pPr>
            <a:r>
              <a:rPr lang="en-US" dirty="0">
                <a:latin typeface="Times New Roman" charset="0"/>
                <a:ea typeface="ＭＳ Ｐゴシック" charset="0"/>
                <a:cs typeface="Courier New"/>
              </a:rPr>
              <a:t> </a:t>
            </a:r>
            <a:r>
              <a:rPr lang="en-US" dirty="0" smtClean="0">
                <a:latin typeface="Times New Roman" charset="0"/>
                <a:ea typeface="ＭＳ Ｐゴシック" charset="0"/>
                <a:cs typeface="Courier New"/>
              </a:rPr>
              <a:t>  3. John likes anyone who likes beer.</a:t>
            </a:r>
          </a:p>
          <a:p>
            <a:pPr marL="39688" indent="0" eaLnBrk="1" hangingPunct="1">
              <a:lnSpc>
                <a:spcPct val="90000"/>
              </a:lnSpc>
              <a:buFont typeface="Times New Roman" charset="0"/>
              <a:buNone/>
              <a:defRPr/>
            </a:pPr>
            <a:r>
              <a:rPr lang="en-US" dirty="0">
                <a:latin typeface="Times New Roman" charset="0"/>
                <a:ea typeface="ＭＳ Ｐゴシック" charset="0"/>
                <a:cs typeface="Courier New"/>
              </a:rPr>
              <a:t> </a:t>
            </a:r>
            <a:r>
              <a:rPr lang="en-US" dirty="0" smtClean="0">
                <a:latin typeface="Times New Roman" charset="0"/>
                <a:ea typeface="ＭＳ Ｐゴシック" charset="0"/>
                <a:cs typeface="Courier New"/>
              </a:rPr>
              <a:t>  4. John likes anyone who likes themselves.</a:t>
            </a:r>
          </a:p>
          <a:p>
            <a:pPr eaLnBrk="1" hangingPunct="1">
              <a:lnSpc>
                <a:spcPct val="90000"/>
              </a:lnSpc>
              <a:defRPr/>
            </a:pPr>
            <a:r>
              <a:rPr lang="en-US" dirty="0" smtClean="0">
                <a:latin typeface="Times New Roman" charset="0"/>
                <a:ea typeface="ＭＳ Ｐゴシック" charset="0"/>
                <a:cs typeface="Courier New"/>
              </a:rPr>
              <a:t>How would you query at the prompt to find everything that John likes? (Note that John’s list should be big at this point!)</a:t>
            </a:r>
            <a:endParaRPr lang="en-US" dirty="0" smtClean="0">
              <a:latin typeface="Times New Roman" charset="0"/>
              <a:ea typeface="ＭＳ Ｐゴシック" charset="0"/>
            </a:endParaRPr>
          </a:p>
          <a:p>
            <a:pPr marL="39688" indent="0" eaLnBrk="1" hangingPunct="1">
              <a:lnSpc>
                <a:spcPct val="90000"/>
              </a:lnSpc>
              <a:buFont typeface="Times New Roman" charset="0"/>
              <a:buNone/>
              <a:defRPr/>
            </a:pPr>
            <a:r>
              <a:rPr lang="en-US" dirty="0" smtClean="0">
                <a:latin typeface="Times New Roman" charset="0"/>
                <a:ea typeface="ＭＳ Ｐゴシック" charset="0"/>
              </a:rPr>
              <a:t>(Email me your document/solution at the end of class)</a:t>
            </a:r>
            <a:endParaRPr lang="en-US" dirty="0">
              <a:latin typeface="Times New Roman" charset="0"/>
              <a:ea typeface="ＭＳ Ｐゴシック" charset="0"/>
            </a:endParaRPr>
          </a:p>
          <a:p>
            <a:pPr marL="39688" indent="0" eaLnBrk="1" hangingPunct="1">
              <a:lnSpc>
                <a:spcPct val="90000"/>
              </a:lnSpc>
              <a:buFont typeface="Times New Roman" charset="0"/>
              <a:buNone/>
              <a:defRPr/>
            </a:pPr>
            <a:r>
              <a:rPr lang="en-US" sz="2400" dirty="0">
                <a:latin typeface="Courier New" charset="0"/>
                <a:ea typeface="ＭＳ Ｐゴシック" charset="0"/>
              </a:rPr>
              <a:t>   </a:t>
            </a:r>
            <a:endParaRPr lang="en-US" sz="2400" dirty="0">
              <a:latin typeface="Times New Roman" charset="0"/>
              <a:ea typeface="ＭＳ Ｐゴシック" charset="0"/>
            </a:endParaRPr>
          </a:p>
          <a:p>
            <a:pPr marL="782638" lvl="1" eaLnBrk="1" hangingPunct="1">
              <a:lnSpc>
                <a:spcPct val="90000"/>
              </a:lnSpc>
              <a:buFont typeface="Times New Roman" charset="0"/>
              <a:buNone/>
              <a:defRPr/>
            </a:pPr>
            <a:endParaRPr lang="en-US" sz="2000" dirty="0">
              <a:latin typeface="Times New Roman" charset="0"/>
              <a:ea typeface="ＭＳ Ｐゴシック" charset="0"/>
            </a:endParaRPr>
          </a:p>
        </p:txBody>
      </p:sp>
    </p:spTree>
    <p:extLst>
      <p:ext uri="{BB962C8B-B14F-4D97-AF65-F5344CB8AC3E}">
        <p14:creationId xmlns:p14="http://schemas.microsoft.com/office/powerpoint/2010/main" val="1800956863"/>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0"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1"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2"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2533"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2534"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535"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5368"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15369" name="Rectangle 9"/>
          <p:cNvSpPr>
            <a:spLocks noGrp="1" noChangeArrowheads="1"/>
          </p:cNvSpPr>
          <p:nvPr>
            <p:ph type="body" idx="1"/>
          </p:nvPr>
        </p:nvSpPr>
        <p:spPr>
          <a:xfrm>
            <a:off x="685800" y="1219200"/>
            <a:ext cx="7772400" cy="495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defRPr/>
            </a:pPr>
            <a:r>
              <a:rPr lang="en-US" sz="3200" smtClean="0">
                <a:cs typeface="+mn-cs"/>
              </a:rPr>
              <a:t>To run a Prolog program, one asks the interpreter a question</a:t>
            </a:r>
          </a:p>
          <a:p>
            <a:pPr marL="782638" lvl="1" eaLnBrk="1" hangingPunct="1">
              <a:defRPr/>
            </a:pPr>
            <a:r>
              <a:rPr lang="en-US" sz="2800" smtClean="0"/>
              <a:t>This is done by stating a theorem - asserting a predicate - which the interpreter tries to prove</a:t>
            </a:r>
          </a:p>
          <a:p>
            <a:pPr marL="1182688" lvl="2" eaLnBrk="1" hangingPunct="1">
              <a:defRPr/>
            </a:pPr>
            <a:r>
              <a:rPr lang="en-US" sz="2400" smtClean="0"/>
              <a:t>If it can, it says </a:t>
            </a:r>
            <a:r>
              <a:rPr lang="en-US" sz="2400" i="1" smtClean="0"/>
              <a:t>yes</a:t>
            </a:r>
          </a:p>
          <a:p>
            <a:pPr marL="1182688" lvl="2" eaLnBrk="1" hangingPunct="1">
              <a:defRPr/>
            </a:pPr>
            <a:r>
              <a:rPr lang="en-US" sz="2400" smtClean="0"/>
              <a:t>If it can't, it says </a:t>
            </a:r>
            <a:r>
              <a:rPr lang="en-US" sz="2400" i="1" smtClean="0"/>
              <a:t>no</a:t>
            </a:r>
          </a:p>
          <a:p>
            <a:pPr marL="1182688" lvl="2" eaLnBrk="1" hangingPunct="1">
              <a:defRPr/>
            </a:pPr>
            <a:r>
              <a:rPr lang="en-US" sz="2400" smtClean="0"/>
              <a:t>If your predicate contained variables, the interpreter prints the values it had to give them to make the predicate true.</a:t>
            </a:r>
          </a:p>
        </p:txBody>
      </p:sp>
    </p:spTree>
    <p:extLst>
      <p:ext uri="{BB962C8B-B14F-4D97-AF65-F5344CB8AC3E}">
        <p14:creationId xmlns:p14="http://schemas.microsoft.com/office/powerpoint/2010/main" val="95671515"/>
      </p:ext>
    </p:extLst>
  </p:cSld>
  <p:clrMapOvr>
    <a:masterClrMapping/>
  </p:clrMapOvr>
  <p:transition xmlns:p14="http://schemas.microsoft.com/office/powerpoint/2010/mai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4"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5"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6"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3557"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3558"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559"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6392"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16393" name="Rectangle 9"/>
          <p:cNvSpPr>
            <a:spLocks noGrp="1" noChangeArrowheads="1"/>
          </p:cNvSpPr>
          <p:nvPr>
            <p:ph type="body" idx="1"/>
          </p:nvPr>
        </p:nvSpPr>
        <p:spPr>
          <a:xfrm>
            <a:off x="76200" y="1371600"/>
            <a:ext cx="9067800" cy="44196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cs typeface="+mn-cs"/>
              </a:rPr>
              <a:t>The interpreter works by what is called BACKWARD CHAINING</a:t>
            </a:r>
          </a:p>
          <a:p>
            <a:pPr marL="782638" lvl="1" eaLnBrk="1" hangingPunct="1">
              <a:lnSpc>
                <a:spcPct val="90000"/>
              </a:lnSpc>
              <a:defRPr/>
            </a:pPr>
            <a:r>
              <a:rPr lang="en-US" dirty="0" smtClean="0"/>
              <a:t>It begins with the thing it is trying to prove and works backwards looking for things that</a:t>
            </a:r>
            <a:r>
              <a:rPr lang="en-US" dirty="0"/>
              <a:t> </a:t>
            </a:r>
            <a:r>
              <a:rPr lang="en-US" dirty="0" smtClean="0"/>
              <a:t>would imply it, until it gets to facts</a:t>
            </a:r>
          </a:p>
          <a:p>
            <a:pPr eaLnBrk="1" hangingPunct="1">
              <a:lnSpc>
                <a:spcPct val="90000"/>
              </a:lnSpc>
              <a:defRPr/>
            </a:pPr>
            <a:r>
              <a:rPr lang="en-US" dirty="0" smtClean="0">
                <a:cs typeface="+mn-cs"/>
              </a:rPr>
              <a:t>It is also possible in theory to work forward from the facts trying to see if any of the things you can prove from them are what you were looking for - that can be very time-consuming</a:t>
            </a:r>
          </a:p>
          <a:p>
            <a:pPr marL="782638" lvl="1" eaLnBrk="1" hangingPunct="1">
              <a:lnSpc>
                <a:spcPct val="90000"/>
              </a:lnSpc>
              <a:defRPr/>
            </a:pPr>
            <a:r>
              <a:rPr lang="en-US" dirty="0" smtClean="0"/>
              <a:t>Fancier logic languages use both kinds of chaining, with special smarts or hints from the user to bound the searches</a:t>
            </a:r>
          </a:p>
        </p:txBody>
      </p:sp>
    </p:spTree>
    <p:extLst>
      <p:ext uri="{BB962C8B-B14F-4D97-AF65-F5344CB8AC3E}">
        <p14:creationId xmlns:p14="http://schemas.microsoft.com/office/powerpoint/2010/main" val="3110815300"/>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78"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79"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80"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4581"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4582"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3"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7416"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17417" name="Rectangle 9"/>
          <p:cNvSpPr>
            <a:spLocks noGrp="1" noChangeArrowheads="1"/>
          </p:cNvSpPr>
          <p:nvPr>
            <p:ph type="body" idx="1"/>
          </p:nvPr>
        </p:nvSpPr>
        <p:spPr>
          <a:xfrm>
            <a:off x="228600" y="1295400"/>
            <a:ext cx="8915400" cy="43434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dirty="0" smtClean="0">
                <a:cs typeface="+mn-cs"/>
              </a:rPr>
              <a:t>The predicate you ask for is the interpreter's original GOAL</a:t>
            </a:r>
          </a:p>
          <a:p>
            <a:pPr marL="782638" lvl="1" eaLnBrk="1" hangingPunct="1">
              <a:lnSpc>
                <a:spcPct val="90000"/>
              </a:lnSpc>
              <a:defRPr/>
            </a:pPr>
            <a:r>
              <a:rPr lang="en-US" dirty="0" smtClean="0"/>
              <a:t>In an attempt to SATISFY that goal, it looks for facts or rules with which the goal can be UNIFIED</a:t>
            </a:r>
          </a:p>
          <a:p>
            <a:pPr marL="782638" lvl="1" eaLnBrk="1" hangingPunct="1">
              <a:lnSpc>
                <a:spcPct val="90000"/>
              </a:lnSpc>
              <a:defRPr/>
            </a:pPr>
            <a:r>
              <a:rPr lang="en-US" dirty="0" smtClean="0"/>
              <a:t>Any variables that do not yet have values but</a:t>
            </a:r>
            <a:br>
              <a:rPr lang="en-US" dirty="0" smtClean="0"/>
            </a:br>
            <a:r>
              <a:rPr lang="en-US" dirty="0" smtClean="0"/>
              <a:t>which correspond to constants or to variables with values in the other clause get INSTANTIATED with that value</a:t>
            </a:r>
          </a:p>
          <a:p>
            <a:pPr marL="782638" lvl="1" eaLnBrk="1" hangingPunct="1">
              <a:lnSpc>
                <a:spcPct val="90000"/>
              </a:lnSpc>
              <a:defRPr/>
            </a:pPr>
            <a:r>
              <a:rPr lang="en-US" dirty="0" smtClean="0"/>
              <a:t>Anyplace where </a:t>
            </a:r>
            <a:r>
              <a:rPr lang="en-US" dirty="0" err="1" smtClean="0"/>
              <a:t>uninstantiated</a:t>
            </a:r>
            <a:r>
              <a:rPr lang="en-US" dirty="0" smtClean="0"/>
              <a:t> variables correspond, those variables are identified with each other, but remain without values</a:t>
            </a:r>
          </a:p>
        </p:txBody>
      </p:sp>
    </p:spTree>
    <p:extLst>
      <p:ext uri="{BB962C8B-B14F-4D97-AF65-F5344CB8AC3E}">
        <p14:creationId xmlns:p14="http://schemas.microsoft.com/office/powerpoint/2010/main" val="2843941648"/>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p:cNvSpPr>
          <p:nvPr/>
        </p:nvSpPr>
        <p:spPr bwMode="auto">
          <a:xfrm>
            <a:off x="8001000" y="0"/>
            <a:ext cx="1143000" cy="3810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2" name="Rectangle 2"/>
          <p:cNvSpPr>
            <a:spLocks/>
          </p:cNvSpPr>
          <p:nvPr/>
        </p:nvSpPr>
        <p:spPr bwMode="auto">
          <a:xfrm>
            <a:off x="0" y="6781800"/>
            <a:ext cx="8991600" cy="762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3" name="Rectangle 3"/>
          <p:cNvSpPr>
            <a:spLocks/>
          </p:cNvSpPr>
          <p:nvPr/>
        </p:nvSpPr>
        <p:spPr bwMode="auto">
          <a:xfrm>
            <a:off x="8001000" y="6781800"/>
            <a:ext cx="1143000" cy="76200"/>
          </a:xfrm>
          <a:prstGeom prst="rect">
            <a:avLst/>
          </a:prstGeom>
          <a:solidFill>
            <a:srgbClr val="FF9900"/>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4" name="Rectangle 4"/>
          <p:cNvSpPr>
            <a:spLocks/>
          </p:cNvSpPr>
          <p:nvPr/>
        </p:nvSpPr>
        <p:spPr bwMode="auto">
          <a:xfrm>
            <a:off x="0" y="0"/>
            <a:ext cx="8001000" cy="1066800"/>
          </a:xfrm>
          <a:prstGeom prst="rect">
            <a:avLst/>
          </a:prstGeom>
          <a:solidFill>
            <a:srgbClr val="B2B2B4"/>
          </a:solidFill>
          <a:ln>
            <a:noFill/>
          </a:ln>
          <a:extLst>
            <a:ext uri="{91240B29-F687-4f45-9708-019B960494DF}">
              <a14:hiddenLine xmlns:a14="http://schemas.microsoft.com/office/drawing/2010/main" w="9525">
                <a:solidFill>
                  <a:schemeClr val="tx1"/>
                </a:solidFill>
                <a:miter lim="800000"/>
                <a:headEnd/>
                <a:tailEnd/>
              </a14:hiddenLine>
            </a:ext>
          </a:extLst>
        </p:spPr>
        <p:txBody>
          <a:bodyPr lIns="0" tIns="0" rIns="0" bIns="0"/>
          <a:lstStyle/>
          <a:p>
            <a:endParaRPr lang="en-US"/>
          </a:p>
        </p:txBody>
      </p:sp>
      <p:sp>
        <p:nvSpPr>
          <p:cNvPr id="25605" name="Rectangle 5"/>
          <p:cNvSpPr>
            <a:spLocks/>
          </p:cNvSpPr>
          <p:nvPr/>
        </p:nvSpPr>
        <p:spPr bwMode="auto">
          <a:xfrm>
            <a:off x="0" y="0"/>
            <a:ext cx="9144000" cy="6858000"/>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pic>
        <p:nvPicPr>
          <p:cNvPr id="25606" name="Picture 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9113" y="5791200"/>
            <a:ext cx="8382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607" name="Rectangle 7"/>
          <p:cNvSpPr>
            <a:spLocks/>
          </p:cNvSpPr>
          <p:nvPr/>
        </p:nvSpPr>
        <p:spPr bwMode="auto">
          <a:xfrm>
            <a:off x="177800" y="6248400"/>
            <a:ext cx="29083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40639" bIns="0"/>
          <a:lstStyle/>
          <a:p>
            <a:pPr marL="39688"/>
            <a:r>
              <a:rPr lang="en-US" sz="1000">
                <a:solidFill>
                  <a:schemeClr val="tx1"/>
                </a:solidFill>
                <a:latin typeface="Arial" charset="0"/>
                <a:cs typeface="Arial" charset="0"/>
                <a:sym typeface="Arial" charset="0"/>
              </a:rPr>
              <a:t>Copyright © 2009 Elsevier</a:t>
            </a:r>
          </a:p>
        </p:txBody>
      </p:sp>
      <p:sp>
        <p:nvSpPr>
          <p:cNvPr id="18440" name="Rectangle 8"/>
          <p:cNvSpPr>
            <a:spLocks noGrp="1" noChangeArrowheads="1"/>
          </p:cNvSpPr>
          <p:nvPr>
            <p:ph type="title"/>
          </p:nvPr>
        </p:nvSpPr>
        <p:spPr>
          <a:xfrm>
            <a:off x="406400" y="228600"/>
            <a:ext cx="8509000" cy="114300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indent="0" eaLnBrk="1" hangingPunct="1">
              <a:defRPr/>
            </a:pPr>
            <a:r>
              <a:rPr lang="en-US" smtClean="0">
                <a:cs typeface="+mj-cs"/>
              </a:rPr>
              <a:t>Prolog</a:t>
            </a:r>
          </a:p>
        </p:txBody>
      </p:sp>
      <p:sp>
        <p:nvSpPr>
          <p:cNvPr id="18441" name="Rectangle 9"/>
          <p:cNvSpPr>
            <a:spLocks noGrp="1" noChangeArrowheads="1"/>
          </p:cNvSpPr>
          <p:nvPr>
            <p:ph type="body" idx="1"/>
          </p:nvPr>
        </p:nvSpPr>
        <p:spPr>
          <a:xfrm>
            <a:off x="0" y="1238250"/>
            <a:ext cx="9144000" cy="4171950"/>
          </a:xfrm>
          <a:extLst>
            <a:ext uri="{91240B29-F687-4f45-9708-019B960494DF}">
              <a14:hiddenLine xmlns:a14="http://schemas.microsoft.com/office/drawing/2010/main" w="9525">
                <a:solidFill>
                  <a:schemeClr val="tx1"/>
                </a:solidFill>
                <a:miter lim="800000"/>
                <a:headEnd/>
                <a:tailEnd/>
              </a14:hiddenLine>
            </a:ext>
          </a:extLst>
        </p:spPr>
        <p:txBody>
          <a:bodyPr rIns="132080"/>
          <a:lstStyle/>
          <a:p>
            <a:pPr eaLnBrk="1" hangingPunct="1">
              <a:lnSpc>
                <a:spcPct val="90000"/>
              </a:lnSpc>
              <a:defRPr/>
            </a:pPr>
            <a:r>
              <a:rPr lang="en-US" smtClean="0">
                <a:cs typeface="+mn-cs"/>
              </a:rPr>
              <a:t>The interpreter starts at the beginning of your database (this ordering is part of Prolog, NOT of logic programming in general) and looks for something with which to unify the current goal</a:t>
            </a:r>
          </a:p>
          <a:p>
            <a:pPr marL="782638" lvl="1" eaLnBrk="1" hangingPunct="1">
              <a:lnSpc>
                <a:spcPct val="90000"/>
              </a:lnSpc>
              <a:defRPr/>
            </a:pPr>
            <a:r>
              <a:rPr lang="en-US" smtClean="0"/>
              <a:t>If it finds a fact, great; it succeeds</a:t>
            </a:r>
          </a:p>
          <a:p>
            <a:pPr marL="782638" lvl="1" eaLnBrk="1" hangingPunct="1">
              <a:lnSpc>
                <a:spcPct val="90000"/>
              </a:lnSpc>
              <a:defRPr/>
            </a:pPr>
            <a:r>
              <a:rPr lang="en-US" smtClean="0"/>
              <a:t>If it finds a rule, it attempts to satisfy the terms in the body of the rule depth first</a:t>
            </a:r>
          </a:p>
          <a:p>
            <a:pPr marL="782638" lvl="1" eaLnBrk="1" hangingPunct="1">
              <a:lnSpc>
                <a:spcPct val="90000"/>
              </a:lnSpc>
              <a:defRPr/>
            </a:pPr>
            <a:r>
              <a:rPr lang="en-US" smtClean="0"/>
              <a:t>This process is motivated by the RESOLUTION PRINCIPLE, due to Robinson: </a:t>
            </a:r>
          </a:p>
          <a:p>
            <a:pPr marL="1182688" lvl="2" eaLnBrk="1" hangingPunct="1">
              <a:lnSpc>
                <a:spcPct val="90000"/>
              </a:lnSpc>
              <a:defRPr/>
            </a:pPr>
            <a:r>
              <a:rPr lang="en-US" smtClean="0"/>
              <a:t>It says that if C1 and C2 are Horn clauses, where C2 represents a true statement and the head of C2 unifies with one of the terms in the body of C1, then we can replace the term in C1 with the body of C2 to obtain another statement that is true if and only if C1 is true</a:t>
            </a:r>
          </a:p>
        </p:txBody>
      </p:sp>
    </p:spTree>
    <p:extLst>
      <p:ext uri="{BB962C8B-B14F-4D97-AF65-F5344CB8AC3E}">
        <p14:creationId xmlns:p14="http://schemas.microsoft.com/office/powerpoint/2010/main" val="3537243145"/>
      </p:ext>
    </p:extLst>
  </p:cSld>
  <p:clrMapOvr>
    <a:masterClrMapping/>
  </p:clrMapOvr>
  <p:transition xmlns:p14="http://schemas.microsoft.com/office/powerpoint/2010/main"/>
</p:sld>
</file>

<file path=ppt/theme/theme1.xml><?xml version="1.0" encoding="utf-8"?>
<a:theme xmlns:a="http://schemas.openxmlformats.org/drawingml/2006/main" name="Chapter 1 (demo)">
  <a:themeElements>
    <a:clrScheme name="">
      <a:dk1>
        <a:srgbClr val="000000"/>
      </a:dk1>
      <a:lt1>
        <a:srgbClr val="FFFFFF"/>
      </a:lt1>
      <a:dk2>
        <a:srgbClr val="000000"/>
      </a:dk2>
      <a:lt2>
        <a:srgbClr val="808080"/>
      </a:lt2>
      <a:accent1>
        <a:srgbClr val="00CC99"/>
      </a:accent1>
      <a:accent2>
        <a:srgbClr val="333399"/>
      </a:accent2>
      <a:accent3>
        <a:srgbClr val="FFFFFF"/>
      </a:accent3>
      <a:accent4>
        <a:srgbClr val="000000"/>
      </a:accent4>
      <a:accent5>
        <a:srgbClr val="AAE2CA"/>
      </a:accent5>
      <a:accent6>
        <a:srgbClr val="2D2D8A"/>
      </a:accent6>
      <a:hlink>
        <a:srgbClr val="009999"/>
      </a:hlink>
      <a:folHlink>
        <a:srgbClr val="99CC00"/>
      </a:folHlink>
    </a:clrScheme>
    <a:fontScheme name="Chapter 1 (demo)">
      <a:majorFont>
        <a:latin typeface="Arial Black"/>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sym typeface="Times New Roman" charset="0"/>
          </a:defRPr>
        </a:defPPr>
      </a:lstStyle>
    </a:spDef>
    <a:lnDef>
      <a:spPr bwMode="auto">
        <a:xfrm>
          <a:off x="0" y="0"/>
          <a:ext cx="1" cy="1"/>
        </a:xfrm>
        <a:custGeom>
          <a:avLst/>
          <a:gdLst/>
          <a:ahLst/>
          <a:cxnLst/>
          <a:rect l="0" t="0" r="0" b="0"/>
          <a:pathLst/>
        </a:custGeom>
        <a:solidFill>
          <a:srgbClr val="00CC9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New Roman" charset="0"/>
            <a:ea typeface="ＭＳ Ｐゴシック" charset="0"/>
            <a:sym typeface="Times New Roman" charset="0"/>
          </a:defRPr>
        </a:defPPr>
      </a:lstStyle>
    </a:lnDef>
  </a:objectDefaults>
  <a:extraClrSchemeLst>
    <a:extraClrScheme>
      <a:clrScheme name="Chapter 1 (dem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850</TotalTime>
  <Pages>0</Pages>
  <Words>2596</Words>
  <Characters>0</Characters>
  <Application>Microsoft Macintosh PowerPoint</Application>
  <PresentationFormat>On-screen Show (4:3)</PresentationFormat>
  <Lines>0</Lines>
  <Paragraphs>295</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Chapter 1 (demo)</vt:lpstr>
      <vt:lpstr>PowerPoint Presentation</vt:lpstr>
      <vt:lpstr>Prolog: Recap</vt:lpstr>
      <vt:lpstr>Using prolog</vt:lpstr>
      <vt:lpstr>Using prolog</vt:lpstr>
      <vt:lpstr>Using prolog: an exercise</vt:lpstr>
      <vt:lpstr>Prolog</vt:lpstr>
      <vt:lpstr>Prolog</vt:lpstr>
      <vt:lpstr>Prolog</vt:lpstr>
      <vt:lpstr>Prolog</vt:lpstr>
      <vt:lpstr>Prolog: Resolution and Unification</vt:lpstr>
      <vt:lpstr>Prolog: Resolution and unification</vt:lpstr>
      <vt:lpstr>Variables and unification</vt:lpstr>
      <vt:lpstr>Prolog: Equality</vt:lpstr>
      <vt:lpstr>Prolog: Equality</vt:lpstr>
      <vt:lpstr>Using prolog: another exercise</vt:lpstr>
      <vt:lpstr>Using prolog: another exercise</vt:lpstr>
      <vt:lpstr>Variables and unification</vt:lpstr>
      <vt:lpstr>Unification behind the scenes</vt:lpstr>
      <vt:lpstr>Unification behind the scenes</vt:lpstr>
      <vt:lpstr>Recursion</vt:lpstr>
      <vt:lpstr>Recursion</vt:lpstr>
      <vt:lpstr>Recursion</vt:lpstr>
      <vt:lpstr>Prolog: Lists</vt:lpstr>
      <vt:lpstr>Prolog: Lists</vt:lpstr>
      <vt:lpstr>Prolog: Lists</vt:lpstr>
      <vt:lpstr>Prolog: Lists</vt:lpstr>
      <vt:lpstr>Prolog: Lists</vt:lpstr>
      <vt:lpstr>Exercise: Lists</vt:lpstr>
      <vt:lpstr>Prolog</vt:lpstr>
      <vt:lpstr>Prolog</vt:lpstr>
      <vt:lpstr>Prolog</vt:lpstr>
      <vt:lpstr>Prolog</vt:lpstr>
      <vt:lpstr>Prolog: backtracking</vt:lpstr>
      <vt:lpstr>Prolog - backtracking</vt:lpstr>
      <vt:lpstr>Prolog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 Chapter 11</dc:title>
  <dc:subject/>
  <dc:creator>Adrian Ionescu</dc:creator>
  <cp:keywords/>
  <dc:description/>
  <cp:lastModifiedBy>Default User</cp:lastModifiedBy>
  <cp:revision>40</cp:revision>
  <dcterms:modified xsi:type="dcterms:W3CDTF">2018-03-21T15:58:43Z</dcterms:modified>
</cp:coreProperties>
</file>