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8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5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1FD6-0398-4241-8D44-E67919518BB5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F2A40-90F2-1849-8950-960E1804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3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on: Chapter 12 of PLP</a:t>
            </a:r>
          </a:p>
          <a:p>
            <a:r>
              <a:rPr lang="en-US" dirty="0" smtClean="0"/>
              <a:t>“Seven </a:t>
            </a:r>
            <a:r>
              <a:rPr lang="en-US" dirty="0"/>
              <a:t>l</a:t>
            </a:r>
            <a:r>
              <a:rPr lang="en-US" dirty="0" smtClean="0"/>
              <a:t>anguages in seven weeks”</a:t>
            </a:r>
          </a:p>
          <a:p>
            <a:r>
              <a:rPr lang="en-US" dirty="0" smtClean="0"/>
              <a:t>Various links (see schedule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3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Prolog: Lists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825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Lists are useful enough that prolog has built in support.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Structure: [] is the empty list, and . is a built in concatenation (like : in Haskell).  So a list is: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.(a, .(b, .(c, [])))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Can also be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written with “tail” structure: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[a, b, c]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[a | [</a:t>
            </a:r>
            <a:r>
              <a:rPr lang="en-US" dirty="0" err="1">
                <a:latin typeface="Courier New" charset="0"/>
                <a:ea typeface="ＭＳ Ｐゴシック" charset="0"/>
              </a:rPr>
              <a:t>b,c</a:t>
            </a:r>
            <a:r>
              <a:rPr lang="en-US" dirty="0">
                <a:latin typeface="Courier New" charset="0"/>
                <a:ea typeface="ＭＳ Ｐゴシック" charset="0"/>
              </a:rPr>
              <a:t>]]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[a, b | [c]]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[a, b, c | []]</a:t>
            </a:r>
            <a:endParaRPr lang="en-US" sz="2400" dirty="0"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marL="782638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1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Prolog: Lists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825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A demo: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  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   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?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-  [X|Y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]=[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[]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,dead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(z)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,[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,[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b</a:t>
            </a:r>
            <a:r>
              <a:rPr lang="en-US" dirty="0" err="1" smtClean="0">
                <a:latin typeface="Courier New"/>
                <a:ea typeface="ＭＳ Ｐゴシック" charset="0"/>
                <a:cs typeface="Courier New"/>
              </a:rPr>
              <a:t>,c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]]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,[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]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,Z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].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   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   X  =  []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   Y  =  [dead(z),[2,[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b,c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]],[]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,Z] </a:t>
            </a:r>
            <a:endParaRPr lang="en-US" dirty="0"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Note: Z stayed unbound – some systems will represent this as _7800 in the last spot and then say Z = _7800.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Otherwise, variables bind as we expect.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Lists don’t have to be of same “type”, for any sense of type.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9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331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Prolog: Lists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825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This pattern matching is both handy and powerful: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  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?- [X1,X2,X3,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X4|Tail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]  =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[[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],  dead(z),  [2,  [b,  c]],  [],  Z].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 X1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= [],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 X2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= dead(z),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 X3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= [2, [b, c]],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 X4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= [],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 Tail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= [Z].</a:t>
            </a:r>
          </a:p>
        </p:txBody>
      </p:sp>
    </p:spTree>
    <p:extLst>
      <p:ext uri="{BB962C8B-B14F-4D97-AF65-F5344CB8AC3E}">
        <p14:creationId xmlns:p14="http://schemas.microsoft.com/office/powerpoint/2010/main" val="250707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4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Prolog: Lists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825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List predicates: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member(X, [X | _]). 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member(X, [_ | T]) :- member</a:t>
            </a:r>
            <a:r>
              <a:rPr lang="en-US" dirty="0" smtClean="0">
                <a:latin typeface="Courier New" charset="0"/>
                <a:ea typeface="ＭＳ Ｐゴシック" charset="0"/>
              </a:rPr>
              <a:t>(</a:t>
            </a:r>
            <a:r>
              <a:rPr lang="en-US" dirty="0">
                <a:latin typeface="Courier New" charset="0"/>
                <a:ea typeface="ＭＳ Ｐゴシック" charset="0"/>
              </a:rPr>
              <a:t>X</a:t>
            </a:r>
            <a:r>
              <a:rPr lang="en-US" dirty="0" smtClean="0">
                <a:latin typeface="Courier New" charset="0"/>
                <a:ea typeface="ＭＳ Ｐゴシック" charset="0"/>
              </a:rPr>
              <a:t>,</a:t>
            </a:r>
            <a:r>
              <a:rPr lang="en-US" dirty="0">
                <a:latin typeface="Courier New" charset="0"/>
                <a:ea typeface="ＭＳ Ｐゴシック" charset="0"/>
              </a:rPr>
              <a:t>T).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dirty="0"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sorted([]).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sorted([_]).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sorted([A, B | T]) :- A =&lt; B, 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						sorted([B | T]).</a:t>
            </a:r>
            <a:endParaRPr lang="en-US" sz="2400" dirty="0"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marL="782638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2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536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Prolog: Lists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825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Even crazier: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	</a:t>
            </a:r>
            <a:r>
              <a:rPr lang="en-US" sz="2400" dirty="0">
                <a:latin typeface="Courier New" charset="0"/>
                <a:ea typeface="ＭＳ Ｐゴシック" charset="0"/>
              </a:rPr>
              <a:t>append([], A, A). 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append([H | T], A, [H | L]) :-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					append(T, A, L).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Now using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it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(try these–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prolog already has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append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coded!):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	</a:t>
            </a:r>
            <a:r>
              <a:rPr lang="en-US" sz="2400" dirty="0">
                <a:latin typeface="Courier New" charset="0"/>
                <a:ea typeface="ＭＳ Ｐゴシック" charset="0"/>
              </a:rPr>
              <a:t>?- append([a, b, c], [d, e], L). 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L = [a, b, c, d, e]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?- append(X, [d, e], [a, b, c, d, e]).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X = [a, b, c]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?- append([a, b, c], Y, [a, b, c, d, e]).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Y = [d, e]	</a:t>
            </a:r>
            <a:endParaRPr lang="en-US" sz="2000" dirty="0"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  <a:p>
            <a:pPr marL="782638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18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write a simple list predicate </a:t>
            </a:r>
            <a:r>
              <a:rPr lang="en-US" dirty="0" smtClean="0">
                <a:latin typeface="Courier New"/>
                <a:cs typeface="Courier New"/>
              </a:rPr>
              <a:t>second(</a:t>
            </a:r>
            <a:r>
              <a:rPr lang="en-US" dirty="0" err="1" smtClean="0">
                <a:latin typeface="Courier New"/>
                <a:cs typeface="Courier New"/>
              </a:rPr>
              <a:t>X,List</a:t>
            </a:r>
            <a:r>
              <a:rPr lang="en-US" dirty="0" smtClean="0">
                <a:latin typeface="Courier New"/>
                <a:cs typeface="Courier New"/>
              </a:rPr>
              <a:t>) </a:t>
            </a:r>
            <a:r>
              <a:rPr lang="en-US" dirty="0" smtClean="0"/>
              <a:t>which checks if X is the second element of List.</a:t>
            </a:r>
          </a:p>
          <a:p>
            <a:r>
              <a:rPr lang="en-US" dirty="0" smtClean="0">
                <a:cs typeface="Courier New"/>
              </a:rPr>
              <a:t>Note: this will look recursive!  Look back at how we did member, sorted or append.</a:t>
            </a:r>
          </a:p>
          <a:p>
            <a:pPr marL="0" indent="0">
              <a:buNone/>
            </a:pPr>
            <a:endParaRPr lang="ro-RO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3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Now, add the following to your genealogy file:</a:t>
            </a:r>
          </a:p>
          <a:p>
            <a:pPr marL="0" indent="0">
              <a:buNone/>
            </a:pPr>
            <a:r>
              <a:rPr lang="ro-RO" sz="2400" dirty="0" smtClean="0">
                <a:latin typeface="Courier New"/>
                <a:cs typeface="Courier New"/>
              </a:rPr>
              <a:t>ancestor(A,D,[A]) :- parent(A,D).</a:t>
            </a:r>
          </a:p>
          <a:p>
            <a:pPr marL="0" indent="0">
              <a:buNone/>
            </a:pPr>
            <a:r>
              <a:rPr lang="ro-RO" sz="2400" dirty="0" smtClean="0">
                <a:latin typeface="Courier New"/>
                <a:cs typeface="Courier New"/>
              </a:rPr>
              <a:t>ancestor(A,D,[X|Z]) :-</a:t>
            </a:r>
          </a:p>
          <a:p>
            <a:pPr marL="0" indent="0">
              <a:buNone/>
            </a:pPr>
            <a:r>
              <a:rPr lang="ro-RO" sz="2400" dirty="0" smtClean="0">
                <a:latin typeface="Courier New"/>
                <a:cs typeface="Courier New"/>
              </a:rPr>
              <a:t>        parent(X,D),</a:t>
            </a:r>
          </a:p>
          <a:p>
            <a:pPr marL="0" indent="0">
              <a:buNone/>
            </a:pPr>
            <a:r>
              <a:rPr lang="ro-RO" sz="2400" dirty="0" smtClean="0">
                <a:latin typeface="Courier New"/>
                <a:cs typeface="Courier New"/>
              </a:rPr>
              <a:t>        ancestor(A,X,Z).</a:t>
            </a:r>
            <a:endParaRPr lang="en-US" sz="2400" b="1" dirty="0" smtClean="0"/>
          </a:p>
          <a:p>
            <a:r>
              <a:rPr lang="en-US" dirty="0" smtClean="0"/>
              <a:t>Now test a few ways.  I did: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ancestor(</a:t>
            </a:r>
            <a:r>
              <a:rPr lang="en-US" sz="2400" dirty="0" err="1" smtClean="0">
                <a:latin typeface="Courier New"/>
                <a:cs typeface="Courier New"/>
              </a:rPr>
              <a:t>jesse,erin,X</a:t>
            </a:r>
            <a:r>
              <a:rPr lang="en-US" sz="2400" dirty="0" smtClean="0">
                <a:latin typeface="Courier New"/>
                <a:cs typeface="Courier New"/>
              </a:rPr>
              <a:t>).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ancestor(</a:t>
            </a:r>
            <a:r>
              <a:rPr lang="en-US" sz="2400" dirty="0" err="1" smtClean="0">
                <a:latin typeface="Courier New"/>
                <a:cs typeface="Courier New"/>
              </a:rPr>
              <a:t>erin,jesse,X</a:t>
            </a:r>
            <a:r>
              <a:rPr lang="en-US" sz="2400" dirty="0" smtClean="0">
                <a:latin typeface="Courier New"/>
                <a:cs typeface="Courier New"/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ancestor(</a:t>
            </a:r>
            <a:r>
              <a:rPr lang="en-US" sz="2400" dirty="0" err="1" smtClean="0">
                <a:latin typeface="Courier New"/>
                <a:cs typeface="Courier New"/>
              </a:rPr>
              <a:t>clarice,jesse,X</a:t>
            </a:r>
            <a:r>
              <a:rPr lang="en-US" sz="2400" dirty="0" smtClean="0">
                <a:latin typeface="Courier New"/>
                <a:cs typeface="Courier New"/>
              </a:rPr>
              <a:t>).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a</a:t>
            </a:r>
            <a:r>
              <a:rPr lang="en-US" sz="2400" dirty="0" smtClean="0">
                <a:latin typeface="Courier New"/>
                <a:cs typeface="Courier New"/>
              </a:rPr>
              <a:t>ncestor(</a:t>
            </a:r>
            <a:r>
              <a:rPr lang="en-US" sz="2400" dirty="0" err="1" smtClean="0">
                <a:latin typeface="Courier New"/>
                <a:cs typeface="Courier New"/>
              </a:rPr>
              <a:t>X,jesse,Y</a:t>
            </a:r>
            <a:r>
              <a:rPr lang="en-US" sz="2400" dirty="0" smtClean="0">
                <a:latin typeface="Courier New"/>
                <a:cs typeface="Courier New"/>
              </a:rPr>
              <a:t>).</a:t>
            </a:r>
          </a:p>
          <a:p>
            <a:pPr marL="0" indent="0">
              <a:buNone/>
            </a:pPr>
            <a:endParaRPr lang="ro-RO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smtClean="0">
                <a:cs typeface="+mj-cs"/>
              </a:rPr>
              <a:t>Prolog</a:t>
            </a:r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78800" cy="525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rgbClr val="000000"/>
              </a:buClr>
              <a:defRPr/>
            </a:pPr>
            <a:r>
              <a:rPr lang="en-US" sz="3200" b="1" smtClean="0">
                <a:cs typeface="+mn-cs"/>
              </a:rPr>
              <a:t>Arithmetic</a:t>
            </a:r>
            <a:r>
              <a:rPr lang="en-US" sz="3200" smtClean="0">
                <a:cs typeface="+mn-cs"/>
              </a:rPr>
              <a:t>: The '=' operator determines whether its operands can be unified</a:t>
            </a:r>
            <a:r>
              <a:rPr lang="en-US" sz="320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z="3200" smtClean="0">
                <a:latin typeface="Courier New" charset="0"/>
                <a:cs typeface="+mn-cs"/>
                <a:sym typeface="Courier New" charset="0"/>
              </a:rPr>
            </a:br>
            <a:r>
              <a:rPr lang="en-US" sz="3200" smtClean="0">
                <a:latin typeface="Courier New" charset="0"/>
                <a:cs typeface="Courier New" charset="0"/>
                <a:sym typeface="Courier New" charset="0"/>
              </a:rPr>
              <a:t>    ?- A = 37.</a:t>
            </a:r>
            <a:r>
              <a:rPr lang="en-US" sz="320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z="3200" smtClean="0">
                <a:latin typeface="Courier New" charset="0"/>
                <a:cs typeface="+mn-cs"/>
                <a:sym typeface="Courier New" charset="0"/>
              </a:rPr>
            </a:br>
            <a:r>
              <a:rPr lang="en-US" sz="3200" smtClean="0">
                <a:latin typeface="Courier New" charset="0"/>
                <a:cs typeface="Courier New" charset="0"/>
                <a:sym typeface="Courier New" charset="0"/>
              </a:rPr>
              <a:t>    A = 37</a:t>
            </a:r>
            <a:r>
              <a:rPr lang="en-US" sz="320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z="3200" smtClean="0">
                <a:latin typeface="Courier New" charset="0"/>
                <a:cs typeface="+mn-cs"/>
                <a:sym typeface="Courier New" charset="0"/>
              </a:rPr>
            </a:br>
            <a:r>
              <a:rPr lang="en-US" sz="3200" smtClean="0">
                <a:latin typeface="Courier New" charset="0"/>
                <a:cs typeface="Courier New" charset="0"/>
                <a:sym typeface="Courier New" charset="0"/>
              </a:rPr>
              <a:t>    yes</a:t>
            </a:r>
            <a:r>
              <a:rPr lang="en-US" sz="320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z="3200" smtClean="0">
                <a:latin typeface="Courier New" charset="0"/>
                <a:cs typeface="+mn-cs"/>
                <a:sym typeface="Courier New" charset="0"/>
              </a:rPr>
            </a:br>
            <a:r>
              <a:rPr lang="en-US" sz="320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z="3200" smtClean="0">
                <a:latin typeface="Courier New" charset="0"/>
                <a:cs typeface="+mn-cs"/>
                <a:sym typeface="Courier New" charset="0"/>
              </a:rPr>
            </a:br>
            <a:r>
              <a:rPr lang="en-US" sz="3200" smtClean="0">
                <a:latin typeface="Courier New" charset="0"/>
                <a:cs typeface="Courier New" charset="0"/>
                <a:sym typeface="Courier New" charset="0"/>
              </a:rPr>
              <a:t>    ?- 2 = 2.</a:t>
            </a:r>
            <a:r>
              <a:rPr lang="en-US" sz="320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z="3200" smtClean="0">
                <a:latin typeface="Courier New" charset="0"/>
                <a:cs typeface="+mn-cs"/>
                <a:sym typeface="Courier New" charset="0"/>
              </a:rPr>
            </a:br>
            <a:r>
              <a:rPr lang="en-US" sz="3200" smtClean="0">
                <a:latin typeface="Courier New" charset="0"/>
                <a:cs typeface="Courier New" charset="0"/>
                <a:sym typeface="Courier New" charset="0"/>
              </a:rPr>
              <a:t>    yes</a:t>
            </a:r>
            <a:r>
              <a:rPr lang="en-US" sz="320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z="3200" smtClean="0">
                <a:latin typeface="Courier New" charset="0"/>
                <a:cs typeface="+mn-cs"/>
                <a:sym typeface="Courier New" charset="0"/>
              </a:rPr>
            </a:br>
            <a:r>
              <a:rPr lang="en-US" sz="3200" smtClean="0">
                <a:cs typeface="+mn-cs"/>
              </a:rPr>
              <a:t>Math operators are functors (structure names), not functions</a:t>
            </a:r>
            <a:r>
              <a:rPr lang="en-US" sz="320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z="3200" smtClean="0">
                <a:latin typeface="Courier New" charset="0"/>
                <a:cs typeface="+mn-cs"/>
                <a:sym typeface="Courier New" charset="0"/>
              </a:rPr>
            </a:br>
            <a:r>
              <a:rPr lang="en-US" sz="3200" smtClean="0">
                <a:latin typeface="Courier New" charset="0"/>
                <a:cs typeface="Courier New" charset="0"/>
                <a:sym typeface="Courier New" charset="0"/>
              </a:rPr>
              <a:t>    ?- (2+3) = 5</a:t>
            </a:r>
            <a:r>
              <a:rPr lang="en-US" sz="3200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z="3200" smtClean="0">
                <a:latin typeface="Courier New" charset="0"/>
                <a:cs typeface="+mn-cs"/>
                <a:sym typeface="Courier New" charset="0"/>
              </a:rPr>
            </a:br>
            <a:r>
              <a:rPr lang="en-US" sz="3200" smtClean="0">
                <a:latin typeface="Courier New" charset="0"/>
                <a:cs typeface="Courier New" charset="0"/>
                <a:sym typeface="Courier New" charset="0"/>
              </a:rPr>
              <a:t>    no</a:t>
            </a:r>
            <a:endParaRPr lang="en-US" sz="3200" smtClean="0">
              <a:latin typeface="Courier New" charset="0"/>
              <a:cs typeface="+mn-cs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843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smtClean="0">
                <a:cs typeface="+mj-cs"/>
              </a:rPr>
              <a:t>Prolog</a:t>
            </a:r>
          </a:p>
        </p:txBody>
      </p:sp>
      <p:sp>
        <p:nvSpPr>
          <p:cNvPr id="286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53911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smtClean="0">
                <a:cs typeface="+mn-cs"/>
              </a:rPr>
              <a:t>For math we use the built-in operator </a:t>
            </a:r>
            <a:r>
              <a:rPr lang="en-US" sz="3200" i="1" smtClean="0">
                <a:cs typeface="+mn-cs"/>
              </a:rPr>
              <a:t>is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?- is(X, 1+2).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X = 3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yes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?- X is 1+2.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X = 3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yes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+mn-cs"/>
                <a:sym typeface="Courier New" charset="0"/>
              </a:rPr>
              <a:t>		</a:t>
            </a:r>
            <a:r>
              <a:rPr lang="en-US" sz="2400" smtClean="0">
                <a:cs typeface="+mn-cs"/>
              </a:rPr>
              <a:t>% LHS of 'is' must be as-yet uninstantiated</a:t>
            </a: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?- 1+2 is 4-1.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>	</a:t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no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/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+mn-cs"/>
                <a:sym typeface="Courier New" charset="0"/>
              </a:rPr>
              <a:t>		</a:t>
            </a:r>
            <a:r>
              <a:rPr lang="en-US" sz="2400" smtClean="0">
                <a:cs typeface="+mn-cs"/>
              </a:rPr>
              <a:t>% RHS of 'is' must already be instantiated</a:t>
            </a:r>
            <a:br>
              <a:rPr lang="en-US" sz="2400" smtClean="0">
                <a:cs typeface="+mn-cs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?- X is Y.</a:t>
            </a:r>
            <a:r>
              <a:rPr lang="en-US" smtClean="0">
                <a:latin typeface="Courier New" charset="0"/>
                <a:cs typeface="+mn-cs"/>
                <a:sym typeface="Courier New" charset="0"/>
              </a:rPr>
              <a:t>		</a:t>
            </a:r>
            <a:br>
              <a:rPr lang="en-US" smtClean="0">
                <a:latin typeface="Courier New" charset="0"/>
                <a:cs typeface="+mn-cs"/>
                <a:sym typeface="Courier New" charset="0"/>
              </a:rPr>
            </a:br>
            <a:r>
              <a:rPr lang="en-US" smtClean="0">
                <a:latin typeface="Courier New" charset="0"/>
                <a:cs typeface="Courier New" charset="0"/>
                <a:sym typeface="Courier New" charset="0"/>
              </a:rPr>
              <a:t>    &lt;error&gt;</a:t>
            </a:r>
            <a:endParaRPr lang="en-US" smtClean="0">
              <a:latin typeface="Courier New" charset="0"/>
              <a:cs typeface="+mn-cs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01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17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0000"/>
          </a:bodyPr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Exercise: Arithmetic and Lists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825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Define a 2-place predicate increment that holds only when its second argument is an integer one larger than its first argument. </a:t>
            </a:r>
            <a:r>
              <a:rPr lang="en-US" sz="2400" dirty="0">
                <a:latin typeface="Times New Roman" charset="0"/>
                <a:ea typeface="ＭＳ Ｐゴシック" charset="0"/>
              </a:rPr>
              <a:t>For example,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increment(4,5) </a:t>
            </a:r>
            <a:r>
              <a:rPr lang="en-US" sz="2400" dirty="0">
                <a:latin typeface="Times New Roman" charset="0"/>
                <a:ea typeface="ＭＳ Ｐゴシック" charset="0"/>
              </a:rPr>
              <a:t>should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hold true, </a:t>
            </a:r>
            <a:r>
              <a:rPr lang="en-US" sz="2400" dirty="0">
                <a:latin typeface="Times New Roman" charset="0"/>
                <a:ea typeface="ＭＳ Ｐゴシック" charset="0"/>
              </a:rPr>
              <a:t>but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increment(4,6) </a:t>
            </a:r>
            <a:r>
              <a:rPr lang="en-US" sz="2400" dirty="0">
                <a:latin typeface="Times New Roman" charset="0"/>
                <a:ea typeface="ＭＳ Ｐゴシック" charset="0"/>
              </a:rPr>
              <a:t>should not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Define a 3-place predicate sum that holds only when its third argument is the sum of the first two arguments. For example,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sum(4,5,9) </a:t>
            </a:r>
            <a:r>
              <a:rPr lang="en-US" sz="2400" dirty="0">
                <a:latin typeface="Times New Roman" charset="0"/>
                <a:ea typeface="ＭＳ Ｐゴシック" charset="0"/>
              </a:rPr>
              <a:t>should hold, but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sum(4,6,12) </a:t>
            </a:r>
            <a:r>
              <a:rPr lang="en-US" sz="2400" dirty="0">
                <a:latin typeface="Times New Roman" charset="0"/>
                <a:ea typeface="ＭＳ Ｐゴシック" charset="0"/>
              </a:rPr>
              <a:t>should not.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If you have time: Write </a:t>
            </a:r>
            <a:r>
              <a:rPr lang="en-US" sz="2400" dirty="0">
                <a:latin typeface="Times New Roman" charset="0"/>
                <a:ea typeface="ＭＳ Ｐゴシック" charset="0"/>
              </a:rPr>
              <a:t>a predicate </a:t>
            </a:r>
            <a:r>
              <a:rPr lang="en-US" sz="2400" dirty="0" err="1" smtClean="0">
                <a:latin typeface="Times New Roman" charset="0"/>
                <a:ea typeface="ＭＳ Ｐゴシック" charset="0"/>
              </a:rPr>
              <a:t>addOne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400" dirty="0">
                <a:latin typeface="Times New Roman" charset="0"/>
                <a:ea typeface="ＭＳ Ｐゴシック" charset="0"/>
              </a:rPr>
              <a:t>whose first argument is a list of integers, and whose second argument is the list of integers obtained by adding 1 to each integer in the first list. For example, the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query: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	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?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-  </a:t>
            </a:r>
            <a:r>
              <a:rPr lang="en-US" sz="2400" dirty="0" err="1">
                <a:latin typeface="Calibri"/>
                <a:ea typeface="ＭＳ Ｐゴシック" charset="0"/>
                <a:cs typeface="Calibri"/>
              </a:rPr>
              <a:t>addone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([1,2,7,2],X).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should give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	</a:t>
            </a:r>
            <a:r>
              <a:rPr lang="en-US" sz="2400" dirty="0" smtClean="0">
                <a:latin typeface="Calibri"/>
                <a:ea typeface="ＭＳ Ｐゴシック" charset="0"/>
                <a:cs typeface="Calibri"/>
              </a:rPr>
              <a:t>X  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=  [2,3,8,3].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(Add these to your email too)</a:t>
            </a:r>
            <a:endParaRPr lang="en-US" sz="2400" dirty="0"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  <a:p>
            <a:pPr marL="782638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18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57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genealogy database, to give concrete example</a:t>
            </a:r>
          </a:p>
          <a:p>
            <a:r>
              <a:rPr lang="en-US" dirty="0" smtClean="0"/>
              <a:t>Hopefully got a sense of syntax</a:t>
            </a:r>
          </a:p>
          <a:p>
            <a:r>
              <a:rPr lang="en-US" dirty="0" smtClean="0"/>
              <a:t>Today: dive in to more complex structures </a:t>
            </a:r>
          </a:p>
          <a:p>
            <a:r>
              <a:rPr lang="en-US" dirty="0" smtClean="0"/>
              <a:t>Note: again, some examples for you to work out, so email me AT THE END OF CLASS with some proof of your work</a:t>
            </a:r>
          </a:p>
          <a:p>
            <a:pPr lvl="1"/>
            <a:r>
              <a:rPr lang="en-US" dirty="0" smtClean="0"/>
              <a:t>Working with a partner is fine if you don’t have a computer, but be sure to give these a try yourself later!  No substitute for actual programming…</a:t>
            </a:r>
          </a:p>
        </p:txBody>
      </p:sp>
    </p:spTree>
    <p:extLst>
      <p:ext uri="{BB962C8B-B14F-4D97-AF65-F5344CB8AC3E}">
        <p14:creationId xmlns:p14="http://schemas.microsoft.com/office/powerpoint/2010/main" val="2164764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smtClean="0">
                <a:cs typeface="+mj-cs"/>
              </a:rPr>
              <a:t>Prolog</a:t>
            </a:r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788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smtClean="0">
                <a:cs typeface="+mn-cs"/>
              </a:rPr>
              <a:t>When it attempts resolution, the Prolog interpreter pushes the current goal onto a stack, makes the first term in the body the current goal, and goes back to the beginning of the database and starts looking again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smtClean="0">
                <a:cs typeface="+mn-cs"/>
              </a:rPr>
              <a:t>If it gets through the first goal of a body successfully, the interpreter continues</a:t>
            </a:r>
            <a:br>
              <a:rPr lang="en-US" sz="3200" smtClean="0">
                <a:cs typeface="+mn-cs"/>
              </a:rPr>
            </a:br>
            <a:r>
              <a:rPr lang="en-US" sz="3200" smtClean="0">
                <a:cs typeface="+mn-cs"/>
              </a:rPr>
              <a:t>with the next one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smtClean="0">
                <a:cs typeface="+mn-cs"/>
              </a:rPr>
              <a:t>If it gets all the way through the body, the goal is satisfied and it backs up a level and proceeds</a:t>
            </a:r>
          </a:p>
        </p:txBody>
      </p:sp>
    </p:spTree>
    <p:extLst>
      <p:ext uri="{BB962C8B-B14F-4D97-AF65-F5344CB8AC3E}">
        <p14:creationId xmlns:p14="http://schemas.microsoft.com/office/powerpoint/2010/main" val="246525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22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smtClean="0">
                <a:cs typeface="+mj-cs"/>
              </a:rPr>
              <a:t>Prolog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9339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 smtClean="0">
                <a:cs typeface="+mn-cs"/>
              </a:rPr>
              <a:t>If it fails to satisfy the terms in the body of a rule, the interpreter undoes the unification of the left hand side (this includes uninstantiating any variables that were given values as a result of the unification) and keeps looking through the database for something else with which to unify (This process is called BACKTRACKING)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 smtClean="0">
                <a:cs typeface="+mn-cs"/>
              </a:rPr>
              <a:t>If the interpreter gets to the end of database without succeeding, it backs out a level (that's how it might fail to satisfy something in a body) and continues from there</a:t>
            </a:r>
          </a:p>
        </p:txBody>
      </p:sp>
    </p:spTree>
    <p:extLst>
      <p:ext uri="{BB962C8B-B14F-4D97-AF65-F5344CB8AC3E}">
        <p14:creationId xmlns:p14="http://schemas.microsoft.com/office/powerpoint/2010/main" val="109250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4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cs typeface="+mj-cs"/>
              </a:rPr>
              <a:t>Prolog: backtracking</a:t>
            </a: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9916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We can visualize backtracking search as a tree in which the top-level goal is the root and the leaves are facts (see Figure 11.1 - next 2 slides)</a:t>
            </a:r>
          </a:p>
          <a:p>
            <a:pPr marL="782638" lvl="1" eaLnBrk="1" hangingPunct="1">
              <a:lnSpc>
                <a:spcPct val="90000"/>
              </a:lnSpc>
              <a:defRPr/>
            </a:pPr>
            <a:r>
              <a:rPr lang="en-US" dirty="0" smtClean="0"/>
              <a:t>The children of the root are all the rules and facts with which the goal can unify</a:t>
            </a:r>
          </a:p>
          <a:p>
            <a:pPr marL="782638" lvl="1" eaLnBrk="1" hangingPunct="1">
              <a:lnSpc>
                <a:spcPct val="90000"/>
              </a:lnSpc>
              <a:defRPr/>
            </a:pPr>
            <a:r>
              <a:rPr lang="en-US" dirty="0" smtClean="0"/>
              <a:t>The interpreter does an OR across them: one of them must succeed in order for goal to succeed</a:t>
            </a:r>
          </a:p>
          <a:p>
            <a:pPr marL="782638" lvl="1" eaLnBrk="1" hangingPunct="1">
              <a:lnSpc>
                <a:spcPct val="90000"/>
              </a:lnSpc>
              <a:defRPr/>
            </a:pPr>
            <a:r>
              <a:rPr lang="en-US" dirty="0" smtClean="0"/>
              <a:t>The children of a node in the second level of the tree are the terms in the body of the rule</a:t>
            </a:r>
          </a:p>
          <a:p>
            <a:pPr marL="782638" lvl="1" eaLnBrk="1" hangingPunct="1">
              <a:lnSpc>
                <a:spcPct val="90000"/>
              </a:lnSpc>
              <a:defRPr/>
            </a:pPr>
            <a:r>
              <a:rPr lang="en-US" dirty="0" smtClean="0"/>
              <a:t>The interpreter does an AND across these: all of them must succeed in order for parent to succeed</a:t>
            </a:r>
          </a:p>
          <a:p>
            <a:pPr marL="782638" lvl="1" eaLnBrk="1" hangingPunct="1">
              <a:lnSpc>
                <a:spcPct val="90000"/>
              </a:lnSpc>
              <a:defRPr/>
            </a:pPr>
            <a:r>
              <a:rPr lang="en-US" dirty="0" smtClean="0"/>
              <a:t>The overall search tree then consists of alternating AND and OR levels</a:t>
            </a:r>
          </a:p>
        </p:txBody>
      </p:sp>
    </p:spTree>
    <p:extLst>
      <p:ext uri="{BB962C8B-B14F-4D97-AF65-F5344CB8AC3E}">
        <p14:creationId xmlns:p14="http://schemas.microsoft.com/office/powerpoint/2010/main" val="43750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127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cs typeface="+mj-cs"/>
              </a:rPr>
              <a:t>Prolog - backtracking</a:t>
            </a: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8991600" cy="41719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A simple example we started with last time: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rainy(</a:t>
            </a:r>
            <a:r>
              <a:rPr lang="en-US" dirty="0" err="1" smtClean="0">
                <a:latin typeface="Courier New"/>
                <a:cs typeface="Courier New"/>
              </a:rPr>
              <a:t>seattle</a:t>
            </a:r>
            <a:r>
              <a:rPr lang="en-US" dirty="0" smtClean="0">
                <a:latin typeface="Courier New"/>
                <a:cs typeface="Courier New"/>
              </a:rPr>
              <a:t>).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rainy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rochester</a:t>
            </a:r>
            <a:r>
              <a:rPr lang="en-US" dirty="0" smtClean="0">
                <a:latin typeface="Courier New"/>
                <a:cs typeface="Courier New"/>
              </a:rPr>
              <a:t>).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cold(</a:t>
            </a:r>
            <a:r>
              <a:rPr lang="en-US" dirty="0" err="1">
                <a:latin typeface="Courier New"/>
                <a:cs typeface="Courier New"/>
              </a:rPr>
              <a:t>rochester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.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snowy(X) :- rainy(X), cold(X).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Suppose we then type in: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snowy(C)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How does prolog attempt to resolve?</a:t>
            </a:r>
            <a:endParaRPr lang="en-US" dirty="0">
              <a:latin typeface="Courier New"/>
              <a:cs typeface="Courier New"/>
            </a:endParaRP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dirty="0">
              <a:latin typeface="Courier New"/>
              <a:cs typeface="Courier New"/>
            </a:endParaRP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dirty="0">
              <a:latin typeface="Courier New"/>
              <a:cs typeface="Courier New"/>
            </a:endParaRP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4657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29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smtClean="0">
                <a:cs typeface="+mj-cs"/>
              </a:rPr>
              <a:t>Prolog</a:t>
            </a:r>
          </a:p>
        </p:txBody>
      </p:sp>
      <p:pic>
        <p:nvPicPr>
          <p:cNvPr id="12297" name="Picture 19" descr="f11-01-P3745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048375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995738" y="5653088"/>
            <a:ext cx="1296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/>
              <a:t>FIGURE 11.1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3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331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>
                <a:latin typeface="Arial Black" charset="0"/>
                <a:ea typeface="ＭＳ Ｐゴシック" charset="0"/>
              </a:rPr>
              <a:t>Prolog: </a:t>
            </a:r>
            <a:r>
              <a:rPr lang="en-US" dirty="0" smtClean="0">
                <a:latin typeface="Arial Black" charset="0"/>
                <a:ea typeface="ＭＳ Ｐゴシック" charset="0"/>
              </a:rPr>
              <a:t>Path Example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91600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Be careful of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ordering!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Consider this example describing paths in graphs: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edge(a, b). edge(</a:t>
            </a:r>
            <a:r>
              <a:rPr lang="en-US" dirty="0" err="1">
                <a:latin typeface="Courier New" charset="0"/>
                <a:ea typeface="ＭＳ Ｐゴシック" charset="0"/>
              </a:rPr>
              <a:t>b,c</a:t>
            </a:r>
            <a:r>
              <a:rPr lang="en-US" dirty="0">
                <a:latin typeface="Courier New" charset="0"/>
                <a:ea typeface="ＭＳ Ｐゴシック" charset="0"/>
              </a:rPr>
              <a:t>). edge(</a:t>
            </a:r>
            <a:r>
              <a:rPr lang="en-US" dirty="0" err="1">
                <a:latin typeface="Courier New" charset="0"/>
                <a:ea typeface="ＭＳ Ｐゴシック" charset="0"/>
              </a:rPr>
              <a:t>c,d</a:t>
            </a:r>
            <a:r>
              <a:rPr lang="en-US" dirty="0">
                <a:latin typeface="Courier New" charset="0"/>
                <a:ea typeface="ＭＳ Ｐゴシック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edge(d, e). edge(b, e). edge(d, f).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path(X, X).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path(X, Y):- edge(Z, Y), path(X, Z).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If the two terms on the last clause were reversed, the program would be less efficient.  Why?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If we were to flip order of the last 2 clauses, things get even worse!</a:t>
            </a:r>
            <a:endParaRPr lang="en-US" dirty="0"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5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4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>
                <a:latin typeface="Arial Black" charset="0"/>
                <a:ea typeface="ＭＳ Ｐゴシック" charset="0"/>
              </a:rPr>
              <a:t>Prolog: </a:t>
            </a:r>
            <a:r>
              <a:rPr lang="en-US" dirty="0" smtClean="0">
                <a:latin typeface="Arial Black" charset="0"/>
                <a:ea typeface="ＭＳ Ｐゴシック" charset="0"/>
              </a:rPr>
              <a:t>Path Example cont.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95400"/>
            <a:ext cx="8991600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If </a:t>
            </a:r>
            <a:r>
              <a:rPr lang="en-US" dirty="0">
                <a:latin typeface="Times New Roman" charset="0"/>
                <a:ea typeface="ＭＳ Ｐゴシック" charset="0"/>
              </a:rPr>
              <a:t>we were to flip order of the last 2 clauses, things get even worse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! Figure 11.2:</a:t>
            </a:r>
            <a:endParaRPr lang="en-US" dirty="0">
              <a:latin typeface="Courier New" charset="0"/>
              <a:ea typeface="ＭＳ Ｐゴシック" charset="0"/>
            </a:endParaRPr>
          </a:p>
        </p:txBody>
      </p:sp>
      <p:pic>
        <p:nvPicPr>
          <p:cNvPr id="14346" name="Picture 4" descr="f11-02-P3745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019800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27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536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smtClean="0">
                <a:cs typeface="+mj-cs"/>
              </a:rPr>
              <a:t>Prolog</a:t>
            </a:r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5334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defRPr/>
            </a:pPr>
            <a:r>
              <a:rPr lang="en-US" sz="3200">
                <a:latin typeface="Times New Roman" charset="0"/>
                <a:ea typeface="ＭＳ Ｐゴシック" charset="0"/>
              </a:rPr>
              <a:t>PROLOG IS </a:t>
            </a:r>
            <a:r>
              <a:rPr lang="en-US" sz="3200" b="1" i="1">
                <a:latin typeface="Times New Roman" charset="0"/>
                <a:ea typeface="ＭＳ Ｐゴシック" charset="0"/>
              </a:rPr>
              <a:t>NOT</a:t>
            </a:r>
            <a:r>
              <a:rPr lang="en-US" sz="3200">
                <a:latin typeface="Times New Roman" charset="0"/>
                <a:ea typeface="ＭＳ Ｐゴシック" charset="0"/>
              </a:rPr>
              <a:t> PURELY DECLARATIVE</a:t>
            </a:r>
          </a:p>
          <a:p>
            <a:pPr marL="782638" lvl="1" eaLnBrk="1" hangingPunct="1"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The ordering of the database and the left-to-right pursuit of sub-goals gives a deterministic imperative semantics to searching and backtracking</a:t>
            </a:r>
          </a:p>
          <a:p>
            <a:pPr marL="782638" lvl="1" eaLnBrk="1" hangingPunct="1"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Changing the order of statements in the database can give you different results</a:t>
            </a:r>
          </a:p>
          <a:p>
            <a:pPr marL="1182688" lvl="2" eaLnBrk="1" hangingPunct="1"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It can lead to infinite loops</a:t>
            </a:r>
          </a:p>
          <a:p>
            <a:pPr marL="1182688" lvl="2" eaLnBrk="1" hangingPunct="1"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It can certainly result in inefficiency</a:t>
            </a:r>
            <a:endParaRPr lang="en-US" sz="2400" b="1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2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Variables and unification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825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</a:rPr>
              <a:t>A simple example – consider the following two predicates: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 smtClean="0">
                <a:ea typeface="ＭＳ Ｐゴシック" charset="0"/>
              </a:rPr>
              <a:t>      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vertical(line(point(X,Y),point(X,Z))).      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000" dirty="0" smtClean="0">
                <a:latin typeface="Courier New"/>
                <a:ea typeface="ＭＳ Ｐゴシック" charset="0"/>
                <a:cs typeface="Courier New"/>
              </a:rPr>
              <a:t>  horizontal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(line(point(X,Y),point(Z,Y))).</a:t>
            </a:r>
            <a:endParaRPr lang="en-US" sz="2000" dirty="0" smtClean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</a:rPr>
              <a:t>What can we do with this?</a:t>
            </a:r>
          </a:p>
          <a:p>
            <a:pPr marL="388938" lvl="1" indent="0">
              <a:buFont typeface="Times New Roman" charset="0"/>
              <a:buNone/>
              <a:defRPr/>
            </a:pPr>
            <a:r>
              <a:rPr lang="en-US" sz="2000" dirty="0">
                <a:latin typeface="Courier New"/>
                <a:cs typeface="Courier New"/>
              </a:rPr>
              <a:t>?- vertical(line(point(1,1),point(1,3))).</a:t>
            </a:r>
          </a:p>
          <a:p>
            <a:pPr marL="388938" lvl="1" indent="0">
              <a:buFont typeface="Times New Roman" charset="0"/>
              <a:buNone/>
              <a:defRPr/>
            </a:pPr>
            <a:r>
              <a:rPr lang="en-US" sz="2000" b="1" dirty="0">
                <a:latin typeface="Courier New"/>
                <a:cs typeface="Courier New"/>
              </a:rPr>
              <a:t>t</a:t>
            </a:r>
            <a:r>
              <a:rPr lang="en-US" sz="2000" b="1" dirty="0" smtClean="0">
                <a:latin typeface="Courier New"/>
                <a:cs typeface="Courier New"/>
              </a:rPr>
              <a:t>rue.</a:t>
            </a:r>
            <a:endParaRPr lang="en-US" sz="2000" dirty="0">
              <a:latin typeface="Courier New"/>
              <a:cs typeface="Courier New"/>
            </a:endParaRPr>
          </a:p>
          <a:p>
            <a:pPr marL="388938" lvl="1" indent="0">
              <a:buFont typeface="Times New Roman" charset="0"/>
              <a:buNone/>
              <a:defRPr/>
            </a:pPr>
            <a:r>
              <a:rPr lang="en-US" sz="2000" dirty="0">
                <a:latin typeface="Courier New"/>
                <a:cs typeface="Courier New"/>
              </a:rPr>
              <a:t>?- vertical(line(point(1,1),point(3,2))). </a:t>
            </a:r>
          </a:p>
          <a:p>
            <a:pPr marL="388938" lvl="1" indent="0">
              <a:buFont typeface="Times New Roman" charset="0"/>
              <a:buNone/>
              <a:defRPr/>
            </a:pPr>
            <a:r>
              <a:rPr lang="en-US" sz="2000" b="1" dirty="0" smtClean="0">
                <a:latin typeface="Courier New"/>
                <a:cs typeface="Courier New"/>
              </a:rPr>
              <a:t>false.</a:t>
            </a:r>
            <a:endParaRPr lang="en-US" sz="2000" dirty="0">
              <a:latin typeface="Courier New"/>
              <a:cs typeface="Courier New"/>
            </a:endParaRPr>
          </a:p>
          <a:p>
            <a:pPr marL="388938" lvl="1" indent="0">
              <a:buFont typeface="Times New Roman" charset="0"/>
              <a:buNone/>
              <a:defRPr/>
            </a:pPr>
            <a:r>
              <a:rPr lang="en-US" sz="2000" dirty="0">
                <a:latin typeface="Courier New"/>
                <a:cs typeface="Courier New"/>
              </a:rPr>
              <a:t>?- horizontal(line(point(1,1),point(2,Y))). </a:t>
            </a:r>
          </a:p>
          <a:p>
            <a:pPr marL="388938" lvl="1" indent="0">
              <a:buFont typeface="Times New Roman" charset="0"/>
              <a:buNone/>
              <a:defRPr/>
            </a:pPr>
            <a:r>
              <a:rPr lang="en-US" sz="2000" dirty="0">
                <a:latin typeface="Courier New"/>
                <a:cs typeface="Courier New"/>
              </a:rPr>
              <a:t>Y = 1</a:t>
            </a:r>
            <a:r>
              <a:rPr lang="en-US" sz="2000" dirty="0" smtClean="0">
                <a:latin typeface="Courier New"/>
                <a:cs typeface="Courier New"/>
              </a:rPr>
              <a:t>.</a:t>
            </a:r>
            <a:endParaRPr lang="en-US" sz="2000" dirty="0">
              <a:latin typeface="Courier New"/>
              <a:cs typeface="Courier New"/>
            </a:endParaRPr>
          </a:p>
          <a:p>
            <a:pPr marL="388938" lvl="1" indent="0">
              <a:buFont typeface="Times New Roman" charset="0"/>
              <a:buNone/>
              <a:defRPr/>
            </a:pPr>
            <a:r>
              <a:rPr lang="en-US" sz="2000" dirty="0">
                <a:latin typeface="Courier New"/>
                <a:cs typeface="Courier New"/>
              </a:rPr>
              <a:t>?- horizontal(line(point(2,3),P)). </a:t>
            </a:r>
          </a:p>
          <a:p>
            <a:pPr marL="388938" lvl="1" indent="0">
              <a:buFont typeface="Times New Roman" charset="0"/>
              <a:buNone/>
              <a:defRPr/>
            </a:pPr>
            <a:r>
              <a:rPr lang="en-US" sz="2000" dirty="0">
                <a:latin typeface="Courier New"/>
                <a:cs typeface="Courier New"/>
              </a:rPr>
              <a:t>P = point(_G277, 3).</a:t>
            </a:r>
            <a:endParaRPr lang="en-US" sz="2000" dirty="0" smtClean="0">
              <a:latin typeface="Courier New"/>
              <a:ea typeface="ＭＳ Ｐゴシック" charset="0"/>
              <a:cs typeface="Courier New"/>
            </a:endParaRPr>
          </a:p>
          <a:p>
            <a:pPr marL="39688" lvl="1" indent="0"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defRPr/>
            </a:pPr>
            <a:r>
              <a:rPr lang="en-US" dirty="0" smtClean="0">
                <a:ea typeface="ＭＳ Ｐゴシック" charset="0"/>
              </a:rPr>
              <a:t>    </a:t>
            </a:r>
            <a:endParaRPr lang="en-US" dirty="0"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marL="782638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2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0000"/>
          </a:bodyPr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Unification behind the scenes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</a:rPr>
              <a:t>Another example: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loves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vincent,mia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). </a:t>
            </a:r>
          </a:p>
          <a:p>
            <a:pPr marL="39688" lvl="1" indent="0"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   loves(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marcellus,mia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). 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</a:t>
            </a:r>
            <a:endParaRPr lang="en-US" dirty="0">
              <a:latin typeface="Courier New"/>
              <a:ea typeface="ＭＳ Ｐゴシック" charset="0"/>
              <a:cs typeface="Courier New"/>
            </a:endParaRPr>
          </a:p>
          <a:p>
            <a:pPr marL="39688" lvl="1" indent="0"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   jealous(A,B):-  loves(A,C),  loves(B,C)</a:t>
            </a: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Courier New"/>
              </a:rPr>
              <a:t>Query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smtClean="0">
                <a:latin typeface="Courier New"/>
                <a:ea typeface="ＭＳ Ｐゴシック" charset="0"/>
                <a:cs typeface="Courier New"/>
              </a:rPr>
              <a:t>  ?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-  jealous(X,Y).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Courier New"/>
              </a:rPr>
              <a:t>The only way to unify this query is using the third rule, and there are two ways to do this.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charset="0"/>
                <a:cs typeface="Courier New"/>
              </a:rPr>
              <a:t>Either way, Y gets bound to </a:t>
            </a:r>
            <a:r>
              <a:rPr lang="en-US" dirty="0" err="1" smtClean="0">
                <a:ea typeface="ＭＳ Ｐゴシック" charset="0"/>
                <a:cs typeface="Courier New"/>
              </a:rPr>
              <a:t>mia</a:t>
            </a:r>
            <a:r>
              <a:rPr lang="en-US" dirty="0" smtClean="0">
                <a:ea typeface="ＭＳ Ｐゴシック" charset="0"/>
                <a:cs typeface="Courier New"/>
              </a:rPr>
              <a:t>, but then there are 4 possible solutions.</a:t>
            </a:r>
          </a:p>
          <a:p>
            <a:pPr marL="39688" lvl="1" indent="0"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defRPr/>
            </a:pPr>
            <a:r>
              <a:rPr lang="en-US" dirty="0" smtClean="0">
                <a:ea typeface="ＭＳ Ｐゴシック" charset="0"/>
              </a:rPr>
              <a:t>       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2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0000"/>
          </a:bodyPr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Unification behind the scenes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7176" name="Picture 1" descr="chap2-pspic5.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0071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15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Recursion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We actually saw some recursive definitions last time, but let’s look a little closer at one.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nl-NL" dirty="0">
                <a:latin typeface="Times New Roman" charset="0"/>
                <a:ea typeface="ＭＳ Ｐゴシック" charset="0"/>
              </a:rPr>
              <a:t> </a:t>
            </a:r>
            <a:r>
              <a:rPr lang="nl-NL" dirty="0" smtClean="0">
                <a:latin typeface="Times New Roman" charset="0"/>
                <a:ea typeface="ＭＳ Ｐゴシック" charset="0"/>
              </a:rPr>
              <a:t>    </a:t>
            </a:r>
            <a:r>
              <a:rPr lang="nl-NL" sz="2000" dirty="0" err="1" smtClean="0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anne,bridget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).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bridget,caroline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).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caroline,donna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).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donna,emily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).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(X,Y).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 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sz="20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(X,Z), </a:t>
            </a:r>
            <a:r>
              <a:rPr lang="nl-NL" sz="2000" dirty="0" err="1" smtClean="0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000" dirty="0">
                <a:latin typeface="Courier New"/>
                <a:ea typeface="ＭＳ Ｐゴシック" charset="0"/>
                <a:cs typeface="Courier New"/>
              </a:rPr>
              <a:t>(Z,Y).</a:t>
            </a:r>
            <a:endParaRPr lang="en-US" sz="2000" dirty="0" smtClean="0">
              <a:latin typeface="Courier New"/>
              <a:ea typeface="ＭＳ Ｐゴシック" charset="0"/>
              <a:cs typeface="Courier New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This final rule allows the “child” relationship to chain indefinitely when unifying – which is the correct notion to use for descendants! </a:t>
            </a:r>
          </a:p>
        </p:txBody>
      </p:sp>
    </p:spTree>
    <p:extLst>
      <p:ext uri="{BB962C8B-B14F-4D97-AF65-F5344CB8AC3E}">
        <p14:creationId xmlns:p14="http://schemas.microsoft.com/office/powerpoint/2010/main" val="325931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0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Recursion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Unification then searches the database:</a:t>
            </a:r>
          </a:p>
        </p:txBody>
      </p:sp>
      <p:pic>
        <p:nvPicPr>
          <p:cNvPr id="9224" name="Picture 1" descr="chap3-pspic1.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563245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93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509000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Recursion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48577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Note that order can matter!  If I change the two rules: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nl-NL" sz="2400" dirty="0" smtClean="0"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nl-NL" sz="2400" dirty="0" err="1" smtClean="0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400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sz="24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400" dirty="0">
                <a:latin typeface="Courier New"/>
                <a:ea typeface="ＭＳ Ｐゴシック" charset="0"/>
                <a:cs typeface="Courier New"/>
              </a:rPr>
              <a:t>(X,Y).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nl-NL" sz="2400" dirty="0" smtClean="0"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nl-NL" sz="2400" dirty="0" err="1" smtClean="0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400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sz="24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400" dirty="0">
                <a:latin typeface="Courier New"/>
                <a:ea typeface="ＭＳ Ｐゴシック" charset="0"/>
                <a:cs typeface="Courier New"/>
              </a:rPr>
              <a:t>(X,Z), </a:t>
            </a:r>
            <a:r>
              <a:rPr lang="nl-NL" sz="2400" dirty="0" err="1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400" dirty="0">
                <a:latin typeface="Courier New"/>
                <a:ea typeface="ＭＳ Ｐゴシック" charset="0"/>
                <a:cs typeface="Courier New"/>
              </a:rPr>
              <a:t>(Z,Y)</a:t>
            </a:r>
            <a:r>
              <a:rPr lang="nl-NL" sz="2400" dirty="0" smtClean="0">
                <a:latin typeface="Courier New"/>
                <a:ea typeface="ＭＳ Ｐゴシック" charset="0"/>
                <a:cs typeface="Courier New"/>
              </a:rPr>
              <a:t>.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If I swap the two rules, it will still work correctly.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However, if I change the second to be: </a:t>
            </a:r>
          </a:p>
          <a:p>
            <a:pPr marL="39688" indent="0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nl-NL" sz="2400" dirty="0" smtClean="0">
                <a:latin typeface="Courier New"/>
                <a:ea typeface="ＭＳ Ｐゴシック" charset="0"/>
                <a:cs typeface="Courier New"/>
              </a:rPr>
              <a:t>  </a:t>
            </a:r>
            <a:r>
              <a:rPr lang="nl-NL" sz="2400" dirty="0" err="1" smtClean="0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400" dirty="0">
                <a:latin typeface="Courier New"/>
                <a:ea typeface="ＭＳ Ｐゴシック" charset="0"/>
                <a:cs typeface="Courier New"/>
              </a:rPr>
              <a:t>(X,Y)  :-  </a:t>
            </a:r>
            <a:r>
              <a:rPr lang="nl-NL" sz="2400" dirty="0" err="1" smtClean="0">
                <a:latin typeface="Courier New"/>
                <a:ea typeface="ＭＳ Ｐゴシック" charset="0"/>
                <a:cs typeface="Courier New"/>
              </a:rPr>
              <a:t>descend</a:t>
            </a:r>
            <a:r>
              <a:rPr lang="nl-NL" sz="2400" dirty="0">
                <a:latin typeface="Courier New"/>
                <a:ea typeface="ＭＳ Ｐゴシック" charset="0"/>
                <a:cs typeface="Courier New"/>
              </a:rPr>
              <a:t>(Z,</a:t>
            </a:r>
            <a:r>
              <a:rPr lang="nl-NL" sz="2400" dirty="0" smtClean="0">
                <a:latin typeface="Courier New"/>
                <a:ea typeface="ＭＳ Ｐゴシック" charset="0"/>
                <a:cs typeface="Courier New"/>
              </a:rPr>
              <a:t>Y), </a:t>
            </a:r>
            <a:r>
              <a:rPr lang="nl-NL" sz="2400" dirty="0" err="1">
                <a:latin typeface="Courier New"/>
                <a:ea typeface="ＭＳ Ｐゴシック" charset="0"/>
                <a:cs typeface="Courier New"/>
              </a:rPr>
              <a:t>child</a:t>
            </a:r>
            <a:r>
              <a:rPr lang="nl-NL" sz="2400" dirty="0">
                <a:latin typeface="Courier New"/>
                <a:ea typeface="ＭＳ Ｐゴシック" charset="0"/>
                <a:cs typeface="Courier New"/>
              </a:rPr>
              <a:t>(X,Z</a:t>
            </a:r>
            <a:r>
              <a:rPr lang="nl-NL" sz="2400" dirty="0" smtClean="0">
                <a:latin typeface="Courier New"/>
                <a:ea typeface="ＭＳ Ｐゴシック" charset="0"/>
                <a:cs typeface="Courier New"/>
              </a:rPr>
              <a:t>).</a:t>
            </a:r>
            <a:endParaRPr lang="en-US" dirty="0" smtClean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Then infinite loops will abound, since Prolog will attempt to go down an infinitely long tree of descends.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(We’ll see 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116587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up your genealogy database, and add the predicate to find </a:t>
            </a:r>
            <a:r>
              <a:rPr lang="en-US" dirty="0" smtClean="0"/>
              <a:t>descendants (see previous slide), but using the parent predicate (since we didn’t make a child one).</a:t>
            </a:r>
            <a:endParaRPr lang="en-US" dirty="0" smtClean="0"/>
          </a:p>
          <a:p>
            <a:r>
              <a:rPr lang="en-US" dirty="0" smtClean="0"/>
              <a:t>Then, test your predicate.  Do they work, or do you see infinite loops even for simple queries like: </a:t>
            </a:r>
            <a:r>
              <a:rPr lang="en-US" sz="2400" dirty="0" smtClean="0">
                <a:latin typeface="Courier New"/>
                <a:cs typeface="Courier New"/>
              </a:rPr>
              <a:t>descend(</a:t>
            </a:r>
            <a:r>
              <a:rPr lang="en-US" sz="2400" dirty="0" err="1" smtClean="0">
                <a:latin typeface="Courier New"/>
                <a:cs typeface="Courier New"/>
              </a:rPr>
              <a:t>erin,grace</a:t>
            </a:r>
            <a:r>
              <a:rPr lang="en-US" sz="2400" dirty="0" smtClean="0">
                <a:latin typeface="Courier New"/>
                <a:cs typeface="Courier New"/>
              </a:rPr>
              <a:t>).</a:t>
            </a:r>
            <a:r>
              <a:rPr lang="en-US" dirty="0" smtClean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37553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1727</Words>
  <Application>Microsoft Macintosh PowerPoint</Application>
  <PresentationFormat>On-screen Show (4:3)</PresentationFormat>
  <Paragraphs>198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Prolog</vt:lpstr>
      <vt:lpstr>Last time</vt:lpstr>
      <vt:lpstr>Variables and unification</vt:lpstr>
      <vt:lpstr>Unification behind the scenes</vt:lpstr>
      <vt:lpstr>Unification behind the scenes</vt:lpstr>
      <vt:lpstr>Recursion</vt:lpstr>
      <vt:lpstr>Recursion</vt:lpstr>
      <vt:lpstr>Recursion</vt:lpstr>
      <vt:lpstr>An exercise</vt:lpstr>
      <vt:lpstr>Prolog: Lists</vt:lpstr>
      <vt:lpstr>Prolog: Lists</vt:lpstr>
      <vt:lpstr>Prolog: Lists</vt:lpstr>
      <vt:lpstr>Prolog: Lists</vt:lpstr>
      <vt:lpstr>Prolog: Lists</vt:lpstr>
      <vt:lpstr>List exercise</vt:lpstr>
      <vt:lpstr>List exercise</vt:lpstr>
      <vt:lpstr>Prolog</vt:lpstr>
      <vt:lpstr>Prolog</vt:lpstr>
      <vt:lpstr>Exercise: Arithmetic and Lists</vt:lpstr>
      <vt:lpstr>Prolog</vt:lpstr>
      <vt:lpstr>Prolog</vt:lpstr>
      <vt:lpstr>Prolog: backtracking</vt:lpstr>
      <vt:lpstr>Prolog - backtracking</vt:lpstr>
      <vt:lpstr>Prolog</vt:lpstr>
      <vt:lpstr>Prolog: Path Example</vt:lpstr>
      <vt:lpstr>Prolog: Path Example cont.</vt:lpstr>
      <vt:lpstr>Prolog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Default User</dc:creator>
  <cp:lastModifiedBy>Default User</cp:lastModifiedBy>
  <cp:revision>4</cp:revision>
  <dcterms:created xsi:type="dcterms:W3CDTF">2018-03-23T13:56:20Z</dcterms:created>
  <dcterms:modified xsi:type="dcterms:W3CDTF">2018-03-23T15:54:00Z</dcterms:modified>
</cp:coreProperties>
</file>