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2" r:id="rId5"/>
    <p:sldId id="263" r:id="rId6"/>
    <p:sldId id="264" r:id="rId7"/>
    <p:sldId id="265" r:id="rId8"/>
    <p:sldId id="266" r:id="rId9"/>
    <p:sldId id="260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24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13CE-6AC0-5A4F-ADE4-285A09B442FC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2C442-84D7-434C-B9FF-DE48381F0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373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13CE-6AC0-5A4F-ADE4-285A09B442FC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2C442-84D7-434C-B9FF-DE48381F0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51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13CE-6AC0-5A4F-ADE4-285A09B442FC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2C442-84D7-434C-B9FF-DE48381F0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10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13CE-6AC0-5A4F-ADE4-285A09B442FC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2C442-84D7-434C-B9FF-DE48381F0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19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13CE-6AC0-5A4F-ADE4-285A09B442FC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2C442-84D7-434C-B9FF-DE48381F0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44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13CE-6AC0-5A4F-ADE4-285A09B442FC}" type="datetimeFigureOut">
              <a:rPr lang="en-US" smtClean="0"/>
              <a:t>3/28/18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2C442-84D7-434C-B9FF-DE48381F0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08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13CE-6AC0-5A4F-ADE4-285A09B442FC}" type="datetimeFigureOut">
              <a:rPr lang="en-US" smtClean="0"/>
              <a:t>3/28/18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2C442-84D7-434C-B9FF-DE48381F0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86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13CE-6AC0-5A4F-ADE4-285A09B442FC}" type="datetimeFigureOut">
              <a:rPr lang="en-US" smtClean="0"/>
              <a:t>3/28/18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2C442-84D7-434C-B9FF-DE48381F0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15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13CE-6AC0-5A4F-ADE4-285A09B442FC}" type="datetimeFigureOut">
              <a:rPr lang="en-US" smtClean="0"/>
              <a:t>3/28/18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2C442-84D7-434C-B9FF-DE48381F0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03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13CE-6AC0-5A4F-ADE4-285A09B442FC}" type="datetimeFigureOut">
              <a:rPr lang="en-US" smtClean="0"/>
              <a:t>3/28/18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2C442-84D7-434C-B9FF-DE48381F0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7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13CE-6AC0-5A4F-ADE4-285A09B442FC}" type="datetimeFigureOut">
              <a:rPr lang="en-US" smtClean="0"/>
              <a:t>3/28/18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2C442-84D7-434C-B9FF-DE48381F0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72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613CE-6AC0-5A4F-ADE4-285A09B442FC}" type="datetimeFigureOut">
              <a:rPr lang="en-US" smtClean="0"/>
              <a:t>3/28/18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2C442-84D7-434C-B9FF-DE48381F0F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48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Prolog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Based on: Chapter 12 of PLP</a:t>
            </a:r>
          </a:p>
          <a:p>
            <a:r>
              <a:rPr lang="en-US" dirty="0" smtClean="0"/>
              <a:t>“Seven </a:t>
            </a:r>
            <a:r>
              <a:rPr lang="en-US" dirty="0"/>
              <a:t>l</a:t>
            </a:r>
            <a:r>
              <a:rPr lang="en-US" dirty="0" smtClean="0"/>
              <a:t>anguages in seven weeks”</a:t>
            </a:r>
          </a:p>
          <a:p>
            <a:r>
              <a:rPr lang="en-US" dirty="0" smtClean="0"/>
              <a:t>Various links (see schedule page)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985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/>
          </p:cNvSpPr>
          <p:nvPr/>
        </p:nvSpPr>
        <p:spPr bwMode="auto">
          <a:xfrm>
            <a:off x="8001000" y="0"/>
            <a:ext cx="1143000" cy="3810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58" name="Rectangle 2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59" name="Rectangle 3"/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60" name="Rectangle 4"/>
          <p:cNvSpPr>
            <a:spLocks/>
          </p:cNvSpPr>
          <p:nvPr/>
        </p:nvSpPr>
        <p:spPr bwMode="auto">
          <a:xfrm>
            <a:off x="0" y="0"/>
            <a:ext cx="8001000" cy="10668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61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9462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13" y="5791200"/>
            <a:ext cx="8382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3" name="Rectangle 7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26632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06400" y="76200"/>
            <a:ext cx="8509000" cy="14478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indent="0" eaLnBrk="1" hangingPunct="1">
              <a:defRPr/>
            </a:pPr>
            <a:r>
              <a:rPr lang="en-US">
                <a:latin typeface="Arial Black" charset="0"/>
                <a:ea typeface="ＭＳ Ｐゴシック" charset="0"/>
              </a:rPr>
              <a:t>Conclusions</a:t>
            </a:r>
          </a:p>
        </p:txBody>
      </p:sp>
      <p:sp>
        <p:nvSpPr>
          <p:cNvPr id="26633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19200"/>
            <a:ext cx="8763000" cy="51054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dirty="0" smtClean="0">
                <a:latin typeface="Times New Roman" charset="0"/>
                <a:ea typeface="ＭＳ Ｐゴシック" charset="0"/>
              </a:rPr>
              <a:t>Two major steps:</a:t>
            </a:r>
          </a:p>
          <a:p>
            <a:pPr lvl="1" eaLnBrk="1" hangingPunct="1">
              <a:defRPr/>
            </a:pPr>
            <a:r>
              <a:rPr lang="en-US" dirty="0" smtClean="0">
                <a:latin typeface="Times New Roman" charset="0"/>
                <a:ea typeface="ＭＳ Ｐゴシック" charset="0"/>
              </a:rPr>
              <a:t>Build a knowledge base</a:t>
            </a:r>
          </a:p>
          <a:p>
            <a:pPr lvl="1" eaLnBrk="1" hangingPunct="1">
              <a:defRPr/>
            </a:pPr>
            <a:r>
              <a:rPr lang="en-US" dirty="0" smtClean="0">
                <a:latin typeface="Times New Roman" charset="0"/>
                <a:ea typeface="ＭＳ Ｐゴシック" charset="0"/>
              </a:rPr>
              <a:t>Compile this base and ask questions</a:t>
            </a:r>
          </a:p>
          <a:p>
            <a:pPr eaLnBrk="1" hangingPunct="1">
              <a:defRPr/>
            </a:pPr>
            <a:r>
              <a:rPr lang="en-US" dirty="0" smtClean="0">
                <a:latin typeface="Times New Roman" charset="0"/>
                <a:ea typeface="ＭＳ Ｐゴシック" charset="0"/>
              </a:rPr>
              <a:t>Core computation is unification, as opposed to variables or functions.</a:t>
            </a:r>
          </a:p>
          <a:p>
            <a:pPr eaLnBrk="1" hangingPunct="1">
              <a:defRPr/>
            </a:pPr>
            <a:r>
              <a:rPr lang="en-US" dirty="0" smtClean="0">
                <a:latin typeface="Times New Roman" charset="0"/>
                <a:ea typeface="ＭＳ Ｐゴシック" charset="0"/>
              </a:rPr>
              <a:t>Serious learning curve!  We’ve only tasted it briefly, so use this cautiously.  </a:t>
            </a:r>
          </a:p>
          <a:p>
            <a:pPr lvl="1" eaLnBrk="1" hangingPunct="1">
              <a:defRPr/>
            </a:pPr>
            <a:r>
              <a:rPr lang="en-US" dirty="0" smtClean="0">
                <a:latin typeface="Times New Roman" charset="0"/>
                <a:ea typeface="ＭＳ Ｐゴシック" charset="0"/>
              </a:rPr>
              <a:t>Lots of people say this takes years to get good at, but finding places it can be applied can make life much easier.</a:t>
            </a:r>
          </a:p>
          <a:p>
            <a:pPr eaLnBrk="1" hangingPunct="1">
              <a:defRPr/>
            </a:pPr>
            <a:r>
              <a:rPr lang="en-US" dirty="0" smtClean="0">
                <a:latin typeface="Times New Roman" charset="0"/>
                <a:ea typeface="ＭＳ Ｐゴシック" charset="0"/>
              </a:rPr>
              <a:t>My takeaway for you: some models of computation are just very different, but have their unique strengths.</a:t>
            </a:r>
          </a:p>
        </p:txBody>
      </p:sp>
    </p:spTree>
    <p:extLst>
      <p:ext uri="{BB962C8B-B14F-4D97-AF65-F5344CB8AC3E}">
        <p14:creationId xmlns:p14="http://schemas.microsoft.com/office/powerpoint/2010/main" val="244209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/>
          </p:cNvSpPr>
          <p:nvPr/>
        </p:nvSpPr>
        <p:spPr bwMode="auto">
          <a:xfrm>
            <a:off x="8001000" y="0"/>
            <a:ext cx="1143000" cy="3810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62" name="Rectangle 2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63" name="Rectangle 3"/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64" name="Rectangle 4"/>
          <p:cNvSpPr>
            <a:spLocks/>
          </p:cNvSpPr>
          <p:nvPr/>
        </p:nvSpPr>
        <p:spPr bwMode="auto">
          <a:xfrm>
            <a:off x="0" y="0"/>
            <a:ext cx="8001000" cy="10668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65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5366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13" y="5791200"/>
            <a:ext cx="8382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7" name="Rectangle 7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26632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06400" y="76200"/>
            <a:ext cx="8509000" cy="14478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indent="0" eaLnBrk="1" hangingPunct="1">
              <a:defRPr/>
            </a:pPr>
            <a:r>
              <a:rPr lang="en-US" dirty="0" smtClean="0">
                <a:latin typeface="Arial Black" charset="0"/>
                <a:ea typeface="ＭＳ Ｐゴシック" charset="0"/>
              </a:rPr>
              <a:t>My favorite example</a:t>
            </a:r>
            <a:endParaRPr lang="en-US" dirty="0">
              <a:latin typeface="Arial Black" charset="0"/>
              <a:ea typeface="ＭＳ Ｐゴシック" charset="0"/>
            </a:endParaRPr>
          </a:p>
        </p:txBody>
      </p:sp>
      <p:sp>
        <p:nvSpPr>
          <p:cNvPr id="26633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19200"/>
            <a:ext cx="8763000" cy="51054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eaLnBrk="1" hangingPunct="1">
              <a:defRPr/>
            </a:pPr>
            <a:r>
              <a:rPr lang="en-US" sz="2400" dirty="0">
                <a:latin typeface="Times New Roman" charset="0"/>
                <a:ea typeface="ＭＳ Ｐゴシック" charset="0"/>
              </a:rPr>
              <a:t>It is worth reiterating that prolog is NOT really a traditional language which executes statements in a von Neumann-like way.</a:t>
            </a:r>
          </a:p>
          <a:p>
            <a:pPr eaLnBrk="1" hangingPunct="1">
              <a:defRPr/>
            </a:pPr>
            <a:r>
              <a:rPr lang="en-US" sz="2400" dirty="0">
                <a:latin typeface="Times New Roman" charset="0"/>
                <a:ea typeface="ＭＳ Ｐゴシック" charset="0"/>
              </a:rPr>
              <a:t>Prolog does </a:t>
            </a:r>
            <a:r>
              <a:rPr lang="en-US" sz="2400" dirty="0" smtClean="0">
                <a:latin typeface="Times New Roman" charset="0"/>
                <a:ea typeface="ＭＳ Ｐゴシック" charset="0"/>
              </a:rPr>
              <a:t>provide </a:t>
            </a:r>
            <a:r>
              <a:rPr lang="en-US" sz="2400" dirty="0">
                <a:latin typeface="Times New Roman" charset="0"/>
                <a:ea typeface="ＭＳ Ｐゴシック" charset="0"/>
              </a:rPr>
              <a:t>some mechanisms for this, but they can be very </a:t>
            </a:r>
            <a:r>
              <a:rPr lang="en-US" sz="2400" dirty="0" smtClean="0">
                <a:latin typeface="Times New Roman" charset="0"/>
                <a:ea typeface="ＭＳ Ｐゴシック" charset="0"/>
              </a:rPr>
              <a:t>inefficient </a:t>
            </a:r>
            <a:r>
              <a:rPr lang="en-US" sz="2400" dirty="0">
                <a:latin typeface="Times New Roman" charset="0"/>
                <a:ea typeface="ＭＳ Ｐゴシック" charset="0"/>
              </a:rPr>
              <a:t>(especially if </a:t>
            </a:r>
            <a:r>
              <a:rPr lang="en-US" sz="2400" dirty="0" smtClean="0">
                <a:latin typeface="Times New Roman" charset="0"/>
                <a:ea typeface="ＭＳ Ｐゴシック" charset="0"/>
              </a:rPr>
              <a:t>you’re </a:t>
            </a:r>
            <a:r>
              <a:rPr lang="en-US" sz="2400" dirty="0">
                <a:latin typeface="Times New Roman" charset="0"/>
                <a:ea typeface="ＭＳ Ｐゴシック" charset="0"/>
              </a:rPr>
              <a:t>not used to the language).</a:t>
            </a:r>
          </a:p>
          <a:p>
            <a:pPr marL="742950" lvl="1" eaLnBrk="1" hangingPunct="1">
              <a:buFont typeface="Times New Roman" charset="0"/>
              <a:buNone/>
              <a:defRPr/>
            </a:pPr>
            <a:r>
              <a:rPr lang="en-US" sz="2000" dirty="0">
                <a:latin typeface="Courier New" charset="0"/>
                <a:ea typeface="ＭＳ Ｐゴシック" charset="0"/>
              </a:rPr>
              <a:t>sort(L1, L2) := permutation(L1, L2), sorted(L2).</a:t>
            </a:r>
          </a:p>
          <a:p>
            <a:pPr marL="742950" lvl="1" eaLnBrk="1" hangingPunct="1">
              <a:buFont typeface="Times New Roman" charset="0"/>
              <a:buNone/>
              <a:defRPr/>
            </a:pPr>
            <a:r>
              <a:rPr lang="en-US" sz="2000" dirty="0">
                <a:latin typeface="Courier New" charset="0"/>
                <a:ea typeface="ＭＳ Ｐゴシック" charset="0"/>
              </a:rPr>
              <a:t>permutation([], []).</a:t>
            </a:r>
          </a:p>
          <a:p>
            <a:pPr marL="742950" lvl="1" eaLnBrk="1" hangingPunct="1">
              <a:buFont typeface="Times New Roman" charset="0"/>
              <a:buNone/>
              <a:defRPr/>
            </a:pPr>
            <a:r>
              <a:rPr lang="en-US" sz="2000" dirty="0">
                <a:latin typeface="Courier New" charset="0"/>
                <a:ea typeface="ＭＳ Ｐゴシック" charset="0"/>
              </a:rPr>
              <a:t>permutation(L, [H | T]) :- </a:t>
            </a:r>
          </a:p>
          <a:p>
            <a:pPr marL="742950" lvl="1" eaLnBrk="1" hangingPunct="1">
              <a:buFont typeface="Times New Roman" charset="0"/>
              <a:buNone/>
              <a:defRPr/>
            </a:pPr>
            <a:r>
              <a:rPr lang="en-US" sz="2000" dirty="0">
                <a:latin typeface="Courier New" charset="0"/>
                <a:ea typeface="ＭＳ Ｐゴシック" charset="0"/>
              </a:rPr>
              <a:t>					append(P, [H | S], L), </a:t>
            </a:r>
          </a:p>
          <a:p>
            <a:pPr marL="742950" lvl="1" eaLnBrk="1" hangingPunct="1">
              <a:buFont typeface="Times New Roman" charset="0"/>
              <a:buNone/>
              <a:defRPr/>
            </a:pPr>
            <a:r>
              <a:rPr lang="en-US" sz="2000" dirty="0">
                <a:latin typeface="Courier New" charset="0"/>
                <a:ea typeface="ＭＳ Ｐゴシック" charset="0"/>
              </a:rPr>
              <a:t>					append(P, S, W), </a:t>
            </a:r>
          </a:p>
          <a:p>
            <a:pPr marL="742950" lvl="1" eaLnBrk="1" hangingPunct="1">
              <a:buFont typeface="Times New Roman" charset="0"/>
              <a:buNone/>
              <a:defRPr/>
            </a:pPr>
            <a:r>
              <a:rPr lang="en-US" sz="2000" dirty="0">
                <a:latin typeface="Courier New" charset="0"/>
                <a:ea typeface="ＭＳ Ｐゴシック" charset="0"/>
              </a:rPr>
              <a:t>					permutation(W,T).</a:t>
            </a:r>
            <a:endParaRPr lang="en-US" sz="2000" dirty="0">
              <a:latin typeface="Times New Roman" charset="0"/>
              <a:ea typeface="ＭＳ Ｐゴシック" charset="0"/>
            </a:endParaRPr>
          </a:p>
          <a:p>
            <a:pPr eaLnBrk="1" hangingPunct="1">
              <a:defRPr/>
            </a:pPr>
            <a:r>
              <a:rPr lang="en-US" sz="2400" dirty="0">
                <a:latin typeface="Times New Roman" charset="0"/>
                <a:ea typeface="ＭＳ Ｐゴシック" charset="0"/>
              </a:rPr>
              <a:t>If this looks confusing, </a:t>
            </a:r>
            <a:r>
              <a:rPr lang="en-US" sz="2400" dirty="0" smtClean="0">
                <a:latin typeface="Times New Roman" charset="0"/>
                <a:ea typeface="ＭＳ Ｐゴシック" charset="0"/>
              </a:rPr>
              <a:t>don’t </a:t>
            </a:r>
            <a:r>
              <a:rPr lang="en-US" sz="2400" dirty="0">
                <a:latin typeface="Times New Roman" charset="0"/>
                <a:ea typeface="ＭＳ Ｐゴシック" charset="0"/>
              </a:rPr>
              <a:t>worry.  </a:t>
            </a:r>
            <a:r>
              <a:rPr lang="en-US" sz="2400" dirty="0" smtClean="0">
                <a:latin typeface="Times New Roman" charset="0"/>
                <a:ea typeface="ＭＳ Ｐゴシック" charset="0"/>
              </a:rPr>
              <a:t>We’re </a:t>
            </a:r>
            <a:r>
              <a:rPr lang="en-US" sz="2400" dirty="0">
                <a:latin typeface="Times New Roman" charset="0"/>
                <a:ea typeface="ＭＳ Ｐゴシック" charset="0"/>
              </a:rPr>
              <a:t>essentially saying L2 is a sorted version of L1 if </a:t>
            </a:r>
            <a:r>
              <a:rPr lang="en-US" sz="2400" dirty="0" smtClean="0">
                <a:latin typeface="Times New Roman" charset="0"/>
                <a:ea typeface="ＭＳ Ｐゴシック" charset="0"/>
              </a:rPr>
              <a:t>it’s </a:t>
            </a:r>
            <a:r>
              <a:rPr lang="en-US" sz="2400" dirty="0">
                <a:latin typeface="Times New Roman" charset="0"/>
                <a:ea typeface="ＭＳ Ｐゴシック" charset="0"/>
              </a:rPr>
              <a:t>a permutation of L1 and it is sorted.</a:t>
            </a:r>
          </a:p>
          <a:p>
            <a:pPr eaLnBrk="1" hangingPunct="1">
              <a:defRPr/>
            </a:pPr>
            <a:r>
              <a:rPr lang="en-US" sz="2400" dirty="0">
                <a:latin typeface="Times New Roman" charset="0"/>
                <a:ea typeface="ＭＳ Ｐゴシック" charset="0"/>
              </a:rPr>
              <a:t>This version takes exponential time.  Why?</a:t>
            </a:r>
            <a:endParaRPr lang="en-US" sz="2400" dirty="0">
              <a:latin typeface="Courier New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13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/>
          </p:cNvSpPr>
          <p:nvPr/>
        </p:nvSpPr>
        <p:spPr bwMode="auto">
          <a:xfrm>
            <a:off x="8001000" y="0"/>
            <a:ext cx="1143000" cy="3810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386" name="Rectangle 2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387" name="Rectangle 3"/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388" name="Rectangle 4"/>
          <p:cNvSpPr>
            <a:spLocks/>
          </p:cNvSpPr>
          <p:nvPr/>
        </p:nvSpPr>
        <p:spPr bwMode="auto">
          <a:xfrm>
            <a:off x="0" y="0"/>
            <a:ext cx="8001000" cy="10668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389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6390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13" y="5791200"/>
            <a:ext cx="8382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1" name="Rectangle 7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26632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06400" y="76200"/>
            <a:ext cx="8509000" cy="14478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indent="0" eaLnBrk="1" hangingPunct="1">
              <a:defRPr/>
            </a:pPr>
            <a:r>
              <a:rPr lang="en-US" dirty="0" smtClean="0">
                <a:latin typeface="Arial Black" charset="0"/>
                <a:ea typeface="ＭＳ Ｐゴシック" charset="0"/>
              </a:rPr>
              <a:t>Sorting: </a:t>
            </a:r>
            <a:r>
              <a:rPr lang="en-US" dirty="0">
                <a:latin typeface="Arial Black" charset="0"/>
                <a:ea typeface="ＭＳ Ｐゴシック" charset="0"/>
              </a:rPr>
              <a:t>quicksort</a:t>
            </a:r>
          </a:p>
        </p:txBody>
      </p:sp>
      <p:sp>
        <p:nvSpPr>
          <p:cNvPr id="26633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19200"/>
            <a:ext cx="8763000" cy="51054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eaLnBrk="1" hangingPunct="1">
              <a:defRPr/>
            </a:pPr>
            <a:r>
              <a:rPr lang="en-US" sz="2400">
                <a:latin typeface="Times New Roman" charset="0"/>
                <a:ea typeface="ＭＳ Ｐゴシック" charset="0"/>
              </a:rPr>
              <a:t>Implementing something like quick sort is possible:</a:t>
            </a:r>
          </a:p>
          <a:p>
            <a:pPr marL="742950" lvl="1" eaLnBrk="1" hangingPunct="1">
              <a:buFont typeface="Times New Roman" charset="0"/>
              <a:buNone/>
              <a:defRPr/>
            </a:pPr>
            <a:r>
              <a:rPr lang="en-US" sz="2000">
                <a:latin typeface="Courier New" charset="0"/>
                <a:ea typeface="ＭＳ Ｐゴシック" charset="0"/>
              </a:rPr>
              <a:t>quicksort([], []).</a:t>
            </a:r>
          </a:p>
          <a:p>
            <a:pPr marL="742950" lvl="1" eaLnBrk="1" hangingPunct="1">
              <a:buFont typeface="Times New Roman" charset="0"/>
              <a:buNone/>
              <a:defRPr/>
            </a:pPr>
            <a:r>
              <a:rPr lang="en-US" sz="2000">
                <a:latin typeface="Courier New" charset="0"/>
                <a:ea typeface="ＭＳ Ｐゴシック" charset="0"/>
              </a:rPr>
              <a:t>quicksort([A, L1], L2) :- partition(A, L1, P1, S1),</a:t>
            </a:r>
          </a:p>
          <a:p>
            <a:pPr marL="742950" lvl="1" eaLnBrk="1" hangingPunct="1">
              <a:buFont typeface="Times New Roman" charset="0"/>
              <a:buNone/>
              <a:defRPr/>
            </a:pPr>
            <a:r>
              <a:rPr lang="en-US" sz="2000">
                <a:latin typeface="Courier New" charset="0"/>
                <a:ea typeface="ＭＳ Ｐゴシック" charset="0"/>
              </a:rPr>
              <a:t>   quicksort(P1, P2), quicksort(S1, S2), </a:t>
            </a:r>
          </a:p>
          <a:p>
            <a:pPr marL="742950" lvl="1" eaLnBrk="1" hangingPunct="1">
              <a:buFont typeface="Times New Roman" charset="0"/>
              <a:buNone/>
              <a:defRPr/>
            </a:pPr>
            <a:r>
              <a:rPr lang="en-US" sz="2000">
                <a:latin typeface="Courier New" charset="0"/>
                <a:ea typeface="ＭＳ Ｐゴシック" charset="0"/>
              </a:rPr>
              <a:t>   append(P2, [A | S2], L2).</a:t>
            </a:r>
          </a:p>
          <a:p>
            <a:pPr marL="742950" lvl="1" eaLnBrk="1" hangingPunct="1">
              <a:buFont typeface="Times New Roman" charset="0"/>
              <a:buNone/>
              <a:defRPr/>
            </a:pPr>
            <a:r>
              <a:rPr lang="en-US" sz="2000">
                <a:latin typeface="Courier New" charset="0"/>
                <a:ea typeface="ＭＳ Ｐゴシック" charset="0"/>
              </a:rPr>
              <a:t>partition(A, [], [], []).</a:t>
            </a:r>
          </a:p>
          <a:p>
            <a:pPr marL="742950" lvl="1" eaLnBrk="1" hangingPunct="1">
              <a:buFont typeface="Times New Roman" charset="0"/>
              <a:buNone/>
              <a:defRPr/>
            </a:pPr>
            <a:r>
              <a:rPr lang="en-US" sz="2000">
                <a:latin typeface="Courier New" charset="0"/>
                <a:ea typeface="ＭＳ Ｐゴシック" charset="0"/>
              </a:rPr>
              <a:t>partition(A, [H | T], [H | P], S) :- A &gt;= H, 						partition(A, T, P, S).</a:t>
            </a:r>
          </a:p>
          <a:p>
            <a:pPr marL="742950" lvl="1" eaLnBrk="1" hangingPunct="1">
              <a:buFont typeface="Times New Roman" charset="0"/>
              <a:buNone/>
              <a:defRPr/>
            </a:pPr>
            <a:r>
              <a:rPr lang="en-US" sz="2000">
                <a:latin typeface="Courier New" charset="0"/>
                <a:ea typeface="ＭＳ Ｐゴシック" charset="0"/>
              </a:rPr>
              <a:t>partition(A, [H | T], [P], [H | S]) :- A =&lt; H, 						partition(A, T, P, S).</a:t>
            </a:r>
            <a:endParaRPr lang="en-US" sz="2000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98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example: queen’s challenge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n queens on an n by n chess board so that no queen can “take” any other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762" y="2801723"/>
            <a:ext cx="3086100" cy="3111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80" y="2801723"/>
            <a:ext cx="2983742" cy="376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943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can a queen “take” another?</a:t>
            </a:r>
          </a:p>
          <a:p>
            <a:pPr lvl="1"/>
            <a:r>
              <a:rPr lang="en-US" dirty="0" smtClean="0"/>
              <a:t>Diagonal</a:t>
            </a:r>
          </a:p>
          <a:p>
            <a:pPr lvl="1"/>
            <a:r>
              <a:rPr lang="en-US" dirty="0" smtClean="0"/>
              <a:t>Vertical</a:t>
            </a:r>
          </a:p>
          <a:p>
            <a:pPr lvl="1"/>
            <a:r>
              <a:rPr lang="en-US" dirty="0" smtClean="0"/>
              <a:t>Horizontal</a:t>
            </a:r>
          </a:p>
          <a:p>
            <a:r>
              <a:rPr lang="en-US" dirty="0" smtClean="0"/>
              <a:t>So: at most one per row (or column)</a:t>
            </a:r>
          </a:p>
          <a:p>
            <a:r>
              <a:rPr lang="en-US" dirty="0" smtClean="0"/>
              <a:t>Would then need to check if they are diagonal from each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711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So: use 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We’ll represent a board as a list, where position </a:t>
            </a:r>
            <a:r>
              <a:rPr lang="en-US" dirty="0" err="1" smtClean="0"/>
              <a:t>i</a:t>
            </a:r>
            <a:r>
              <a:rPr lang="en-US" dirty="0" smtClean="0"/>
              <a:t> will be the location of the queen in row I</a:t>
            </a:r>
          </a:p>
          <a:p>
            <a:pPr lvl="1"/>
            <a:r>
              <a:rPr lang="en-US" dirty="0" smtClean="0"/>
              <a:t>Example: [3,1,4,2]</a:t>
            </a:r>
          </a:p>
          <a:p>
            <a:pPr lvl="1"/>
            <a:endParaRPr lang="en-US" dirty="0"/>
          </a:p>
          <a:p>
            <a:r>
              <a:rPr lang="en-US" dirty="0" smtClean="0"/>
              <a:t>How to check diagonals?</a:t>
            </a:r>
          </a:p>
          <a:p>
            <a:pPr lvl="1"/>
            <a:r>
              <a:rPr lang="en-US" dirty="0" smtClean="0"/>
              <a:t>(Note: simple math trick…)</a:t>
            </a:r>
            <a:endParaRPr lang="en-US" dirty="0"/>
          </a:p>
        </p:txBody>
      </p:sp>
      <p:pic>
        <p:nvPicPr>
          <p:cNvPr id="4" name="Picture 3" descr="Screen Shot 2018-03-28 at 10.50.5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6982" y="2811715"/>
            <a:ext cx="21590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298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/* prolog tutorial 2.11 Chess queens challenge puzzle */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perm([X|Y],Z) :- perm(Y,W), takeout(X,Z,W).   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perm([],[]).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takeout(X,[X|R],R).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takeout(X,[F|R],[F|S]) :- takeout(X,R,S).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solve(P) :-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    perm([1,2,3,4,5,6,7,8],P), 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    combine([1,2,3,4,5,6,7,8],P,S,D),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    </a:t>
            </a:r>
            <a:r>
              <a:rPr lang="en-US" sz="1600" dirty="0" err="1">
                <a:latin typeface="Courier New"/>
                <a:cs typeface="Courier New"/>
              </a:rPr>
              <a:t>all_diff</a:t>
            </a:r>
            <a:r>
              <a:rPr lang="en-US" sz="1600" dirty="0">
                <a:latin typeface="Courier New"/>
                <a:cs typeface="Courier New"/>
              </a:rPr>
              <a:t>(S),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    </a:t>
            </a:r>
            <a:r>
              <a:rPr lang="en-US" sz="1600" dirty="0" err="1">
                <a:latin typeface="Courier New"/>
                <a:cs typeface="Courier New"/>
              </a:rPr>
              <a:t>all_diff</a:t>
            </a:r>
            <a:r>
              <a:rPr lang="en-US" sz="1600" dirty="0">
                <a:latin typeface="Courier New"/>
                <a:cs typeface="Courier New"/>
              </a:rPr>
              <a:t>(D).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combine([X1|X],[Y1|Y],[S1|S],[D1|D]) :-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    S1 is X1 +Y1,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    D1 is X1 - Y1,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     combine(X,Y,S,D).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combine([],[],[],[]).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/>
                <a:cs typeface="Courier New"/>
              </a:rPr>
              <a:t>all_diff</a:t>
            </a:r>
            <a:r>
              <a:rPr lang="en-US" sz="1600" dirty="0">
                <a:latin typeface="Courier New"/>
                <a:cs typeface="Courier New"/>
              </a:rPr>
              <a:t>([X|Y]) :-  \+member(X,Y), </a:t>
            </a:r>
            <a:r>
              <a:rPr lang="en-US" sz="1600" dirty="0" err="1">
                <a:latin typeface="Courier New"/>
                <a:cs typeface="Courier New"/>
              </a:rPr>
              <a:t>all_diff</a:t>
            </a:r>
            <a:r>
              <a:rPr lang="en-US" sz="1600" dirty="0">
                <a:latin typeface="Courier New"/>
                <a:cs typeface="Courier New"/>
              </a:rPr>
              <a:t>(Y).</a:t>
            </a:r>
          </a:p>
          <a:p>
            <a:pPr marL="0" indent="0">
              <a:buNone/>
            </a:pPr>
            <a:r>
              <a:rPr lang="en-US" sz="1600" dirty="0" err="1">
                <a:latin typeface="Courier New"/>
                <a:cs typeface="Courier New"/>
              </a:rPr>
              <a:t>all_diff</a:t>
            </a:r>
            <a:r>
              <a:rPr lang="en-US" sz="1600" dirty="0">
                <a:latin typeface="Courier New"/>
                <a:cs typeface="Courier New"/>
              </a:rPr>
              <a:t>([X])</a:t>
            </a:r>
            <a:r>
              <a:rPr lang="en-US" sz="1600" dirty="0" smtClean="0">
                <a:latin typeface="Courier New"/>
                <a:cs typeface="Courier New"/>
              </a:rPr>
              <a:t>.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879766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dirty="0">
                <a:latin typeface="Courier New"/>
                <a:cs typeface="Courier New"/>
              </a:rPr>
              <a:t>| ?- [</a:t>
            </a:r>
            <a:r>
              <a:rPr lang="de-DE" sz="1600" dirty="0" err="1">
                <a:latin typeface="Courier New"/>
                <a:cs typeface="Courier New"/>
              </a:rPr>
              <a:t>chess</a:t>
            </a:r>
            <a:r>
              <a:rPr lang="de-DE" sz="1600" dirty="0">
                <a:latin typeface="Courier New"/>
                <a:cs typeface="Courier New"/>
              </a:rPr>
              <a:t>]</a:t>
            </a:r>
            <a:r>
              <a:rPr lang="de-DE" sz="1600" dirty="0" smtClean="0">
                <a:latin typeface="Courier New"/>
                <a:cs typeface="Courier New"/>
              </a:rPr>
              <a:t>.</a:t>
            </a:r>
            <a:endParaRPr lang="de-DE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P </a:t>
            </a:r>
            <a:r>
              <a:rPr lang="en-US" sz="1600" dirty="0">
                <a:latin typeface="Courier New"/>
                <a:cs typeface="Courier New"/>
              </a:rPr>
              <a:t>= [5,2,6,1,7,4,8,3] ? 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P </a:t>
            </a:r>
            <a:r>
              <a:rPr lang="en-US" sz="1600" dirty="0">
                <a:latin typeface="Courier New"/>
                <a:cs typeface="Courier New"/>
              </a:rPr>
              <a:t>= [6,3,5,7,1,4,2,8] ? </a:t>
            </a:r>
            <a:r>
              <a:rPr lang="en-US" sz="1600" dirty="0" smtClean="0">
                <a:latin typeface="Courier New"/>
                <a:cs typeface="Courier New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…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| ?- </a:t>
            </a:r>
            <a:r>
              <a:rPr lang="en-US" sz="1600" dirty="0" err="1">
                <a:latin typeface="Courier New"/>
                <a:cs typeface="Courier New"/>
              </a:rPr>
              <a:t>setof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P,solve</a:t>
            </a:r>
            <a:r>
              <a:rPr lang="en-US" sz="1600" dirty="0">
                <a:latin typeface="Courier New"/>
                <a:cs typeface="Courier New"/>
              </a:rPr>
              <a:t>(P),Set), length(</a:t>
            </a:r>
            <a:r>
              <a:rPr lang="en-US" sz="1600" dirty="0" err="1">
                <a:latin typeface="Courier New"/>
                <a:cs typeface="Courier New"/>
              </a:rPr>
              <a:t>Set,L</a:t>
            </a:r>
            <a:r>
              <a:rPr lang="en-US" sz="1600" dirty="0">
                <a:latin typeface="Courier New"/>
                <a:cs typeface="Courier New"/>
              </a:rPr>
              <a:t>).                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/>
                <a:cs typeface="Courier New"/>
              </a:rPr>
              <a:t>L = </a:t>
            </a:r>
            <a:r>
              <a:rPr lang="en-US" sz="1600" dirty="0">
                <a:latin typeface="Courier New"/>
                <a:cs typeface="Courier New"/>
              </a:rPr>
              <a:t>92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Set = [[1,5,8,6,3,7,2,4],[1,6,8,3,7,4,2,5],[1,7,4,6,8,2,5,3],[1,7,5,8,2,4,6,3],[2,4,6,8,3,1,7,5],[2,5,7,1,3,8,6,4]</a:t>
            </a:r>
            <a:r>
              <a:rPr lang="en-US" sz="1600" dirty="0" smtClean="0">
                <a:latin typeface="Courier New"/>
                <a:cs typeface="Courier New"/>
              </a:rPr>
              <a:t>,….</a:t>
            </a:r>
            <a:endParaRPr lang="en-US" sz="1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24296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/>
          </p:cNvSpPr>
          <p:nvPr/>
        </p:nvSpPr>
        <p:spPr bwMode="auto">
          <a:xfrm>
            <a:off x="8001000" y="0"/>
            <a:ext cx="1143000" cy="3810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34" name="Rectangle 2"/>
          <p:cNvSpPr>
            <a:spLocks/>
          </p:cNvSpPr>
          <p:nvPr/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35" name="Rectangle 3"/>
          <p:cNvSpPr>
            <a:spLocks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36" name="Rectangle 4"/>
          <p:cNvSpPr>
            <a:spLocks/>
          </p:cNvSpPr>
          <p:nvPr/>
        </p:nvSpPr>
        <p:spPr bwMode="auto">
          <a:xfrm>
            <a:off x="0" y="0"/>
            <a:ext cx="8001000" cy="1066800"/>
          </a:xfrm>
          <a:prstGeom prst="rect">
            <a:avLst/>
          </a:prstGeom>
          <a:solidFill>
            <a:srgbClr val="B2B2B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37" name="Rectangle 5"/>
          <p:cNvSpPr>
            <a:spLocks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pic>
        <p:nvPicPr>
          <p:cNvPr id="18438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9113" y="5791200"/>
            <a:ext cx="8382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9" name="Rectangle 7"/>
          <p:cNvSpPr>
            <a:spLocks/>
          </p:cNvSpPr>
          <p:nvPr/>
        </p:nvSpPr>
        <p:spPr bwMode="auto">
          <a:xfrm>
            <a:off x="177800" y="6248400"/>
            <a:ext cx="29083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0639" bIns="0"/>
          <a:lstStyle/>
          <a:p>
            <a:pPr marL="39688"/>
            <a:r>
              <a:rPr lang="en-US" sz="1000">
                <a:solidFill>
                  <a:schemeClr val="tx1"/>
                </a:solidFill>
                <a:latin typeface="Arial" charset="0"/>
                <a:cs typeface="Arial" charset="0"/>
                <a:sym typeface="Arial" charset="0"/>
              </a:rPr>
              <a:t>Copyright © 2009 Elsevier</a:t>
            </a:r>
          </a:p>
        </p:txBody>
      </p:sp>
      <p:sp>
        <p:nvSpPr>
          <p:cNvPr id="26632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406400" y="76200"/>
            <a:ext cx="8509000" cy="14478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/>
          <a:lstStyle/>
          <a:p>
            <a:pPr indent="0" eaLnBrk="1" hangingPunct="1">
              <a:defRPr/>
            </a:pPr>
            <a:r>
              <a:rPr lang="en-US">
                <a:latin typeface="Arial Black" charset="0"/>
                <a:ea typeface="ＭＳ Ｐゴシック" charset="0"/>
              </a:rPr>
              <a:t>Conclusions</a:t>
            </a:r>
          </a:p>
        </p:txBody>
      </p:sp>
      <p:sp>
        <p:nvSpPr>
          <p:cNvPr id="26633" name="Rectangle 9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219200"/>
            <a:ext cx="8763000" cy="5105400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rIns="132080"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dirty="0" smtClean="0">
                <a:latin typeface="Times New Roman" charset="0"/>
                <a:ea typeface="ＭＳ Ｐゴシック" charset="0"/>
              </a:rPr>
              <a:t>Bigger examples are everywhere online</a:t>
            </a:r>
          </a:p>
          <a:p>
            <a:pPr lvl="1" eaLnBrk="1" hangingPunct="1">
              <a:defRPr/>
            </a:pPr>
            <a:r>
              <a:rPr lang="en-US" dirty="0" smtClean="0">
                <a:latin typeface="Times New Roman" charset="0"/>
                <a:ea typeface="ＭＳ Ｐゴシック" charset="0"/>
              </a:rPr>
              <a:t>I really like the Sudoku example in your recommended text (you can find this chapter online for free, in fact), but it was really too long for class.</a:t>
            </a:r>
          </a:p>
          <a:p>
            <a:pPr eaLnBrk="1" hangingPunct="1">
              <a:defRPr/>
            </a:pPr>
            <a:r>
              <a:rPr lang="en-US" dirty="0" smtClean="0">
                <a:latin typeface="Times New Roman" charset="0"/>
                <a:ea typeface="ＭＳ Ｐゴシック" charset="0"/>
              </a:rPr>
              <a:t>First used for language processing, but good also for games, web analysis, AI, scheduling, and other things.</a:t>
            </a:r>
          </a:p>
          <a:p>
            <a:pPr lvl="1" eaLnBrk="1" hangingPunct="1">
              <a:defRPr/>
            </a:pPr>
            <a:r>
              <a:rPr lang="en-US" dirty="0" smtClean="0">
                <a:latin typeface="Times New Roman" charset="0"/>
                <a:ea typeface="ＭＳ Ｐゴシック" charset="0"/>
              </a:rPr>
              <a:t>Often really found in a larger applications, not solo.</a:t>
            </a:r>
          </a:p>
          <a:p>
            <a:pPr eaLnBrk="1" hangingPunct="1">
              <a:defRPr/>
            </a:pPr>
            <a:r>
              <a:rPr lang="en-US" dirty="0" smtClean="0">
                <a:latin typeface="Times New Roman" charset="0"/>
                <a:ea typeface="ＭＳ Ｐゴシック" charset="0"/>
              </a:rPr>
              <a:t>Weaknesses:</a:t>
            </a:r>
          </a:p>
          <a:p>
            <a:pPr lvl="1" eaLnBrk="1" hangingPunct="1">
              <a:defRPr/>
            </a:pPr>
            <a:r>
              <a:rPr lang="en-US" dirty="0" smtClean="0">
                <a:latin typeface="Times New Roman" charset="0"/>
                <a:ea typeface="ＭＳ Ｐゴシック" charset="0"/>
              </a:rPr>
              <a:t>Not general purpose – definitely a niche language.</a:t>
            </a:r>
          </a:p>
          <a:p>
            <a:pPr lvl="1" eaLnBrk="1" hangingPunct="1">
              <a:defRPr/>
            </a:pPr>
            <a:r>
              <a:rPr lang="en-US" dirty="0" smtClean="0">
                <a:latin typeface="Times New Roman" charset="0"/>
                <a:ea typeface="ＭＳ Ｐゴシック" charset="0"/>
              </a:rPr>
              <a:t>Computationally intensive, so not good on big data.</a:t>
            </a:r>
          </a:p>
          <a:p>
            <a:pPr lvl="1" eaLnBrk="1" hangingPunct="1">
              <a:defRPr/>
            </a:pPr>
            <a:r>
              <a:rPr lang="en-US" dirty="0" smtClean="0">
                <a:latin typeface="Times New Roman" charset="0"/>
                <a:ea typeface="ＭＳ Ｐゴシック" charset="0"/>
              </a:rPr>
              <a:t>Can be hard to manage recursion (even more so than functional).</a:t>
            </a:r>
          </a:p>
        </p:txBody>
      </p:sp>
    </p:spTree>
    <p:extLst>
      <p:ext uri="{BB962C8B-B14F-4D97-AF65-F5344CB8AC3E}">
        <p14:creationId xmlns:p14="http://schemas.microsoft.com/office/powerpoint/2010/main" val="363764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851</Words>
  <Application>Microsoft Macintosh PowerPoint</Application>
  <PresentationFormat>On-screen Show (4:3)</PresentationFormat>
  <Paragraphs>93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Prolog</vt:lpstr>
      <vt:lpstr>My favorite example</vt:lpstr>
      <vt:lpstr>Sorting: quicksort</vt:lpstr>
      <vt:lpstr>Another example: queen’s challenge</vt:lpstr>
      <vt:lpstr>Implementing it</vt:lpstr>
      <vt:lpstr>So: use lists</vt:lpstr>
      <vt:lpstr>Solution:</vt:lpstr>
      <vt:lpstr>Solution:</vt:lpstr>
      <vt:lpstr>Conclusions</vt:lpstr>
      <vt:lpstr>Conclusions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Prolog</dc:title>
  <dc:creator>Default User</dc:creator>
  <cp:lastModifiedBy>Default User</cp:lastModifiedBy>
  <cp:revision>3</cp:revision>
  <dcterms:created xsi:type="dcterms:W3CDTF">2018-03-26T15:37:46Z</dcterms:created>
  <dcterms:modified xsi:type="dcterms:W3CDTF">2018-03-28T16:01:48Z</dcterms:modified>
</cp:coreProperties>
</file>