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9" r:id="rId8"/>
    <p:sldId id="263" r:id="rId9"/>
    <p:sldId id="270" r:id="rId10"/>
    <p:sldId id="261" r:id="rId11"/>
    <p:sldId id="265" r:id="rId12"/>
    <p:sldId id="266" r:id="rId13"/>
    <p:sldId id="268" r:id="rId14"/>
    <p:sldId id="271" r:id="rId15"/>
    <p:sldId id="272" r:id="rId16"/>
    <p:sldId id="274" r:id="rId17"/>
    <p:sldId id="273" r:id="rId18"/>
    <p:sldId id="275" r:id="rId19"/>
    <p:sldId id="276" r:id="rId20"/>
    <p:sldId id="267" r:id="rId21"/>
    <p:sldId id="262" r:id="rId22"/>
    <p:sldId id="279" r:id="rId23"/>
    <p:sldId id="280" r:id="rId24"/>
    <p:sldId id="281" r:id="rId25"/>
    <p:sldId id="277" r:id="rId26"/>
    <p:sldId id="278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574"/>
  </p:normalViewPr>
  <p:slideViewPr>
    <p:cSldViewPr snapToGrid="0" snapToObjects="1">
      <p:cViewPr varScale="1">
        <p:scale>
          <a:sx n="157" d="100"/>
          <a:sy n="157" d="100"/>
        </p:scale>
        <p:origin x="2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yvanscher/7-cobol-examples-with-explanations-ae1784b4d576" TargetMode="External"/><Relationship Id="rId3" Type="http://schemas.openxmlformats.org/officeDocument/2006/relationships/hyperlink" Target="http://www.csis.ul.ie/cobol/examples/default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COBOL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xqO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59396"/>
            <a:ext cx="812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Identification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Mandatory, since it is how the program is identified</a:t>
            </a:r>
          </a:p>
          <a:p>
            <a:pPr lvl="1"/>
            <a:r>
              <a:rPr lang="en-US" dirty="0" smtClean="0"/>
              <a:t>PROGRAM-ID is the only mandatory part</a:t>
            </a:r>
          </a:p>
          <a:p>
            <a:r>
              <a:rPr lang="en-US" dirty="0" smtClean="0"/>
              <a:t>Also often contains AUTHOR, DATE-WRITTEN, and comments to describe content</a:t>
            </a:r>
            <a:endParaRPr lang="en-US" dirty="0"/>
          </a:p>
        </p:txBody>
      </p:sp>
      <p:pic>
        <p:nvPicPr>
          <p:cNvPr id="6" name="Content Placeholder 5" descr="Screen Shot 2016-04-25 at 12.09.4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527" b="-73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636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Environment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Used to specify input and output files to the program</a:t>
            </a:r>
          </a:p>
          <a:p>
            <a:r>
              <a:rPr lang="en-US" dirty="0" smtClean="0"/>
              <a:t>2 sections:</a:t>
            </a:r>
          </a:p>
          <a:p>
            <a:pPr lvl="1"/>
            <a:r>
              <a:rPr lang="en-US" dirty="0" smtClean="0"/>
              <a:t>Configuration: information about system on which program is written and executed</a:t>
            </a:r>
          </a:p>
          <a:p>
            <a:pPr lvl="1"/>
            <a:r>
              <a:rPr lang="en-US" dirty="0" smtClean="0"/>
              <a:t>Input-Output: information about the files to be used</a:t>
            </a:r>
            <a:endParaRPr lang="en-US" dirty="0"/>
          </a:p>
        </p:txBody>
      </p:sp>
      <p:pic>
        <p:nvPicPr>
          <p:cNvPr id="5" name="Content Placeholder 4" descr="Screen Shot 2016-04-25 at 12.12.3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31" b="-38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the variables.  4 sections:</a:t>
            </a:r>
          </a:p>
          <a:p>
            <a:pPr lvl="1"/>
            <a:r>
              <a:rPr lang="en-US" dirty="0" smtClean="0"/>
              <a:t>File section: define record structure</a:t>
            </a:r>
          </a:p>
          <a:p>
            <a:pPr lvl="1"/>
            <a:r>
              <a:rPr lang="en-US" dirty="0" smtClean="0"/>
              <a:t>Working-storage section: declare temporary variables and file structures</a:t>
            </a:r>
          </a:p>
          <a:p>
            <a:pPr lvl="1"/>
            <a:r>
              <a:rPr lang="en-US" dirty="0" smtClean="0"/>
              <a:t>Local-storage section: Similar to above, but variables allocated and initialized with every program execution</a:t>
            </a:r>
          </a:p>
          <a:p>
            <a:pPr lvl="1"/>
            <a:r>
              <a:rPr lang="en-US" dirty="0" smtClean="0"/>
              <a:t>Linkage section: describes data names received from external program</a:t>
            </a:r>
            <a:endParaRPr lang="en-US" dirty="0"/>
          </a:p>
        </p:txBody>
      </p:sp>
      <p:pic>
        <p:nvPicPr>
          <p:cNvPr id="8" name="Content Placeholder 7" descr="Screen Shot 2016-04-25 at 12.15.0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3" r="-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86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Data Names: defined here and used in the procedure division (next) for actual commands</a:t>
            </a:r>
          </a:p>
          <a:p>
            <a:r>
              <a:rPr lang="en-US" dirty="0" smtClean="0"/>
              <a:t>Some strict rules about what is allowed:</a:t>
            </a:r>
          </a:p>
        </p:txBody>
      </p:sp>
      <p:pic>
        <p:nvPicPr>
          <p:cNvPr id="4" name="Picture 3" descr="Screen Shot 2016-04-25 at 12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1" y="3929679"/>
            <a:ext cx="3492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4" name="Picture 3" descr="Screen Shot 2016-04-25 at 12.3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9" y="4118877"/>
            <a:ext cx="4688008" cy="21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Picture clauses can be used to define the following items:</a:t>
            </a:r>
          </a:p>
          <a:p>
            <a:pPr lvl="1"/>
            <a:r>
              <a:rPr lang="en-US" dirty="0" smtClean="0"/>
              <a:t>Data types: can be numeric, alphabetic, or alphanumeric</a:t>
            </a:r>
          </a:p>
          <a:p>
            <a:pPr lvl="1"/>
            <a:r>
              <a:rPr lang="en-US" dirty="0" smtClean="0"/>
              <a:t>Sign: + or – (for numeric data)</a:t>
            </a:r>
          </a:p>
          <a:p>
            <a:pPr lvl="1"/>
            <a:r>
              <a:rPr lang="en-US" dirty="0" smtClean="0"/>
              <a:t>Decimal point position (for numeric data), so not included in the data</a:t>
            </a:r>
          </a:p>
          <a:p>
            <a:pPr lvl="1"/>
            <a:r>
              <a:rPr lang="en-US" dirty="0" smtClean="0"/>
              <a:t>Length: defines number of bytes used by data item</a:t>
            </a:r>
          </a:p>
          <a:p>
            <a:r>
              <a:rPr lang="en-US" dirty="0" smtClean="0"/>
              <a:t>So in the previous example:</a:t>
            </a:r>
          </a:p>
          <a:p>
            <a:pPr lvl="1"/>
            <a:r>
              <a:rPr lang="en-US" dirty="0" smtClean="0"/>
              <a:t>9 means numeric data, A means alphabetic, X means alphanumeric</a:t>
            </a:r>
          </a:p>
          <a:p>
            <a:pPr lvl="1"/>
            <a:r>
              <a:rPr lang="en-US" dirty="0" smtClean="0"/>
              <a:t>V is the implicit decimal, S is sign, P is assumed decimal</a:t>
            </a:r>
          </a:p>
        </p:txBody>
      </p:sp>
    </p:spTree>
    <p:extLst>
      <p:ext uri="{BB962C8B-B14F-4D97-AF65-F5344CB8AC3E}">
        <p14:creationId xmlns:p14="http://schemas.microsoft.com/office/powerpoint/2010/main" val="29751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pic>
        <p:nvPicPr>
          <p:cNvPr id="5" name="Content Placeholder 4" descr="Screen Shot 2016-04-25 at 12.38.1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0" t="-2646" r="-67900"/>
          <a:stretch/>
        </p:blipFill>
        <p:spPr>
          <a:xfrm>
            <a:off x="573088" y="1805556"/>
            <a:ext cx="8118475" cy="4955940"/>
          </a:xfrm>
        </p:spPr>
      </p:pic>
      <p:pic>
        <p:nvPicPr>
          <p:cNvPr id="6" name="Picture 5" descr="Screen Shot 2016-04-25 at 12.3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3341150"/>
            <a:ext cx="1765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value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These are optional clauses to initialize data items</a:t>
            </a:r>
          </a:p>
        </p:txBody>
      </p:sp>
      <p:pic>
        <p:nvPicPr>
          <p:cNvPr id="4" name="Picture 3" descr="Screen Shot 2016-04-25 at 12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4" y="3002273"/>
            <a:ext cx="3403600" cy="2882900"/>
          </a:xfrm>
          <a:prstGeom prst="rect">
            <a:avLst/>
          </a:prstGeom>
        </p:spPr>
      </p:pic>
      <p:pic>
        <p:nvPicPr>
          <p:cNvPr id="5" name="Picture 4" descr="Screen Shot 2016-04-25 at 12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55494"/>
            <a:ext cx="1600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8" y="1867817"/>
            <a:ext cx="5353150" cy="4818966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1959-1960; latest standard was released in 2002</a:t>
            </a:r>
          </a:p>
          <a:p>
            <a:r>
              <a:rPr lang="en-US" dirty="0" smtClean="0"/>
              <a:t>Heavy investment from the government and accounting industry, with significant legacy code</a:t>
            </a:r>
          </a:p>
          <a:p>
            <a:r>
              <a:rPr lang="en-US" dirty="0" smtClean="0"/>
              <a:t>Created to be the ultimate “portable” language for data processing</a:t>
            </a:r>
          </a:p>
          <a:p>
            <a:r>
              <a:rPr lang="en-US" dirty="0" smtClean="0"/>
              <a:t>Academics were not interested in business applications, so designed from the ground up for businessmen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mmodore_Grace_M._Hopper,_USN_(covered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64" y="2748898"/>
            <a:ext cx="2423106" cy="30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logic of the program</a:t>
            </a:r>
          </a:p>
          <a:p>
            <a:r>
              <a:rPr lang="en-US" dirty="0" smtClean="0"/>
              <a:t>Consists of executable statements using variables defined in data division</a:t>
            </a:r>
          </a:p>
          <a:p>
            <a:r>
              <a:rPr lang="en-US" dirty="0" smtClean="0"/>
              <a:t>Paragraph and section names here are user defined</a:t>
            </a:r>
          </a:p>
          <a:p>
            <a:r>
              <a:rPr lang="en-US" dirty="0" smtClean="0"/>
              <a:t>There must be at least one statement, and last is usually STOP RUN or EXIT PROGRAM</a:t>
            </a:r>
            <a:endParaRPr lang="en-US" dirty="0"/>
          </a:p>
        </p:txBody>
      </p:sp>
      <p:pic>
        <p:nvPicPr>
          <p:cNvPr id="5" name="Content Placeholder 4" descr="Screen Shot 2016-04-25 at 12.19.0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7" b="-6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751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I/O: </a:t>
            </a:r>
          </a:p>
          <a:p>
            <a:pPr lvl="1"/>
            <a:r>
              <a:rPr lang="en-US" dirty="0" smtClean="0"/>
              <a:t>ACCEPT verb gets data from the OS or the user</a:t>
            </a:r>
          </a:p>
          <a:p>
            <a:pPr lvl="1"/>
            <a:r>
              <a:rPr lang="en-US" dirty="0" smtClean="0"/>
              <a:t>DISPLAY verb prints out</a:t>
            </a:r>
          </a:p>
          <a:p>
            <a:r>
              <a:rPr lang="en-US" dirty="0" smtClean="0"/>
              <a:t>INITIALIZE is the verb used to initialize values</a:t>
            </a:r>
          </a:p>
          <a:p>
            <a:pPr lvl="1"/>
            <a:r>
              <a:rPr lang="en-US" dirty="0" smtClean="0"/>
              <a:t>Puts 0’s or spaces, depending on base type</a:t>
            </a:r>
          </a:p>
          <a:p>
            <a:r>
              <a:rPr lang="en-US" dirty="0" smtClean="0"/>
              <a:t>REPLACING term can be used to initialize to the given replacing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pic>
        <p:nvPicPr>
          <p:cNvPr id="4" name="Content Placeholder 3" descr="Screen Shot 2016-04-25 at 12.46.1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" t="-4684" r="-97635" b="-4962"/>
          <a:stretch/>
        </p:blipFill>
        <p:spPr>
          <a:xfrm>
            <a:off x="284163" y="1805556"/>
            <a:ext cx="8668397" cy="4955940"/>
          </a:xfrm>
        </p:spPr>
      </p:pic>
      <p:pic>
        <p:nvPicPr>
          <p:cNvPr id="5" name="Picture 4" descr="Screen Shot 2016-04-25 at 12.47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99" y="342265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31959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MOVE verb copies source data to a specified destination</a:t>
            </a:r>
          </a:p>
          <a:p>
            <a:pPr lvl="1"/>
            <a:r>
              <a:rPr lang="en-US" dirty="0" smtClean="0"/>
              <a:t>Works on both elementary and group data items</a:t>
            </a:r>
          </a:p>
          <a:p>
            <a:pPr lvl="1"/>
            <a:r>
              <a:rPr lang="en-US" dirty="0" smtClean="0"/>
              <a:t>For group, use MOVE CORR</a:t>
            </a:r>
          </a:p>
          <a:p>
            <a:pPr lvl="1"/>
            <a:r>
              <a:rPr lang="en-US" dirty="0" smtClean="0"/>
              <a:t>MOVE(</a:t>
            </a:r>
            <a:r>
              <a:rPr lang="en-US" dirty="0" err="1" smtClean="0"/>
              <a:t>x:l</a:t>
            </a:r>
            <a:r>
              <a:rPr lang="en-US" dirty="0" smtClean="0"/>
              <a:t>) copies starting at x and for length l</a:t>
            </a:r>
          </a:p>
          <a:p>
            <a:pPr lvl="1"/>
            <a:r>
              <a:rPr lang="en-US" dirty="0" smtClean="0"/>
              <a:t>If destination is shorter, will add zeroes or spaces to fill out</a:t>
            </a:r>
          </a:p>
          <a:p>
            <a:r>
              <a:rPr lang="en-US" dirty="0" smtClean="0"/>
              <a:t>The ADD verb adds (not much to say)</a:t>
            </a:r>
          </a:p>
          <a:p>
            <a:r>
              <a:rPr lang="en-US" dirty="0" smtClean="0"/>
              <a:t>SUBTRACT subtracts, but can be used in fun ways</a:t>
            </a:r>
            <a:endParaRPr lang="en-US" dirty="0"/>
          </a:p>
        </p:txBody>
      </p:sp>
      <p:pic>
        <p:nvPicPr>
          <p:cNvPr id="4" name="Picture 3" descr="Screen Shot 2016-04-25 at 12.5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2" y="5486134"/>
            <a:ext cx="353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567"/>
          </a:xfrm>
        </p:spPr>
        <p:txBody>
          <a:bodyPr>
            <a:normAutofit/>
          </a:bodyPr>
          <a:lstStyle/>
          <a:p>
            <a:r>
              <a:rPr lang="en-US" dirty="0" smtClean="0"/>
              <a:t>COMPUTE lets you do more arithmetic expressions: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COMPUTE VAR = (OTHERVAR1 * OTHERVAR2) – </a:t>
            </a:r>
            <a:r>
              <a:rPr lang="en-US" sz="1800" dirty="0" smtClean="0">
                <a:latin typeface="Courier New"/>
                <a:cs typeface="Courier New"/>
              </a:rPr>
              <a:t>OTHERVAR3</a:t>
            </a:r>
            <a:endParaRPr lang="en-US" sz="1800" dirty="0"/>
          </a:p>
          <a:p>
            <a:r>
              <a:rPr lang="en-US" dirty="0" smtClean="0"/>
              <a:t>REDEFINES is used to define storage with a different data description</a:t>
            </a:r>
          </a:p>
          <a:p>
            <a:r>
              <a:rPr lang="en-US" dirty="0" smtClean="0"/>
              <a:t>RENAMES gives a different name to an existing data item</a:t>
            </a:r>
          </a:p>
          <a:p>
            <a:r>
              <a:rPr lang="en-US" dirty="0" smtClean="0"/>
              <a:t>USAGE specifies the OS in which the format date is stored</a:t>
            </a:r>
          </a:p>
        </p:txBody>
      </p:sp>
    </p:spTree>
    <p:extLst>
      <p:ext uri="{BB962C8B-B14F-4D97-AF65-F5344CB8AC3E}">
        <p14:creationId xmlns:p14="http://schemas.microsoft.com/office/powerpoint/2010/main" val="392336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control structures</a:t>
            </a:r>
            <a:endParaRPr lang="en-US" dirty="0"/>
          </a:p>
        </p:txBody>
      </p:sp>
      <p:pic>
        <p:nvPicPr>
          <p:cNvPr id="4" name="Content Placeholder 3" descr="Screen Shot 2016-04-25 at 12.58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2" t="-3855" r="-116485"/>
          <a:stretch/>
        </p:blipFill>
        <p:spPr>
          <a:xfrm>
            <a:off x="284163" y="1755428"/>
            <a:ext cx="8680450" cy="5040312"/>
          </a:xfrm>
        </p:spPr>
      </p:pic>
      <p:pic>
        <p:nvPicPr>
          <p:cNvPr id="5" name="Picture 4" descr="Screen Shot 2016-04-25 at 12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6" y="3733800"/>
            <a:ext cx="2286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/>
          <a:lstStyle/>
          <a:p>
            <a:r>
              <a:rPr lang="en-US" dirty="0" smtClean="0"/>
              <a:t>Report writer is a declarative process that creates reports (from the data division)</a:t>
            </a:r>
          </a:p>
          <a:p>
            <a:pPr lvl="1"/>
            <a:r>
              <a:rPr lang="en-US" dirty="0" smtClean="0"/>
              <a:t>Programmer just specifies the report layout and the data required to produce it</a:t>
            </a:r>
          </a:p>
          <a:p>
            <a:pPr lvl="1"/>
            <a:r>
              <a:rPr lang="en-US" dirty="0" smtClean="0"/>
              <a:t>No formatting, page breaks, </a:t>
            </a:r>
            <a:r>
              <a:rPr lang="en-US" dirty="0" err="1" smtClean="0"/>
              <a:t>etc</a:t>
            </a:r>
            <a:r>
              <a:rPr lang="en-US" dirty="0" smtClean="0"/>
              <a:t>, to worry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Criticisms: Not a very structured paradigm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/>
              <a:t>:  "The use of COBOL cripples the mind; its teaching should, therefore, be regarded as a criminal offense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GOTOs were a big part of COBOL, leading to “spaghetti code”</a:t>
            </a:r>
          </a:p>
          <a:p>
            <a:pPr lvl="1"/>
            <a:r>
              <a:rPr lang="en-US" dirty="0" smtClean="0"/>
              <a:t>Have now been replaced with PERFORMs, which promote more modular programming</a:t>
            </a:r>
          </a:p>
          <a:p>
            <a:r>
              <a:rPr lang="en-US" dirty="0" smtClean="0"/>
              <a:t>Not very modular: hard to restrict data access, and no way to pass parameters</a:t>
            </a:r>
          </a:p>
          <a:p>
            <a:pPr lvl="1"/>
            <a:r>
              <a:rPr lang="en-US" dirty="0" smtClean="0"/>
              <a:t>Newer version have added some of these things</a:t>
            </a:r>
          </a:p>
          <a:p>
            <a:r>
              <a:rPr lang="en-US" dirty="0" smtClean="0"/>
              <a:t>Intended to be portable, but as of 2001, over 300 dialects</a:t>
            </a:r>
          </a:p>
          <a:p>
            <a:r>
              <a:rPr lang="en-US" dirty="0" smtClean="0"/>
              <a:t>Very verbose – over 300 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on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67" y="2133600"/>
            <a:ext cx="8113783" cy="3992563"/>
          </a:xfrm>
        </p:spPr>
        <p:txBody>
          <a:bodyPr/>
          <a:lstStyle/>
          <a:p>
            <a:r>
              <a:rPr lang="en-US" dirty="0" smtClean="0"/>
              <a:t>If you’d like to play </a:t>
            </a:r>
            <a:r>
              <a:rPr lang="mr-IN" dirty="0" smtClean="0"/>
              <a:t>–</a:t>
            </a:r>
            <a:r>
              <a:rPr lang="en-US" dirty="0" smtClean="0"/>
              <a:t> download GNU COBOL compiler:</a:t>
            </a:r>
          </a:p>
          <a:p>
            <a:pPr lvl="1"/>
            <a:r>
              <a:rPr lang="en-US" dirty="0" smtClean="0"/>
              <a:t>See here: </a:t>
            </a:r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yvanscher/7-cobol-examples-with-explanations-ae1784b4d576</a:t>
            </a:r>
            <a:endParaRPr lang="en-US" dirty="0" smtClean="0"/>
          </a:p>
          <a:p>
            <a:r>
              <a:rPr lang="en-US" dirty="0" smtClean="0"/>
              <a:t>Or more examples: </a:t>
            </a:r>
            <a:r>
              <a:rPr lang="en-US" dirty="0">
                <a:hlinkClick r:id="rId3"/>
              </a:rPr>
              <a:t>http://www.csis.ul.ie/cobol/examples/</a:t>
            </a:r>
            <a:r>
              <a:rPr lang="en-US">
                <a:hlinkClick r:id="rId3"/>
              </a:rPr>
              <a:t>default.htm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5" y="1979977"/>
            <a:ext cx="7918153" cy="44312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in mind, I was told that this language was “dead” over 20 years ago, and I’ve found articles from the 70s that say the </a:t>
            </a:r>
            <a:r>
              <a:rPr lang="en-US" smtClean="0"/>
              <a:t>same thing</a:t>
            </a:r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reuse COBOL applications that were written decades ago on new platforms like .NET or JVM.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language itself is portable with data types and structures which enable developers to write applications that can be ported to new platforms with minimal or no change. </a:t>
            </a:r>
            <a:endParaRPr lang="en-US" dirty="0" smtClean="0"/>
          </a:p>
          <a:p>
            <a:r>
              <a:rPr lang="en-US" dirty="0" smtClean="0"/>
              <a:t>COBOL </a:t>
            </a:r>
            <a:r>
              <a:rPr lang="en-US" dirty="0"/>
              <a:t>has been able to adapt to change: each new enterprise platform which emerges has had COBOL applications deployed there.</a:t>
            </a:r>
          </a:p>
        </p:txBody>
      </p:sp>
    </p:spTree>
    <p:extLst>
      <p:ext uri="{BB962C8B-B14F-4D97-AF65-F5344CB8AC3E}">
        <p14:creationId xmlns:p14="http://schemas.microsoft.com/office/powerpoint/2010/main" val="400469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/>
          </a:bodyPr>
          <a:lstStyle/>
          <a:p>
            <a:r>
              <a:rPr lang="en-US" dirty="0" smtClean="0"/>
              <a:t>It’s still around!</a:t>
            </a:r>
          </a:p>
          <a:p>
            <a:pPr lvl="1"/>
            <a:r>
              <a:rPr lang="en-US" dirty="0" smtClean="0"/>
              <a:t>A 2013 Gartner Business Computing report states that 200 times more transactions are processed using COBOL every day than there are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searches made</a:t>
            </a:r>
          </a:p>
          <a:p>
            <a:pPr lvl="1"/>
            <a:r>
              <a:rPr lang="en-US" dirty="0" smtClean="0"/>
              <a:t>Still runs (somewhere) in more than 70% of the world’s business</a:t>
            </a:r>
          </a:p>
          <a:p>
            <a:pPr lvl="1"/>
            <a:r>
              <a:rPr lang="en-US" dirty="0" smtClean="0"/>
              <a:t>You interact with a COBOL based business application an average of at least 7 times per day</a:t>
            </a:r>
          </a:p>
          <a:p>
            <a:r>
              <a:rPr lang="en-US" dirty="0" smtClean="0"/>
              <a:t>Design-wise, COBOL applications tend to be huge (millions of lines of code), which may be why they often stick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Simple, English-like syntax:</a:t>
            </a:r>
          </a:p>
          <a:p>
            <a:pPr lvl="1"/>
            <a:r>
              <a:rPr lang="en-US" dirty="0" smtClean="0"/>
              <a:t>Rather than </a:t>
            </a:r>
            <a:r>
              <a:rPr lang="en-US" dirty="0" smtClean="0">
                <a:latin typeface="Courier New"/>
                <a:cs typeface="Courier New"/>
              </a:rPr>
              <a:t>y=x</a:t>
            </a:r>
            <a:r>
              <a:rPr lang="en-US" dirty="0" smtClean="0"/>
              <a:t>; say </a:t>
            </a:r>
            <a:r>
              <a:rPr lang="en-US" dirty="0" smtClean="0">
                <a:latin typeface="Courier New"/>
                <a:cs typeface="Courier New"/>
              </a:rPr>
              <a:t>Move x to y</a:t>
            </a:r>
          </a:p>
          <a:p>
            <a:r>
              <a:rPr lang="en-US" dirty="0" smtClean="0">
                <a:cs typeface="Courier New"/>
              </a:rPr>
              <a:t>Weakly typed</a:t>
            </a:r>
          </a:p>
          <a:p>
            <a:r>
              <a:rPr lang="en-US" dirty="0" smtClean="0">
                <a:cs typeface="Courier New"/>
              </a:rPr>
              <a:t>No pointers, user defined types, or user defined functions (at least initially, although some have been retrofitted)</a:t>
            </a:r>
          </a:p>
          <a:p>
            <a:r>
              <a:rPr lang="en-US" dirty="0" smtClean="0">
                <a:cs typeface="Courier New"/>
              </a:rPr>
              <a:t>Data types are very “structure-like”: can have numeric, alphanumeric (strings), and alphabetic base types, and records formed from these types</a:t>
            </a:r>
          </a:p>
          <a:p>
            <a:r>
              <a:rPr lang="en-US" dirty="0" smtClean="0">
                <a:cs typeface="Courier New"/>
              </a:rPr>
              <a:t>Hierarchical in structure: almost like an essay, each program has 4 main divisions with subordinate elements in each</a:t>
            </a:r>
          </a:p>
          <a:p>
            <a:pPr lvl="1"/>
            <a:r>
              <a:rPr lang="en-US" dirty="0" smtClean="0">
                <a:cs typeface="Courier New"/>
              </a:rPr>
              <a:t>Some compilers require all 4 to be present, but some only require two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752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Elements</a:t>
            </a:r>
            <a:endParaRPr lang="en-US" dirty="0"/>
          </a:p>
        </p:txBody>
      </p:sp>
      <p:pic>
        <p:nvPicPr>
          <p:cNvPr id="4" name="Content Placeholder 3" descr="Screen Shot 2016-04-25 at 12.0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9" r="-73249"/>
          <a:stretch>
            <a:fillRect/>
          </a:stretch>
        </p:blipFill>
        <p:spPr>
          <a:xfrm>
            <a:off x="573088" y="2133600"/>
            <a:ext cx="8118475" cy="4365625"/>
          </a:xfrm>
        </p:spPr>
      </p:pic>
    </p:spTree>
    <p:extLst>
      <p:ext uri="{BB962C8B-B14F-4D97-AF65-F5344CB8AC3E}">
        <p14:creationId xmlns:p14="http://schemas.microsoft.com/office/powerpoint/2010/main" val="19525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1: Identification division (required)</a:t>
            </a:r>
          </a:p>
          <a:p>
            <a:pPr lvl="1"/>
            <a:r>
              <a:rPr lang="en-US" dirty="0" smtClean="0"/>
              <a:t>Supplies information about the program to the programmer and compiler</a:t>
            </a:r>
          </a:p>
          <a:p>
            <a:r>
              <a:rPr lang="en-US" dirty="0" smtClean="0"/>
              <a:t>Part 2: Environment division</a:t>
            </a:r>
          </a:p>
          <a:p>
            <a:pPr lvl="1"/>
            <a:r>
              <a:rPr lang="en-US" dirty="0" smtClean="0"/>
              <a:t>Used to describe the environment in which program should run</a:t>
            </a:r>
          </a:p>
          <a:p>
            <a:r>
              <a:rPr lang="en-US" dirty="0" smtClean="0"/>
              <a:t>Part 3: Data division</a:t>
            </a:r>
          </a:p>
          <a:p>
            <a:pPr lvl="1"/>
            <a:r>
              <a:rPr lang="en-US" dirty="0" smtClean="0"/>
              <a:t>Provides description of the data items the program will process</a:t>
            </a:r>
          </a:p>
          <a:p>
            <a:r>
              <a:rPr lang="en-US" dirty="0" smtClean="0"/>
              <a:t>Part 4: Procedure division (required)</a:t>
            </a:r>
          </a:p>
          <a:p>
            <a:pPr lvl="1"/>
            <a:r>
              <a:rPr lang="en-US" dirty="0" smtClean="0"/>
              <a:t>Contains code used to manipulate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5" y="2009079"/>
            <a:ext cx="8192071" cy="4615444"/>
          </a:xfrm>
        </p:spPr>
        <p:txBody>
          <a:bodyPr/>
          <a:lstStyle/>
          <a:p>
            <a:r>
              <a:rPr lang="en-US" dirty="0" smtClean="0"/>
              <a:t>Each line is 80 characters long (a “coding sheet”):</a:t>
            </a:r>
          </a:p>
          <a:p>
            <a:r>
              <a:rPr lang="en-US" dirty="0" smtClean="0"/>
              <a:t>Lines 1-6 are for line numbers</a:t>
            </a:r>
          </a:p>
          <a:p>
            <a:r>
              <a:rPr lang="en-US" dirty="0" smtClean="0"/>
              <a:t>Line 7 is an indicator: * means comment, - means continuation, and / indicates form feed</a:t>
            </a:r>
          </a:p>
          <a:p>
            <a:r>
              <a:rPr lang="en-US" dirty="0" smtClean="0"/>
              <a:t>Lines 8-11, or Area A: All divisions, sections, paragraphs, etc., begin here</a:t>
            </a:r>
          </a:p>
          <a:p>
            <a:r>
              <a:rPr lang="en-US" dirty="0" smtClean="0"/>
              <a:t>Lines 12-72, or Area B: All COBOL statements</a:t>
            </a:r>
          </a:p>
          <a:p>
            <a:r>
              <a:rPr lang="en-US" dirty="0" smtClean="0"/>
              <a:t>Lines 73-80: Identification area (as needed by programmer)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6" name="Picture 5" descr="Screen Shot 2016-04-25 at 12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279842"/>
            <a:ext cx="3759200" cy="1397000"/>
          </a:xfrm>
          <a:prstGeom prst="rect">
            <a:avLst/>
          </a:prstGeom>
        </p:spPr>
      </p:pic>
      <p:pic>
        <p:nvPicPr>
          <p:cNvPr id="8" name="Picture 7" descr="Screen Shot 2016-04-25 at 12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2" y="4207330"/>
            <a:ext cx="6275508" cy="1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7" name="Content Placeholder 6" descr="Screen Shot 2016-04-25 at 11.38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10" r="-18510"/>
          <a:stretch>
            <a:fillRect/>
          </a:stretch>
        </p:blipFill>
        <p:spPr>
          <a:xfrm>
            <a:off x="957449" y="2178242"/>
            <a:ext cx="6230371" cy="3944723"/>
          </a:xfrm>
        </p:spPr>
      </p:pic>
    </p:spTree>
    <p:extLst>
      <p:ext uri="{BB962C8B-B14F-4D97-AF65-F5344CB8AC3E}">
        <p14:creationId xmlns:p14="http://schemas.microsoft.com/office/powerpoint/2010/main" val="2419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214</TotalTime>
  <Words>1299</Words>
  <Application>Microsoft Macintosh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Corbel</vt:lpstr>
      <vt:lpstr>Courier New</vt:lpstr>
      <vt:lpstr>Wingdings</vt:lpstr>
      <vt:lpstr>Spectrum</vt:lpstr>
      <vt:lpstr>Programming in COBOL</vt:lpstr>
      <vt:lpstr>COBOL Origins</vt:lpstr>
      <vt:lpstr>COBOL Today</vt:lpstr>
      <vt:lpstr>COBOL Features</vt:lpstr>
      <vt:lpstr>COBOL Elements</vt:lpstr>
      <vt:lpstr>The Divisions</vt:lpstr>
      <vt:lpstr>Basic format</vt:lpstr>
      <vt:lpstr>Sample programs: Hello world</vt:lpstr>
      <vt:lpstr>Sample programs: Hello world</vt:lpstr>
      <vt:lpstr>Identification Division</vt:lpstr>
      <vt:lpstr>Environment Division</vt:lpstr>
      <vt:lpstr>Data Division</vt:lpstr>
      <vt:lpstr>More on data division: names</vt:lpstr>
      <vt:lpstr>More on data division: level number</vt:lpstr>
      <vt:lpstr>More on data division: level number</vt:lpstr>
      <vt:lpstr>More on data division: level number</vt:lpstr>
      <vt:lpstr>More on data division: pic clauses</vt:lpstr>
      <vt:lpstr>More on data division: pic clauses</vt:lpstr>
      <vt:lpstr>More on data division: value clauses</vt:lpstr>
      <vt:lpstr>Procedure Division</vt:lpstr>
      <vt:lpstr>Actions in the procedure division</vt:lpstr>
      <vt:lpstr>Actions in the procedure division</vt:lpstr>
      <vt:lpstr>Actions in the procedure division</vt:lpstr>
      <vt:lpstr>Actions in the procedure division</vt:lpstr>
      <vt:lpstr>COBOL control structures</vt:lpstr>
      <vt:lpstr>COBOL features:</vt:lpstr>
      <vt:lpstr>COBOL criticisms</vt:lpstr>
      <vt:lpstr>COBOL on linux</vt:lpstr>
      <vt:lpstr>COBOL takeaway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COBOL</dc:title>
  <dc:creator>Default User</dc:creator>
  <cp:lastModifiedBy>Microsoft Office User</cp:lastModifiedBy>
  <cp:revision>15</cp:revision>
  <dcterms:created xsi:type="dcterms:W3CDTF">2016-04-25T14:48:50Z</dcterms:created>
  <dcterms:modified xsi:type="dcterms:W3CDTF">2019-04-29T13:57:40Z</dcterms:modified>
</cp:coreProperties>
</file>