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2BDF7A-6090-6640-B8B6-2D6E14565DD2}" type="datetimeFigureOut">
              <a:rPr lang="en-US" smtClean="0"/>
              <a:t>1/13/19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3200: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Instructor: Dr. Erin Wolf Chambers</a:t>
            </a:r>
          </a:p>
          <a:p>
            <a:r>
              <a:rPr lang="en-US" dirty="0"/>
              <a:t>Office: 301 Ritter Hall</a:t>
            </a:r>
          </a:p>
          <a:p>
            <a:r>
              <a:rPr lang="en-US" dirty="0"/>
              <a:t>Email: </a:t>
            </a:r>
            <a:r>
              <a:rPr lang="en-US" dirty="0" err="1"/>
              <a:t>erin.chambers@slu.edu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6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Imperative language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AutoNum type="arabicPeriod"/>
            </a:pPr>
            <a:r>
              <a:rPr lang="en-US" sz="3200" dirty="0"/>
              <a:t>von Neumann: Fortran, C, etc. </a:t>
            </a:r>
          </a:p>
          <a:p>
            <a:pPr marL="411480" lvl="1" indent="0">
              <a:buNone/>
            </a:pPr>
            <a:r>
              <a:rPr lang="en-US" sz="3000" dirty="0"/>
              <a:t>- based on computation with variables</a:t>
            </a:r>
          </a:p>
          <a:p>
            <a:pPr marL="628650" indent="-514350">
              <a:buAutoNum type="arabicPeriod"/>
            </a:pPr>
            <a:r>
              <a:rPr lang="en-US" sz="3200" dirty="0"/>
              <a:t>Scripting languages: bash, </a:t>
            </a:r>
            <a:r>
              <a:rPr lang="en-US" sz="3200" dirty="0" err="1"/>
              <a:t>awk</a:t>
            </a:r>
            <a:r>
              <a:rPr lang="en-US" sz="3200" dirty="0"/>
              <a:t>, </a:t>
            </a:r>
            <a:r>
              <a:rPr lang="en-US" sz="3200" dirty="0" err="1"/>
              <a:t>perl</a:t>
            </a:r>
            <a:r>
              <a:rPr lang="en-US" sz="3200" dirty="0"/>
              <a:t>, etc.</a:t>
            </a:r>
          </a:p>
          <a:p>
            <a:pPr marL="411480" lvl="1" indent="0">
              <a:buNone/>
            </a:pPr>
            <a:r>
              <a:rPr lang="en-US" sz="3000" dirty="0"/>
              <a:t>- subset of von Neumann, but tailored for ease of expression over speed</a:t>
            </a:r>
          </a:p>
          <a:p>
            <a:pPr marL="628650" indent="-514350">
              <a:buAutoNum type="arabicPeriod"/>
            </a:pPr>
            <a:r>
              <a:rPr lang="en-US" sz="3200" dirty="0"/>
              <a:t>Object oriented:</a:t>
            </a:r>
          </a:p>
          <a:p>
            <a:pPr marL="411480" lvl="1" indent="0">
              <a:buNone/>
            </a:pPr>
            <a:r>
              <a:rPr lang="en-US" sz="3000" dirty="0"/>
              <a:t>- traces back to </a:t>
            </a:r>
            <a:r>
              <a:rPr lang="en-US" sz="3000" dirty="0" err="1"/>
              <a:t>Simula</a:t>
            </a:r>
            <a:r>
              <a:rPr lang="en-US" sz="3000" dirty="0"/>
              <a:t> 67, and descended from von Neumann, but focus is on objects rather than pure variables</a:t>
            </a:r>
          </a:p>
        </p:txBody>
      </p:sp>
    </p:spTree>
    <p:extLst>
      <p:ext uri="{BB962C8B-B14F-4D97-AF65-F5344CB8AC3E}">
        <p14:creationId xmlns:p14="http://schemas.microsoft.com/office/powerpoint/2010/main" val="47455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Declarative language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dirty="0"/>
              <a:t>1. Functional languages: Lisp, Scheme, Haskell, etc.</a:t>
            </a:r>
          </a:p>
          <a:p>
            <a:pPr lvl="1"/>
            <a:r>
              <a:rPr lang="en-US" sz="3000" dirty="0"/>
              <a:t>based on recursive definitions of functions</a:t>
            </a:r>
          </a:p>
          <a:p>
            <a:pPr lvl="1"/>
            <a:r>
              <a:rPr lang="en-US" sz="3000" dirty="0"/>
              <a:t>Inspired by </a:t>
            </a:r>
            <a:r>
              <a:rPr lang="en-US" sz="3000" dirty="0" err="1"/>
              <a:t>lamba</a:t>
            </a:r>
            <a:r>
              <a:rPr lang="en-US" sz="3000" dirty="0"/>
              <a:t> calculus</a:t>
            </a: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2. Logic based: prolog</a:t>
            </a:r>
          </a:p>
          <a:p>
            <a:pPr lvl="1"/>
            <a:r>
              <a:rPr lang="en-US" sz="3000" dirty="0"/>
              <a:t>computation is based on attempts to find values that satisfy specified relationships</a:t>
            </a:r>
          </a:p>
          <a:p>
            <a:pPr marL="114300" indent="0">
              <a:buNone/>
            </a:pPr>
            <a:r>
              <a:rPr lang="en-US" sz="3200" dirty="0"/>
              <a:t>3.  Data flow: id, </a:t>
            </a:r>
            <a:r>
              <a:rPr lang="en-US" sz="3200" dirty="0" err="1"/>
              <a:t>val</a:t>
            </a:r>
            <a:endParaRPr lang="en-US" sz="3200" dirty="0"/>
          </a:p>
          <a:p>
            <a:pPr lvl="1"/>
            <a:r>
              <a:rPr lang="en-US" sz="3000" dirty="0"/>
              <a:t>flow of information (tokens) among nodes</a:t>
            </a:r>
          </a:p>
        </p:txBody>
      </p:sp>
    </p:spTree>
    <p:extLst>
      <p:ext uri="{BB962C8B-B14F-4D97-AF65-F5344CB8AC3E}">
        <p14:creationId xmlns:p14="http://schemas.microsoft.com/office/powerpoint/2010/main" val="371601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Consider the </a:t>
            </a:r>
            <a:r>
              <a:rPr lang="en-US" sz="3200" dirty="0" err="1"/>
              <a:t>gcd</a:t>
            </a:r>
            <a:r>
              <a:rPr lang="en-US" sz="3200" dirty="0"/>
              <a:t> algorithm (finding the greatest common divisor)</a:t>
            </a:r>
          </a:p>
          <a:p>
            <a:r>
              <a:rPr lang="en-US" sz="3200" dirty="0"/>
              <a:t>Euclid’s algorithm:</a:t>
            </a:r>
          </a:p>
        </p:txBody>
      </p:sp>
      <p:pic>
        <p:nvPicPr>
          <p:cNvPr id="4" name="Picture 3" descr="hw3f09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15" y="2290723"/>
            <a:ext cx="2410581" cy="4363151"/>
          </a:xfrm>
          <a:prstGeom prst="rect">
            <a:avLst/>
          </a:prstGeom>
        </p:spPr>
      </p:pic>
      <p:pic>
        <p:nvPicPr>
          <p:cNvPr id="5" name="Picture 4" descr="euclidean-algorithm-control-flow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0" y="3263900"/>
            <a:ext cx="3594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err="1">
                <a:latin typeface="Courier New" charset="0"/>
                <a:sym typeface="Courier" charset="0"/>
              </a:rPr>
              <a:t>int</a:t>
            </a:r>
            <a:r>
              <a:rPr lang="en-US" sz="2800" dirty="0">
                <a:latin typeface="Courier New" charset="0"/>
                <a:sym typeface="Courier" charset="0"/>
              </a:rPr>
              <a:t> main() {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</a:t>
            </a:r>
            <a:r>
              <a:rPr lang="en-US" sz="2800" dirty="0" err="1">
                <a:latin typeface="Courier New" charset="0"/>
                <a:sym typeface="Courier" charset="0"/>
              </a:rPr>
              <a:t>int</a:t>
            </a:r>
            <a:r>
              <a:rPr lang="en-US" sz="2800" dirty="0">
                <a:latin typeface="Courier New" charset="0"/>
                <a:sym typeface="Courier" charset="0"/>
              </a:rPr>
              <a:t>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= </a:t>
            </a:r>
            <a:r>
              <a:rPr lang="en-US" sz="2800" dirty="0" err="1">
                <a:latin typeface="Courier New" charset="0"/>
                <a:sym typeface="Courier" charset="0"/>
              </a:rPr>
              <a:t>getint</a:t>
            </a:r>
            <a:r>
              <a:rPr lang="en-US" sz="2800" dirty="0">
                <a:latin typeface="Courier New" charset="0"/>
                <a:sym typeface="Courier" charset="0"/>
              </a:rPr>
              <a:t>(), j = </a:t>
            </a:r>
            <a:r>
              <a:rPr lang="en-US" sz="2800" dirty="0" err="1">
                <a:latin typeface="Courier New" charset="0"/>
                <a:sym typeface="Courier" charset="0"/>
              </a:rPr>
              <a:t>getint</a:t>
            </a:r>
            <a:r>
              <a:rPr lang="en-US" sz="2800" dirty="0">
                <a:latin typeface="Courier New" charset="0"/>
                <a:sym typeface="Courier" charset="0"/>
              </a:rPr>
              <a:t>();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while 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!= j) {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if 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&gt; j)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	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=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- j;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else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	j = j -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}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</a:t>
            </a:r>
            <a:r>
              <a:rPr lang="en-US" sz="2800" dirty="0" err="1">
                <a:latin typeface="Courier New" charset="0"/>
                <a:sym typeface="Courier" charset="0"/>
              </a:rPr>
              <a:t>putint</a:t>
            </a:r>
            <a:r>
              <a:rPr lang="en-US" sz="2800" dirty="0">
                <a:latin typeface="Courier New" charset="0"/>
                <a:sym typeface="Courier" charset="0"/>
              </a:rPr>
              <a:t>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);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}</a:t>
            </a:r>
            <a:r>
              <a:rPr lang="en-US" sz="2800" dirty="0">
                <a:latin typeface="Courier" charset="0"/>
                <a:sym typeface="Courier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2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in 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cs typeface="Courier New"/>
              </a:rPr>
              <a:t>Haskell is based entirely on function calls – there is essentially no such thing as a variable in this language.</a:t>
            </a:r>
          </a:p>
          <a:p>
            <a:pPr marL="11430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:: Integral f =&gt; </a:t>
            </a: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			f -&gt; f -&gt; f  </a:t>
            </a:r>
          </a:p>
          <a:p>
            <a:pPr marL="11430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a b = </a:t>
            </a: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if b == 0 then a </a:t>
            </a: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else </a:t>
            </a: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b (mod a b)</a:t>
            </a:r>
          </a:p>
        </p:txBody>
      </p:sp>
    </p:spTree>
    <p:extLst>
      <p:ext uri="{BB962C8B-B14F-4D97-AF65-F5344CB8AC3E}">
        <p14:creationId xmlns:p14="http://schemas.microsoft.com/office/powerpoint/2010/main" val="421724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in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Prolog is all about stating true axioms, and then evaluating for something to be true based off these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(X,Y,Z):- X&gt;=Y, X1=X-Y, </a:t>
            </a: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(X1,Y,Z).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(X,Y,Z):- X&lt;Y, X1=Y- X, </a:t>
            </a: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(X1,X,Z).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(0,X,X):- X&gt;0.</a:t>
            </a:r>
          </a:p>
        </p:txBody>
      </p:sp>
    </p:spTree>
    <p:extLst>
      <p:ext uri="{BB962C8B-B14F-4D97-AF65-F5344CB8AC3E}">
        <p14:creationId xmlns:p14="http://schemas.microsoft.com/office/powerpoint/2010/main" val="333827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outcomes</a:t>
            </a:r>
            <a:br>
              <a:rPr lang="en-US" dirty="0"/>
            </a:br>
            <a:r>
              <a:rPr lang="en-US" dirty="0"/>
              <a:t>(or: why the heck study this?)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Professionally, choosing an appropriate language is a key skill</a:t>
            </a:r>
          </a:p>
          <a:p>
            <a:r>
              <a:rPr lang="en-US" sz="3200" dirty="0"/>
              <a:t>Studying language design will make learning new languages easier</a:t>
            </a:r>
          </a:p>
          <a:p>
            <a:r>
              <a:rPr lang="en-US" sz="3200" dirty="0"/>
              <a:t>This also establishes a common terminology for comparison of languages</a:t>
            </a:r>
          </a:p>
          <a:p>
            <a:r>
              <a:rPr lang="en-US" sz="3200" dirty="0"/>
              <a:t>It is difficult to understand hidden “features” of various languages – we’ll look at a lot of them.</a:t>
            </a:r>
          </a:p>
          <a:p>
            <a:r>
              <a:rPr lang="en-US" sz="3200" dirty="0"/>
              <a:t>Need to understand actual implementation cost.</a:t>
            </a:r>
          </a:p>
        </p:txBody>
      </p:sp>
    </p:spTree>
    <p:extLst>
      <p:ext uri="{BB962C8B-B14F-4D97-AF65-F5344CB8AC3E}">
        <p14:creationId xmlns:p14="http://schemas.microsoft.com/office/powerpoint/2010/main" val="27323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So: diving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first distinction is compilation versus interpretation</a:t>
            </a:r>
          </a:p>
          <a:p>
            <a:r>
              <a:rPr lang="en-US" sz="3200" dirty="0"/>
              <a:t>Compilation: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Interpretation: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11041"/>
            <a:ext cx="7353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1" y="5244417"/>
            <a:ext cx="6448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46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vs.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reality, the difference is not so clear cut.</a:t>
            </a:r>
          </a:p>
          <a:p>
            <a:r>
              <a:rPr lang="en-US" sz="3200" dirty="0"/>
              <a:t>These are not opposites, and most languages fall somewhere in between on the spectrum</a:t>
            </a:r>
          </a:p>
          <a:p>
            <a:r>
              <a:rPr lang="en-US" sz="3200" dirty="0"/>
              <a:t>In general, interpretation gives greater flexibility (think python), but compilation gives better performance (think C++)</a:t>
            </a:r>
          </a:p>
        </p:txBody>
      </p:sp>
    </p:spTree>
    <p:extLst>
      <p:ext uri="{BB962C8B-B14F-4D97-AF65-F5344CB8AC3E}">
        <p14:creationId xmlns:p14="http://schemas.microsoft.com/office/powerpoint/2010/main" val="5262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vs.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languages do include a mix of these:</a:t>
            </a:r>
          </a:p>
          <a:p>
            <a:endParaRPr lang="en-US" sz="3200" dirty="0"/>
          </a:p>
          <a:p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Note that compilation doesn’t have to produce machine code – just a translation to another language</a:t>
            </a:r>
          </a:p>
          <a:p>
            <a:pPr lvl="1"/>
            <a:r>
              <a:rPr lang="en-US" sz="3000" dirty="0"/>
              <a:t>Think of Java, for example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2426"/>
            <a:ext cx="8198812" cy="165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0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Syllabus overview (boring but necessary)</a:t>
            </a:r>
          </a:p>
          <a:p>
            <a:r>
              <a:rPr lang="en-US" sz="3200" dirty="0"/>
              <a:t>HW 1 is posted – due next Wednesday</a:t>
            </a:r>
          </a:p>
          <a:p>
            <a:r>
              <a:rPr lang="en-US" sz="3200" dirty="0"/>
              <a:t>An intro to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43871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Preprocessing:</a:t>
            </a:r>
          </a:p>
          <a:p>
            <a:pPr lvl="1"/>
            <a:r>
              <a:rPr lang="en-US" sz="3000" dirty="0"/>
              <a:t>removes white space and comments</a:t>
            </a:r>
          </a:p>
          <a:p>
            <a:pPr lvl="1"/>
            <a:r>
              <a:rPr lang="en-US" sz="3000" dirty="0"/>
              <a:t>groups characters into tokens</a:t>
            </a:r>
          </a:p>
          <a:p>
            <a:pPr lvl="1"/>
            <a:r>
              <a:rPr lang="en-US" sz="3000" dirty="0"/>
              <a:t>expands abbreviations</a:t>
            </a:r>
          </a:p>
          <a:p>
            <a:pPr lvl="1"/>
            <a:r>
              <a:rPr lang="en-US" sz="3000" dirty="0"/>
              <a:t>identifies higher level syntactic structures – i.e. loops and subroutines</a:t>
            </a:r>
          </a:p>
          <a:p>
            <a:r>
              <a:rPr lang="en-US" sz="3200" dirty="0"/>
              <a:t>This is often known as scanning – we’ll spend the first few weeks talking about it.</a:t>
            </a:r>
          </a:p>
        </p:txBody>
      </p:sp>
    </p:spTree>
    <p:extLst>
      <p:ext uri="{BB962C8B-B14F-4D97-AF65-F5344CB8AC3E}">
        <p14:creationId xmlns:p14="http://schemas.microsoft.com/office/powerpoint/2010/main" val="114320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Next: routines and linking</a:t>
            </a:r>
          </a:p>
          <a:p>
            <a:pPr lvl="1"/>
            <a:r>
              <a:rPr lang="en-US" sz="3000" dirty="0"/>
              <a:t>Compiler uses a linker program add subroutines from a library</a:t>
            </a:r>
          </a:p>
          <a:p>
            <a:pPr lvl="1"/>
            <a:r>
              <a:rPr lang="en-US" sz="3000" dirty="0"/>
              <a:t>You’ve done this if you ever used a #include from the standard template library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76075"/>
            <a:ext cx="8069047" cy="199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792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Post-compilation assembly output: why??</a:t>
            </a:r>
          </a:p>
          <a:p>
            <a:pPr lvl="1"/>
            <a:r>
              <a:rPr lang="en-US" sz="3000" dirty="0"/>
              <a:t>Makes debugging and optimizing easier, since assembler is MUCH easier than machine code</a:t>
            </a:r>
          </a:p>
          <a:p>
            <a:pPr lvl="1"/>
            <a:r>
              <a:rPr lang="en-US" sz="3000" dirty="0"/>
              <a:t>Isolates compiler from low level machine changes – many architectures can use the same assembly, but machine level code is very specific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9" y="5523415"/>
            <a:ext cx="7591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02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interpreted languages, the compiler still generates code.</a:t>
            </a:r>
          </a:p>
          <a:p>
            <a:r>
              <a:rPr lang="en-US" sz="3200" dirty="0"/>
              <a:t>But assumptions about inputs are not finalized.</a:t>
            </a:r>
          </a:p>
          <a:p>
            <a:r>
              <a:rPr lang="en-US" sz="3200" dirty="0"/>
              <a:t>At runtime, checks assumptions.</a:t>
            </a:r>
          </a:p>
          <a:p>
            <a:pPr lvl="1"/>
            <a:r>
              <a:rPr lang="en-US" sz="3000" dirty="0"/>
              <a:t>If valid, runs quickly.</a:t>
            </a:r>
          </a:p>
          <a:p>
            <a:pPr lvl="1"/>
            <a:r>
              <a:rPr lang="en-US" sz="3000" dirty="0"/>
              <a:t>If not, a dynamic check reverts to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56708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0" y="16002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03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We’ll be spending our first few weeks on compilers, since a basic understanding of this helps to understand programming language design.</a:t>
            </a:r>
          </a:p>
          <a:p>
            <a:r>
              <a:rPr lang="en-US" sz="3200" dirty="0"/>
              <a:t>Remember, compilers is usually a class all by itself!  We’ll be covering just enough of the basics to get us by.</a:t>
            </a:r>
          </a:p>
          <a:p>
            <a:pPr lvl="1"/>
            <a:r>
              <a:rPr lang="en-US" sz="3000" dirty="0"/>
              <a:t>We won’t even really get to the lower level stuff from the previous slide – go take a compilers course to cover that.</a:t>
            </a:r>
          </a:p>
          <a:p>
            <a:r>
              <a:rPr lang="en-US" sz="3200" dirty="0"/>
              <a:t>Next up: scanning and tokenizing</a:t>
            </a:r>
          </a:p>
        </p:txBody>
      </p:sp>
    </p:spTree>
    <p:extLst>
      <p:ext uri="{BB962C8B-B14F-4D97-AF65-F5344CB8AC3E}">
        <p14:creationId xmlns:p14="http://schemas.microsoft.com/office/powerpoint/2010/main" val="35711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Question: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programming languages have you used before?</a:t>
            </a:r>
          </a:p>
          <a:p>
            <a:pPr lvl="1"/>
            <a:r>
              <a:rPr lang="en-US" sz="3000" dirty="0"/>
              <a:t>Python</a:t>
            </a:r>
          </a:p>
          <a:p>
            <a:pPr lvl="1"/>
            <a:r>
              <a:rPr lang="en-US" sz="3000" dirty="0"/>
              <a:t>C++/C</a:t>
            </a:r>
          </a:p>
          <a:p>
            <a:pPr lvl="1"/>
            <a:r>
              <a:rPr lang="en-US" sz="3000" dirty="0"/>
              <a:t>Java?</a:t>
            </a:r>
          </a:p>
          <a:p>
            <a:pPr lvl="1"/>
            <a:r>
              <a:rPr lang="en-US" sz="3000" dirty="0" err="1"/>
              <a:t>Matlab</a:t>
            </a:r>
            <a:r>
              <a:rPr lang="en-US" sz="3000" dirty="0"/>
              <a:t>?</a:t>
            </a:r>
          </a:p>
          <a:p>
            <a:pPr lvl="1"/>
            <a:r>
              <a:rPr lang="en-US" sz="3000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168579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</a:t>
            </a:r>
            <a:r>
              <a:rPr lang="en-US" dirty="0" err="1"/>
              <a:t>langauges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are many ways to categorize programming languages.</a:t>
            </a:r>
          </a:p>
          <a:p>
            <a:r>
              <a:rPr lang="en-US" sz="3200" dirty="0"/>
              <a:t>Main starting point: High level versus low level</a:t>
            </a:r>
          </a:p>
          <a:p>
            <a:pPr lvl="1"/>
            <a:r>
              <a:rPr lang="en-US" sz="3000" dirty="0"/>
              <a:t>Examples?</a:t>
            </a:r>
          </a:p>
          <a:p>
            <a:r>
              <a:rPr lang="en-US" sz="3200" dirty="0"/>
              <a:t>In fact, initially, there only were extremely low level languages: each machine architecture had its own built in language.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84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began to change in the 1950s with Fortran, when people realized it would make more sense to have common languages and then translate them for the machine</a:t>
            </a:r>
          </a:p>
          <a:p>
            <a:pPr lvl="1"/>
            <a:r>
              <a:rPr lang="en-US" sz="3000" dirty="0"/>
              <a:t>This is the advent of the notion of compilation.</a:t>
            </a:r>
          </a:p>
          <a:p>
            <a:r>
              <a:rPr lang="en-US" sz="3200" dirty="0"/>
              <a:t>The idea was slow to catch on, since compiled code was usually slower to run.</a:t>
            </a:r>
          </a:p>
        </p:txBody>
      </p:sp>
    </p:spTree>
    <p:extLst>
      <p:ext uri="{BB962C8B-B14F-4D97-AF65-F5344CB8AC3E}">
        <p14:creationId xmlns:p14="http://schemas.microsoft.com/office/powerpoint/2010/main" val="172947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Programming languages are still very much evolving:</a:t>
            </a:r>
          </a:p>
          <a:p>
            <a:pPr lvl="1"/>
            <a:r>
              <a:rPr lang="en-US" sz="3400" dirty="0"/>
              <a:t>Structured programming (using loops and function calls) was developed in the late 1960’s.</a:t>
            </a:r>
          </a:p>
          <a:p>
            <a:pPr lvl="1"/>
            <a:r>
              <a:rPr lang="en-US" sz="3400" dirty="0"/>
              <a:t>Object orientation was only introduced in the 1980’s.</a:t>
            </a:r>
          </a:p>
          <a:p>
            <a:pPr lvl="1"/>
            <a:r>
              <a:rPr lang="en-US" sz="3400" dirty="0"/>
              <a:t>Modern scripting languages (Ruby, Python, etc.) are often only 10-20 years old</a:t>
            </a:r>
          </a:p>
        </p:txBody>
      </p:sp>
    </p:spTree>
    <p:extLst>
      <p:ext uri="{BB962C8B-B14F-4D97-AF65-F5344CB8AC3E}">
        <p14:creationId xmlns:p14="http://schemas.microsoft.com/office/powerpoint/2010/main" val="233134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Special purpose languages are very common:</a:t>
            </a:r>
          </a:p>
          <a:p>
            <a:pPr lvl="1"/>
            <a:r>
              <a:rPr lang="en-US" sz="3000" dirty="0"/>
              <a:t>C is good for low level coding, like OS development.</a:t>
            </a:r>
          </a:p>
          <a:p>
            <a:pPr lvl="1"/>
            <a:r>
              <a:rPr lang="en-US" sz="3000" dirty="0"/>
              <a:t>Prolog is good for logical relationships and AI applications.</a:t>
            </a:r>
          </a:p>
          <a:p>
            <a:pPr lvl="1"/>
            <a:r>
              <a:rPr lang="en-US" sz="3000" dirty="0" err="1"/>
              <a:t>Awk</a:t>
            </a:r>
            <a:r>
              <a:rPr lang="en-US" sz="3000" dirty="0"/>
              <a:t> is good for character and string manipulations.</a:t>
            </a:r>
          </a:p>
          <a:p>
            <a:pPr lvl="1"/>
            <a:r>
              <a:rPr lang="en-US" sz="3000" dirty="0"/>
              <a:t>Python and </a:t>
            </a:r>
            <a:r>
              <a:rPr lang="en-US" sz="3000" dirty="0" err="1"/>
              <a:t>perl</a:t>
            </a:r>
            <a:r>
              <a:rPr lang="en-US" sz="3000" dirty="0"/>
              <a:t> are good for scripting.</a:t>
            </a:r>
          </a:p>
        </p:txBody>
      </p:sp>
    </p:spTree>
    <p:extLst>
      <p:ext uri="{BB962C8B-B14F-4D97-AF65-F5344CB8AC3E}">
        <p14:creationId xmlns:p14="http://schemas.microsoft.com/office/powerpoint/2010/main" val="206079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Ease of use</a:t>
            </a:r>
          </a:p>
          <a:p>
            <a:r>
              <a:rPr lang="en-US" sz="3600" dirty="0"/>
              <a:t>Learning curve</a:t>
            </a:r>
          </a:p>
          <a:p>
            <a:r>
              <a:rPr lang="en-US" sz="3600" dirty="0"/>
              <a:t>Standardization</a:t>
            </a:r>
          </a:p>
          <a:p>
            <a:r>
              <a:rPr lang="en-US" sz="3600" dirty="0"/>
              <a:t>Open source</a:t>
            </a:r>
          </a:p>
          <a:p>
            <a:r>
              <a:rPr lang="en-US" sz="3600" dirty="0"/>
              <a:t>Good compliers available</a:t>
            </a:r>
          </a:p>
          <a:p>
            <a:r>
              <a:rPr lang="en-US" sz="3600" dirty="0"/>
              <a:t>Economics and </a:t>
            </a:r>
            <a:r>
              <a:rPr lang="en-US" sz="3600" dirty="0" err="1"/>
              <a:t>hisotry</a:t>
            </a:r>
            <a:endParaRPr lang="en-US" sz="3600" dirty="0"/>
          </a:p>
          <a:p>
            <a:r>
              <a:rPr lang="en-US" sz="3600" dirty="0"/>
              <a:t>Pure inertia</a:t>
            </a:r>
          </a:p>
        </p:txBody>
      </p:sp>
    </p:spTree>
    <p:extLst>
      <p:ext uri="{BB962C8B-B14F-4D97-AF65-F5344CB8AC3E}">
        <p14:creationId xmlns:p14="http://schemas.microsoft.com/office/powerpoint/2010/main" val="140017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Paradigms of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dirty="0"/>
              <a:t>The major paradigms we’ll discuss this semester are:</a:t>
            </a:r>
          </a:p>
          <a:p>
            <a:pPr marL="857250" indent="-742950">
              <a:buAutoNum type="arabicPeriod"/>
            </a:pPr>
            <a:r>
              <a:rPr lang="en-US" sz="3600" dirty="0"/>
              <a:t>Declarative languages: focus is on what the computer should do.</a:t>
            </a:r>
          </a:p>
          <a:p>
            <a:pPr marL="857250" indent="-742950">
              <a:buAutoNum type="arabicPeriod"/>
            </a:pPr>
            <a:r>
              <a:rPr lang="en-US" sz="3600" dirty="0"/>
              <a:t>Imperative languages: focus is on how the computer should do something.  (This is the dominant paradigm.)</a:t>
            </a:r>
          </a:p>
        </p:txBody>
      </p:sp>
    </p:spTree>
    <p:extLst>
      <p:ext uri="{BB962C8B-B14F-4D97-AF65-F5344CB8AC3E}">
        <p14:creationId xmlns:p14="http://schemas.microsoft.com/office/powerpoint/2010/main" val="398164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123</TotalTime>
  <Words>1022</Words>
  <Application>Microsoft Macintosh PowerPoint</Application>
  <PresentationFormat>On-screen Show (4:3)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Courier</vt:lpstr>
      <vt:lpstr>Courier New</vt:lpstr>
      <vt:lpstr>Adjacency</vt:lpstr>
      <vt:lpstr>CSCI 3200: Programming Languages</vt:lpstr>
      <vt:lpstr>Today:</vt:lpstr>
      <vt:lpstr>First Question:</vt:lpstr>
      <vt:lpstr>Categories of langauges</vt:lpstr>
      <vt:lpstr>High level languages</vt:lpstr>
      <vt:lpstr>Why so many?</vt:lpstr>
      <vt:lpstr>Why so many? (cont)</vt:lpstr>
      <vt:lpstr>Other issues:</vt:lpstr>
      <vt:lpstr>Paradigms of computing</vt:lpstr>
      <vt:lpstr>Imperative language categories</vt:lpstr>
      <vt:lpstr>Declarative language categories</vt:lpstr>
      <vt:lpstr>Some examples:</vt:lpstr>
      <vt:lpstr>GCD in C</vt:lpstr>
      <vt:lpstr>GCD in Haskell</vt:lpstr>
      <vt:lpstr>GCD in prolog</vt:lpstr>
      <vt:lpstr>A note on outcomes (or: why the heck study this?)</vt:lpstr>
      <vt:lpstr>So: diving in</vt:lpstr>
      <vt:lpstr>Compilation vs. Interpretation</vt:lpstr>
      <vt:lpstr>Compilation vs. Interpretation</vt:lpstr>
      <vt:lpstr>Implementation of compilation</vt:lpstr>
      <vt:lpstr>Compiling (cont.)</vt:lpstr>
      <vt:lpstr>Compilers (cont)</vt:lpstr>
      <vt:lpstr>Compilers (cont)</vt:lpstr>
      <vt:lpstr>Phases of compilation</vt:lpstr>
      <vt:lpstr>Next time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3200: Programming Languages</dc:title>
  <dc:creator>Erin Chambers</dc:creator>
  <cp:lastModifiedBy>Erin Chambers</cp:lastModifiedBy>
  <cp:revision>11</cp:revision>
  <dcterms:created xsi:type="dcterms:W3CDTF">2017-01-17T20:35:47Z</dcterms:created>
  <dcterms:modified xsi:type="dcterms:W3CDTF">2019-01-14T04:06:49Z</dcterms:modified>
</cp:coreProperties>
</file>