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5" r:id="rId10"/>
    <p:sldId id="266" r:id="rId11"/>
    <p:sldId id="262" r:id="rId12"/>
    <p:sldId id="26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0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7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DADA-7E60-ED4F-BC7C-EFFFED00821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BFC4D-EBE4-4149-8192-754CFF7B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on: Chapter 12 of PLP</a:t>
            </a:r>
          </a:p>
          <a:p>
            <a:r>
              <a:rPr lang="en-US" dirty="0" smtClean="0"/>
              <a:t>“Seven languages in seven weeks”</a:t>
            </a:r>
          </a:p>
          <a:p>
            <a:r>
              <a:rPr lang="en-US" dirty="0" smtClean="0"/>
              <a:t>Various links (see schedule page)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5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path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3603" cy="4351338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</a:rPr>
              <a:t>If we were to flip order of the last 2 clauses, things get even worse! </a:t>
            </a:r>
            <a:endParaRPr lang="en-US" dirty="0" smtClean="0"/>
          </a:p>
        </p:txBody>
      </p:sp>
      <p:pic>
        <p:nvPicPr>
          <p:cNvPr id="4" name="Picture 4" descr="f11-02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53718"/>
            <a:ext cx="60198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07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up your genealogy database, and add the predicate to find descendants (see previous slide), but using the parent predicate (since we didn’t make a child one).</a:t>
            </a:r>
          </a:p>
          <a:p>
            <a:r>
              <a:rPr lang="en-US" dirty="0" smtClean="0"/>
              <a:t>Then, test your predicate.  Do they work, or do you see infinite loops even for simple queries like: </a:t>
            </a:r>
            <a:r>
              <a:rPr lang="en-US" sz="2000" dirty="0" smtClean="0">
                <a:latin typeface="Courier New"/>
                <a:cs typeface="Courier New"/>
              </a:rPr>
              <a:t>descend(</a:t>
            </a:r>
            <a:r>
              <a:rPr lang="en-US" sz="2000" dirty="0" err="1" smtClean="0">
                <a:latin typeface="Courier New"/>
                <a:cs typeface="Courier New"/>
              </a:rPr>
              <a:t>erin,grace</a:t>
            </a:r>
            <a:r>
              <a:rPr lang="en-US" sz="2000" dirty="0" smtClean="0">
                <a:latin typeface="Courier New"/>
                <a:cs typeface="Courier New"/>
              </a:rPr>
              <a:t>).</a:t>
            </a:r>
            <a:r>
              <a:rPr lang="en-US" dirty="0" smtClean="0"/>
              <a:t>?  </a:t>
            </a:r>
          </a:p>
          <a:p>
            <a:r>
              <a:rPr lang="en-US" dirty="0" smtClean="0"/>
              <a:t>If so, check your rules and re-order some things!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0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saw lists last time: 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Structure: [] is the empty list, and . is a built in concatenation (like : in Haskell).  So a list is:</a:t>
            </a:r>
          </a:p>
          <a:p>
            <a:pPr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.(a, .(b, .(c, [])))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buNone/>
              <a:defRPr/>
            </a:pPr>
            <a:endParaRPr lang="en-US" dirty="0" smtClean="0">
              <a:latin typeface="Times New Roman" charset="0"/>
              <a:ea typeface="ＭＳ Ｐゴシック" charset="0"/>
            </a:endParaRPr>
          </a:p>
          <a:p>
            <a:pPr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?- append([a, b, c], [d, e], L). 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L = [a, b, c, d, e]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71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Now, add the following to your genealogy file:</a:t>
            </a:r>
          </a:p>
          <a:p>
            <a:pPr marL="0" indent="0">
              <a:buNone/>
            </a:pPr>
            <a:r>
              <a:rPr lang="ro-RO" dirty="0" err="1" smtClean="0">
                <a:latin typeface="Courier New"/>
                <a:cs typeface="Courier New"/>
              </a:rPr>
              <a:t>ancestor</a:t>
            </a:r>
            <a:r>
              <a:rPr lang="ro-RO" dirty="0" smtClean="0">
                <a:latin typeface="Courier New"/>
                <a:cs typeface="Courier New"/>
              </a:rPr>
              <a:t>(A,D,[A]) :- </a:t>
            </a:r>
            <a:r>
              <a:rPr lang="ro-RO" dirty="0" err="1" smtClean="0">
                <a:latin typeface="Courier New"/>
                <a:cs typeface="Courier New"/>
              </a:rPr>
              <a:t>parent</a:t>
            </a:r>
            <a:r>
              <a:rPr lang="ro-RO" dirty="0" smtClean="0">
                <a:latin typeface="Courier New"/>
                <a:cs typeface="Courier New"/>
              </a:rPr>
              <a:t>(A,D).</a:t>
            </a:r>
          </a:p>
          <a:p>
            <a:pPr marL="0" indent="0">
              <a:buNone/>
            </a:pPr>
            <a:r>
              <a:rPr lang="ro-RO" dirty="0" err="1" smtClean="0">
                <a:latin typeface="Courier New"/>
                <a:cs typeface="Courier New"/>
              </a:rPr>
              <a:t>ancestor</a:t>
            </a:r>
            <a:r>
              <a:rPr lang="ro-RO" dirty="0" smtClean="0">
                <a:latin typeface="Courier New"/>
                <a:cs typeface="Courier New"/>
              </a:rPr>
              <a:t>(A,D,[X|Z]) :-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        </a:t>
            </a:r>
            <a:r>
              <a:rPr lang="ro-RO" dirty="0" err="1" smtClean="0">
                <a:latin typeface="Courier New"/>
                <a:cs typeface="Courier New"/>
              </a:rPr>
              <a:t>parent</a:t>
            </a:r>
            <a:r>
              <a:rPr lang="ro-RO" dirty="0" smtClean="0">
                <a:latin typeface="Courier New"/>
                <a:cs typeface="Courier New"/>
              </a:rPr>
              <a:t>(X,D),</a:t>
            </a:r>
          </a:p>
          <a:p>
            <a:pPr marL="0" indent="0">
              <a:buNone/>
            </a:pPr>
            <a:r>
              <a:rPr lang="ro-RO" dirty="0" smtClean="0">
                <a:latin typeface="Courier New"/>
                <a:cs typeface="Courier New"/>
              </a:rPr>
              <a:t>        </a:t>
            </a:r>
            <a:r>
              <a:rPr lang="ro-RO" dirty="0" err="1" smtClean="0">
                <a:latin typeface="Courier New"/>
                <a:cs typeface="Courier New"/>
              </a:rPr>
              <a:t>ancestor</a:t>
            </a:r>
            <a:r>
              <a:rPr lang="ro-RO" dirty="0" smtClean="0">
                <a:latin typeface="Courier New"/>
                <a:cs typeface="Courier New"/>
              </a:rPr>
              <a:t>(A,X,Z).</a:t>
            </a:r>
            <a:endParaRPr lang="en-US" b="1" dirty="0" smtClean="0"/>
          </a:p>
          <a:p>
            <a:r>
              <a:rPr lang="en-US" dirty="0" smtClean="0"/>
              <a:t>Now test a few ways.  I did: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ancestor(</a:t>
            </a:r>
            <a:r>
              <a:rPr lang="en-US" dirty="0" err="1" smtClean="0">
                <a:latin typeface="Courier New"/>
                <a:cs typeface="Courier New"/>
              </a:rPr>
              <a:t>jesse,erin,X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ancestor(</a:t>
            </a:r>
            <a:r>
              <a:rPr lang="en-US" dirty="0" err="1" smtClean="0">
                <a:latin typeface="Courier New"/>
                <a:cs typeface="Courier New"/>
              </a:rPr>
              <a:t>erin,jesse,X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ancestor(</a:t>
            </a:r>
            <a:r>
              <a:rPr lang="en-US" dirty="0" err="1" smtClean="0">
                <a:latin typeface="Courier New"/>
                <a:cs typeface="Courier New"/>
              </a:rPr>
              <a:t>clarice,jesse,X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ancestor(</a:t>
            </a:r>
            <a:r>
              <a:rPr lang="en-US" dirty="0" err="1" smtClean="0">
                <a:latin typeface="Courier New"/>
                <a:cs typeface="Courier New"/>
              </a:rPr>
              <a:t>X,jesse,Y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341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PROLOG IS </a:t>
            </a:r>
            <a:r>
              <a:rPr lang="en-US" sz="3200" b="1" i="1" dirty="0">
                <a:ea typeface="ＭＳ Ｐゴシック" charset="0"/>
              </a:rPr>
              <a:t>NOT</a:t>
            </a:r>
            <a:r>
              <a:rPr lang="en-US" sz="3200" dirty="0">
                <a:ea typeface="ＭＳ Ｐゴシック" charset="0"/>
              </a:rPr>
              <a:t> PURELY DECLARATIVE</a:t>
            </a:r>
          </a:p>
          <a:p>
            <a:pPr marL="782638" lvl="1">
              <a:defRPr/>
            </a:pPr>
            <a:r>
              <a:rPr lang="en-US" sz="2800" dirty="0">
                <a:ea typeface="ＭＳ Ｐゴシック" charset="0"/>
              </a:rPr>
              <a:t>The ordering of the database and the left-to-right pursuit of sub-goals gives a deterministic imperative semantics to searching and backtracking</a:t>
            </a:r>
          </a:p>
          <a:p>
            <a:pPr marL="782638" lvl="1">
              <a:defRPr/>
            </a:pPr>
            <a:r>
              <a:rPr lang="en-US" sz="2800" dirty="0">
                <a:ea typeface="ＭＳ Ｐゴシック" charset="0"/>
              </a:rPr>
              <a:t>Changing the order of statements in the database can give you different results</a:t>
            </a:r>
          </a:p>
          <a:p>
            <a:pPr marL="1182688" lvl="2">
              <a:defRPr/>
            </a:pPr>
            <a:r>
              <a:rPr lang="en-US" sz="2400" dirty="0">
                <a:ea typeface="ＭＳ Ｐゴシック" charset="0"/>
              </a:rPr>
              <a:t>It can lead to infinite loops</a:t>
            </a:r>
          </a:p>
          <a:p>
            <a:pPr marL="1182688" lvl="2">
              <a:defRPr/>
            </a:pPr>
            <a:r>
              <a:rPr lang="en-US" sz="2400" dirty="0">
                <a:ea typeface="ＭＳ Ｐゴシック" charset="0"/>
              </a:rPr>
              <a:t>It can certainly result in </a:t>
            </a:r>
            <a:r>
              <a:rPr lang="en-US" sz="2400" dirty="0" smtClean="0">
                <a:ea typeface="ＭＳ Ｐゴシック" charset="0"/>
              </a:rPr>
              <a:t>inefficiency</a:t>
            </a:r>
            <a:endParaRPr lang="en-US" sz="2400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Saw a bit more syntax</a:t>
            </a:r>
          </a:p>
          <a:p>
            <a:r>
              <a:rPr lang="en-US" dirty="0" smtClean="0"/>
              <a:t>First bit of lists</a:t>
            </a:r>
          </a:p>
          <a:p>
            <a:r>
              <a:rPr lang="en-US" dirty="0" smtClean="0"/>
              <a:t>Today: try to get to some more complex and recursive structures</a:t>
            </a:r>
          </a:p>
          <a:p>
            <a:r>
              <a:rPr lang="en-US" dirty="0" smtClean="0"/>
              <a:t>Note: again, some examples for you to work out, so email me AT THE END OF CLASS with some proof of your work</a:t>
            </a:r>
          </a:p>
          <a:p>
            <a:pPr lvl="1"/>
            <a:r>
              <a:rPr lang="en-US" dirty="0" smtClean="0"/>
              <a:t>Working with a partner is fine if you don’t have a computer, but be sure to give these a try yourself later!  No substitute for actual programming…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Arithmetic</a:t>
            </a:r>
            <a:r>
              <a:rPr lang="en-US" dirty="0" smtClean="0"/>
              <a:t>: The '=' operator determines whether its operands can be unified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A = 37.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A = 37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?- 2 = 2.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/>
              <a:t>Math operators are </a:t>
            </a:r>
            <a:r>
              <a:rPr lang="en-US" dirty="0" err="1" smtClean="0"/>
              <a:t>functors</a:t>
            </a:r>
            <a:r>
              <a:rPr lang="en-US" dirty="0" smtClean="0"/>
              <a:t> (structure names), not functions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(2+3) = 5</a:t>
            </a:r>
            <a:r>
              <a:rPr lang="en-US" dirty="0" smtClean="0">
                <a:latin typeface="Courier New" charset="0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no</a:t>
            </a:r>
            <a:endParaRPr lang="en-US" dirty="0" smtClean="0">
              <a:latin typeface="Courier New" charset="0"/>
              <a:sym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+mn-cs"/>
              </a:rPr>
              <a:t>For math we use the built-in operator </a:t>
            </a:r>
            <a:r>
              <a:rPr lang="en-US" i="1" dirty="0" smtClean="0">
                <a:cs typeface="+mn-cs"/>
              </a:rPr>
              <a:t>is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is(X, 1+2).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X = 3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X is 1+2.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X = 3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>		</a:t>
            </a:r>
            <a:r>
              <a:rPr lang="en-US" sz="2000" dirty="0" smtClean="0">
                <a:cs typeface="+mn-cs"/>
              </a:rPr>
              <a:t>% LHS of 'is' must be as-yet </a:t>
            </a:r>
            <a:r>
              <a:rPr lang="en-US" sz="2000" dirty="0" err="1" smtClean="0">
                <a:cs typeface="+mn-cs"/>
              </a:rPr>
              <a:t>uninstantiated</a:t>
            </a:r>
            <a:r>
              <a:rPr lang="en-US" dirty="0" smtClean="0">
                <a:cs typeface="+mn-cs"/>
              </a:rPr>
              <a:t/>
            </a:r>
            <a:br>
              <a:rPr lang="en-US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?- 1+2 is 4-1.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>	</a:t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no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>		</a:t>
            </a:r>
            <a:r>
              <a:rPr lang="en-US" sz="2000" dirty="0" smtClean="0">
                <a:cs typeface="+mn-cs"/>
              </a:rPr>
              <a:t>% RHS of 'is' must already be instantiated</a:t>
            </a:r>
            <a:br>
              <a:rPr lang="en-US" sz="2000" dirty="0" smtClean="0">
                <a:cs typeface="+mn-cs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?- X is Y.</a:t>
            </a:r>
            <a:r>
              <a:rPr lang="en-US" dirty="0" smtClean="0">
                <a:latin typeface="Courier New" charset="0"/>
                <a:cs typeface="+mn-cs"/>
                <a:sym typeface="Courier New" charset="0"/>
              </a:rPr>
              <a:t>		</a:t>
            </a:r>
            <a:br>
              <a:rPr lang="en-US" dirty="0" smtClean="0">
                <a:latin typeface="Courier New" charset="0"/>
                <a:cs typeface="+mn-cs"/>
                <a:sym typeface="Courier New" charset="0"/>
              </a:rPr>
            </a:br>
            <a:r>
              <a:rPr lang="en-US" dirty="0" smtClean="0">
                <a:latin typeface="Courier New" charset="0"/>
                <a:cs typeface="Courier New" charset="0"/>
                <a:sym typeface="Courier New" charset="0"/>
              </a:rPr>
              <a:t>    &lt;error&gt;</a:t>
            </a:r>
            <a:endParaRPr lang="en-US" dirty="0" smtClean="0">
              <a:latin typeface="Courier New" charset="0"/>
              <a:cs typeface="+mn-cs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with an exercise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 want you each to start a genealogical database to use for the in class </a:t>
            </a:r>
            <a:r>
              <a:rPr lang="en-US" dirty="0" smtClean="0">
                <a:ea typeface="ＭＳ Ｐゴシック" charset="0"/>
              </a:rPr>
              <a:t>exercises today.  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My file: lists my kids, me, my parents, and my grandparents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Some queries to try: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Confirm a parent relationship such as </a:t>
            </a:r>
            <a:r>
              <a:rPr lang="en-US" dirty="0">
                <a:ea typeface="ＭＳ Ｐゴシック" charset="0"/>
                <a:cs typeface="Courier New"/>
              </a:rPr>
              <a:t>parent(</a:t>
            </a:r>
            <a:r>
              <a:rPr lang="en-US" dirty="0" err="1">
                <a:ea typeface="ＭＳ Ｐゴシック" charset="0"/>
                <a:cs typeface="Courier New"/>
              </a:rPr>
              <a:t>erin</a:t>
            </a:r>
            <a:r>
              <a:rPr lang="en-US" dirty="0">
                <a:ea typeface="ＭＳ Ｐゴシック" charset="0"/>
                <a:cs typeface="Courier New"/>
              </a:rPr>
              <a:t>, grace)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Find someone's parent such as </a:t>
            </a:r>
            <a:r>
              <a:rPr lang="en-US" dirty="0">
                <a:ea typeface="ＭＳ Ｐゴシック" charset="0"/>
                <a:cs typeface="Courier New"/>
              </a:rPr>
              <a:t>parent(X, </a:t>
            </a:r>
            <a:r>
              <a:rPr lang="en-US" dirty="0" err="1">
                <a:ea typeface="ＭＳ Ｐゴシック" charset="0"/>
                <a:cs typeface="Courier New"/>
              </a:rPr>
              <a:t>jesse</a:t>
            </a:r>
            <a:r>
              <a:rPr lang="en-US" dirty="0">
                <a:ea typeface="ＭＳ Ｐゴシック" charset="0"/>
                <a:cs typeface="Courier New"/>
              </a:rPr>
              <a:t>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Find someone's children such as </a:t>
            </a:r>
            <a:r>
              <a:rPr lang="en-US" dirty="0">
                <a:ea typeface="ＭＳ Ｐゴシック" charset="0"/>
                <a:cs typeface="Courier New"/>
              </a:rPr>
              <a:t>parent(</a:t>
            </a:r>
            <a:r>
              <a:rPr lang="en-US" dirty="0" err="1">
                <a:ea typeface="ＭＳ Ｐゴシック" charset="0"/>
                <a:cs typeface="Courier New"/>
              </a:rPr>
              <a:t>susan</a:t>
            </a:r>
            <a:r>
              <a:rPr lang="en-US" dirty="0">
                <a:ea typeface="ＭＳ Ｐゴシック" charset="0"/>
                <a:cs typeface="Courier New"/>
              </a:rPr>
              <a:t>, X)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List all parent-children such as </a:t>
            </a:r>
            <a:r>
              <a:rPr lang="en-US" dirty="0">
                <a:ea typeface="ＭＳ Ｐゴシック" charset="0"/>
                <a:cs typeface="Courier New"/>
              </a:rPr>
              <a:t>parent(X,Y)</a:t>
            </a:r>
            <a:endParaRPr lang="en-US" sz="2000" dirty="0">
              <a:ea typeface="ＭＳ Ｐゴシック" charset="0"/>
              <a:cs typeface="Courier New"/>
            </a:endParaRPr>
          </a:p>
          <a:p>
            <a:pPr>
              <a:defRPr/>
            </a:pPr>
            <a:endParaRPr lang="en-US" sz="20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29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We actually saw some recursive definitions last time, but let’s look a little closer at one.</a:t>
            </a:r>
          </a:p>
          <a:p>
            <a:pPr marL="39688" indent="0">
              <a:buNone/>
              <a:defRPr/>
            </a:pPr>
            <a:r>
              <a:rPr lang="nl-NL" dirty="0">
                <a:latin typeface="Times New Roman" charset="0"/>
                <a:ea typeface="ＭＳ Ｐゴシック" charset="0"/>
              </a:rPr>
              <a:t>  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anne,bridget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>
              <a:buNone/>
              <a:defRPr/>
            </a:pPr>
            <a:r>
              <a:rPr lang="nl-NL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bridget,caroline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>
              <a:buNone/>
              <a:defRPr/>
            </a:pPr>
            <a:r>
              <a:rPr lang="nl-NL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caroline,donna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>
              <a:buNone/>
              <a:defRPr/>
            </a:pPr>
            <a:r>
              <a:rPr lang="nl-NL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donna,emily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>
              <a:buNone/>
              <a:defRPr/>
            </a:pPr>
            <a:r>
              <a:rPr lang="nl-NL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(X,Y). </a:t>
            </a:r>
          </a:p>
          <a:p>
            <a:pPr marL="39688" indent="0">
              <a:buNone/>
              <a:defRPr/>
            </a:pPr>
            <a:r>
              <a:rPr lang="nl-NL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(X,Z), </a:t>
            </a:r>
            <a:r>
              <a:rPr lang="nl-NL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dirty="0">
                <a:latin typeface="Courier New"/>
                <a:ea typeface="ＭＳ Ｐゴシック" charset="0"/>
                <a:cs typeface="Courier New"/>
              </a:rPr>
              <a:t>(Z,Y).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This final rule allows the “child” relationship to chain indefinitely when unifying – which is the correct notion to use for descendants!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183505" cy="4351338"/>
          </a:xfrm>
        </p:spPr>
        <p:txBody>
          <a:bodyPr/>
          <a:lstStyle/>
          <a:p>
            <a:r>
              <a:rPr lang="en-US" dirty="0" smtClean="0"/>
              <a:t>How the solution is determined depends on order in the database, as well as order in which you list the constraints.</a:t>
            </a:r>
          </a:p>
          <a:p>
            <a:r>
              <a:rPr lang="en-US" dirty="0" smtClean="0"/>
              <a:t>So </a:t>
            </a:r>
            <a:r>
              <a:rPr lang="mr-IN" dirty="0" smtClean="0"/>
              <a:t>–</a:t>
            </a:r>
            <a:r>
              <a:rPr lang="en-US" dirty="0" smtClean="0"/>
              <a:t> order matters!!</a:t>
            </a:r>
            <a:endParaRPr lang="en-US" dirty="0"/>
          </a:p>
        </p:txBody>
      </p:sp>
      <p:pic>
        <p:nvPicPr>
          <p:cNvPr id="4" name="Picture 3" descr="chap3-pspic1.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50" y="1990517"/>
            <a:ext cx="563245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77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How does order matter? I have the </a:t>
            </a:r>
            <a:r>
              <a:rPr lang="en-US" dirty="0">
                <a:ea typeface="ＭＳ Ｐゴシック" charset="0"/>
              </a:rPr>
              <a:t>two rules:</a:t>
            </a:r>
          </a:p>
          <a:p>
            <a:pPr marL="39688" indent="0"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(X,Y). </a:t>
            </a:r>
          </a:p>
          <a:p>
            <a:pPr marL="39688" indent="0"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(X,Z),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(Z,Y).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If I swap the two rules, it will still work </a:t>
            </a:r>
            <a:r>
              <a:rPr lang="en-US" dirty="0" smtClean="0">
                <a:ea typeface="ＭＳ Ｐゴシック" charset="0"/>
              </a:rPr>
              <a:t>correctly (if less efficiently).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However, if I change the second to be: </a:t>
            </a:r>
          </a:p>
          <a:p>
            <a:pPr marL="39688" indent="0"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(Z,Y),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(X,Z).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Then infinite loops will abound, since Prolog will attempt to go down an infinitely long tree of descends.</a:t>
            </a:r>
          </a:p>
          <a:p>
            <a:r>
              <a:rPr lang="en-US" dirty="0" smtClean="0"/>
              <a:t>(Look back at that tree again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0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Be careful of ordering!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Consider this example describing paths in graphs: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edge(a, b). edge(</a:t>
            </a:r>
            <a:r>
              <a:rPr lang="en-US" dirty="0" err="1">
                <a:latin typeface="Courier New" charset="0"/>
                <a:ea typeface="ＭＳ Ｐゴシック" charset="0"/>
              </a:rPr>
              <a:t>b,c</a:t>
            </a:r>
            <a:r>
              <a:rPr lang="en-US" dirty="0">
                <a:latin typeface="Courier New" charset="0"/>
                <a:ea typeface="ＭＳ Ｐゴシック" charset="0"/>
              </a:rPr>
              <a:t>). edge(</a:t>
            </a:r>
            <a:r>
              <a:rPr lang="en-US" dirty="0" err="1">
                <a:latin typeface="Courier New" charset="0"/>
                <a:ea typeface="ＭＳ Ｐゴシック" charset="0"/>
              </a:rPr>
              <a:t>c,d</a:t>
            </a:r>
            <a:r>
              <a:rPr lang="en-US" dirty="0">
                <a:latin typeface="Courier New" charset="0"/>
                <a:ea typeface="ＭＳ Ｐゴシック" charset="0"/>
              </a:rPr>
              <a:t>).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edge(d, e). edge(b, e). edge(d, f).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path(X, X).</a:t>
            </a:r>
          </a:p>
          <a:p>
            <a:pPr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path(X, Y):- edge(Z, Y), path(X, Z).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If the two terms on the last clause were reversed, the program would be less efficient.  Why</a:t>
            </a:r>
            <a:r>
              <a:rPr lang="en-US" dirty="0" smtClean="0">
                <a:ea typeface="ＭＳ Ｐゴシック" charset="0"/>
              </a:rPr>
              <a:t>?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4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633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 Light</vt:lpstr>
      <vt:lpstr>Mangal</vt:lpstr>
      <vt:lpstr>ＭＳ Ｐゴシック</vt:lpstr>
      <vt:lpstr>Arial</vt:lpstr>
      <vt:lpstr>Calibri</vt:lpstr>
      <vt:lpstr>Courier New</vt:lpstr>
      <vt:lpstr>Times New Roman</vt:lpstr>
      <vt:lpstr>Office Theme</vt:lpstr>
      <vt:lpstr>Prolog</vt:lpstr>
      <vt:lpstr>Last time</vt:lpstr>
      <vt:lpstr>Math in Prolog</vt:lpstr>
      <vt:lpstr>Math (cont)</vt:lpstr>
      <vt:lpstr>Starting with an exercise </vt:lpstr>
      <vt:lpstr>Back to Recursion</vt:lpstr>
      <vt:lpstr>Recursion (again)</vt:lpstr>
      <vt:lpstr>PowerPoint Presentation</vt:lpstr>
      <vt:lpstr>Another example</vt:lpstr>
      <vt:lpstr>Same path example</vt:lpstr>
      <vt:lpstr>Exercise</vt:lpstr>
      <vt:lpstr>Lists</vt:lpstr>
      <vt:lpstr>List exercise</vt:lpstr>
      <vt:lpstr>Takeaway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Microsoft Office User</dc:creator>
  <cp:lastModifiedBy>Microsoft Office User</cp:lastModifiedBy>
  <cp:revision>3</cp:revision>
  <dcterms:created xsi:type="dcterms:W3CDTF">2019-04-24T13:28:30Z</dcterms:created>
  <dcterms:modified xsi:type="dcterms:W3CDTF">2019-04-24T13:54:24Z</dcterms:modified>
</cp:coreProperties>
</file>