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9A01-2198-B84A-AAA1-4B82D4D899B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cpp.edu/~jrfisher/www/prolog_tutorial/2_14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craftsman.wordpress.com/2015/06/21/four-coloring-a-graph-of-u-s-states-with-python-and-a-ga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cplusplus.com/forum/general/123813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bernardopires.com/2013/10/try-logic-programming-a-gentle-introduction-to-prolog/" TargetMode="External"/><Relationship Id="rId3" Type="http://schemas.openxmlformats.org/officeDocument/2006/relationships/hyperlink" Target="https://www.cpp.edu/~jrfisher/www/prolog_tutorial/2_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Prolog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on: Chapter 12 of PLP</a:t>
            </a:r>
          </a:p>
          <a:p>
            <a:r>
              <a:rPr lang="en-US" dirty="0" smtClean="0"/>
              <a:t>“Seven </a:t>
            </a:r>
            <a:r>
              <a:rPr lang="en-US" dirty="0"/>
              <a:t>l</a:t>
            </a:r>
            <a:r>
              <a:rPr lang="en-US" dirty="0" smtClean="0"/>
              <a:t>anguages in seven weeks”</a:t>
            </a:r>
          </a:p>
          <a:p>
            <a:r>
              <a:rPr lang="en-US" dirty="0" smtClean="0"/>
              <a:t>Various links (see schedule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Looping and unbounded generators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046679"/>
            <a:ext cx="8763000" cy="6096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following generates all of the natural numbers: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	</a:t>
            </a:r>
            <a:r>
              <a:rPr lang="en-US" dirty="0">
                <a:latin typeface="Courier New" charset="0"/>
                <a:ea typeface="ＭＳ Ｐゴシック" charset="0"/>
              </a:rPr>
              <a:t>natural(1).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	natural(N) :- natural(M), N is M+1.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We can then use this to print out the first n numbers: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err="1">
                <a:latin typeface="Courier New" charset="0"/>
                <a:ea typeface="ＭＳ Ｐゴシック" charset="0"/>
              </a:rPr>
              <a:t>my_loop</a:t>
            </a:r>
            <a:r>
              <a:rPr lang="en-US" dirty="0">
                <a:latin typeface="Courier New" charset="0"/>
                <a:ea typeface="ＭＳ Ｐゴシック" charset="0"/>
              </a:rPr>
              <a:t>(N) := natural(I),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			write(I), </a:t>
            </a:r>
            <a:r>
              <a:rPr lang="en-US" dirty="0" err="1">
                <a:latin typeface="Courier New" charset="0"/>
                <a:ea typeface="ＭＳ Ｐゴシック" charset="0"/>
              </a:rPr>
              <a:t>nl</a:t>
            </a:r>
            <a:r>
              <a:rPr lang="en-US" dirty="0">
                <a:latin typeface="Courier New" charset="0"/>
                <a:ea typeface="ＭＳ Ｐゴシック" charset="0"/>
              </a:rPr>
              <a:t>,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			I = N, !. 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So long as I is less than N, the equality predicate will fail and backtracking will pursue another alternative for </a:t>
            </a:r>
            <a:r>
              <a:rPr lang="en-US" dirty="0">
                <a:latin typeface="Courier New" charset="0"/>
                <a:ea typeface="ＭＳ Ｐゴシック" charset="0"/>
              </a:rPr>
              <a:t>natural</a:t>
            </a:r>
            <a:r>
              <a:rPr lang="en-US" sz="2800" dirty="0">
                <a:latin typeface="Times New Roman" charset="0"/>
                <a:ea typeface="ＭＳ Ｐゴシック" charset="0"/>
              </a:rPr>
              <a:t>.  If I is equal to N, then the cut will execute, committing us to the final value of I and terminating this loop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Looping and unbounded generators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This programming idiom - an unbounded generator with a test-cut terminator - is know as generate-and-test.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This combination is generally used with side effects, such as I/O or modification of the database.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For example, we could use such a construct to add values to the database until some threshold is met. </a:t>
            </a:r>
          </a:p>
        </p:txBody>
      </p:sp>
    </p:spTree>
    <p:extLst>
      <p:ext uri="{BB962C8B-B14F-4D97-AF65-F5344CB8AC3E}">
        <p14:creationId xmlns:p14="http://schemas.microsoft.com/office/powerpoint/2010/main" val="63659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I/O in prolog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Prolog provides several I/O predicates, such as: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write </a:t>
            </a:r>
            <a:r>
              <a:rPr lang="en-US">
                <a:latin typeface="Times New Roman" charset="0"/>
                <a:ea typeface="ＭＳ Ｐゴシック" charset="0"/>
              </a:rPr>
              <a:t>and</a:t>
            </a:r>
            <a:r>
              <a:rPr lang="en-US">
                <a:latin typeface="Courier New" charset="0"/>
                <a:ea typeface="ＭＳ Ｐゴシック" charset="0"/>
              </a:rPr>
              <a:t> nl</a:t>
            </a:r>
            <a:r>
              <a:rPr lang="en-US">
                <a:latin typeface="Times New Roman" charset="0"/>
                <a:ea typeface="ＭＳ Ｐゴシック" charset="0"/>
              </a:rPr>
              <a:t> for output, </a:t>
            </a:r>
            <a:r>
              <a:rPr lang="en-US">
                <a:latin typeface="Courier New" charset="0"/>
                <a:ea typeface="ＭＳ Ｐゴシック" charset="0"/>
              </a:rPr>
              <a:t>read </a:t>
            </a:r>
            <a:r>
              <a:rPr lang="en-US">
                <a:latin typeface="Times New Roman" charset="0"/>
                <a:ea typeface="ＭＳ Ｐゴシック" charset="0"/>
              </a:rPr>
              <a:t>for input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see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tell </a:t>
            </a:r>
            <a:r>
              <a:rPr lang="en-US">
                <a:latin typeface="Times New Roman" charset="0"/>
                <a:ea typeface="ＭＳ Ｐゴシック" charset="0"/>
              </a:rPr>
              <a:t>can redirect input and output to different files.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get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put </a:t>
            </a:r>
            <a:r>
              <a:rPr lang="en-US">
                <a:latin typeface="Times New Roman" charset="0"/>
                <a:ea typeface="ＭＳ Ｐゴシック" charset="0"/>
              </a:rPr>
              <a:t>read individual characters.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consult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reconsult </a:t>
            </a:r>
            <a:r>
              <a:rPr lang="en-US">
                <a:latin typeface="Times New Roman" charset="0"/>
                <a:ea typeface="ＭＳ Ｐゴシック" charset="0"/>
              </a:rPr>
              <a:t>add database clauses from a file, so that they don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t have to be entered by hand.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Database Manipulation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668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Prolog is </a:t>
            </a:r>
            <a:r>
              <a:rPr lang="en-US" sz="2400" i="1" dirty="0" err="1">
                <a:latin typeface="Times New Roman" charset="0"/>
                <a:ea typeface="ＭＳ Ｐゴシック" charset="0"/>
              </a:rPr>
              <a:t>homoiconic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: </a:t>
            </a:r>
            <a:r>
              <a:rPr lang="en-US" sz="2400" dirty="0">
                <a:latin typeface="Times New Roman" charset="0"/>
                <a:ea typeface="ＭＳ Ｐゴシック" charset="0"/>
              </a:rPr>
              <a:t>it can represent itself (like Scheme).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It can also modify itself: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?- rainy(X)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X =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seattle</a:t>
            </a:r>
            <a:r>
              <a:rPr lang="en-US" sz="2000" dirty="0">
                <a:latin typeface="Courier New" charset="0"/>
                <a:ea typeface="ＭＳ Ｐゴシック" charset="0"/>
              </a:rPr>
              <a:t>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X =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rochester</a:t>
            </a:r>
            <a:r>
              <a:rPr lang="en-US" sz="2000" dirty="0">
                <a:latin typeface="Courier New" charset="0"/>
                <a:ea typeface="ＭＳ Ｐゴシック" charset="0"/>
              </a:rPr>
              <a:t>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No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?- assert(rainy(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syracuse</a:t>
            </a:r>
            <a:r>
              <a:rPr lang="en-US" sz="2000" dirty="0">
                <a:latin typeface="Courier New" charset="0"/>
                <a:ea typeface="ＭＳ Ｐゴシック" charset="0"/>
              </a:rPr>
              <a:t>)).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?- retract(rainy(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rochester</a:t>
            </a:r>
            <a:r>
              <a:rPr lang="en-US" sz="2000" dirty="0">
                <a:latin typeface="Courier New" charset="0"/>
                <a:ea typeface="ＭＳ Ｐゴシック" charset="0"/>
              </a:rPr>
              <a:t>)).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?- rainy(X)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X =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seattle</a:t>
            </a:r>
            <a:r>
              <a:rPr lang="en-US" sz="2000" dirty="0">
                <a:latin typeface="Courier New" charset="0"/>
                <a:ea typeface="ＭＳ Ｐゴシック" charset="0"/>
              </a:rPr>
              <a:t>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X = 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syracuse</a:t>
            </a:r>
            <a:r>
              <a:rPr lang="en-US" sz="2000" dirty="0">
                <a:latin typeface="Courier New" charset="0"/>
                <a:ea typeface="ＭＳ Ｐゴシック" charset="0"/>
              </a:rPr>
              <a:t>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No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Additional predicates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The goal </a:t>
            </a:r>
            <a:r>
              <a:rPr lang="en-US" sz="2400">
                <a:latin typeface="Courier New" charset="0"/>
                <a:ea typeface="ＭＳ Ｐゴシック" charset="0"/>
              </a:rPr>
              <a:t>functor(T, F, N)</a:t>
            </a:r>
            <a:r>
              <a:rPr lang="en-US" sz="2400">
                <a:latin typeface="Times New Roman" charset="0"/>
                <a:ea typeface="ＭＳ Ｐゴシック" charset="0"/>
              </a:rPr>
              <a:t> succeeds if and only if T is a term with functor F and arity N: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functor(foo(a,b,c), foo, 3).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functor(foo(a,b,c), F, N).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F = foo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N = 3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functor(T, foo, 3).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T = foo(_10, _37, _24)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The goal </a:t>
            </a:r>
            <a:r>
              <a:rPr lang="en-US" sz="2400">
                <a:latin typeface="Courier New" charset="0"/>
                <a:ea typeface="ＭＳ Ｐゴシック" charset="0"/>
              </a:rPr>
              <a:t>arg(N, T, A)</a:t>
            </a:r>
            <a:r>
              <a:rPr lang="en-US" sz="2400">
                <a:latin typeface="Times New Roman" charset="0"/>
                <a:ea typeface="ＭＳ Ｐゴシック" charset="0"/>
              </a:rPr>
              <a:t> succeeds if and only if its first two arguments are instantiated, N is a number, and A is the Nth argument of T: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arg(3, foo(a,b,c), A).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A = c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arg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functor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47281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We can use these together to create an arbitrary term: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?- </a:t>
            </a:r>
            <a:r>
              <a:rPr lang="en-US" dirty="0" err="1">
                <a:latin typeface="Courier New" charset="0"/>
                <a:ea typeface="ＭＳ Ｐゴシック" charset="0"/>
              </a:rPr>
              <a:t>functor</a:t>
            </a:r>
            <a:r>
              <a:rPr lang="en-US" dirty="0">
                <a:latin typeface="Courier New" charset="0"/>
                <a:ea typeface="ＭＳ Ｐゴシック" charset="0"/>
              </a:rPr>
              <a:t>(T, foo, 3), </a:t>
            </a:r>
            <a:r>
              <a:rPr lang="en-US" dirty="0" err="1">
                <a:latin typeface="Courier New" charset="0"/>
                <a:ea typeface="ＭＳ Ｐゴシック" charset="0"/>
              </a:rPr>
              <a:t>arg</a:t>
            </a:r>
            <a:r>
              <a:rPr lang="en-US" dirty="0">
                <a:latin typeface="Courier New" charset="0"/>
                <a:ea typeface="ＭＳ Ｐゴシック" charset="0"/>
              </a:rPr>
              <a:t>(1, T, a), </a:t>
            </a:r>
            <a:r>
              <a:rPr lang="en-US" dirty="0" err="1">
                <a:latin typeface="Courier New" charset="0"/>
                <a:ea typeface="ＭＳ Ｐゴシック" charset="0"/>
              </a:rPr>
              <a:t>arg</a:t>
            </a:r>
            <a:r>
              <a:rPr lang="en-US" dirty="0">
                <a:latin typeface="Courier New" charset="0"/>
                <a:ea typeface="ＭＳ Ｐゴシック" charset="0"/>
              </a:rPr>
              <a:t>(2, T, b), </a:t>
            </a:r>
            <a:r>
              <a:rPr lang="en-US" dirty="0" err="1">
                <a:latin typeface="Courier New" charset="0"/>
                <a:ea typeface="ＭＳ Ｐゴシック" charset="0"/>
              </a:rPr>
              <a:t>arg</a:t>
            </a:r>
            <a:r>
              <a:rPr lang="en-US" dirty="0">
                <a:latin typeface="Courier New" charset="0"/>
                <a:ea typeface="ＭＳ Ｐゴシック" charset="0"/>
              </a:rPr>
              <a:t>(3, T, c)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T = foo(a, b, c)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We can also use </a:t>
            </a:r>
            <a:r>
              <a:rPr lang="en-US" dirty="0">
                <a:latin typeface="Courier New" charset="0"/>
                <a:ea typeface="ＭＳ Ｐゴシック" charset="0"/>
              </a:rPr>
              <a:t>=..</a:t>
            </a:r>
            <a:r>
              <a:rPr lang="en-US" dirty="0">
                <a:latin typeface="Times New Roman" charset="0"/>
                <a:ea typeface="ＭＳ Ｐゴシック" charset="0"/>
              </a:rPr>
              <a:t> for this: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?- T =.. [foo, a, 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T = foo(</a:t>
            </a:r>
            <a:r>
              <a:rPr lang="en-US" dirty="0" err="1">
                <a:latin typeface="Courier New" charset="0"/>
                <a:ea typeface="ＭＳ Ｐゴシック" charset="0"/>
              </a:rPr>
              <a:t>a,b,c</a:t>
            </a:r>
            <a:r>
              <a:rPr lang="en-US" dirty="0">
                <a:latin typeface="Courier New" charset="0"/>
                <a:ea typeface="ＭＳ Ｐゴシック" charset="0"/>
              </a:rPr>
              <a:t>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?- foo(</a:t>
            </a:r>
            <a:r>
              <a:rPr lang="en-US" dirty="0" err="1">
                <a:latin typeface="Courier New" charset="0"/>
                <a:ea typeface="ＭＳ Ｐゴシック" charset="0"/>
              </a:rPr>
              <a:t>a,b,c</a:t>
            </a:r>
            <a:r>
              <a:rPr lang="en-US" dirty="0">
                <a:latin typeface="Courier New" charset="0"/>
                <a:ea typeface="ＭＳ Ｐゴシック" charset="0"/>
              </a:rPr>
              <a:t>) =.. [F, A1, A2, A3]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F = foo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A1 = a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A2 = b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A3 = c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Dynamic goals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Taken together, we can attempt to satisfy goals that are created at run-time only: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400" dirty="0" err="1">
                <a:latin typeface="Courier New" charset="0"/>
                <a:ea typeface="ＭＳ Ｐゴシック" charset="0"/>
              </a:rPr>
              <a:t>param_loop</a:t>
            </a:r>
            <a:r>
              <a:rPr lang="en-US" sz="2400" dirty="0">
                <a:latin typeface="Courier New" charset="0"/>
                <a:ea typeface="ＭＳ Ｐゴシック" charset="0"/>
              </a:rPr>
              <a:t>(L, H, F) :- natural(I), I &gt;= L,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G =.. [F, I], call(G), I=H, !.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Then calling: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?- </a:t>
            </a:r>
            <a:r>
              <a:rPr lang="en-US" dirty="0" err="1">
                <a:latin typeface="Courier New" charset="0"/>
                <a:ea typeface="ＭＳ Ｐゴシック" charset="0"/>
              </a:rPr>
              <a:t>param_loop</a:t>
            </a:r>
            <a:r>
              <a:rPr lang="en-US" dirty="0">
                <a:latin typeface="Courier New" charset="0"/>
                <a:ea typeface="ＭＳ Ｐゴシック" charset="0"/>
              </a:rPr>
              <a:t>(5, 10, write).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5678910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Yes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An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DFAs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As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a more interesting example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, prolog is also really good and simulating DFAs and NFAs. 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We’ll talk about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DFAs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My </a:t>
            </a:r>
            <a:r>
              <a:rPr lang="en-US" sz="2400" dirty="0">
                <a:latin typeface="Times New Roman" charset="0"/>
                <a:ea typeface="ＭＳ Ｐゴシック" charset="0"/>
              </a:rPr>
              <a:t>example: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taken from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  <a:hlinkClick r:id="rId2"/>
              </a:rPr>
              <a:t>https</a:t>
            </a:r>
            <a:r>
              <a:rPr lang="en-US" sz="2000" dirty="0">
                <a:latin typeface="Times New Roman" charset="0"/>
                <a:ea typeface="ＭＳ Ｐゴシック" charset="0"/>
                <a:hlinkClick r:id="rId2"/>
              </a:rPr>
              <a:t>://www.cpp.edu/~jrfisher/www/prolog_tutorial</a:t>
            </a:r>
            <a:r>
              <a:rPr lang="en-US" sz="1600" dirty="0">
                <a:latin typeface="Times New Roman" charset="0"/>
                <a:ea typeface="ＭＳ Ｐゴシック" charset="0"/>
                <a:hlinkClick r:id="rId2"/>
              </a:rPr>
              <a:t>/2_14.</a:t>
            </a:r>
            <a:r>
              <a:rPr lang="en-US" sz="1600" dirty="0" smtClean="0">
                <a:latin typeface="Times New Roman" charset="0"/>
                <a:ea typeface="ＭＳ Ｐゴシック" charset="0"/>
                <a:hlinkClick r:id="rId2"/>
              </a:rPr>
              <a:t>html</a:t>
            </a:r>
            <a:endParaRPr lang="en-US" sz="1600" dirty="0" smtClean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Things to note: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This prints for you!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The transition function takes an input and moves along an “arrow”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For NFAs, your job will be to add multiple possible transitions and empty transitions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Another example to recap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Consider 4 coloring a map.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Classical example of an NP-Hard problem, so the best we can hope for is exponential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NOT easy to code in many languages: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  <a:hlinkClick r:id="rId2"/>
              </a:rPr>
              <a:t>http://www.cplusplus.com/forum/general/123813</a:t>
            </a:r>
            <a:r>
              <a:rPr lang="en-US" sz="1800" dirty="0" smtClean="0">
                <a:latin typeface="Times New Roman" charset="0"/>
                <a:ea typeface="ＭＳ Ｐゴシック" charset="0"/>
                <a:hlinkClick r:id="rId2"/>
              </a:rPr>
              <a:t>/</a:t>
            </a:r>
            <a:endParaRPr lang="en-US" sz="1800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  <a:hlinkClick r:id="rId3"/>
              </a:rPr>
              <a:t>https://handcraftsman.wordpress.com/2015/06/21/four-coloring-a-graph-of-u-s-states-with-python-and-a-ga</a:t>
            </a:r>
            <a:r>
              <a:rPr lang="en-US" sz="1800" dirty="0" smtClean="0">
                <a:latin typeface="Times New Roman" charset="0"/>
                <a:ea typeface="ＭＳ Ｐゴシック" charset="0"/>
                <a:hlinkClick r:id="rId3"/>
              </a:rPr>
              <a:t>/</a:t>
            </a:r>
            <a:endParaRPr lang="en-US" sz="1800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http://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www.sanfoundry.com</a:t>
            </a:r>
            <a:r>
              <a:rPr lang="en-US" sz="1800" dirty="0">
                <a:latin typeface="Times New Roman" charset="0"/>
                <a:ea typeface="ＭＳ Ｐゴシック" charset="0"/>
              </a:rPr>
              <a:t>/java-program-graph-coloring-algorithm/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08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35052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Prolog –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coloring: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sz="half"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Let’s try a small example of this in prolog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Extending bigger is easy, since will just need more predicates for neighbors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Base assertions will just be that colors need to be different, and neighbors can’t be the same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See code on webpage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" name="Content Placeholder 2" descr="Screen Shot 2017-04-21 at 8.10.1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04" b="-29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65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Last time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longe</a:t>
            </a:r>
            <a:r>
              <a:rPr lang="en-US" dirty="0" smtClean="0"/>
              <a:t>r exercise</a:t>
            </a:r>
            <a:endParaRPr lang="en-US" dirty="0" smtClean="0"/>
          </a:p>
          <a:p>
            <a:r>
              <a:rPr lang="en-US" dirty="0" smtClean="0"/>
              <a:t>Homework for prolog is posted, due </a:t>
            </a:r>
            <a:r>
              <a:rPr lang="en-US" dirty="0" smtClean="0"/>
              <a:t>next Friday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We’ll finish </a:t>
            </a:r>
            <a:r>
              <a:rPr lang="en-US" dirty="0" smtClean="0"/>
              <a:t>prolog today</a:t>
            </a:r>
          </a:p>
          <a:p>
            <a:r>
              <a:rPr lang="en-US" dirty="0" smtClean="0"/>
              <a:t>Two random topics next week, then overview lecture</a:t>
            </a:r>
          </a:p>
          <a:p>
            <a:r>
              <a:rPr lang="en-US" dirty="0" smtClean="0"/>
              <a:t>Review on last day of class</a:t>
            </a:r>
          </a:p>
          <a:p>
            <a:r>
              <a:rPr lang="en-US" dirty="0" smtClean="0"/>
              <a:t>Final is stupid early on 1</a:t>
            </a:r>
            <a:r>
              <a:rPr lang="en-US" baseline="30000" dirty="0" smtClean="0"/>
              <a:t>st</a:t>
            </a:r>
            <a:r>
              <a:rPr lang="en-US" dirty="0" smtClean="0"/>
              <a:t> day of finals</a:t>
            </a:r>
          </a:p>
          <a:p>
            <a:pPr lvl="1"/>
            <a:r>
              <a:rPr lang="en-US" dirty="0" smtClean="0"/>
              <a:t>SET AN ALARM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Prolog – 4 coloring: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There are also other ways to do this, that pull in more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logic like what we saw in the first part of lecture.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See (for example):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  <a:hlinkClick r:id="rId2"/>
              </a:rPr>
              <a:t>https://bernardopires.com/2013/10/try-logic-programming-a-gentle-introduction-to-prolog</a:t>
            </a:r>
            <a:r>
              <a:rPr lang="en-US" dirty="0" smtClean="0">
                <a:latin typeface="Times New Roman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  <a:hlinkClick r:id="rId3"/>
              </a:rPr>
              <a:t>https://www.cpp.edu/~</a:t>
            </a:r>
            <a:r>
              <a:rPr lang="en-US" dirty="0" smtClean="0">
                <a:latin typeface="Times New Roman" charset="0"/>
                <a:ea typeface="ＭＳ Ｐゴシック" charset="0"/>
                <a:hlinkClick r:id="rId3"/>
              </a:rPr>
              <a:t>jrfisher/www/prolog_tutorial/2_1.html</a:t>
            </a:r>
            <a:endParaRPr lang="en-US" dirty="0" smtClean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0" y="635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-411957" y="-92467"/>
            <a:ext cx="8824913" cy="144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pPr indent="0" eaLnBrk="1" hangingPunct="1">
              <a:defRPr/>
            </a:pPr>
            <a:r>
              <a:rPr lang="en-US" sz="3200" dirty="0" smtClean="0">
                <a:latin typeface="Arial Black" charset="0"/>
                <a:ea typeface="ＭＳ Ｐゴシック" charset="0"/>
              </a:rPr>
              <a:t>My favorite </a:t>
            </a:r>
            <a:r>
              <a:rPr lang="en-US" sz="3200" dirty="0" smtClean="0">
                <a:latin typeface="Arial Black" charset="0"/>
                <a:ea typeface="ＭＳ Ｐゴシック" charset="0"/>
              </a:rPr>
              <a:t>example (in textbook)</a:t>
            </a:r>
            <a:endParaRPr lang="en-US" sz="3200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It is worth reiterating that prolog is NOT really a traditional language which executes statements in a von Neumann-like way.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Prolog does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provide </a:t>
            </a:r>
            <a:r>
              <a:rPr lang="en-US" sz="2400" dirty="0">
                <a:latin typeface="Times New Roman" charset="0"/>
                <a:ea typeface="ＭＳ Ｐゴシック" charset="0"/>
              </a:rPr>
              <a:t>some mechanisms for this, but they can be very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inefficient </a:t>
            </a:r>
            <a:r>
              <a:rPr lang="en-US" sz="2400" dirty="0">
                <a:latin typeface="Times New Roman" charset="0"/>
                <a:ea typeface="ＭＳ Ｐゴシック" charset="0"/>
              </a:rPr>
              <a:t>(especially if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you’re </a:t>
            </a:r>
            <a:r>
              <a:rPr lang="en-US" sz="2400" dirty="0">
                <a:latin typeface="Times New Roman" charset="0"/>
                <a:ea typeface="ＭＳ Ｐゴシック" charset="0"/>
              </a:rPr>
              <a:t>not used to the language).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sort(L1, L2) := permutation(L1, L2), sorted(L2).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permutation([],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permutation(L, [H | T]) :-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append(P, [H | S], L),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append(P, S, W),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permutation(W,T).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If this looks confusing,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don’t </a:t>
            </a:r>
            <a:r>
              <a:rPr lang="en-US" sz="2400" dirty="0">
                <a:latin typeface="Times New Roman" charset="0"/>
                <a:ea typeface="ＭＳ Ｐゴシック" charset="0"/>
              </a:rPr>
              <a:t>worry. 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We’re </a:t>
            </a:r>
            <a:r>
              <a:rPr lang="en-US" sz="2400" dirty="0">
                <a:latin typeface="Times New Roman" charset="0"/>
                <a:ea typeface="ＭＳ Ｐゴシック" charset="0"/>
              </a:rPr>
              <a:t>essentially saying L2 is a sorted version of L1 if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it’s </a:t>
            </a:r>
            <a:r>
              <a:rPr lang="en-US" sz="2400" dirty="0">
                <a:latin typeface="Times New Roman" charset="0"/>
                <a:ea typeface="ＭＳ Ｐゴシック" charset="0"/>
              </a:rPr>
              <a:t>a permutation of L1 and it is sorted.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This version takes exponential time.  Why?</a:t>
            </a:r>
            <a:endParaRPr lang="en-US" sz="2400" dirty="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Sorting: </a:t>
            </a:r>
            <a:r>
              <a:rPr lang="en-US" dirty="0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Implementing something like quick sort is possible: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quicksort([],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quicksort([A, L1], L2) :- partition(A, L1, P1, S1),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 quicksort(P1, P2), quicksort(S1, S2),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 append(P2, [A | S2], L2).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[], 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[H | T], [H | P], S) :- A &gt;= H, 						partition(A, T, P, S).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[H | T], [P], [H | S]) :- A =&lt; H, 						partition(A, T, P, S).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Another example: queen’s challenge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n queens on an n by n chess board so that no queen can “take” any 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62" y="2801723"/>
            <a:ext cx="3086100" cy="311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80" y="2801723"/>
            <a:ext cx="2983742" cy="37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Implementing it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a queen “take” another?</a:t>
            </a:r>
          </a:p>
          <a:p>
            <a:pPr lvl="1"/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Horizontal</a:t>
            </a:r>
          </a:p>
          <a:p>
            <a:r>
              <a:rPr lang="en-US" dirty="0" smtClean="0"/>
              <a:t>So: at most one per row (or column)</a:t>
            </a:r>
          </a:p>
          <a:p>
            <a:r>
              <a:rPr lang="en-US" dirty="0" smtClean="0"/>
              <a:t>Would then need to check if they are diagonal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So: use lists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represent a board as a list, where position </a:t>
            </a:r>
            <a:r>
              <a:rPr lang="en-US" dirty="0" err="1" smtClean="0"/>
              <a:t>i</a:t>
            </a:r>
            <a:r>
              <a:rPr lang="en-US" dirty="0" smtClean="0"/>
              <a:t> will be the location of the queen in row I</a:t>
            </a:r>
          </a:p>
          <a:p>
            <a:pPr lvl="1"/>
            <a:r>
              <a:rPr lang="en-US" dirty="0" smtClean="0"/>
              <a:t>Example: [3,1,4,2]</a:t>
            </a:r>
          </a:p>
          <a:p>
            <a:pPr lvl="1"/>
            <a:endParaRPr lang="en-US" dirty="0"/>
          </a:p>
          <a:p>
            <a:r>
              <a:rPr lang="en-US" dirty="0" smtClean="0"/>
              <a:t>How to check diagonals?</a:t>
            </a:r>
          </a:p>
          <a:p>
            <a:pPr lvl="1"/>
            <a:r>
              <a:rPr lang="en-US" dirty="0" smtClean="0"/>
              <a:t>(Note: simple math trick…)</a:t>
            </a:r>
            <a:endParaRPr lang="en-US" dirty="0"/>
          </a:p>
        </p:txBody>
      </p:sp>
      <p:pic>
        <p:nvPicPr>
          <p:cNvPr id="4" name="Picture 3" descr="Screen Shot 2018-03-28 at 10.50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2" y="2811715"/>
            <a:ext cx="2159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/* prolog tutorial 2.11 Chess queens challenge puzzle */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perm([X|Y],Z) :- perm(Y,W), takeout(X,Z,W).  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perm([],[]).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takeout(X,[X|R],R).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takeout(X,[F|R],[F|S]) :- takeout(X,R,S).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solve(P) :-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perm([1,2,3,4,5,6,7,8],P),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combine([1,2,3,4,5,6,7,8],P,S,D),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(S),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(D).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combine([X1|X],[Y1|Y],[S1|S],[D1|D]) :-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S1 is X1 +Y1,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D1 is X1 - Y1,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combine(X,Y,S,D).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combine([],[],[],[]).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([X|Y]) :-  \+member(X,Y),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(Y).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([X])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5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Solution: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ourier New"/>
                <a:cs typeface="Courier New"/>
              </a:rPr>
              <a:t>| ?- [</a:t>
            </a:r>
            <a:r>
              <a:rPr lang="de-DE" sz="1600" dirty="0" err="1">
                <a:latin typeface="Courier New"/>
                <a:cs typeface="Courier New"/>
              </a:rPr>
              <a:t>chess</a:t>
            </a:r>
            <a:r>
              <a:rPr lang="de-DE" sz="1600" dirty="0">
                <a:latin typeface="Courier New"/>
                <a:cs typeface="Courier New"/>
              </a:rPr>
              <a:t>]</a:t>
            </a:r>
            <a:r>
              <a:rPr lang="de-DE" sz="1600" dirty="0" smtClean="0">
                <a:latin typeface="Courier New"/>
                <a:cs typeface="Courier New"/>
              </a:rPr>
              <a:t>.</a:t>
            </a:r>
            <a:endParaRPr lang="de-DE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 </a:t>
            </a:r>
            <a:r>
              <a:rPr lang="en-US" sz="1600" dirty="0">
                <a:latin typeface="Courier New"/>
                <a:cs typeface="Courier New"/>
              </a:rPr>
              <a:t>= [5,2,6,1,7,4,8,3] ? 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 </a:t>
            </a:r>
            <a:r>
              <a:rPr lang="en-US" sz="1600" dirty="0">
                <a:latin typeface="Courier New"/>
                <a:cs typeface="Courier New"/>
              </a:rPr>
              <a:t>= [6,3,5,7,1,4,2,8] ? 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| ?- </a:t>
            </a:r>
            <a:r>
              <a:rPr lang="en-US" sz="1600" dirty="0" err="1">
                <a:latin typeface="Courier New"/>
                <a:cs typeface="Courier New"/>
              </a:rPr>
              <a:t>setof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P,solve</a:t>
            </a:r>
            <a:r>
              <a:rPr lang="en-US" sz="1600" dirty="0">
                <a:latin typeface="Courier New"/>
                <a:cs typeface="Courier New"/>
              </a:rPr>
              <a:t>(P),Set), length(</a:t>
            </a:r>
            <a:r>
              <a:rPr lang="en-US" sz="1600" dirty="0" err="1">
                <a:latin typeface="Courier New"/>
                <a:cs typeface="Courier New"/>
              </a:rPr>
              <a:t>Set,L</a:t>
            </a:r>
            <a:r>
              <a:rPr lang="en-US" sz="1600" dirty="0">
                <a:latin typeface="Courier New"/>
                <a:cs typeface="Courier New"/>
              </a:rPr>
              <a:t>).               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L = </a:t>
            </a:r>
            <a:r>
              <a:rPr lang="en-US" sz="1600" dirty="0">
                <a:latin typeface="Courier New"/>
                <a:cs typeface="Courier New"/>
              </a:rPr>
              <a:t>92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Set = [[1,5,8,6,3,7,2,4],[1,6,8,3,7,4,2,5],[1,7,4,6,8,2,5,3],[1,7,5,8,2,4,6,3],[2,4,6,8,3,1,7,5],[2,5,7,1,3,8,6,4]</a:t>
            </a:r>
            <a:r>
              <a:rPr lang="en-US" sz="1600" dirty="0" smtClean="0">
                <a:latin typeface="Courier New"/>
                <a:cs typeface="Courier New"/>
              </a:rPr>
              <a:t>,….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64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Conclusions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Bigger examples are everywhere online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I really like the Sudoku example in your recommended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text, “7 languages in 7 weeks” (you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can find this chapter online for free, in fact), but it was really too long for class.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First used for language processing, but good also for games, web analysis, AI, scheduling, and other things.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Often really found in a larger applications, not solo.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Weaknesses: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Not general purpose – definitely a niche language.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Computationally intensive, so not good on big data.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Can be hard to manage recursion (even more so than functional).</a:t>
            </a:r>
          </a:p>
        </p:txBody>
      </p:sp>
    </p:spTree>
    <p:extLst>
      <p:ext uri="{BB962C8B-B14F-4D97-AF65-F5344CB8AC3E}">
        <p14:creationId xmlns:p14="http://schemas.microsoft.com/office/powerpoint/2010/main" val="11903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Conclusions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Two major steps: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Build a knowledge base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Compile this base and ask questions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Core computation is unification, as opposed to variables or functions.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Serious learning curve!  We’ve only tasted it briefly, so use this cautiously.  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Lots of people say this takes years to get good at, but finding places it can be applied can make life much easier.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My takeaway for you: some models of computation are just very different, but have their unique strengths.</a:t>
            </a:r>
          </a:p>
        </p:txBody>
      </p:sp>
    </p:spTree>
    <p:extLst>
      <p:ext uri="{BB962C8B-B14F-4D97-AF65-F5344CB8AC3E}">
        <p14:creationId xmlns:p14="http://schemas.microsoft.com/office/powerpoint/2010/main" val="7286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Conclusion from last time: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334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charset="0"/>
                <a:ea typeface="ＭＳ Ｐゴシック" charset="0"/>
              </a:rPr>
              <a:t>PROLOG IS </a:t>
            </a:r>
            <a:r>
              <a:rPr lang="en-US" sz="3200" b="1" i="1" dirty="0">
                <a:latin typeface="Times New Roman" charset="0"/>
                <a:ea typeface="ＭＳ Ｐゴシック" charset="0"/>
              </a:rPr>
              <a:t>NOT</a:t>
            </a:r>
            <a:r>
              <a:rPr lang="en-US" sz="3200" dirty="0">
                <a:latin typeface="Times New Roman" charset="0"/>
                <a:ea typeface="ＭＳ Ｐゴシック" charset="0"/>
              </a:rPr>
              <a:t> </a:t>
            </a:r>
            <a:r>
              <a:rPr lang="en-US" sz="3200" dirty="0" smtClean="0">
                <a:latin typeface="Times New Roman" charset="0"/>
                <a:ea typeface="ＭＳ Ｐゴシック" charset="0"/>
              </a:rPr>
              <a:t>PURELY DECLARATIVE</a:t>
            </a:r>
          </a:p>
          <a:p>
            <a:pPr lvl="1">
              <a:defRPr/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So how was I lying when I </a:t>
            </a:r>
            <a:r>
              <a:rPr lang="en-US" sz="2800" dirty="0" err="1" smtClean="0">
                <a:latin typeface="Times New Roman" charset="0"/>
                <a:ea typeface="ＭＳ Ｐゴシック" charset="0"/>
              </a:rPr>
              <a:t>introducted</a:t>
            </a:r>
            <a:r>
              <a:rPr lang="en-US" sz="2800" dirty="0" smtClean="0">
                <a:latin typeface="Times New Roman" charset="0"/>
                <a:ea typeface="ＭＳ Ｐゴシック" charset="0"/>
              </a:rPr>
              <a:t> the language?</a:t>
            </a:r>
            <a:endParaRPr lang="en-US" sz="2800" dirty="0" smtClean="0">
              <a:latin typeface="Times New Roman" charset="0"/>
              <a:ea typeface="ＭＳ Ｐゴシック" charset="0"/>
            </a:endParaRPr>
          </a:p>
          <a:p>
            <a:pPr marL="382588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As we saw, </a:t>
            </a:r>
            <a:r>
              <a:rPr lang="en-US" sz="3200" dirty="0" smtClean="0">
                <a:latin typeface="Times New Roman" charset="0"/>
                <a:ea typeface="ＭＳ Ｐゴシック" charset="0"/>
              </a:rPr>
              <a:t>he </a:t>
            </a:r>
            <a:r>
              <a:rPr lang="en-US" sz="3200" dirty="0">
                <a:latin typeface="Times New Roman" charset="0"/>
                <a:ea typeface="ＭＳ Ｐゴシック" charset="0"/>
              </a:rPr>
              <a:t>ordering of the database and the left-to-right pursuit of sub-goals gives a deterministic imperative semantics to searching and </a:t>
            </a:r>
            <a:r>
              <a:rPr lang="en-US" sz="3200" dirty="0" smtClean="0">
                <a:latin typeface="Times New Roman" charset="0"/>
                <a:ea typeface="ＭＳ Ｐゴシック" charset="0"/>
              </a:rPr>
              <a:t>backtracking.</a:t>
            </a:r>
          </a:p>
          <a:p>
            <a:pPr marL="782638" lvl="1">
              <a:defRPr/>
            </a:pPr>
            <a:r>
              <a:rPr lang="en-US" sz="2800" dirty="0" smtClean="0">
                <a:latin typeface="Times New Roman" charset="0"/>
                <a:ea typeface="ＭＳ Ｐゴシック" charset="0"/>
              </a:rPr>
              <a:t>If it were purely declarative, then “truth” would not depend on ordering in the code.</a:t>
            </a:r>
            <a:endParaRPr lang="en-US" sz="2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Imperative Control Flow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000" dirty="0" smtClean="0">
                <a:latin typeface="Times New Roman" charset="0"/>
                <a:ea typeface="ＭＳ Ｐゴシック" charset="0"/>
              </a:rPr>
              <a:t>We can use this to actually </a:t>
            </a:r>
            <a:r>
              <a:rPr lang="en-US" sz="3000" dirty="0">
                <a:latin typeface="Times New Roman" charset="0"/>
                <a:ea typeface="ＭＳ Ｐゴシック" charset="0"/>
              </a:rPr>
              <a:t>alter the flow of </a:t>
            </a:r>
            <a:r>
              <a:rPr lang="en-US" sz="3000" dirty="0" smtClean="0">
                <a:latin typeface="Times New Roman" charset="0"/>
                <a:ea typeface="ＭＳ Ｐゴシック" charset="0"/>
              </a:rPr>
              <a:t>control!  </a:t>
            </a:r>
            <a:r>
              <a:rPr lang="en-US" sz="3000" dirty="0">
                <a:latin typeface="Times New Roman" charset="0"/>
                <a:ea typeface="ＭＳ Ｐゴシック" charset="0"/>
              </a:rPr>
              <a:t>Recall this example</a:t>
            </a:r>
            <a:r>
              <a:rPr lang="en-US" sz="3000" dirty="0" smtClean="0">
                <a:latin typeface="Times New Roman" charset="0"/>
                <a:ea typeface="ＭＳ Ｐゴシック" charset="0"/>
              </a:rPr>
              <a:t>:</a:t>
            </a:r>
            <a:r>
              <a:rPr lang="en-US" dirty="0">
                <a:latin typeface="Times New Roman" charset="0"/>
                <a:ea typeface="ＭＳ Ｐゴシック" charset="0"/>
              </a:rPr>
              <a:t/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26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member(X</a:t>
            </a:r>
            <a:r>
              <a:rPr lang="en-US" sz="26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, [X | _]).</a:t>
            </a:r>
            <a:r>
              <a:rPr lang="en-US" sz="2600" dirty="0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 sz="2600" dirty="0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 sz="26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[_ | T]) := member(X,T).</a:t>
            </a:r>
            <a:endParaRPr lang="en-US" sz="2600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000" dirty="0">
                <a:latin typeface="Times New Roman" charset="0"/>
                <a:ea typeface="ＭＳ Ｐゴシック" charset="0"/>
              </a:rPr>
              <a:t>If a given atom a is in the list n times, the the goal </a:t>
            </a:r>
            <a:r>
              <a:rPr lang="en-US" sz="3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?- member(</a:t>
            </a:r>
            <a:r>
              <a:rPr lang="en-US" sz="3000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a,L</a:t>
            </a:r>
            <a:r>
              <a:rPr lang="en-US" sz="30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</a:t>
            </a:r>
            <a:r>
              <a:rPr lang="en-US" sz="3000" dirty="0">
                <a:latin typeface="Times New Roman" charset="0"/>
                <a:ea typeface="ＭＳ Ｐゴシック" charset="0"/>
              </a:rPr>
              <a:t>can succeed n times.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000" dirty="0">
                <a:latin typeface="Times New Roman" charset="0"/>
                <a:ea typeface="ＭＳ Ｐゴシック" charset="0"/>
              </a:rPr>
              <a:t>This can be very </a:t>
            </a:r>
            <a:r>
              <a:rPr lang="en-US" sz="3000" dirty="0" smtClean="0">
                <a:latin typeface="Times New Roman" charset="0"/>
                <a:ea typeface="ＭＳ Ｐゴシック" charset="0"/>
              </a:rPr>
              <a:t>inefficient, </a:t>
            </a:r>
            <a:r>
              <a:rPr lang="en-US" sz="3000" dirty="0">
                <a:latin typeface="Times New Roman" charset="0"/>
                <a:ea typeface="ＭＳ Ｐゴシック" charset="0"/>
              </a:rPr>
              <a:t>since we may have some other goal to satisfy that could fail: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600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prime_candidate</a:t>
            </a:r>
            <a:r>
              <a:rPr lang="en-US" sz="26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(X) := member(X, candidates</a:t>
            </a:r>
            <a:r>
              <a:rPr lang="en-US" sz="26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),prime(X</a:t>
            </a:r>
            <a:r>
              <a:rPr lang="en-US" sz="26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(Here, if a is in the list of candidates more than once,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we’ll </a:t>
            </a:r>
            <a:r>
              <a:rPr lang="en-US" dirty="0">
                <a:latin typeface="Times New Roman" charset="0"/>
                <a:ea typeface="ＭＳ Ｐゴシック" charset="0"/>
              </a:rPr>
              <a:t>waste time checking for it that number of times, when we already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</a:rPr>
              <a:t>know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</a:rPr>
              <a:t> that prime(a) will just fail.)</a:t>
            </a:r>
          </a:p>
        </p:txBody>
      </p:sp>
    </p:spTree>
    <p:extLst>
      <p:ext uri="{BB962C8B-B14F-4D97-AF65-F5344CB8AC3E}">
        <p14:creationId xmlns:p14="http://schemas.microsoft.com/office/powerpoint/2010/main" val="8404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Control flow - the cut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We can save time by cutting off all future searches for a after the first time it is found: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28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member(X, [X | _]) :- !.</a:t>
            </a:r>
            <a:r>
              <a:rPr lang="en-US" sz="2800" dirty="0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 sz="2800" dirty="0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 sz="28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[_ | T]) := member(X,T).</a:t>
            </a:r>
            <a:endParaRPr lang="en-US" sz="2800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cut is the ! on the right hand side.  This says that if X is the head of L, we should not attempt to unify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member(X,L)</a:t>
            </a:r>
            <a:r>
              <a:rPr lang="en-US" dirty="0">
                <a:latin typeface="Times New Roman" charset="0"/>
                <a:ea typeface="ＭＳ Ｐゴシック" charset="0"/>
              </a:rPr>
              <a:t>with the left-hand side of the second rule.  Essentially, the cut forces us to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commit to </a:t>
            </a:r>
            <a:r>
              <a:rPr lang="en-US" dirty="0">
                <a:latin typeface="Times New Roman" charset="0"/>
                <a:ea typeface="ＭＳ Ｐゴシック" charset="0"/>
              </a:rPr>
              <a:t>the first rule only.</a:t>
            </a:r>
          </a:p>
        </p:txBody>
      </p:sp>
    </p:spTree>
    <p:extLst>
      <p:ext uri="{BB962C8B-B14F-4D97-AF65-F5344CB8AC3E}">
        <p14:creationId xmlns:p14="http://schemas.microsoft.com/office/powerpoint/2010/main" val="7167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Control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flow: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\=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Another option is to force the first element of the list to not be equal to X in the second rule: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[X | _]) :- !.</a:t>
            </a:r>
            <a:r>
              <a:rPr lang="en-US" dirty="0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 dirty="0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[H | T]) := X \= H, 					</a:t>
            </a:r>
            <a:r>
              <a:rPr lang="en-US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	member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(X,T).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statement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 \= H</a:t>
            </a:r>
            <a:r>
              <a:rPr lang="en-US" dirty="0">
                <a:latin typeface="Times New Roman" charset="0"/>
                <a:ea typeface="ＭＳ Ｐゴシック" charset="0"/>
              </a:rPr>
              <a:t>  is equivalent to the statement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\+(X = H)</a:t>
            </a:r>
            <a:r>
              <a:rPr lang="en-US" dirty="0">
                <a:latin typeface="Times New Roman" charset="0"/>
                <a:ea typeface="ＭＳ Ｐゴシック" charset="0"/>
              </a:rPr>
              <a:t>.  In essence, \+ is a bit like a not (which is how it is written in some versions of Prolog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).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Control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flow: back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to the cut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One really interesting use of ! is as an equivalent to if-then-else statements: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sz="28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statement </a:t>
            </a:r>
            <a:r>
              <a:rPr lang="en-US" sz="28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:= condition, !, </a:t>
            </a:r>
            <a:r>
              <a:rPr lang="en-US" sz="2800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then_part</a:t>
            </a:r>
            <a:r>
              <a:rPr lang="en-US" sz="28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 </a:t>
            </a:r>
            <a:r>
              <a:rPr lang="en-US" sz="2800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statement </a:t>
            </a:r>
            <a:r>
              <a:rPr lang="en-US" sz="28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:= </a:t>
            </a:r>
            <a:r>
              <a:rPr lang="en-US" sz="2800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else_part</a:t>
            </a:r>
            <a:r>
              <a:rPr lang="en-US" sz="2800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</a:t>
            </a:r>
            <a:endParaRPr lang="en-US" sz="2800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Here, the cut commits us to the first part if condition is true, which means we will never go to the second rule.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However, if the condition comes back as false (i.e. no derivation is found to make it true), then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we’ll </a:t>
            </a:r>
            <a:r>
              <a:rPr lang="en-US" dirty="0">
                <a:latin typeface="Times New Roman" charset="0"/>
                <a:ea typeface="ＭＳ Ｐゴシック" charset="0"/>
              </a:rPr>
              <a:t>move onto the second rule and try to find if it can be satisfied.</a:t>
            </a:r>
          </a:p>
        </p:txBody>
      </p:sp>
    </p:spTree>
    <p:extLst>
      <p:ext uri="{BB962C8B-B14F-4D97-AF65-F5344CB8AC3E}">
        <p14:creationId xmlns:p14="http://schemas.microsoft.com/office/powerpoint/2010/main" val="8338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pPr indent="0" eaLnBrk="1" hangingPunct="1">
              <a:defRPr/>
            </a:pPr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Control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flow: </a:t>
            </a:r>
            <a:r>
              <a:rPr lang="en-US" sz="3600" b="1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fail predicate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fail predicate always fails.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It can be quite useful to force certain actions.  For example, the \+ can be implemented using fail and !: 		=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\+(X=H) :- (X=H), !, fail.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It can also be used to generate a type of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</a:rPr>
              <a:t>looping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</a:rPr>
              <a:t> behavior.  As an example, recall our append code: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sz="2600" dirty="0">
                <a:latin typeface="Courier New" charset="0"/>
                <a:ea typeface="ＭＳ Ｐゴシック" charset="0"/>
              </a:rPr>
              <a:t>append([], A, A). 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sz="2600" dirty="0">
                <a:latin typeface="Courier New" charset="0"/>
                <a:ea typeface="ＭＳ Ｐゴシック" charset="0"/>
              </a:rPr>
              <a:t>	append([H | T], A, [H | L]) </a:t>
            </a:r>
            <a:r>
              <a:rPr lang="en-US" sz="2600" dirty="0" smtClean="0">
                <a:latin typeface="Courier New" charset="0"/>
                <a:ea typeface="ＭＳ Ｐゴシック" charset="0"/>
              </a:rPr>
              <a:t>:- 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sz="2600" dirty="0">
                <a:latin typeface="Courier New" charset="0"/>
                <a:ea typeface="ＭＳ Ｐゴシック" charset="0"/>
              </a:rPr>
              <a:t>	</a:t>
            </a:r>
            <a:r>
              <a:rPr lang="en-US" sz="2600" dirty="0" smtClean="0">
                <a:latin typeface="Courier New" charset="0"/>
                <a:ea typeface="ＭＳ Ｐゴシック" charset="0"/>
              </a:rPr>
              <a:t>										</a:t>
            </a:r>
            <a:r>
              <a:rPr lang="en-US" sz="2600" dirty="0" smtClean="0">
                <a:latin typeface="Courier New" charset="0"/>
                <a:ea typeface="ＭＳ Ｐゴシック" charset="0"/>
              </a:rPr>
              <a:t>append(T</a:t>
            </a:r>
            <a:r>
              <a:rPr lang="en-US" sz="2600" dirty="0">
                <a:latin typeface="Courier New" charset="0"/>
                <a:ea typeface="ＭＳ Ｐゴシック" charset="0"/>
              </a:rPr>
              <a:t>, A, L).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   If we write append(A,B,L) where L is instantiated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but </a:t>
            </a:r>
            <a:r>
              <a:rPr lang="en-US" dirty="0">
                <a:latin typeface="Times New Roman" charset="0"/>
                <a:ea typeface="ＭＳ Ｐゴシック" charset="0"/>
              </a:rPr>
              <a:t>A and B are not, we can use this to generate possible lists.</a:t>
            </a:r>
          </a:p>
        </p:txBody>
      </p:sp>
    </p:spTree>
    <p:extLst>
      <p:ext uri="{BB962C8B-B14F-4D97-AF65-F5344CB8AC3E}">
        <p14:creationId xmlns:p14="http://schemas.microsoft.com/office/powerpoint/2010/main" val="2296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Control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flow: the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fail predicate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01565"/>
            <a:ext cx="8763000" cy="49657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If we write append(A,B,L) where L is instantiated by A and B are not, we can use this to generate possible lists: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		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print_lists</a:t>
            </a:r>
            <a:r>
              <a:rPr lang="en-US" sz="2400" dirty="0">
                <a:latin typeface="Courier New" charset="0"/>
                <a:ea typeface="ＭＳ Ｐゴシック" charset="0"/>
              </a:rPr>
              <a:t>(L) :-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</a:t>
            </a:r>
            <a:r>
              <a:rPr lang="en-US" sz="2400" dirty="0" smtClean="0">
                <a:latin typeface="Courier New" charset="0"/>
                <a:ea typeface="ＭＳ Ｐゴシック" charset="0"/>
              </a:rPr>
              <a:t>append</a:t>
            </a:r>
            <a:r>
              <a:rPr lang="en-US" sz="2400" dirty="0">
                <a:latin typeface="Courier New" charset="0"/>
                <a:ea typeface="ＭＳ Ｐゴシック" charset="0"/>
              </a:rPr>
              <a:t>(A,B,L), write(A),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write(</a:t>
            </a:r>
            <a:r>
              <a:rPr lang="ja-JP" altLang="en-US" sz="2400" dirty="0">
                <a:latin typeface="Courier New" charset="0"/>
                <a:ea typeface="ＭＳ Ｐゴシック" charset="0"/>
              </a:rPr>
              <a:t>‘</a:t>
            </a:r>
            <a:r>
              <a:rPr lang="en-US" sz="2400" dirty="0">
                <a:latin typeface="Courier New" charset="0"/>
                <a:ea typeface="ＭＳ Ｐゴシック" charset="0"/>
              </a:rPr>
              <a:t> </a:t>
            </a:r>
            <a:r>
              <a:rPr lang="ja-JP" altLang="en-US" sz="2400" dirty="0">
                <a:latin typeface="Courier New" charset="0"/>
                <a:ea typeface="ＭＳ Ｐゴシック" charset="0"/>
              </a:rPr>
              <a:t>‘</a:t>
            </a:r>
            <a:r>
              <a:rPr lang="en-US" sz="2400" dirty="0">
                <a:latin typeface="Courier New" charset="0"/>
                <a:ea typeface="ＭＳ Ｐゴシック" charset="0"/>
              </a:rPr>
              <a:t>), write(B),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nl</a:t>
            </a:r>
            <a:r>
              <a:rPr lang="en-US" sz="2400" dirty="0">
                <a:latin typeface="Courier New" charset="0"/>
                <a:ea typeface="ＭＳ Ｐゴシック" charset="0"/>
              </a:rPr>
              <a:t>, fail.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The output if we call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print_lists</a:t>
            </a:r>
            <a:r>
              <a:rPr lang="en-US" sz="2400" dirty="0">
                <a:latin typeface="Courier New" charset="0"/>
                <a:ea typeface="ＭＳ Ｐゴシック" charset="0"/>
              </a:rPr>
              <a:t>([a, b, c]) </a:t>
            </a:r>
            <a:r>
              <a:rPr lang="en-US" sz="2400" dirty="0">
                <a:latin typeface="Times New Roman" charset="0"/>
                <a:ea typeface="ＭＳ Ｐゴシック" charset="0"/>
              </a:rPr>
              <a:t>will be: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[] [a, 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[a] [b,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[a, b] [c]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[a, b, c] []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No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1552</Words>
  <Application>Microsoft Macintosh PowerPoint</Application>
  <PresentationFormat>On-screen Show (4:3)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Black</vt:lpstr>
      <vt:lpstr>Calibri</vt:lpstr>
      <vt:lpstr>Courier New</vt:lpstr>
      <vt:lpstr>ＭＳ Ｐゴシック</vt:lpstr>
      <vt:lpstr>Times New Roman</vt:lpstr>
      <vt:lpstr>Arial</vt:lpstr>
      <vt:lpstr>Office Theme</vt:lpstr>
      <vt:lpstr>Prolog</vt:lpstr>
      <vt:lpstr>Last time</vt:lpstr>
      <vt:lpstr>Conclusion from last time:</vt:lpstr>
      <vt:lpstr>Imperative Control Flow</vt:lpstr>
      <vt:lpstr>Control flow - the cut</vt:lpstr>
      <vt:lpstr>Control flow: \=</vt:lpstr>
      <vt:lpstr>Control flow: back to the cut</vt:lpstr>
      <vt:lpstr>Control flow: the fail predicate</vt:lpstr>
      <vt:lpstr>Control flow: the fail predicate</vt:lpstr>
      <vt:lpstr>Looping and unbounded generators</vt:lpstr>
      <vt:lpstr>Looping and unbounded generators</vt:lpstr>
      <vt:lpstr>I/O in prolog</vt:lpstr>
      <vt:lpstr>Database Manipulation</vt:lpstr>
      <vt:lpstr>Additional predicates</vt:lpstr>
      <vt:lpstr>Using arg and functor</vt:lpstr>
      <vt:lpstr>Dynamic goals</vt:lpstr>
      <vt:lpstr>An example: DFAs</vt:lpstr>
      <vt:lpstr>Another example to recap</vt:lpstr>
      <vt:lpstr>Prolog – 3 coloring:</vt:lpstr>
      <vt:lpstr>Prolog – 4 coloring:</vt:lpstr>
      <vt:lpstr>My favorite example (in textbook)</vt:lpstr>
      <vt:lpstr>Sorting: quicksort</vt:lpstr>
      <vt:lpstr>Another example: queen’s challenge</vt:lpstr>
      <vt:lpstr>Implementing it</vt:lpstr>
      <vt:lpstr>So: use lists</vt:lpstr>
      <vt:lpstr>Solution:</vt:lpstr>
      <vt:lpstr>Solution:</vt:lpstr>
      <vt:lpstr>Conclusions</vt:lpstr>
      <vt:lpstr>Conclusions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Default User</dc:creator>
  <cp:lastModifiedBy>Microsoft Office User</cp:lastModifiedBy>
  <cp:revision>6</cp:revision>
  <dcterms:created xsi:type="dcterms:W3CDTF">2018-03-26T15:23:20Z</dcterms:created>
  <dcterms:modified xsi:type="dcterms:W3CDTF">2019-04-26T13:45:30Z</dcterms:modified>
</cp:coreProperties>
</file>