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322" r:id="rId20"/>
    <p:sldId id="323" r:id="rId21"/>
    <p:sldId id="324" r:id="rId22"/>
    <p:sldId id="325" r:id="rId23"/>
    <p:sldId id="326" r:id="rId24"/>
    <p:sldId id="327" r:id="rId25"/>
    <p:sldId id="32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2"/>
    <p:restoredTop sz="94636"/>
  </p:normalViewPr>
  <p:slideViewPr>
    <p:cSldViewPr snapToGrid="0" snapToObjects="1">
      <p:cViewPr varScale="1">
        <p:scale>
          <a:sx n="167" d="100"/>
          <a:sy n="167" d="100"/>
        </p:scale>
        <p:origin x="1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8F18-DFBA-9F4D-9E6F-CEB65C8A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B8EED-D87A-7E41-BBAC-62A9B0EC4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B2C117-DFF5-1A48-BA9E-763206F331AA}"/>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8A753AFE-9F3B-F041-8D24-3EA542B1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52166-81C6-8742-A20A-78C03AE9AB13}"/>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89724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BEA1-7D91-D740-A9CB-FF410E7C2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F9CE87-C50C-0742-9D4D-965D9D72E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30EB3-40E1-BD43-97B2-C822CD4AF4EA}"/>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D761CCF7-5AD5-3E42-A832-4DCAAE54C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15B2E-513C-234B-9E9A-C1839F86085D}"/>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155034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4FC171-CE44-CD49-AAAD-E23704976B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E02B2-1A3F-6545-B403-CC63C01DD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74301-D197-8A45-BE3B-7C0E98D552AE}"/>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AAA38187-A892-2F41-B421-2DBFFF7C8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461A0-5B33-2D41-9569-57C4DF40AED0}"/>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16817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603-8E23-D142-AF07-6D6BBB899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3F098-B90B-F74B-8831-603F51CF9B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42C0A-C57C-F54C-9879-7978BC0F66F2}"/>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CD955CDD-6721-364A-831D-1C0B99128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85A16-46AC-5948-9344-5B8BF323E709}"/>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379505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FDE8-BC10-EE46-82EC-C41BB9B24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E683-67A6-6C45-A14B-25281F741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780131-00FF-AC40-8FC7-6754F9DD6463}"/>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7D9D2F1E-51BD-8A4A-8C86-C1ED74AED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9E89A-5C61-4848-A624-6DF96D096926}"/>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207719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C67E-2B2A-C64E-A0C4-CABF592E6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89081-53A0-3A4C-A01A-4AEA84B3E0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809D73-7A5F-814B-A450-0FC639624C5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ED6A4D-9856-7543-988A-41874D2B96E4}"/>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6" name="Footer Placeholder 5">
            <a:extLst>
              <a:ext uri="{FF2B5EF4-FFF2-40B4-BE49-F238E27FC236}">
                <a16:creationId xmlns:a16="http://schemas.microsoft.com/office/drawing/2014/main" id="{E02328B5-FF51-7442-96D6-3F42D1977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5EFBD-7FD1-B24F-86C3-63104708960C}"/>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283969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50D5-722E-4C46-A840-E50326B1CD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485D07-79BC-2843-8687-1FAE6A626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5EAB42-6BF0-F940-8BE2-319C2906DC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2ECF8-180D-AD49-81CD-80C4362CB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F81DEB-9F65-B74D-AA72-1B4548A8B5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4E483-7050-2B42-B7BD-05331BE78FAD}"/>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8" name="Footer Placeholder 7">
            <a:extLst>
              <a:ext uri="{FF2B5EF4-FFF2-40B4-BE49-F238E27FC236}">
                <a16:creationId xmlns:a16="http://schemas.microsoft.com/office/drawing/2014/main" id="{5DE84A12-5EDA-7349-8EC3-BEB117D1F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F4C0BE-74FA-DF48-8FA7-345EB9527A99}"/>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204548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55B2-B101-B442-9B91-6D4FD6BCD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9CDC10-1FC0-3143-8CB1-21EADADD2F30}"/>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4" name="Footer Placeholder 3">
            <a:extLst>
              <a:ext uri="{FF2B5EF4-FFF2-40B4-BE49-F238E27FC236}">
                <a16:creationId xmlns:a16="http://schemas.microsoft.com/office/drawing/2014/main" id="{1C494D0F-2C45-D840-B74B-B1D7567E2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D75888-E239-BD40-818F-C9AAC3107A81}"/>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327735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181B1-1B1C-A445-BA91-ED935879D340}"/>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3" name="Footer Placeholder 2">
            <a:extLst>
              <a:ext uri="{FF2B5EF4-FFF2-40B4-BE49-F238E27FC236}">
                <a16:creationId xmlns:a16="http://schemas.microsoft.com/office/drawing/2014/main" id="{706C93B6-930A-AF48-9A3C-3E4F8D31B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F8278-4E84-214F-9246-32EC6CE50D68}"/>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293984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E2F3-441E-254C-A5BD-722CE3EFB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70EB37-FEC1-104B-89AA-F79A32116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BF984-BE0A-174B-886D-C4999B8FE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43821-544D-E744-94A5-DACA08214C43}"/>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6" name="Footer Placeholder 5">
            <a:extLst>
              <a:ext uri="{FF2B5EF4-FFF2-40B4-BE49-F238E27FC236}">
                <a16:creationId xmlns:a16="http://schemas.microsoft.com/office/drawing/2014/main" id="{C84B3294-32F9-E84E-8AB4-3E270FDFF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B244-FF0B-524A-89BB-97C95B1C3758}"/>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44898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9AFA-D024-CE41-92C3-F8A3B6FF0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675DD-C3B3-5344-9789-2DE5B8F24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D9A80F-CDA1-BE48-ADD2-E987E5F6D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F79256-1B21-F84E-8475-244968D30115}"/>
              </a:ext>
            </a:extLst>
          </p:cNvPr>
          <p:cNvSpPr>
            <a:spLocks noGrp="1"/>
          </p:cNvSpPr>
          <p:nvPr>
            <p:ph type="dt" sz="half" idx="10"/>
          </p:nvPr>
        </p:nvSpPr>
        <p:spPr/>
        <p:txBody>
          <a:bodyPr/>
          <a:lstStyle/>
          <a:p>
            <a:fld id="{31C446A7-96F7-0443-B6AE-850058F721BC}" type="datetimeFigureOut">
              <a:rPr lang="en-US" smtClean="0"/>
              <a:t>4/24/20</a:t>
            </a:fld>
            <a:endParaRPr lang="en-US"/>
          </a:p>
        </p:txBody>
      </p:sp>
      <p:sp>
        <p:nvSpPr>
          <p:cNvPr id="6" name="Footer Placeholder 5">
            <a:extLst>
              <a:ext uri="{FF2B5EF4-FFF2-40B4-BE49-F238E27FC236}">
                <a16:creationId xmlns:a16="http://schemas.microsoft.com/office/drawing/2014/main" id="{438208C5-6DE8-5849-9864-E0603B089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A6FA0-CEFE-4E4C-9550-3DAFE91C394A}"/>
              </a:ext>
            </a:extLst>
          </p:cNvPr>
          <p:cNvSpPr>
            <a:spLocks noGrp="1"/>
          </p:cNvSpPr>
          <p:nvPr>
            <p:ph type="sldNum" sz="quarter" idx="12"/>
          </p:nvPr>
        </p:nvSpPr>
        <p:spPr/>
        <p:txBody>
          <a:bodyPr/>
          <a:lstStyle/>
          <a:p>
            <a:fld id="{30AB0DAC-FB4F-A24A-9EC6-37838D6521E5}" type="slidenum">
              <a:rPr lang="en-US" smtClean="0"/>
              <a:t>‹#›</a:t>
            </a:fld>
            <a:endParaRPr lang="en-US"/>
          </a:p>
        </p:txBody>
      </p:sp>
    </p:spTree>
    <p:extLst>
      <p:ext uri="{BB962C8B-B14F-4D97-AF65-F5344CB8AC3E}">
        <p14:creationId xmlns:p14="http://schemas.microsoft.com/office/powerpoint/2010/main" val="4443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AE60C-3021-D040-AA01-BEA2CB91B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7FEBCD-1304-E148-86B1-B8E3698EA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D141E-7759-9749-A28F-FDBB34A11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446A7-96F7-0443-B6AE-850058F721BC}" type="datetimeFigureOut">
              <a:rPr lang="en-US" smtClean="0"/>
              <a:t>4/24/20</a:t>
            </a:fld>
            <a:endParaRPr lang="en-US"/>
          </a:p>
        </p:txBody>
      </p:sp>
      <p:sp>
        <p:nvSpPr>
          <p:cNvPr id="5" name="Footer Placeholder 4">
            <a:extLst>
              <a:ext uri="{FF2B5EF4-FFF2-40B4-BE49-F238E27FC236}">
                <a16:creationId xmlns:a16="http://schemas.microsoft.com/office/drawing/2014/main" id="{891D9835-798A-654B-BD2E-0EA486ED6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82BC1-7984-D946-B343-7425C530B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B0DAC-FB4F-A24A-9EC6-37838D6521E5}" type="slidenum">
              <a:rPr lang="en-US" smtClean="0"/>
              <a:t>‹#›</a:t>
            </a:fld>
            <a:endParaRPr lang="en-US"/>
          </a:p>
        </p:txBody>
      </p:sp>
    </p:spTree>
    <p:extLst>
      <p:ext uri="{BB962C8B-B14F-4D97-AF65-F5344CB8AC3E}">
        <p14:creationId xmlns:p14="http://schemas.microsoft.com/office/powerpoint/2010/main" val="25426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4CF6-E66D-5C44-93CA-28C71F43DCFC}"/>
              </a:ext>
            </a:extLst>
          </p:cNvPr>
          <p:cNvSpPr>
            <a:spLocks noGrp="1"/>
          </p:cNvSpPr>
          <p:nvPr>
            <p:ph type="ctrTitle"/>
          </p:nvPr>
        </p:nvSpPr>
        <p:spPr/>
        <p:txBody>
          <a:bodyPr/>
          <a:lstStyle/>
          <a:p>
            <a:r>
              <a:rPr lang="en-US" dirty="0"/>
              <a:t>I/</a:t>
            </a:r>
            <a:r>
              <a:rPr lang="en-US" dirty="0" err="1"/>
              <a:t>Os</a:t>
            </a:r>
            <a:r>
              <a:rPr lang="en-US" dirty="0"/>
              <a:t> and </a:t>
            </a:r>
            <a:r>
              <a:rPr lang="en-US" dirty="0" err="1"/>
              <a:t>functors</a:t>
            </a:r>
            <a:r>
              <a:rPr lang="en-US" dirty="0"/>
              <a:t> </a:t>
            </a:r>
            <a:r>
              <a:rPr lang="en-US"/>
              <a:t>(again)</a:t>
            </a:r>
          </a:p>
        </p:txBody>
      </p:sp>
      <p:sp>
        <p:nvSpPr>
          <p:cNvPr id="3" name="Subtitle 2">
            <a:extLst>
              <a:ext uri="{FF2B5EF4-FFF2-40B4-BE49-F238E27FC236}">
                <a16:creationId xmlns:a16="http://schemas.microsoft.com/office/drawing/2014/main" id="{4FC09133-6A18-C846-8A97-1EE7540A77B3}"/>
              </a:ext>
            </a:extLst>
          </p:cNvPr>
          <p:cNvSpPr>
            <a:spLocks noGrp="1"/>
          </p:cNvSpPr>
          <p:nvPr>
            <p:ph type="subTitle" idx="1"/>
          </p:nvPr>
        </p:nvSpPr>
        <p:spPr/>
        <p:txBody>
          <a:bodyPr/>
          <a:lstStyle/>
          <a:p>
            <a:r>
              <a:rPr lang="en-US" dirty="0"/>
              <a:t>4/24/2020</a:t>
            </a:r>
          </a:p>
        </p:txBody>
      </p:sp>
    </p:spTree>
    <p:extLst>
      <p:ext uri="{BB962C8B-B14F-4D97-AF65-F5344CB8AC3E}">
        <p14:creationId xmlns:p14="http://schemas.microsoft.com/office/powerpoint/2010/main" val="268240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1">
            <a:extLst>
              <a:ext uri="{FF2B5EF4-FFF2-40B4-BE49-F238E27FC236}">
                <a16:creationId xmlns:a16="http://schemas.microsoft.com/office/drawing/2014/main" id="{249070A1-2B5B-2D42-A0EF-39B95E1FE47D}"/>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2CB695D2-64B1-AC42-8B09-CE5BDEF4CE4A}" type="slidenum">
              <a:rPr kumimoji="0" lang="en-US" altLang="en-US" sz="1400"/>
              <a:pPr algn="r">
                <a:spcBef>
                  <a:spcPct val="0"/>
                </a:spcBef>
                <a:buClrTx/>
                <a:buFontTx/>
                <a:buNone/>
              </a:pPr>
              <a:t>10</a:t>
            </a:fld>
            <a:endParaRPr kumimoji="0" lang="en-US" altLang="en-US" sz="1400"/>
          </a:p>
        </p:txBody>
      </p:sp>
      <p:sp>
        <p:nvSpPr>
          <p:cNvPr id="56322" name="Text Box 2">
            <a:extLst>
              <a:ext uri="{FF2B5EF4-FFF2-40B4-BE49-F238E27FC236}">
                <a16:creationId xmlns:a16="http://schemas.microsoft.com/office/drawing/2014/main" id="{A3A1D8C6-7FA4-6D40-910F-F3BC5654204F}"/>
              </a:ext>
            </a:extLst>
          </p:cNvPr>
          <p:cNvSpPr txBox="1">
            <a:spLocks noChangeArrowheads="1"/>
          </p:cNvSpPr>
          <p:nvPr/>
        </p:nvSpPr>
        <p:spPr bwMode="auto">
          <a:xfrm>
            <a:off x="1749425" y="425451"/>
            <a:ext cx="85105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What is return?</a:t>
            </a:r>
          </a:p>
          <a:p>
            <a:pPr>
              <a:spcBef>
                <a:spcPct val="0"/>
              </a:spcBef>
              <a:buClrTx/>
              <a:buFontTx/>
              <a:buNone/>
            </a:pPr>
            <a:endParaRPr kumimoji="0" lang="en-US" altLang="en-US"/>
          </a:p>
          <a:p>
            <a:pPr>
              <a:spcBef>
                <a:spcPct val="0"/>
              </a:spcBef>
              <a:buClrTx/>
              <a:buFontTx/>
              <a:buNone/>
            </a:pPr>
            <a:r>
              <a:rPr kumimoji="0" lang="en-US" altLang="en-US"/>
              <a:t>Does NOT signal the end of execution!  Return instead makes an I/O action out of a pure value.  </a:t>
            </a:r>
          </a:p>
        </p:txBody>
      </p:sp>
      <p:sp>
        <p:nvSpPr>
          <p:cNvPr id="56323" name="Text Box 3">
            <a:extLst>
              <a:ext uri="{FF2B5EF4-FFF2-40B4-BE49-F238E27FC236}">
                <a16:creationId xmlns:a16="http://schemas.microsoft.com/office/drawing/2014/main" id="{8EF7228D-759A-9A4E-8419-48DC4F7B00CF}"/>
              </a:ext>
            </a:extLst>
          </p:cNvPr>
          <p:cNvSpPr txBox="1">
            <a:spLocks noChangeArrowheads="1"/>
          </p:cNvSpPr>
          <p:nvPr/>
        </p:nvSpPr>
        <p:spPr bwMode="auto">
          <a:xfrm>
            <a:off x="1765301" y="2508251"/>
            <a:ext cx="8397875" cy="197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dirty="0">
                <a:latin typeface="Consolas" panose="020B0609020204030204" pitchFamily="49" charset="0"/>
              </a:rPr>
              <a:t>main</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b="1" dirty="0">
                <a:latin typeface="Arial" panose="020B0604020202020204" pitchFamily="34" charset="0"/>
              </a:rPr>
              <a:t>do</a:t>
            </a:r>
            <a:r>
              <a:rPr kumimoji="0" lang="en-US" altLang="en-US" dirty="0"/>
              <a:t>  </a:t>
            </a:r>
            <a:endParaRPr kumimoji="0" lang="en-US" altLang="en-US" dirty="0">
              <a:latin typeface="Consolas" panose="020B0609020204030204" pitchFamily="49" charset="0"/>
            </a:endParaRPr>
          </a:p>
          <a:p>
            <a:pPr>
              <a:lnSpc>
                <a:spcPct val="110000"/>
              </a:lnSpc>
              <a:spcBef>
                <a:spcPct val="0"/>
              </a:spcBef>
              <a:buClrTx/>
              <a:buFontTx/>
              <a:buNone/>
            </a:pPr>
            <a:r>
              <a:rPr kumimoji="0" lang="en-US" altLang="en-US" dirty="0"/>
              <a:t>    </a:t>
            </a:r>
            <a:r>
              <a:rPr kumimoji="0" lang="en-US" altLang="en-US" dirty="0">
                <a:latin typeface="Consolas" panose="020B0609020204030204" pitchFamily="49" charset="0"/>
              </a:rPr>
              <a:t>a</a:t>
            </a:r>
            <a:r>
              <a:rPr kumimoji="0" lang="en-US" altLang="en-US" dirty="0"/>
              <a:t> </a:t>
            </a:r>
            <a:r>
              <a:rPr kumimoji="0" lang="en-US" altLang="en-US" dirty="0">
                <a:latin typeface="Consolas" panose="020B0609020204030204" pitchFamily="49" charset="0"/>
              </a:rPr>
              <a:t>&lt;-</a:t>
            </a:r>
            <a:r>
              <a:rPr kumimoji="0" lang="en-US" altLang="en-US" dirty="0"/>
              <a:t> </a:t>
            </a:r>
            <a:r>
              <a:rPr kumimoji="0" lang="en-US" altLang="en-US" dirty="0">
                <a:latin typeface="Consolas" panose="020B0609020204030204" pitchFamily="49" charset="0"/>
              </a:rPr>
              <a:t>return</a:t>
            </a:r>
            <a:r>
              <a:rPr kumimoji="0" lang="en-US" altLang="en-US" dirty="0"/>
              <a:t> </a:t>
            </a:r>
            <a:r>
              <a:rPr kumimoji="0" lang="en-US" altLang="en-US" dirty="0">
                <a:latin typeface="Consolas" panose="020B0609020204030204" pitchFamily="49" charset="0"/>
              </a:rPr>
              <a:t>"heck"</a:t>
            </a:r>
            <a:r>
              <a:rPr kumimoji="0" lang="en-US" altLang="en-US" dirty="0"/>
              <a:t>  </a:t>
            </a:r>
            <a:endParaRPr kumimoji="0" lang="en-US" altLang="en-US" dirty="0">
              <a:latin typeface="Consolas" panose="020B0609020204030204" pitchFamily="49" charset="0"/>
            </a:endParaRPr>
          </a:p>
          <a:p>
            <a:pPr>
              <a:lnSpc>
                <a:spcPct val="110000"/>
              </a:lnSpc>
              <a:spcBef>
                <a:spcPct val="0"/>
              </a:spcBef>
              <a:buClrTx/>
              <a:buFontTx/>
              <a:buNone/>
            </a:pPr>
            <a:r>
              <a:rPr kumimoji="0" lang="en-US" altLang="en-US" dirty="0"/>
              <a:t>    </a:t>
            </a:r>
            <a:r>
              <a:rPr kumimoji="0" lang="en-US" altLang="en-US" dirty="0">
                <a:latin typeface="Consolas" panose="020B0609020204030204" pitchFamily="49" charset="0"/>
              </a:rPr>
              <a:t>b</a:t>
            </a:r>
            <a:r>
              <a:rPr kumimoji="0" lang="en-US" altLang="en-US" dirty="0"/>
              <a:t> </a:t>
            </a:r>
            <a:r>
              <a:rPr kumimoji="0" lang="en-US" altLang="en-US" dirty="0">
                <a:latin typeface="Consolas" panose="020B0609020204030204" pitchFamily="49" charset="0"/>
              </a:rPr>
              <a:t>&lt;-</a:t>
            </a:r>
            <a:r>
              <a:rPr kumimoji="0" lang="en-US" altLang="en-US" dirty="0"/>
              <a:t> </a:t>
            </a:r>
            <a:r>
              <a:rPr kumimoji="0" lang="en-US" altLang="en-US" dirty="0">
                <a:latin typeface="Consolas" panose="020B0609020204030204" pitchFamily="49" charset="0"/>
              </a:rPr>
              <a:t>return</a:t>
            </a:r>
            <a:r>
              <a:rPr kumimoji="0" lang="en-US" altLang="en-US" dirty="0"/>
              <a:t> </a:t>
            </a:r>
            <a:r>
              <a:rPr kumimoji="0" lang="en-US" altLang="en-US" dirty="0">
                <a:latin typeface="Consolas" panose="020B0609020204030204" pitchFamily="49" charset="0"/>
              </a:rPr>
              <a:t>"yeah!"</a:t>
            </a:r>
            <a:r>
              <a:rPr kumimoji="0" lang="en-US" altLang="en-US" dirty="0"/>
              <a:t>  </a:t>
            </a:r>
            <a:endParaRPr kumimoji="0" lang="en-US" altLang="en-US" dirty="0">
              <a:latin typeface="Consolas" panose="020B0609020204030204" pitchFamily="49" charset="0"/>
            </a:endParaRPr>
          </a:p>
          <a:p>
            <a:pPr>
              <a:lnSpc>
                <a:spcPct val="110000"/>
              </a:lnSpc>
              <a:spcBef>
                <a:spcPct val="0"/>
              </a:spcBef>
              <a:buClrTx/>
              <a:buFontTx/>
              <a:buNone/>
            </a:pPr>
            <a:r>
              <a:rPr kumimoji="0" lang="en-US" altLang="en-US" dirty="0"/>
              <a:t>    </a:t>
            </a:r>
            <a:r>
              <a:rPr kumimoji="0" lang="en-US" altLang="en-US" dirty="0" err="1">
                <a:latin typeface="Consolas" panose="020B0609020204030204" pitchFamily="49" charset="0"/>
              </a:rPr>
              <a:t>putStrLn</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a</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b</a:t>
            </a:r>
            <a:r>
              <a:rPr kumimoji="0" lang="en-US" altLang="en-US" dirty="0">
                <a:solidFill>
                  <a:srgbClr val="FFFFFF"/>
                </a:solidFill>
              </a:rPr>
              <a:t>  </a:t>
            </a:r>
            <a:endParaRPr kumimoji="0" lang="en-US" altLang="en-US" dirty="0">
              <a:solidFill>
                <a:srgbClr val="FFFFFF"/>
              </a:solidFill>
              <a:latin typeface="Consolas" panose="020B0609020204030204" pitchFamily="49" charset="0"/>
            </a:endParaRPr>
          </a:p>
        </p:txBody>
      </p:sp>
      <p:sp>
        <p:nvSpPr>
          <p:cNvPr id="56324" name="Text Box 2">
            <a:extLst>
              <a:ext uri="{FF2B5EF4-FFF2-40B4-BE49-F238E27FC236}">
                <a16:creationId xmlns:a16="http://schemas.microsoft.com/office/drawing/2014/main" id="{24F84BB0-287A-D845-A6B4-E911782A4CFC}"/>
              </a:ext>
            </a:extLst>
          </p:cNvPr>
          <p:cNvSpPr txBox="1">
            <a:spLocks noChangeArrowheads="1"/>
          </p:cNvSpPr>
          <p:nvPr/>
        </p:nvSpPr>
        <p:spPr bwMode="auto">
          <a:xfrm>
            <a:off x="1749425" y="5094288"/>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In essence, return is the opposite of &lt;-.  Instead of </a:t>
            </a:r>
            <a:r>
              <a:rPr kumimoji="0" lang="ja-JP" altLang="en-US"/>
              <a:t>“</a:t>
            </a:r>
            <a:r>
              <a:rPr kumimoji="0" lang="en-US" altLang="ja-JP" dirty="0"/>
              <a:t>unwrapping</a:t>
            </a:r>
            <a:r>
              <a:rPr kumimoji="0" lang="ja-JP" altLang="en-US"/>
              <a:t>”</a:t>
            </a:r>
            <a:r>
              <a:rPr kumimoji="0" lang="en-US" altLang="ja-JP" dirty="0"/>
              <a:t> I/O Strings, it wraps them.  </a:t>
            </a:r>
            <a:endParaRPr kumimoji="0" lang="en-US" altLang="en-US" dirty="0"/>
          </a:p>
        </p:txBody>
      </p:sp>
    </p:spTree>
    <p:extLst>
      <p:ext uri="{BB962C8B-B14F-4D97-AF65-F5344CB8AC3E}">
        <p14:creationId xmlns:p14="http://schemas.microsoft.com/office/powerpoint/2010/main" val="482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1">
            <a:extLst>
              <a:ext uri="{FF2B5EF4-FFF2-40B4-BE49-F238E27FC236}">
                <a16:creationId xmlns:a16="http://schemas.microsoft.com/office/drawing/2014/main" id="{8FC4123C-8D8D-6444-A3F3-2CFE47852810}"/>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2BD8C76C-E032-7043-9954-AE92DF8F7BAB}" type="slidenum">
              <a:rPr kumimoji="0" lang="en-US" altLang="en-US" sz="1400"/>
              <a:pPr algn="r">
                <a:spcBef>
                  <a:spcPct val="0"/>
                </a:spcBef>
                <a:buClrTx/>
                <a:buFontTx/>
                <a:buNone/>
              </a:pPr>
              <a:t>11</a:t>
            </a:fld>
            <a:endParaRPr kumimoji="0" lang="en-US" altLang="en-US" sz="1400"/>
          </a:p>
        </p:txBody>
      </p:sp>
      <p:sp>
        <p:nvSpPr>
          <p:cNvPr id="57346" name="Text Box 2">
            <a:extLst>
              <a:ext uri="{FF2B5EF4-FFF2-40B4-BE49-F238E27FC236}">
                <a16:creationId xmlns:a16="http://schemas.microsoft.com/office/drawing/2014/main" id="{DE9AD4A7-6133-4E41-84D6-ACAF35C41E8C}"/>
              </a:ext>
            </a:extLst>
          </p:cNvPr>
          <p:cNvSpPr txBox="1">
            <a:spLocks noChangeArrowheads="1"/>
          </p:cNvSpPr>
          <p:nvPr/>
        </p:nvSpPr>
        <p:spPr bwMode="auto">
          <a:xfrm>
            <a:off x="1736725" y="487364"/>
            <a:ext cx="85105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Last example was a bit redundant, though – could use a let instead:</a:t>
            </a:r>
          </a:p>
        </p:txBody>
      </p:sp>
      <p:sp>
        <p:nvSpPr>
          <p:cNvPr id="57347" name="Text Box 3">
            <a:extLst>
              <a:ext uri="{FF2B5EF4-FFF2-40B4-BE49-F238E27FC236}">
                <a16:creationId xmlns:a16="http://schemas.microsoft.com/office/drawing/2014/main" id="{6FD38415-DAD5-7C4D-86DC-A257F5705260}"/>
              </a:ext>
            </a:extLst>
          </p:cNvPr>
          <p:cNvSpPr txBox="1">
            <a:spLocks noChangeArrowheads="1"/>
          </p:cNvSpPr>
          <p:nvPr/>
        </p:nvSpPr>
        <p:spPr bwMode="auto">
          <a:xfrm>
            <a:off x="1792289" y="1701800"/>
            <a:ext cx="8397875" cy="1981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dirty="0">
                <a:solidFill>
                  <a:srgbClr val="FFFFFF"/>
                </a:solidFill>
              </a:rPr>
              <a:t>main = do  </a:t>
            </a:r>
          </a:p>
          <a:p>
            <a:pPr>
              <a:lnSpc>
                <a:spcPct val="110000"/>
              </a:lnSpc>
              <a:spcBef>
                <a:spcPct val="0"/>
              </a:spcBef>
              <a:buClrTx/>
              <a:buFontTx/>
              <a:buNone/>
            </a:pPr>
            <a:r>
              <a:rPr kumimoji="0" lang="en-US" altLang="en-US" dirty="0">
                <a:solidFill>
                  <a:srgbClr val="FFFFFF"/>
                </a:solidFill>
              </a:rPr>
              <a:t>    let a = ”heck"  </a:t>
            </a:r>
          </a:p>
          <a:p>
            <a:pPr>
              <a:lnSpc>
                <a:spcPct val="110000"/>
              </a:lnSpc>
              <a:spcBef>
                <a:spcPct val="0"/>
              </a:spcBef>
              <a:buClrTx/>
              <a:buFontTx/>
              <a:buNone/>
            </a:pPr>
            <a:r>
              <a:rPr kumimoji="0" lang="en-US" altLang="en-US" dirty="0">
                <a:solidFill>
                  <a:srgbClr val="FFFFFF"/>
                </a:solidFill>
              </a:rPr>
              <a:t>        b = "yeah"  </a:t>
            </a:r>
          </a:p>
          <a:p>
            <a:pPr>
              <a:lnSpc>
                <a:spcPct val="110000"/>
              </a:lnSpc>
              <a:spcBef>
                <a:spcPct val="0"/>
              </a:spcBef>
              <a:buClrTx/>
              <a:buFontTx/>
              <a:buNone/>
            </a:pPr>
            <a:r>
              <a:rPr kumimoji="0" lang="en-US" altLang="en-US" dirty="0">
                <a:solidFill>
                  <a:srgbClr val="FFFFFF"/>
                </a:solidFill>
              </a:rPr>
              <a:t>    </a:t>
            </a:r>
            <a:r>
              <a:rPr kumimoji="0" lang="en-US" altLang="en-US" dirty="0" err="1">
                <a:solidFill>
                  <a:srgbClr val="FFFFFF"/>
                </a:solidFill>
              </a:rPr>
              <a:t>putStrLn</a:t>
            </a:r>
            <a:r>
              <a:rPr kumimoji="0" lang="en-US" altLang="en-US" dirty="0">
                <a:solidFill>
                  <a:srgbClr val="FFFFFF"/>
                </a:solidFill>
              </a:rPr>
              <a:t> $ a ++ " " ++ b  </a:t>
            </a:r>
            <a:endParaRPr kumimoji="0" lang="en-US" altLang="en-US" dirty="0">
              <a:solidFill>
                <a:srgbClr val="FFFFFF"/>
              </a:solidFill>
              <a:latin typeface="Consolas" panose="020B0609020204030204" pitchFamily="49" charset="0"/>
            </a:endParaRPr>
          </a:p>
        </p:txBody>
      </p:sp>
      <p:sp>
        <p:nvSpPr>
          <p:cNvPr id="57348" name="Text Box 2">
            <a:extLst>
              <a:ext uri="{FF2B5EF4-FFF2-40B4-BE49-F238E27FC236}">
                <a16:creationId xmlns:a16="http://schemas.microsoft.com/office/drawing/2014/main" id="{2C842EFD-5DFD-C241-9A9C-AE1A588DFB48}"/>
              </a:ext>
            </a:extLst>
          </p:cNvPr>
          <p:cNvSpPr txBox="1">
            <a:spLocks noChangeArrowheads="1"/>
          </p:cNvSpPr>
          <p:nvPr/>
        </p:nvSpPr>
        <p:spPr bwMode="auto">
          <a:xfrm>
            <a:off x="1736725" y="4030663"/>
            <a:ext cx="85105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Usually, you’ll use return to create I/O actions that don’t do anything (but you have to have one anyway, like an if-then-else), or for the last line of a do block, so it returns some value we want.</a:t>
            </a:r>
          </a:p>
        </p:txBody>
      </p:sp>
    </p:spTree>
    <p:extLst>
      <p:ext uri="{BB962C8B-B14F-4D97-AF65-F5344CB8AC3E}">
        <p14:creationId xmlns:p14="http://schemas.microsoft.com/office/powerpoint/2010/main" val="39214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1">
            <a:extLst>
              <a:ext uri="{FF2B5EF4-FFF2-40B4-BE49-F238E27FC236}">
                <a16:creationId xmlns:a16="http://schemas.microsoft.com/office/drawing/2014/main" id="{B508924F-5097-4643-B7D1-8FA1A359D139}"/>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D64071EF-ADB6-0B43-BEB3-46FFB74F0959}" type="slidenum">
              <a:rPr kumimoji="0" lang="en-US" altLang="en-US" sz="1400"/>
              <a:pPr algn="r">
                <a:spcBef>
                  <a:spcPct val="0"/>
                </a:spcBef>
                <a:buClrTx/>
                <a:buFontTx/>
                <a:buNone/>
              </a:pPr>
              <a:t>12</a:t>
            </a:fld>
            <a:endParaRPr kumimoji="0" lang="en-US" altLang="en-US" sz="1400"/>
          </a:p>
        </p:txBody>
      </p:sp>
      <p:sp>
        <p:nvSpPr>
          <p:cNvPr id="58370" name="Text Box 2">
            <a:extLst>
              <a:ext uri="{FF2B5EF4-FFF2-40B4-BE49-F238E27FC236}">
                <a16:creationId xmlns:a16="http://schemas.microsoft.com/office/drawing/2014/main" id="{68337C29-73E9-F948-B0B5-7644CAE2EB87}"/>
              </a:ext>
            </a:extLst>
          </p:cNvPr>
          <p:cNvSpPr txBox="1">
            <a:spLocks noChangeArrowheads="1"/>
          </p:cNvSpPr>
          <p:nvPr/>
        </p:nvSpPr>
        <p:spPr bwMode="auto">
          <a:xfrm>
            <a:off x="1736725" y="34925"/>
            <a:ext cx="85105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Takeaway: Return in haskell is NOT like other languages.</a:t>
            </a:r>
          </a:p>
        </p:txBody>
      </p:sp>
      <p:sp>
        <p:nvSpPr>
          <p:cNvPr id="58371" name="Text Box 3">
            <a:extLst>
              <a:ext uri="{FF2B5EF4-FFF2-40B4-BE49-F238E27FC236}">
                <a16:creationId xmlns:a16="http://schemas.microsoft.com/office/drawing/2014/main" id="{5739B959-75DE-2B42-A712-039D0EBECBC9}"/>
              </a:ext>
            </a:extLst>
          </p:cNvPr>
          <p:cNvSpPr txBox="1">
            <a:spLocks noChangeArrowheads="1"/>
          </p:cNvSpPr>
          <p:nvPr/>
        </p:nvSpPr>
        <p:spPr bwMode="auto">
          <a:xfrm>
            <a:off x="1787526" y="1014413"/>
            <a:ext cx="8397875" cy="42148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400" dirty="0">
                <a:latin typeface="Consolas" panose="020B0609020204030204" pitchFamily="49" charset="0"/>
              </a:rPr>
              <a:t>main</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b="1" dirty="0">
                <a:latin typeface="Arial" panose="020B0604020202020204" pitchFamily="34" charset="0"/>
              </a:rPr>
              <a:t>do</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a:latin typeface="Consolas" panose="020B0609020204030204" pitchFamily="49" charset="0"/>
              </a:rPr>
              <a:t>line</a:t>
            </a:r>
            <a:r>
              <a:rPr kumimoji="0" lang="en-US" altLang="en-US" sz="2400" dirty="0"/>
              <a:t> </a:t>
            </a:r>
            <a:r>
              <a:rPr kumimoji="0" lang="en-US" altLang="en-US" sz="2400" dirty="0">
                <a:latin typeface="Consolas" panose="020B0609020204030204" pitchFamily="49" charset="0"/>
              </a:rPr>
              <a:t>&lt;-</a:t>
            </a:r>
            <a:r>
              <a:rPr kumimoji="0" lang="en-US" altLang="en-US" sz="2400" dirty="0"/>
              <a:t> </a:t>
            </a:r>
            <a:r>
              <a:rPr kumimoji="0" lang="en-US" altLang="en-US" sz="2400" dirty="0" err="1">
                <a:latin typeface="Consolas" panose="020B0609020204030204" pitchFamily="49" charset="0"/>
              </a:rPr>
              <a:t>getLine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b="1" dirty="0">
                <a:latin typeface="Arial" panose="020B0604020202020204" pitchFamily="34" charset="0"/>
              </a:rPr>
              <a:t>if</a:t>
            </a:r>
            <a:r>
              <a:rPr kumimoji="0" lang="en-US" altLang="en-US" sz="2400" dirty="0"/>
              <a:t> </a:t>
            </a:r>
            <a:r>
              <a:rPr kumimoji="0" lang="en-US" altLang="en-US" sz="2400" dirty="0">
                <a:latin typeface="Consolas" panose="020B0609020204030204" pitchFamily="49" charset="0"/>
              </a:rPr>
              <a:t>null</a:t>
            </a:r>
            <a:r>
              <a:rPr kumimoji="0" lang="en-US" altLang="en-US" sz="2400" dirty="0"/>
              <a:t> </a:t>
            </a:r>
            <a:r>
              <a:rPr kumimoji="0" lang="en-US" altLang="en-US" sz="2400" dirty="0">
                <a:latin typeface="Consolas" panose="020B0609020204030204" pitchFamily="49" charset="0"/>
              </a:rPr>
              <a:t>line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b="1" dirty="0">
                <a:latin typeface="Arial" panose="020B0604020202020204" pitchFamily="34" charset="0"/>
              </a:rPr>
              <a:t>then</a:t>
            </a:r>
            <a:r>
              <a:rPr kumimoji="0" lang="en-US" altLang="en-US" sz="2400" dirty="0"/>
              <a:t> </a:t>
            </a:r>
            <a:r>
              <a:rPr kumimoji="0" lang="en-US" altLang="en-US" sz="2400" dirty="0">
                <a:latin typeface="Consolas" panose="020B0609020204030204" pitchFamily="49" charset="0"/>
              </a:rPr>
              <a:t>return</a:t>
            </a:r>
            <a:r>
              <a:rPr kumimoji="0" lang="en-US" altLang="en-US" sz="2400" dirty="0"/>
              <a:t> </a:t>
            </a:r>
            <a:r>
              <a:rPr kumimoji="0" lang="en-US" altLang="en-US" sz="2400" dirty="0">
                <a:latin typeface="Consolas" panose="020B0609020204030204" pitchFamily="49" charset="0"/>
              </a:rPr>
              <a:t>()</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b="1" dirty="0">
                <a:latin typeface="Arial" panose="020B0604020202020204" pitchFamily="34" charset="0"/>
              </a:rPr>
              <a:t>else</a:t>
            </a:r>
            <a:r>
              <a:rPr kumimoji="0" lang="en-US" altLang="en-US" sz="2400" dirty="0"/>
              <a:t> </a:t>
            </a:r>
            <a:r>
              <a:rPr kumimoji="0" lang="en-US" altLang="en-US" sz="2400" b="1" dirty="0">
                <a:latin typeface="Arial" panose="020B0604020202020204" pitchFamily="34" charset="0"/>
              </a:rPr>
              <a:t>do</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putStrLn</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err="1">
                <a:latin typeface="Consolas" panose="020B0609020204030204" pitchFamily="49" charset="0"/>
              </a:rPr>
              <a:t>reverseWords</a:t>
            </a:r>
            <a:r>
              <a:rPr kumimoji="0" lang="en-US" altLang="en-US" sz="2400" dirty="0"/>
              <a:t> </a:t>
            </a:r>
            <a:r>
              <a:rPr kumimoji="0" lang="en-US" altLang="en-US" sz="2400" dirty="0">
                <a:latin typeface="Consolas" panose="020B0609020204030204" pitchFamily="49" charset="0"/>
              </a:rPr>
              <a:t>line</a:t>
            </a:r>
            <a:r>
              <a:rPr kumimoji="0" lang="en-US" altLang="en-US" sz="2400" dirty="0"/>
              <a:t>              </a:t>
            </a:r>
          </a:p>
          <a:p>
            <a:pPr>
              <a:lnSpc>
                <a:spcPct val="110000"/>
              </a:lnSpc>
              <a:spcBef>
                <a:spcPct val="0"/>
              </a:spcBef>
              <a:buClrTx/>
              <a:buFontTx/>
              <a:buNone/>
            </a:pPr>
            <a:r>
              <a:rPr kumimoji="0" lang="en-US" altLang="en-US" sz="2400" dirty="0"/>
              <a:t>	  </a:t>
            </a:r>
            <a:r>
              <a:rPr kumimoji="0" lang="en-US" altLang="en-US" sz="2400" dirty="0">
                <a:latin typeface="Consolas" panose="020B0609020204030204" pitchFamily="49" charset="0"/>
              </a:rPr>
              <a:t>main</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err="1">
                <a:latin typeface="Consolas" panose="020B0609020204030204" pitchFamily="49" charset="0"/>
              </a:rPr>
              <a:t>reverseWords</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String</a:t>
            </a:r>
            <a:r>
              <a:rPr kumimoji="0" lang="en-US" altLang="en-US" sz="2400" dirty="0"/>
              <a:t> </a:t>
            </a:r>
            <a:r>
              <a:rPr kumimoji="0" lang="en-US" altLang="en-US" sz="2400" dirty="0">
                <a:latin typeface="Consolas" panose="020B0609020204030204" pitchFamily="49" charset="0"/>
              </a:rPr>
              <a:t>-&gt;</a:t>
            </a:r>
            <a:r>
              <a:rPr kumimoji="0" lang="en-US" altLang="en-US" sz="2400" dirty="0"/>
              <a:t> </a:t>
            </a:r>
            <a:r>
              <a:rPr kumimoji="0" lang="en-US" altLang="en-US" sz="2400" dirty="0">
                <a:latin typeface="Consolas" panose="020B0609020204030204" pitchFamily="49" charset="0"/>
              </a:rPr>
              <a:t>String</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err="1">
                <a:latin typeface="Consolas" panose="020B0609020204030204" pitchFamily="49" charset="0"/>
              </a:rPr>
              <a:t>reverseWords</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err="1">
                <a:latin typeface="Consolas" panose="020B0609020204030204" pitchFamily="49" charset="0"/>
              </a:rPr>
              <a:t>unwords</a:t>
            </a:r>
            <a:r>
              <a:rPr kumimoji="0" lang="en-US" altLang="en-US" sz="2400" dirty="0"/>
              <a:t> </a:t>
            </a:r>
            <a:r>
              <a:rPr kumimoji="0" lang="en-US" altLang="en-US" sz="2400" dirty="0">
                <a:latin typeface="Consolas" panose="020B0609020204030204" pitchFamily="49" charset="0"/>
              </a:rPr>
              <a:t>. map</a:t>
            </a:r>
            <a:r>
              <a:rPr kumimoji="0" lang="en-US" altLang="en-US" sz="2400" dirty="0"/>
              <a:t> </a:t>
            </a:r>
            <a:r>
              <a:rPr kumimoji="0" lang="en-US" altLang="en-US" sz="2400" dirty="0">
                <a:latin typeface="Consolas" panose="020B0609020204030204" pitchFamily="49" charset="0"/>
              </a:rPr>
              <a:t>reverse</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words</a:t>
            </a:r>
            <a:r>
              <a:rPr kumimoji="0" lang="en-US" altLang="en-US" dirty="0">
                <a:solidFill>
                  <a:srgbClr val="FFFFFF"/>
                </a:solidFill>
              </a:rPr>
              <a:t> </a:t>
            </a:r>
            <a:endParaRPr kumimoji="0" lang="en-US" altLang="en-US" dirty="0">
              <a:solidFill>
                <a:srgbClr val="FFFFFF"/>
              </a:solidFill>
              <a:latin typeface="Consolas" panose="020B0609020204030204" pitchFamily="49" charset="0"/>
            </a:endParaRPr>
          </a:p>
        </p:txBody>
      </p:sp>
      <p:sp>
        <p:nvSpPr>
          <p:cNvPr id="58372" name="Text Box 2">
            <a:extLst>
              <a:ext uri="{FF2B5EF4-FFF2-40B4-BE49-F238E27FC236}">
                <a16:creationId xmlns:a16="http://schemas.microsoft.com/office/drawing/2014/main" id="{502CD545-1DE2-C84B-8C72-A4E48BD15315}"/>
              </a:ext>
            </a:extLst>
          </p:cNvPr>
          <p:cNvSpPr txBox="1">
            <a:spLocks noChangeArrowheads="1"/>
          </p:cNvSpPr>
          <p:nvPr/>
        </p:nvSpPr>
        <p:spPr bwMode="auto">
          <a:xfrm>
            <a:off x="1787526" y="5229225"/>
            <a:ext cx="85105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Note: </a:t>
            </a:r>
            <a:r>
              <a:rPr kumimoji="0" lang="en-US" altLang="en-US" dirty="0" err="1"/>
              <a:t>reverseWords</a:t>
            </a:r>
            <a:r>
              <a:rPr kumimoji="0" lang="en-US" altLang="en-US" dirty="0"/>
              <a:t> = </a:t>
            </a:r>
            <a:r>
              <a:rPr kumimoji="0" lang="en-US" altLang="en-US" dirty="0" err="1"/>
              <a:t>unwords</a:t>
            </a:r>
            <a:r>
              <a:rPr kumimoji="0" lang="en-US" altLang="en-US" dirty="0"/>
              <a:t> . map reverse . words is the same as </a:t>
            </a:r>
          </a:p>
          <a:p>
            <a:pPr>
              <a:spcBef>
                <a:spcPct val="0"/>
              </a:spcBef>
              <a:buClrTx/>
              <a:buFontTx/>
              <a:buNone/>
            </a:pPr>
            <a:r>
              <a:rPr kumimoji="0" lang="en-US" altLang="en-US" dirty="0" err="1"/>
              <a:t>reverseWords</a:t>
            </a:r>
            <a:r>
              <a:rPr kumimoji="0" lang="en-US" altLang="en-US" dirty="0"/>
              <a:t> </a:t>
            </a:r>
            <a:r>
              <a:rPr kumimoji="0" lang="en-US" altLang="en-US" dirty="0" err="1"/>
              <a:t>st</a:t>
            </a:r>
            <a:r>
              <a:rPr kumimoji="0" lang="en-US" altLang="en-US" dirty="0"/>
              <a:t> = </a:t>
            </a:r>
            <a:r>
              <a:rPr kumimoji="0" lang="en-US" altLang="en-US" dirty="0" err="1"/>
              <a:t>unwords</a:t>
            </a:r>
            <a:r>
              <a:rPr kumimoji="0" lang="en-US" altLang="en-US" dirty="0"/>
              <a:t> (map reverse (words </a:t>
            </a:r>
            <a:r>
              <a:rPr kumimoji="0" lang="en-US" altLang="en-US" dirty="0" err="1"/>
              <a:t>st</a:t>
            </a:r>
            <a:r>
              <a:rPr kumimoji="0" lang="en-US" altLang="en-US" dirty="0"/>
              <a:t>))</a:t>
            </a:r>
          </a:p>
        </p:txBody>
      </p:sp>
    </p:spTree>
    <p:extLst>
      <p:ext uri="{BB962C8B-B14F-4D97-AF65-F5344CB8AC3E}">
        <p14:creationId xmlns:p14="http://schemas.microsoft.com/office/powerpoint/2010/main" val="184215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1">
            <a:extLst>
              <a:ext uri="{FF2B5EF4-FFF2-40B4-BE49-F238E27FC236}">
                <a16:creationId xmlns:a16="http://schemas.microsoft.com/office/drawing/2014/main" id="{529D438C-5306-DA47-8595-AC1C4DF84979}"/>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AE055DCC-4DAF-F440-BE6F-3FF3D1BBB585}" type="slidenum">
              <a:rPr kumimoji="0" lang="en-US" altLang="en-US" sz="1400"/>
              <a:pPr algn="r">
                <a:spcBef>
                  <a:spcPct val="0"/>
                </a:spcBef>
                <a:buClrTx/>
                <a:buFontTx/>
                <a:buNone/>
              </a:pPr>
              <a:t>13</a:t>
            </a:fld>
            <a:endParaRPr kumimoji="0" lang="en-US" altLang="en-US" sz="1400"/>
          </a:p>
        </p:txBody>
      </p:sp>
      <p:sp>
        <p:nvSpPr>
          <p:cNvPr id="59394" name="Text Box 2">
            <a:extLst>
              <a:ext uri="{FF2B5EF4-FFF2-40B4-BE49-F238E27FC236}">
                <a16:creationId xmlns:a16="http://schemas.microsoft.com/office/drawing/2014/main" id="{E0C36486-09B0-3441-B592-EB733FC7C8E0}"/>
              </a:ext>
            </a:extLst>
          </p:cNvPr>
          <p:cNvSpPr txBox="1">
            <a:spLocks noChangeArrowheads="1"/>
          </p:cNvSpPr>
          <p:nvPr/>
        </p:nvSpPr>
        <p:spPr bwMode="auto">
          <a:xfrm>
            <a:off x="1800225" y="1"/>
            <a:ext cx="85105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Other I/O functions: </a:t>
            </a:r>
          </a:p>
          <a:p>
            <a:pPr>
              <a:spcBef>
                <a:spcPct val="0"/>
              </a:spcBef>
              <a:buClrTx/>
              <a:buFontTx/>
              <a:buChar char="-"/>
            </a:pPr>
            <a:r>
              <a:rPr kumimoji="0" lang="en-US" altLang="en-US"/>
              <a:t>print (works on any type in show, but calls show first)</a:t>
            </a:r>
          </a:p>
          <a:p>
            <a:pPr>
              <a:spcBef>
                <a:spcPct val="0"/>
              </a:spcBef>
              <a:buClrTx/>
              <a:buFontTx/>
              <a:buChar char="-"/>
            </a:pPr>
            <a:r>
              <a:rPr kumimoji="0" lang="en-US" altLang="en-US"/>
              <a:t>putStr - And as putStrLn, but no newline</a:t>
            </a:r>
          </a:p>
          <a:p>
            <a:pPr>
              <a:spcBef>
                <a:spcPct val="0"/>
              </a:spcBef>
              <a:buClrTx/>
              <a:buFontTx/>
              <a:buChar char="-"/>
            </a:pPr>
            <a:r>
              <a:rPr kumimoji="0" lang="en-US" altLang="en-US"/>
              <a:t>putChar and getChar</a:t>
            </a:r>
          </a:p>
        </p:txBody>
      </p:sp>
      <p:sp>
        <p:nvSpPr>
          <p:cNvPr id="59395" name="Text Box 3">
            <a:extLst>
              <a:ext uri="{FF2B5EF4-FFF2-40B4-BE49-F238E27FC236}">
                <a16:creationId xmlns:a16="http://schemas.microsoft.com/office/drawing/2014/main" id="{05EE0F2E-88B7-374B-8BA4-2CD4A2DF4952}"/>
              </a:ext>
            </a:extLst>
          </p:cNvPr>
          <p:cNvSpPr txBox="1">
            <a:spLocks noChangeArrowheads="1"/>
          </p:cNvSpPr>
          <p:nvPr/>
        </p:nvSpPr>
        <p:spPr bwMode="auto">
          <a:xfrm>
            <a:off x="1917701" y="2254250"/>
            <a:ext cx="8397875" cy="1766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latin typeface="Consolas" panose="020B0609020204030204" pitchFamily="49" charset="0"/>
              </a:rPr>
              <a:t>main</a:t>
            </a:r>
            <a:r>
              <a:rPr kumimoji="0" lang="en-US" altLang="en-US" sz="2000"/>
              <a:t> </a:t>
            </a:r>
            <a:r>
              <a:rPr kumimoji="0" lang="en-US" altLang="en-US" sz="2000">
                <a:latin typeface="Consolas" panose="020B0609020204030204" pitchFamily="49" charset="0"/>
              </a:rPr>
              <a:t>=</a:t>
            </a:r>
            <a:r>
              <a:rPr kumimoji="0" lang="en-US" altLang="en-US" sz="2000"/>
              <a:t> </a:t>
            </a:r>
            <a:r>
              <a:rPr kumimoji="0" lang="en-US" altLang="en-US" sz="2000" b="1">
                <a:latin typeface="Arial" panose="020B0604020202020204" pitchFamily="34" charset="0"/>
              </a:rPr>
              <a:t>do</a:t>
            </a:r>
            <a:r>
              <a:rPr kumimoji="0" lang="en-US" altLang="en-US" sz="2000"/>
              <a:t>  </a:t>
            </a:r>
            <a:r>
              <a:rPr kumimoji="0" lang="en-US" altLang="en-US" sz="2000">
                <a:latin typeface="Consolas" panose="020B0609020204030204" pitchFamily="49" charset="0"/>
              </a:rPr>
              <a:t>print</a:t>
            </a:r>
            <a:r>
              <a:rPr kumimoji="0" lang="en-US" altLang="en-US" sz="2000"/>
              <a:t> </a:t>
            </a:r>
            <a:r>
              <a:rPr kumimoji="0" lang="en-US" altLang="en-US" sz="2000">
                <a:latin typeface="Consolas" panose="020B0609020204030204" pitchFamily="49" charset="0"/>
              </a:rPr>
              <a:t>True</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print</a:t>
            </a:r>
            <a:r>
              <a:rPr kumimoji="0" lang="en-US" altLang="en-US" sz="2000"/>
              <a:t> </a:t>
            </a:r>
            <a:r>
              <a:rPr kumimoji="0" lang="en-US" altLang="en-US" sz="2000">
                <a:latin typeface="Consolas" panose="020B0609020204030204" pitchFamily="49" charset="0"/>
              </a:rPr>
              <a:t>2</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print</a:t>
            </a:r>
            <a:r>
              <a:rPr kumimoji="0" lang="en-US" altLang="en-US" sz="2000"/>
              <a:t> </a:t>
            </a:r>
            <a:r>
              <a:rPr kumimoji="0" lang="en-US" altLang="en-US" sz="2000">
                <a:latin typeface="Consolas" panose="020B0609020204030204" pitchFamily="49" charset="0"/>
              </a:rPr>
              <a:t>"haha"</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print</a:t>
            </a:r>
            <a:r>
              <a:rPr kumimoji="0" lang="en-US" altLang="en-US" sz="2000"/>
              <a:t> </a:t>
            </a:r>
            <a:r>
              <a:rPr kumimoji="0" lang="en-US" altLang="en-US" sz="2000">
                <a:latin typeface="Consolas" panose="020B0609020204030204" pitchFamily="49" charset="0"/>
              </a:rPr>
              <a:t>3.2</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print</a:t>
            </a:r>
            <a:r>
              <a:rPr kumimoji="0" lang="en-US" altLang="en-US" sz="2000"/>
              <a:t> </a:t>
            </a:r>
            <a:r>
              <a:rPr kumimoji="0" lang="en-US" altLang="en-US" sz="2000">
                <a:latin typeface="Consolas" panose="020B0609020204030204" pitchFamily="49" charset="0"/>
              </a:rPr>
              <a:t>[3,4,3]</a:t>
            </a:r>
            <a:r>
              <a:rPr kumimoji="0" lang="en-US" altLang="en-US" sz="2000">
                <a:solidFill>
                  <a:srgbClr val="FFFFFF"/>
                </a:solidFill>
              </a:rPr>
              <a:t> </a:t>
            </a:r>
            <a:endParaRPr kumimoji="0" lang="en-US" altLang="en-US">
              <a:solidFill>
                <a:srgbClr val="FFFFFF"/>
              </a:solidFill>
              <a:latin typeface="Consolas" panose="020B0609020204030204" pitchFamily="49" charset="0"/>
            </a:endParaRPr>
          </a:p>
        </p:txBody>
      </p:sp>
      <p:sp>
        <p:nvSpPr>
          <p:cNvPr id="59396" name="Text Box 3">
            <a:extLst>
              <a:ext uri="{FF2B5EF4-FFF2-40B4-BE49-F238E27FC236}">
                <a16:creationId xmlns:a16="http://schemas.microsoft.com/office/drawing/2014/main" id="{D062EC8C-246B-2040-AF5D-7889DB71377B}"/>
              </a:ext>
            </a:extLst>
          </p:cNvPr>
          <p:cNvSpPr txBox="1">
            <a:spLocks noChangeArrowheads="1"/>
          </p:cNvSpPr>
          <p:nvPr/>
        </p:nvSpPr>
        <p:spPr bwMode="auto">
          <a:xfrm>
            <a:off x="1905001" y="4079875"/>
            <a:ext cx="8397875" cy="25717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latin typeface="Consolas" panose="020B0609020204030204" pitchFamily="49" charset="0"/>
              </a:rPr>
              <a:t>main</a:t>
            </a:r>
            <a:r>
              <a:rPr kumimoji="0" lang="en-US" altLang="en-US" sz="2000"/>
              <a:t> </a:t>
            </a:r>
            <a:r>
              <a:rPr kumimoji="0" lang="en-US" altLang="en-US" sz="2000">
                <a:latin typeface="Consolas" panose="020B0609020204030204" pitchFamily="49" charset="0"/>
              </a:rPr>
              <a:t>=</a:t>
            </a:r>
            <a:r>
              <a:rPr kumimoji="0" lang="en-US" altLang="en-US" sz="2000"/>
              <a:t> </a:t>
            </a:r>
            <a:r>
              <a:rPr kumimoji="0" lang="en-US" altLang="en-US" sz="2000" b="1">
                <a:latin typeface="Arial" panose="020B0604020202020204" pitchFamily="34" charset="0"/>
              </a:rPr>
              <a:t>do</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c</a:t>
            </a:r>
            <a:r>
              <a:rPr kumimoji="0" lang="en-US" altLang="en-US" sz="2000"/>
              <a:t> </a:t>
            </a:r>
            <a:r>
              <a:rPr kumimoji="0" lang="en-US" altLang="en-US" sz="2000">
                <a:latin typeface="Consolas" panose="020B0609020204030204" pitchFamily="49" charset="0"/>
              </a:rPr>
              <a:t>&lt;-</a:t>
            </a:r>
            <a:r>
              <a:rPr kumimoji="0" lang="en-US" altLang="en-US" sz="2000"/>
              <a:t> </a:t>
            </a:r>
            <a:r>
              <a:rPr kumimoji="0" lang="en-US" altLang="en-US" sz="2000">
                <a:latin typeface="Consolas" panose="020B0609020204030204" pitchFamily="49" charset="0"/>
              </a:rPr>
              <a:t>getChar</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b="1">
                <a:latin typeface="Arial" panose="020B0604020202020204" pitchFamily="34" charset="0"/>
              </a:rPr>
              <a:t>if</a:t>
            </a:r>
            <a:r>
              <a:rPr kumimoji="0" lang="en-US" altLang="en-US" sz="2000"/>
              <a:t> </a:t>
            </a:r>
            <a:r>
              <a:rPr kumimoji="0" lang="en-US" altLang="en-US" sz="2000">
                <a:latin typeface="Consolas" panose="020B0609020204030204" pitchFamily="49" charset="0"/>
              </a:rPr>
              <a:t>c</a:t>
            </a:r>
            <a:r>
              <a:rPr kumimoji="0" lang="en-US" altLang="en-US" sz="2000"/>
              <a:t> </a:t>
            </a:r>
            <a:r>
              <a:rPr kumimoji="0" lang="en-US" altLang="en-US" sz="2000">
                <a:latin typeface="Consolas" panose="020B0609020204030204" pitchFamily="49" charset="0"/>
              </a:rPr>
              <a:t>/=</a:t>
            </a:r>
            <a:r>
              <a:rPr kumimoji="0" lang="en-US" altLang="en-US" sz="2000"/>
              <a:t> </a:t>
            </a:r>
            <a:r>
              <a:rPr kumimoji="0" lang="en-US" altLang="en-US" sz="2000">
                <a:latin typeface="Consolas" panose="020B0609020204030204" pitchFamily="49" charset="0"/>
              </a:rPr>
              <a:t>'</a:t>
            </a:r>
            <a:r>
              <a:rPr kumimoji="0" lang="en-US" altLang="en-US" sz="2000"/>
              <a:t> </a:t>
            </a:r>
            <a:r>
              <a:rPr kumimoji="0" lang="en-US" altLang="en-US" sz="2000">
                <a:latin typeface="Consolas" panose="020B0609020204030204" pitchFamily="49" charset="0"/>
              </a:rPr>
              <a:t>'</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b="1">
                <a:latin typeface="Arial" panose="020B0604020202020204" pitchFamily="34" charset="0"/>
              </a:rPr>
              <a:t>then</a:t>
            </a:r>
            <a:r>
              <a:rPr kumimoji="0" lang="en-US" altLang="en-US" sz="2000"/>
              <a:t> </a:t>
            </a:r>
            <a:r>
              <a:rPr kumimoji="0" lang="en-US" altLang="en-US" sz="2000" b="1">
                <a:latin typeface="Arial" panose="020B0604020202020204" pitchFamily="34" charset="0"/>
              </a:rPr>
              <a:t>do</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putChar</a:t>
            </a:r>
            <a:r>
              <a:rPr kumimoji="0" lang="en-US" altLang="en-US" sz="2000"/>
              <a:t> </a:t>
            </a:r>
            <a:r>
              <a:rPr kumimoji="0" lang="en-US" altLang="en-US" sz="2000">
                <a:latin typeface="Consolas" panose="020B0609020204030204" pitchFamily="49" charset="0"/>
              </a:rPr>
              <a:t>c</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a:latin typeface="Consolas" panose="020B0609020204030204" pitchFamily="49" charset="0"/>
              </a:rPr>
              <a:t>main</a:t>
            </a:r>
            <a:r>
              <a:rPr kumimoji="0" lang="en-US" altLang="en-US" sz="2000"/>
              <a:t>  </a:t>
            </a:r>
            <a:endParaRPr kumimoji="0" lang="en-US" altLang="en-US" sz="2000">
              <a:latin typeface="Consolas" panose="020B0609020204030204" pitchFamily="49" charset="0"/>
            </a:endParaRPr>
          </a:p>
          <a:p>
            <a:pPr>
              <a:lnSpc>
                <a:spcPct val="110000"/>
              </a:lnSpc>
              <a:spcBef>
                <a:spcPct val="0"/>
              </a:spcBef>
              <a:buClrTx/>
              <a:buFontTx/>
              <a:buNone/>
            </a:pPr>
            <a:r>
              <a:rPr kumimoji="0" lang="en-US" altLang="en-US" sz="2000"/>
              <a:t>        </a:t>
            </a:r>
            <a:r>
              <a:rPr kumimoji="0" lang="en-US" altLang="en-US" sz="2000" b="1">
                <a:latin typeface="Arial" panose="020B0604020202020204" pitchFamily="34" charset="0"/>
              </a:rPr>
              <a:t>else</a:t>
            </a:r>
            <a:r>
              <a:rPr kumimoji="0" lang="en-US" altLang="en-US" sz="2000"/>
              <a:t> </a:t>
            </a:r>
            <a:r>
              <a:rPr kumimoji="0" lang="en-US" altLang="en-US" sz="2000">
                <a:latin typeface="Consolas" panose="020B0609020204030204" pitchFamily="49" charset="0"/>
              </a:rPr>
              <a:t>return</a:t>
            </a:r>
            <a:r>
              <a:rPr kumimoji="0" lang="en-US" altLang="en-US" sz="2000"/>
              <a:t> </a:t>
            </a:r>
            <a:r>
              <a:rPr kumimoji="0" lang="en-US" altLang="en-US" sz="2000">
                <a:latin typeface="Consolas" panose="020B0609020204030204" pitchFamily="49" charset="0"/>
              </a:rPr>
              <a:t>()</a:t>
            </a:r>
            <a:r>
              <a:rPr kumimoji="0" lang="en-US" altLang="en-US">
                <a:solidFill>
                  <a:srgbClr val="FFFFFF"/>
                </a:solidFill>
              </a:rPr>
              <a:t>  </a:t>
            </a:r>
            <a:endParaRPr kumimoji="0" lang="en-US" altLang="en-US">
              <a:solidFill>
                <a:srgbClr val="FFFFFF"/>
              </a:solidFill>
              <a:latin typeface="Consolas" panose="020B0609020204030204" pitchFamily="49" charset="0"/>
            </a:endParaRPr>
          </a:p>
        </p:txBody>
      </p:sp>
    </p:spTree>
    <p:extLst>
      <p:ext uri="{BB962C8B-B14F-4D97-AF65-F5344CB8AC3E}">
        <p14:creationId xmlns:p14="http://schemas.microsoft.com/office/powerpoint/2010/main" val="37341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1">
            <a:extLst>
              <a:ext uri="{FF2B5EF4-FFF2-40B4-BE49-F238E27FC236}">
                <a16:creationId xmlns:a16="http://schemas.microsoft.com/office/drawing/2014/main" id="{EC92569F-D9D3-F34E-A8B8-CDFD6144728E}"/>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55490EEF-C67A-F248-AD53-89B7FED214B7}" type="slidenum">
              <a:rPr kumimoji="0" lang="en-US" altLang="en-US" sz="1400"/>
              <a:pPr algn="r">
                <a:spcBef>
                  <a:spcPct val="0"/>
                </a:spcBef>
                <a:buClrTx/>
                <a:buFontTx/>
                <a:buNone/>
              </a:pPr>
              <a:t>14</a:t>
            </a:fld>
            <a:endParaRPr kumimoji="0" lang="en-US" altLang="en-US" sz="1400"/>
          </a:p>
        </p:txBody>
      </p:sp>
      <p:sp>
        <p:nvSpPr>
          <p:cNvPr id="60418" name="Text Box 2">
            <a:extLst>
              <a:ext uri="{FF2B5EF4-FFF2-40B4-BE49-F238E27FC236}">
                <a16:creationId xmlns:a16="http://schemas.microsoft.com/office/drawing/2014/main" id="{9C10DFA8-7B11-8346-9402-07DB7D73A31A}"/>
              </a:ext>
            </a:extLst>
          </p:cNvPr>
          <p:cNvSpPr txBox="1">
            <a:spLocks noChangeArrowheads="1"/>
          </p:cNvSpPr>
          <p:nvPr/>
        </p:nvSpPr>
        <p:spPr bwMode="auto">
          <a:xfrm>
            <a:off x="1876425" y="260350"/>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More advanced functionality is available in Control.Monad:</a:t>
            </a:r>
          </a:p>
        </p:txBody>
      </p:sp>
      <p:sp>
        <p:nvSpPr>
          <p:cNvPr id="60419" name="Text Box 3">
            <a:extLst>
              <a:ext uri="{FF2B5EF4-FFF2-40B4-BE49-F238E27FC236}">
                <a16:creationId xmlns:a16="http://schemas.microsoft.com/office/drawing/2014/main" id="{142F7DC7-D369-A04D-BE16-1C135EF3A489}"/>
              </a:ext>
            </a:extLst>
          </p:cNvPr>
          <p:cNvSpPr txBox="1">
            <a:spLocks noChangeArrowheads="1"/>
          </p:cNvSpPr>
          <p:nvPr/>
        </p:nvSpPr>
        <p:spPr bwMode="auto">
          <a:xfrm>
            <a:off x="1917701" y="1433514"/>
            <a:ext cx="8397875" cy="3381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b="1">
                <a:latin typeface="Arial" panose="020B0604020202020204" pitchFamily="34" charset="0"/>
              </a:rPr>
              <a:t>import</a:t>
            </a:r>
            <a:r>
              <a:rPr kumimoji="0" lang="en-US" altLang="en-US"/>
              <a:t> </a:t>
            </a:r>
            <a:r>
              <a:rPr kumimoji="0" lang="en-US" altLang="en-US">
                <a:latin typeface="Consolas" panose="020B0609020204030204" pitchFamily="49" charset="0"/>
              </a:rPr>
              <a:t>Control.Monad</a:t>
            </a:r>
            <a:r>
              <a:rPr kumimoji="0" lang="en-US" altLang="en-US"/>
              <a:t>  </a:t>
            </a:r>
            <a:endParaRPr kumimoji="0" lang="en-US" altLang="en-US" b="1">
              <a:latin typeface="Arial" panose="020B0604020202020204" pitchFamily="34" charset="0"/>
            </a:endParaRPr>
          </a:p>
          <a:p>
            <a:pPr>
              <a:lnSpc>
                <a:spcPct val="110000"/>
              </a:lnSpc>
              <a:spcBef>
                <a:spcPct val="0"/>
              </a:spcBef>
              <a:buClrTx/>
              <a:buFontTx/>
              <a:buNone/>
            </a:pPr>
            <a:r>
              <a:rPr kumimoji="0" lang="en-US" altLang="en-US" b="1">
                <a:latin typeface="Arial" panose="020B0604020202020204" pitchFamily="34" charset="0"/>
              </a:rPr>
              <a:t>import</a:t>
            </a:r>
            <a:r>
              <a:rPr kumimoji="0" lang="en-US" altLang="en-US"/>
              <a:t> </a:t>
            </a:r>
            <a:r>
              <a:rPr kumimoji="0" lang="en-US" altLang="en-US">
                <a:latin typeface="Consolas" panose="020B0609020204030204" pitchFamily="49" charset="0"/>
              </a:rPr>
              <a:t>Data.Char</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main</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forever</a:t>
            </a:r>
            <a:r>
              <a:rPr kumimoji="0" lang="en-US" altLang="en-US"/>
              <a:t> </a:t>
            </a:r>
            <a:r>
              <a:rPr kumimoji="0" lang="en-US" altLang="en-US">
                <a:latin typeface="Consolas" panose="020B0609020204030204" pitchFamily="49" charset="0"/>
              </a:rPr>
              <a:t>$</a:t>
            </a:r>
            <a:r>
              <a:rPr kumimoji="0" lang="en-US" altLang="en-US"/>
              <a:t> </a:t>
            </a:r>
            <a:r>
              <a:rPr kumimoji="0" lang="en-US" altLang="en-US" b="1">
                <a:latin typeface="Arial" panose="020B0604020202020204" pitchFamily="34" charset="0"/>
              </a:rPr>
              <a:t>do</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putStr</a:t>
            </a:r>
            <a:r>
              <a:rPr kumimoji="0" lang="en-US" altLang="en-US"/>
              <a:t> </a:t>
            </a:r>
            <a:r>
              <a:rPr kumimoji="0" lang="en-US" altLang="en-US">
                <a:latin typeface="Consolas" panose="020B0609020204030204" pitchFamily="49" charset="0"/>
              </a:rPr>
              <a:t>"Give</a:t>
            </a:r>
            <a:r>
              <a:rPr kumimoji="0" lang="en-US" altLang="en-US"/>
              <a:t> </a:t>
            </a:r>
            <a:r>
              <a:rPr kumimoji="0" lang="en-US" altLang="en-US">
                <a:latin typeface="Consolas" panose="020B0609020204030204" pitchFamily="49" charset="0"/>
              </a:rPr>
              <a:t>me</a:t>
            </a:r>
            <a:r>
              <a:rPr kumimoji="0" lang="en-US" altLang="en-US"/>
              <a:t> </a:t>
            </a:r>
            <a:r>
              <a:rPr kumimoji="0" lang="en-US" altLang="en-US">
                <a:latin typeface="Consolas" panose="020B0609020204030204" pitchFamily="49" charset="0"/>
              </a:rPr>
              <a:t>some</a:t>
            </a:r>
            <a:r>
              <a:rPr kumimoji="0" lang="en-US" altLang="en-US"/>
              <a:t> </a:t>
            </a:r>
            <a:r>
              <a:rPr kumimoji="0" lang="en-US" altLang="en-US">
                <a:latin typeface="Consolas" panose="020B0609020204030204" pitchFamily="49" charset="0"/>
              </a:rPr>
              <a:t>input:</a:t>
            </a:r>
            <a:r>
              <a:rPr kumimoji="0" lang="en-US" altLang="en-US"/>
              <a:t> </a:t>
            </a:r>
            <a:r>
              <a:rPr kumimoji="0" lang="en-US" altLang="en-US">
                <a:latin typeface="Consolas" panose="020B0609020204030204" pitchFamily="49" charset="0"/>
              </a:rPr>
              <a:t>"</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l</a:t>
            </a:r>
            <a:r>
              <a:rPr kumimoji="0" lang="en-US" altLang="en-US"/>
              <a:t> </a:t>
            </a:r>
            <a:r>
              <a:rPr kumimoji="0" lang="en-US" altLang="en-US">
                <a:latin typeface="Consolas" panose="020B0609020204030204" pitchFamily="49" charset="0"/>
              </a:rPr>
              <a:t>&lt;-</a:t>
            </a:r>
            <a:r>
              <a:rPr kumimoji="0" lang="en-US" altLang="en-US"/>
              <a:t> </a:t>
            </a:r>
            <a:r>
              <a:rPr kumimoji="0" lang="en-US" altLang="en-US">
                <a:latin typeface="Consolas" panose="020B0609020204030204" pitchFamily="49" charset="0"/>
              </a:rPr>
              <a:t>getLine</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map</a:t>
            </a:r>
            <a:r>
              <a:rPr kumimoji="0" lang="en-US" altLang="en-US"/>
              <a:t> </a:t>
            </a:r>
            <a:r>
              <a:rPr kumimoji="0" lang="en-US" altLang="en-US">
                <a:latin typeface="Consolas" panose="020B0609020204030204" pitchFamily="49" charset="0"/>
              </a:rPr>
              <a:t>toUpper</a:t>
            </a:r>
            <a:r>
              <a:rPr kumimoji="0" lang="en-US" altLang="en-US"/>
              <a:t> </a:t>
            </a:r>
            <a:r>
              <a:rPr kumimoji="0" lang="en-US" altLang="en-US">
                <a:latin typeface="Consolas" panose="020B0609020204030204" pitchFamily="49" charset="0"/>
              </a:rPr>
              <a:t>l</a:t>
            </a:r>
            <a:r>
              <a:rPr kumimoji="0" lang="en-US" altLang="en-US" sz="2000"/>
              <a:t> </a:t>
            </a:r>
            <a:endParaRPr kumimoji="0" lang="en-US" altLang="en-US" sz="2000">
              <a:solidFill>
                <a:srgbClr val="FFFFFF"/>
              </a:solidFill>
              <a:latin typeface="Consolas" panose="020B0609020204030204" pitchFamily="49" charset="0"/>
            </a:endParaRPr>
          </a:p>
        </p:txBody>
      </p:sp>
      <p:sp>
        <p:nvSpPr>
          <p:cNvPr id="60420" name="Text Box 2">
            <a:extLst>
              <a:ext uri="{FF2B5EF4-FFF2-40B4-BE49-F238E27FC236}">
                <a16:creationId xmlns:a16="http://schemas.microsoft.com/office/drawing/2014/main" id="{0E770F3C-F152-1A4D-B0BE-03BF7BD65BFD}"/>
              </a:ext>
            </a:extLst>
          </p:cNvPr>
          <p:cNvSpPr txBox="1">
            <a:spLocks noChangeArrowheads="1"/>
          </p:cNvSpPr>
          <p:nvPr/>
        </p:nvSpPr>
        <p:spPr bwMode="auto">
          <a:xfrm>
            <a:off x="1939925" y="5175250"/>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(Will indefinitely ask for input and print it back out capitalized.)</a:t>
            </a:r>
          </a:p>
        </p:txBody>
      </p:sp>
    </p:spTree>
    <p:extLst>
      <p:ext uri="{BB962C8B-B14F-4D97-AF65-F5344CB8AC3E}">
        <p14:creationId xmlns:p14="http://schemas.microsoft.com/office/powerpoint/2010/main" val="106197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1">
            <a:extLst>
              <a:ext uri="{FF2B5EF4-FFF2-40B4-BE49-F238E27FC236}">
                <a16:creationId xmlns:a16="http://schemas.microsoft.com/office/drawing/2014/main" id="{1CDAEDCA-3ADD-4D45-B7B1-9E4401E280DB}"/>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55B0B0B4-8B6A-2B40-BBE9-5427DA25CBDA}" type="slidenum">
              <a:rPr kumimoji="0" lang="en-US" altLang="en-US" sz="1400"/>
              <a:pPr algn="r">
                <a:spcBef>
                  <a:spcPct val="0"/>
                </a:spcBef>
                <a:buClrTx/>
                <a:buFontTx/>
                <a:buNone/>
              </a:pPr>
              <a:t>15</a:t>
            </a:fld>
            <a:endParaRPr kumimoji="0" lang="en-US" altLang="en-US" sz="1400"/>
          </a:p>
        </p:txBody>
      </p:sp>
      <p:sp>
        <p:nvSpPr>
          <p:cNvPr id="660482" name="Text Box 2">
            <a:extLst>
              <a:ext uri="{FF2B5EF4-FFF2-40B4-BE49-F238E27FC236}">
                <a16:creationId xmlns:a16="http://schemas.microsoft.com/office/drawing/2014/main" id="{A336BCAD-94FE-CB4A-8F61-B5EB2A6FE319}"/>
              </a:ext>
            </a:extLst>
          </p:cNvPr>
          <p:cNvSpPr txBox="1">
            <a:spLocks noChangeArrowheads="1"/>
          </p:cNvSpPr>
          <p:nvPr/>
        </p:nvSpPr>
        <p:spPr bwMode="auto">
          <a:xfrm>
            <a:off x="1957389" y="963613"/>
            <a:ext cx="8510587" cy="4832350"/>
          </a:xfrm>
          <a:prstGeom prst="rect">
            <a:avLst/>
          </a:prstGeom>
          <a:noFill/>
          <a:ln>
            <a:noFill/>
          </a:ln>
          <a:effectLst/>
          <a:extLst>
            <a:ext uri="{909E8E84-426E-40dd-AFC4-6F175D3DCCD1}"/>
            <a:ext uri="{91240B29-F687-4f45-9708-019B960494DF}"/>
            <a:ext uri="{AF507438-7753-43e0-B8FC-AC1667EBCBE1}"/>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pPr>
              <a:defRPr/>
            </a:pPr>
            <a:r>
              <a:rPr lang="en-US" dirty="0"/>
              <a:t>Other functions:</a:t>
            </a:r>
          </a:p>
          <a:p>
            <a:pPr marL="457200" indent="-457200">
              <a:buFont typeface="Arial"/>
              <a:buChar char="•"/>
              <a:defRPr/>
            </a:pPr>
            <a:r>
              <a:rPr lang="en-US" dirty="0"/>
              <a:t>sequence: takes list of I/O actions and does them one after the other</a:t>
            </a:r>
          </a:p>
          <a:p>
            <a:pPr marL="457200" indent="-457200">
              <a:buFont typeface="Arial"/>
              <a:buChar char="•"/>
              <a:defRPr/>
            </a:pPr>
            <a:r>
              <a:rPr lang="en-US" dirty="0" err="1"/>
              <a:t>mapM</a:t>
            </a:r>
            <a:r>
              <a:rPr lang="en-US" dirty="0"/>
              <a:t>: takes a function (which returns an I/O) and maps it over a list</a:t>
            </a:r>
          </a:p>
          <a:p>
            <a:pPr marL="457200" indent="-457200">
              <a:buFont typeface="Arial"/>
              <a:buChar char="•"/>
              <a:defRPr/>
            </a:pPr>
            <a:endParaRPr lang="en-US" dirty="0"/>
          </a:p>
          <a:p>
            <a:pPr>
              <a:defRPr/>
            </a:pPr>
            <a:endParaRPr lang="en-US" dirty="0"/>
          </a:p>
          <a:p>
            <a:pPr>
              <a:defRPr/>
            </a:pPr>
            <a:r>
              <a:rPr lang="en-US" dirty="0"/>
              <a:t>Others available in </a:t>
            </a:r>
            <a:r>
              <a:rPr lang="en-US" dirty="0" err="1"/>
              <a:t>Control.Monad</a:t>
            </a:r>
            <a:r>
              <a:rPr lang="en-US" dirty="0"/>
              <a:t>:</a:t>
            </a:r>
          </a:p>
          <a:p>
            <a:pPr marL="457200" indent="-457200">
              <a:buFont typeface="Arial"/>
              <a:buChar char="•"/>
              <a:defRPr/>
            </a:pPr>
            <a:r>
              <a:rPr lang="en-US" dirty="0"/>
              <a:t>when: takes </a:t>
            </a:r>
            <a:r>
              <a:rPr lang="en-US" dirty="0" err="1"/>
              <a:t>boolean</a:t>
            </a:r>
            <a:r>
              <a:rPr lang="en-US" dirty="0"/>
              <a:t> and I/O action.  If </a:t>
            </a:r>
            <a:r>
              <a:rPr lang="en-US" dirty="0" err="1"/>
              <a:t>bool</a:t>
            </a:r>
            <a:r>
              <a:rPr lang="en-US" dirty="0"/>
              <a:t> is true, returns same I/O, and if false, does a return instead </a:t>
            </a:r>
          </a:p>
        </p:txBody>
      </p:sp>
    </p:spTree>
    <p:extLst>
      <p:ext uri="{BB962C8B-B14F-4D97-AF65-F5344CB8AC3E}">
        <p14:creationId xmlns:p14="http://schemas.microsoft.com/office/powerpoint/2010/main" val="26898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1">
            <a:extLst>
              <a:ext uri="{FF2B5EF4-FFF2-40B4-BE49-F238E27FC236}">
                <a16:creationId xmlns:a16="http://schemas.microsoft.com/office/drawing/2014/main" id="{C6F12869-2182-464E-9CE8-0DF504A725AC}"/>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34C4D67E-7BBA-E748-8E04-4BC9D0155C91}" type="slidenum">
              <a:rPr kumimoji="0" lang="en-US" altLang="en-US" sz="1400"/>
              <a:pPr algn="r">
                <a:spcBef>
                  <a:spcPct val="0"/>
                </a:spcBef>
                <a:buClrTx/>
                <a:buFontTx/>
                <a:buNone/>
              </a:pPr>
              <a:t>16</a:t>
            </a:fld>
            <a:endParaRPr kumimoji="0" lang="en-US" altLang="en-US" sz="1400"/>
          </a:p>
        </p:txBody>
      </p:sp>
      <p:sp>
        <p:nvSpPr>
          <p:cNvPr id="2" name="Text Box 2">
            <a:extLst>
              <a:ext uri="{FF2B5EF4-FFF2-40B4-BE49-F238E27FC236}">
                <a16:creationId xmlns:a16="http://schemas.microsoft.com/office/drawing/2014/main" id="{75925F10-73B6-004B-B523-B95892635276}"/>
              </a:ext>
            </a:extLst>
          </p:cNvPr>
          <p:cNvSpPr txBox="1">
            <a:spLocks noChangeArrowheads="1"/>
          </p:cNvSpPr>
          <p:nvPr/>
        </p:nvSpPr>
        <p:spPr bwMode="auto">
          <a:xfrm>
            <a:off x="1676400" y="1463675"/>
            <a:ext cx="8510588" cy="353853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lvl1pPr>
              <a:defRPr sz="2800">
                <a:solidFill>
                  <a:schemeClr val="tx1"/>
                </a:solidFill>
                <a:latin typeface="Tahoma" charset="0"/>
                <a:ea typeface="ＭＳ Ｐゴシック" charset="0"/>
                <a:cs typeface="ＭＳ Ｐゴシック" charset="0"/>
              </a:defRPr>
            </a:lvl1pPr>
            <a:lvl2pPr marL="742950" indent="-285750">
              <a:defRPr sz="2800">
                <a:solidFill>
                  <a:schemeClr val="tx1"/>
                </a:solidFill>
                <a:latin typeface="Tahoma" charset="0"/>
                <a:ea typeface="ＭＳ Ｐゴシック" charset="0"/>
              </a:defRPr>
            </a:lvl2pPr>
            <a:lvl3pPr marL="1143000" indent="-228600">
              <a:defRPr sz="2800">
                <a:solidFill>
                  <a:schemeClr val="tx1"/>
                </a:solidFill>
                <a:latin typeface="Tahoma" charset="0"/>
                <a:ea typeface="ＭＳ Ｐゴシック" charset="0"/>
              </a:defRPr>
            </a:lvl3pPr>
            <a:lvl4pPr marL="1600200" indent="-228600">
              <a:defRPr sz="2800">
                <a:solidFill>
                  <a:schemeClr val="tx1"/>
                </a:solidFill>
                <a:latin typeface="Tahoma" charset="0"/>
                <a:ea typeface="ＭＳ Ｐゴシック" charset="0"/>
              </a:defRPr>
            </a:lvl4pPr>
            <a:lvl5pPr marL="2057400" indent="-228600">
              <a:defRPr sz="2800">
                <a:solidFill>
                  <a:schemeClr val="tx1"/>
                </a:solidFill>
                <a:latin typeface="Tahoma" charset="0"/>
                <a:ea typeface="ＭＳ Ｐゴシック" charset="0"/>
              </a:defRPr>
            </a:lvl5pPr>
            <a:lvl6pPr marL="2514600" indent="-228600" eaLnBrk="0" fontAlgn="base" hangingPunct="0">
              <a:spcBef>
                <a:spcPct val="0"/>
              </a:spcBef>
              <a:spcAft>
                <a:spcPct val="0"/>
              </a:spcAft>
              <a:defRPr sz="2800">
                <a:solidFill>
                  <a:schemeClr val="tx1"/>
                </a:solidFill>
                <a:latin typeface="Tahoma" charset="0"/>
                <a:ea typeface="ＭＳ Ｐゴシック" charset="0"/>
              </a:defRPr>
            </a:lvl6pPr>
            <a:lvl7pPr marL="2971800" indent="-228600" eaLnBrk="0" fontAlgn="base" hangingPunct="0">
              <a:spcBef>
                <a:spcPct val="0"/>
              </a:spcBef>
              <a:spcAft>
                <a:spcPct val="0"/>
              </a:spcAft>
              <a:defRPr sz="2800">
                <a:solidFill>
                  <a:schemeClr val="tx1"/>
                </a:solidFill>
                <a:latin typeface="Tahoma" charset="0"/>
                <a:ea typeface="ＭＳ Ｐゴシック" charset="0"/>
              </a:defRPr>
            </a:lvl7pPr>
            <a:lvl8pPr marL="3429000" indent="-228600" eaLnBrk="0" fontAlgn="base" hangingPunct="0">
              <a:spcBef>
                <a:spcPct val="0"/>
              </a:spcBef>
              <a:spcAft>
                <a:spcPct val="0"/>
              </a:spcAft>
              <a:defRPr sz="2800">
                <a:solidFill>
                  <a:schemeClr val="tx1"/>
                </a:solidFill>
                <a:latin typeface="Tahoma" charset="0"/>
                <a:ea typeface="ＭＳ Ｐゴシック" charset="0"/>
              </a:defRPr>
            </a:lvl8pPr>
            <a:lvl9pPr marL="3886200" indent="-228600" eaLnBrk="0" fontAlgn="base" hangingPunct="0">
              <a:spcBef>
                <a:spcPct val="0"/>
              </a:spcBef>
              <a:spcAft>
                <a:spcPct val="0"/>
              </a:spcAft>
              <a:defRPr sz="2800">
                <a:solidFill>
                  <a:schemeClr val="tx1"/>
                </a:solidFill>
                <a:latin typeface="Tahoma" charset="0"/>
                <a:ea typeface="ＭＳ Ｐゴシック" charset="0"/>
              </a:defRPr>
            </a:lvl9pPr>
          </a:lstStyle>
          <a:p>
            <a:pPr>
              <a:defRPr/>
            </a:pPr>
            <a:r>
              <a:rPr lang="en-US" dirty="0"/>
              <a:t>Scripting functionality deals with I/O as a necessity.  </a:t>
            </a:r>
          </a:p>
          <a:p>
            <a:pPr>
              <a:defRPr/>
            </a:pPr>
            <a:endParaRPr lang="en-US" dirty="0"/>
          </a:p>
          <a:p>
            <a:pPr>
              <a:defRPr/>
            </a:pPr>
            <a:r>
              <a:rPr lang="en-US" dirty="0"/>
              <a:t>The module </a:t>
            </a:r>
            <a:r>
              <a:rPr lang="en-US" dirty="0" err="1"/>
              <a:t>System.Environment</a:t>
            </a:r>
            <a:r>
              <a:rPr lang="en-US" dirty="0"/>
              <a:t> has several to help with this:</a:t>
            </a:r>
          </a:p>
          <a:p>
            <a:pPr marL="457200" indent="-457200">
              <a:buFont typeface="Arial"/>
              <a:buChar char="•"/>
              <a:defRPr/>
            </a:pPr>
            <a:r>
              <a:rPr lang="en-US" dirty="0" err="1"/>
              <a:t>getArgs</a:t>
            </a:r>
            <a:r>
              <a:rPr lang="en-US" dirty="0"/>
              <a:t>: returns a list of the arguments that the program was run with</a:t>
            </a:r>
          </a:p>
          <a:p>
            <a:pPr marL="457200" indent="-457200">
              <a:buFont typeface="Arial"/>
              <a:buChar char="•"/>
              <a:defRPr/>
            </a:pPr>
            <a:r>
              <a:rPr lang="en-US" dirty="0" err="1"/>
              <a:t>getProgName</a:t>
            </a:r>
            <a:r>
              <a:rPr lang="en-US" dirty="0"/>
              <a:t>: returns the string which is the program name </a:t>
            </a:r>
          </a:p>
        </p:txBody>
      </p:sp>
      <p:sp>
        <p:nvSpPr>
          <p:cNvPr id="62467" name="Rectangle 2">
            <a:extLst>
              <a:ext uri="{FF2B5EF4-FFF2-40B4-BE49-F238E27FC236}">
                <a16:creationId xmlns:a16="http://schemas.microsoft.com/office/drawing/2014/main" id="{5EF56A9B-2FC7-BA4C-A439-C5F9FE00418B}"/>
              </a:ext>
            </a:extLst>
          </p:cNvPr>
          <p:cNvSpPr txBox="1">
            <a:spLocks noChangeArrowheads="1"/>
          </p:cNvSpPr>
          <p:nvPr/>
        </p:nvSpPr>
        <p:spPr bwMode="auto">
          <a:xfrm>
            <a:off x="1871663" y="2476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An example:</a:t>
            </a:r>
          </a:p>
          <a:p>
            <a:pPr>
              <a:spcBef>
                <a:spcPct val="0"/>
              </a:spcBef>
              <a:buClrTx/>
              <a:buFontTx/>
              <a:buNone/>
            </a:pPr>
            <a:r>
              <a:rPr lang="en-US" altLang="en-US" sz="3600">
                <a:solidFill>
                  <a:schemeClr val="tx2"/>
                </a:solidFill>
                <a:latin typeface="Arial Black" panose="020B0604020202020204" pitchFamily="34" charset="0"/>
              </a:rPr>
              <a:t>System Level programming</a:t>
            </a:r>
          </a:p>
        </p:txBody>
      </p:sp>
      <p:sp>
        <p:nvSpPr>
          <p:cNvPr id="62468" name="Text Box 2">
            <a:extLst>
              <a:ext uri="{FF2B5EF4-FFF2-40B4-BE49-F238E27FC236}">
                <a16:creationId xmlns:a16="http://schemas.microsoft.com/office/drawing/2014/main" id="{ADBD706F-DD5B-CA44-A312-C363D50DA5D1}"/>
              </a:ext>
            </a:extLst>
          </p:cNvPr>
          <p:cNvSpPr txBox="1">
            <a:spLocks noChangeArrowheads="1"/>
          </p:cNvSpPr>
          <p:nvPr/>
        </p:nvSpPr>
        <p:spPr bwMode="auto">
          <a:xfrm>
            <a:off x="1871664" y="5160964"/>
            <a:ext cx="851058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(Note: I’ll be assuming you compile using “</a:t>
            </a:r>
            <a:r>
              <a:rPr kumimoji="0" lang="en-US" altLang="ja-JP" dirty="0" err="1"/>
              <a:t>ghc</a:t>
            </a:r>
            <a:r>
              <a:rPr kumimoji="0" lang="en-US" altLang="ja-JP" dirty="0"/>
              <a:t> –make </a:t>
            </a:r>
            <a:r>
              <a:rPr kumimoji="0" lang="en-US" altLang="ja-JP" dirty="0" err="1"/>
              <a:t>myprogram</a:t>
            </a:r>
            <a:r>
              <a:rPr kumimoji="0" lang="en-US" altLang="en-US" dirty="0"/>
              <a:t>”</a:t>
            </a:r>
            <a:r>
              <a:rPr kumimoji="0" lang="en-US" altLang="ja-JP" dirty="0"/>
              <a:t> and then running </a:t>
            </a:r>
            <a:r>
              <a:rPr kumimoji="0" lang="en-US" altLang="en-US" dirty="0"/>
              <a:t>“</a:t>
            </a:r>
            <a:r>
              <a:rPr kumimoji="0" lang="en-US" altLang="ja-JP" dirty="0"/>
              <a:t>./</a:t>
            </a:r>
            <a:r>
              <a:rPr kumimoji="0" lang="en-US" altLang="ja-JP" dirty="0" err="1"/>
              <a:t>myprogram</a:t>
            </a:r>
            <a:r>
              <a:rPr kumimoji="0" lang="en-US" altLang="en-US" dirty="0"/>
              <a:t>”</a:t>
            </a:r>
            <a:r>
              <a:rPr kumimoji="0" lang="en-US" altLang="ja-JP" dirty="0"/>
              <a:t>.</a:t>
            </a:r>
          </a:p>
          <a:p>
            <a:pPr>
              <a:spcBef>
                <a:spcPct val="0"/>
              </a:spcBef>
              <a:buClrTx/>
              <a:buFontTx/>
              <a:buNone/>
            </a:pPr>
            <a:r>
              <a:rPr kumimoji="0" lang="en-US" altLang="en-US" dirty="0"/>
              <a:t>But you could also do “</a:t>
            </a:r>
            <a:r>
              <a:rPr kumimoji="0" lang="en-US" altLang="ja-JP" dirty="0" err="1"/>
              <a:t>runhaskell</a:t>
            </a:r>
            <a:r>
              <a:rPr kumimoji="0" lang="en-US" altLang="ja-JP" dirty="0"/>
              <a:t> </a:t>
            </a:r>
            <a:r>
              <a:rPr kumimoji="0" lang="en-US" altLang="ja-JP" dirty="0" err="1"/>
              <a:t>myprogram.hs</a:t>
            </a:r>
            <a:r>
              <a:rPr kumimoji="0" lang="en-US" altLang="en-US" dirty="0"/>
              <a:t>”</a:t>
            </a:r>
            <a:r>
              <a:rPr kumimoji="0" lang="en-US" altLang="ja-JP" dirty="0"/>
              <a:t>.)</a:t>
            </a:r>
            <a:endParaRPr kumimoji="0" lang="en-US" altLang="en-US" dirty="0"/>
          </a:p>
        </p:txBody>
      </p:sp>
    </p:spTree>
    <p:extLst>
      <p:ext uri="{BB962C8B-B14F-4D97-AF65-F5344CB8AC3E}">
        <p14:creationId xmlns:p14="http://schemas.microsoft.com/office/powerpoint/2010/main" val="253114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1">
            <a:extLst>
              <a:ext uri="{FF2B5EF4-FFF2-40B4-BE49-F238E27FC236}">
                <a16:creationId xmlns:a16="http://schemas.microsoft.com/office/drawing/2014/main" id="{57C5B78A-00CA-8048-89B0-F4F7AC97E54B}"/>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FCF0DE73-B8EB-6540-9B57-C7227B28645C}" type="slidenum">
              <a:rPr kumimoji="0" lang="en-US" altLang="en-US" sz="1400"/>
              <a:pPr algn="r">
                <a:spcBef>
                  <a:spcPct val="0"/>
                </a:spcBef>
                <a:buClrTx/>
                <a:buFontTx/>
                <a:buNone/>
              </a:pPr>
              <a:t>17</a:t>
            </a:fld>
            <a:endParaRPr kumimoji="0" lang="en-US" altLang="en-US" sz="1400"/>
          </a:p>
        </p:txBody>
      </p:sp>
      <p:sp>
        <p:nvSpPr>
          <p:cNvPr id="63490" name="Text Box 2">
            <a:extLst>
              <a:ext uri="{FF2B5EF4-FFF2-40B4-BE49-F238E27FC236}">
                <a16:creationId xmlns:a16="http://schemas.microsoft.com/office/drawing/2014/main" id="{C0EF6469-650A-5645-99A3-03FAB00E0637}"/>
              </a:ext>
            </a:extLst>
          </p:cNvPr>
          <p:cNvSpPr txBox="1">
            <a:spLocks noChangeArrowheads="1"/>
          </p:cNvSpPr>
          <p:nvPr/>
        </p:nvSpPr>
        <p:spPr bwMode="auto">
          <a:xfrm>
            <a:off x="1876425" y="471489"/>
            <a:ext cx="851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endParaRPr kumimoji="0" lang="en-US" altLang="en-US"/>
          </a:p>
        </p:txBody>
      </p:sp>
      <p:sp>
        <p:nvSpPr>
          <p:cNvPr id="63491" name="Text Box 3">
            <a:extLst>
              <a:ext uri="{FF2B5EF4-FFF2-40B4-BE49-F238E27FC236}">
                <a16:creationId xmlns:a16="http://schemas.microsoft.com/office/drawing/2014/main" id="{4D6D3D3E-EB09-8E40-90D4-D93BC510170C}"/>
              </a:ext>
            </a:extLst>
          </p:cNvPr>
          <p:cNvSpPr txBox="1">
            <a:spLocks noChangeArrowheads="1"/>
          </p:cNvSpPr>
          <p:nvPr/>
        </p:nvSpPr>
        <p:spPr bwMode="auto">
          <a:xfrm>
            <a:off x="1957389" y="1076326"/>
            <a:ext cx="8397875" cy="414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400" dirty="0">
                <a:solidFill>
                  <a:srgbClr val="FFFFFF"/>
                </a:solidFill>
                <a:latin typeface="Consolas" panose="020B0609020204030204" pitchFamily="49" charset="0"/>
              </a:rPr>
              <a:t>import </a:t>
            </a:r>
            <a:r>
              <a:rPr kumimoji="0" lang="en-US" altLang="en-US" sz="2400" dirty="0" err="1">
                <a:solidFill>
                  <a:srgbClr val="FFFFFF"/>
                </a:solidFill>
                <a:latin typeface="Consolas" panose="020B0609020204030204" pitchFamily="49" charset="0"/>
              </a:rPr>
              <a:t>System.Environment</a:t>
            </a: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import </a:t>
            </a:r>
            <a:r>
              <a:rPr kumimoji="0" lang="en-US" altLang="en-US" sz="2400" dirty="0" err="1">
                <a:solidFill>
                  <a:srgbClr val="FFFFFF"/>
                </a:solidFill>
                <a:latin typeface="Consolas" panose="020B0609020204030204" pitchFamily="49" charset="0"/>
              </a:rPr>
              <a:t>Data.List</a:t>
            </a: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main = do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args</a:t>
            </a:r>
            <a:r>
              <a:rPr kumimoji="0" lang="en-US" altLang="en-US" sz="2400" dirty="0">
                <a:solidFill>
                  <a:srgbClr val="FFFFFF"/>
                </a:solidFill>
                <a:latin typeface="Consolas" panose="020B0609020204030204" pitchFamily="49" charset="0"/>
              </a:rPr>
              <a:t> &lt;- </a:t>
            </a:r>
            <a:r>
              <a:rPr kumimoji="0" lang="en-US" altLang="en-US" sz="2400" dirty="0" err="1">
                <a:solidFill>
                  <a:srgbClr val="FFFFFF"/>
                </a:solidFill>
                <a:latin typeface="Consolas" panose="020B0609020204030204" pitchFamily="49" charset="0"/>
              </a:rPr>
              <a:t>getArgs</a:t>
            </a: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progName</a:t>
            </a:r>
            <a:r>
              <a:rPr kumimoji="0" lang="en-US" altLang="en-US" sz="2400" dirty="0">
                <a:solidFill>
                  <a:srgbClr val="FFFFFF"/>
                </a:solidFill>
                <a:latin typeface="Consolas" panose="020B0609020204030204" pitchFamily="49" charset="0"/>
              </a:rPr>
              <a:t> &lt;- </a:t>
            </a:r>
            <a:r>
              <a:rPr kumimoji="0" lang="en-US" altLang="en-US" sz="2400" dirty="0" err="1">
                <a:solidFill>
                  <a:srgbClr val="FFFFFF"/>
                </a:solidFill>
                <a:latin typeface="Consolas" panose="020B0609020204030204" pitchFamily="49" charset="0"/>
              </a:rPr>
              <a:t>getProgName</a:t>
            </a: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putStrLn</a:t>
            </a:r>
            <a:r>
              <a:rPr kumimoji="0" lang="en-US" altLang="en-US" sz="2400" dirty="0">
                <a:solidFill>
                  <a:srgbClr val="FFFFFF"/>
                </a:solidFill>
                <a:latin typeface="Consolas" panose="020B0609020204030204" pitchFamily="49" charset="0"/>
              </a:rPr>
              <a:t> "The arguments are:"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mapM</a:t>
            </a: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putStrLn</a:t>
            </a: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args</a:t>
            </a:r>
            <a:r>
              <a:rPr kumimoji="0" lang="en-US" altLang="en-US" sz="24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putStrLn</a:t>
            </a:r>
            <a:r>
              <a:rPr kumimoji="0" lang="en-US" altLang="en-US" sz="2400" dirty="0">
                <a:solidFill>
                  <a:srgbClr val="FFFFFF"/>
                </a:solidFill>
                <a:latin typeface="Consolas" panose="020B0609020204030204" pitchFamily="49" charset="0"/>
              </a:rPr>
              <a:t> "The program name is:"  </a:t>
            </a:r>
          </a:p>
          <a:p>
            <a:pPr>
              <a:lnSpc>
                <a:spcPct val="110000"/>
              </a:lnSpc>
              <a:spcBef>
                <a:spcPct val="0"/>
              </a:spcBef>
              <a:buClrTx/>
              <a:buFontTx/>
              <a:buNone/>
            </a:pP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putStrLn</a:t>
            </a:r>
            <a:r>
              <a:rPr kumimoji="0" lang="en-US" altLang="en-US" sz="2400" dirty="0">
                <a:solidFill>
                  <a:srgbClr val="FFFFFF"/>
                </a:solidFill>
                <a:latin typeface="Consolas" panose="020B0609020204030204" pitchFamily="49" charset="0"/>
              </a:rPr>
              <a:t> </a:t>
            </a:r>
            <a:r>
              <a:rPr kumimoji="0" lang="en-US" altLang="en-US" sz="2400" dirty="0" err="1">
                <a:solidFill>
                  <a:srgbClr val="FFFFFF"/>
                </a:solidFill>
                <a:latin typeface="Consolas" panose="020B0609020204030204" pitchFamily="49" charset="0"/>
              </a:rPr>
              <a:t>progName</a:t>
            </a:r>
            <a:r>
              <a:rPr kumimoji="0" lang="en-US" altLang="en-US" sz="2400" dirty="0">
                <a:solidFill>
                  <a:srgbClr val="FFFFFF"/>
                </a:solidFill>
                <a:latin typeface="Consolas" panose="020B0609020204030204" pitchFamily="49" charset="0"/>
              </a:rPr>
              <a:t> </a:t>
            </a:r>
          </a:p>
        </p:txBody>
      </p:sp>
      <p:sp>
        <p:nvSpPr>
          <p:cNvPr id="63492" name="Text Box 2">
            <a:extLst>
              <a:ext uri="{FF2B5EF4-FFF2-40B4-BE49-F238E27FC236}">
                <a16:creationId xmlns:a16="http://schemas.microsoft.com/office/drawing/2014/main" id="{27035DB3-6C87-2247-8304-E8B48C1F4A48}"/>
              </a:ext>
            </a:extLst>
          </p:cNvPr>
          <p:cNvSpPr txBox="1">
            <a:spLocks noChangeArrowheads="1"/>
          </p:cNvSpPr>
          <p:nvPr/>
        </p:nvSpPr>
        <p:spPr bwMode="auto">
          <a:xfrm>
            <a:off x="1838325" y="271464"/>
            <a:ext cx="851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An example:</a:t>
            </a:r>
          </a:p>
        </p:txBody>
      </p:sp>
    </p:spTree>
    <p:extLst>
      <p:ext uri="{BB962C8B-B14F-4D97-AF65-F5344CB8AC3E}">
        <p14:creationId xmlns:p14="http://schemas.microsoft.com/office/powerpoint/2010/main" val="300595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1">
            <a:extLst>
              <a:ext uri="{FF2B5EF4-FFF2-40B4-BE49-F238E27FC236}">
                <a16:creationId xmlns:a16="http://schemas.microsoft.com/office/drawing/2014/main" id="{904D9CF4-9A85-7942-8873-33775179F6C0}"/>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9A8908A9-5DAD-554B-8BE9-4A1F1411B758}" type="slidenum">
              <a:rPr kumimoji="0" lang="en-US" altLang="en-US" sz="1400"/>
              <a:pPr algn="r">
                <a:spcBef>
                  <a:spcPct val="0"/>
                </a:spcBef>
                <a:buClrTx/>
                <a:buFontTx/>
                <a:buNone/>
              </a:pPr>
              <a:t>18</a:t>
            </a:fld>
            <a:endParaRPr kumimoji="0" lang="en-US" altLang="en-US" sz="1400"/>
          </a:p>
        </p:txBody>
      </p:sp>
      <p:sp>
        <p:nvSpPr>
          <p:cNvPr id="64514" name="Text Box 2">
            <a:extLst>
              <a:ext uri="{FF2B5EF4-FFF2-40B4-BE49-F238E27FC236}">
                <a16:creationId xmlns:a16="http://schemas.microsoft.com/office/drawing/2014/main" id="{095A2275-1320-1C48-BA0A-25C3CA1BA44D}"/>
              </a:ext>
            </a:extLst>
          </p:cNvPr>
          <p:cNvSpPr txBox="1">
            <a:spLocks noChangeArrowheads="1"/>
          </p:cNvSpPr>
          <p:nvPr/>
        </p:nvSpPr>
        <p:spPr bwMode="auto">
          <a:xfrm>
            <a:off x="1876425" y="471489"/>
            <a:ext cx="851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endParaRPr kumimoji="0" lang="en-US" altLang="en-US"/>
          </a:p>
        </p:txBody>
      </p:sp>
      <p:sp>
        <p:nvSpPr>
          <p:cNvPr id="64515" name="Text Box 3">
            <a:extLst>
              <a:ext uri="{FF2B5EF4-FFF2-40B4-BE49-F238E27FC236}">
                <a16:creationId xmlns:a16="http://schemas.microsoft.com/office/drawing/2014/main" id="{C0D419BD-4669-0643-9132-07F0F5043404}"/>
              </a:ext>
            </a:extLst>
          </p:cNvPr>
          <p:cNvSpPr txBox="1">
            <a:spLocks noChangeArrowheads="1"/>
          </p:cNvSpPr>
          <p:nvPr/>
        </p:nvSpPr>
        <p:spPr bwMode="auto">
          <a:xfrm>
            <a:off x="1957389" y="974725"/>
            <a:ext cx="8397875" cy="4351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dirty="0">
                <a:solidFill>
                  <a:srgbClr val="FFFFFF"/>
                </a:solidFill>
                <a:latin typeface="Consolas" panose="020B0609020204030204" pitchFamily="49" charset="0"/>
              </a:rPr>
              <a:t>$ ./</a:t>
            </a:r>
            <a:r>
              <a:rPr kumimoji="0" lang="en-US" altLang="en-US" dirty="0" err="1">
                <a:solidFill>
                  <a:srgbClr val="FFFFFF"/>
                </a:solidFill>
                <a:latin typeface="Consolas" panose="020B0609020204030204" pitchFamily="49" charset="0"/>
              </a:rPr>
              <a:t>arg</a:t>
            </a:r>
            <a:r>
              <a:rPr kumimoji="0" lang="en-US" altLang="en-US" dirty="0">
                <a:solidFill>
                  <a:srgbClr val="FFFFFF"/>
                </a:solidFill>
                <a:latin typeface="Consolas" panose="020B0609020204030204" pitchFamily="49" charset="0"/>
              </a:rPr>
              <a:t>-test first second w00t "multi word </a:t>
            </a:r>
            <a:r>
              <a:rPr kumimoji="0" lang="en-US" altLang="en-US" dirty="0" err="1">
                <a:solidFill>
                  <a:srgbClr val="FFFFFF"/>
                </a:solidFill>
                <a:latin typeface="Consolas" panose="020B0609020204030204" pitchFamily="49" charset="0"/>
              </a:rPr>
              <a:t>arg</a:t>
            </a:r>
            <a:r>
              <a:rPr kumimoji="0" lang="en-US" altLang="en-US"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dirty="0">
                <a:solidFill>
                  <a:srgbClr val="FFFFFF"/>
                </a:solidFill>
                <a:latin typeface="Consolas" panose="020B0609020204030204" pitchFamily="49" charset="0"/>
              </a:rPr>
              <a:t>The arguments are:  </a:t>
            </a:r>
          </a:p>
          <a:p>
            <a:pPr>
              <a:lnSpc>
                <a:spcPct val="110000"/>
              </a:lnSpc>
              <a:spcBef>
                <a:spcPct val="0"/>
              </a:spcBef>
              <a:buClrTx/>
              <a:buFontTx/>
              <a:buNone/>
            </a:pPr>
            <a:r>
              <a:rPr kumimoji="0" lang="en-US" altLang="en-US" dirty="0">
                <a:solidFill>
                  <a:srgbClr val="FFFFFF"/>
                </a:solidFill>
                <a:latin typeface="Consolas" panose="020B0609020204030204" pitchFamily="49" charset="0"/>
              </a:rPr>
              <a:t>first  </a:t>
            </a:r>
          </a:p>
          <a:p>
            <a:pPr>
              <a:lnSpc>
                <a:spcPct val="110000"/>
              </a:lnSpc>
              <a:spcBef>
                <a:spcPct val="0"/>
              </a:spcBef>
              <a:buClrTx/>
              <a:buFontTx/>
              <a:buNone/>
            </a:pPr>
            <a:r>
              <a:rPr kumimoji="0" lang="en-US" altLang="en-US" dirty="0">
                <a:solidFill>
                  <a:srgbClr val="FFFFFF"/>
                </a:solidFill>
                <a:latin typeface="Consolas" panose="020B0609020204030204" pitchFamily="49" charset="0"/>
              </a:rPr>
              <a:t>second  </a:t>
            </a:r>
          </a:p>
          <a:p>
            <a:pPr>
              <a:lnSpc>
                <a:spcPct val="110000"/>
              </a:lnSpc>
              <a:spcBef>
                <a:spcPct val="0"/>
              </a:spcBef>
              <a:buClrTx/>
              <a:buFontTx/>
              <a:buNone/>
            </a:pPr>
            <a:r>
              <a:rPr kumimoji="0" lang="en-US" altLang="en-US" dirty="0">
                <a:solidFill>
                  <a:srgbClr val="FFFFFF"/>
                </a:solidFill>
                <a:latin typeface="Consolas" panose="020B0609020204030204" pitchFamily="49" charset="0"/>
              </a:rPr>
              <a:t>w00t  </a:t>
            </a:r>
          </a:p>
          <a:p>
            <a:pPr>
              <a:lnSpc>
                <a:spcPct val="110000"/>
              </a:lnSpc>
              <a:spcBef>
                <a:spcPct val="0"/>
              </a:spcBef>
              <a:buClrTx/>
              <a:buFontTx/>
              <a:buNone/>
            </a:pPr>
            <a:r>
              <a:rPr kumimoji="0" lang="en-US" altLang="en-US" dirty="0">
                <a:solidFill>
                  <a:srgbClr val="FFFFFF"/>
                </a:solidFill>
                <a:latin typeface="Consolas" panose="020B0609020204030204" pitchFamily="49" charset="0"/>
              </a:rPr>
              <a:t>multi word </a:t>
            </a:r>
            <a:r>
              <a:rPr kumimoji="0" lang="en-US" altLang="en-US" dirty="0" err="1">
                <a:solidFill>
                  <a:srgbClr val="FFFFFF"/>
                </a:solidFill>
                <a:latin typeface="Consolas" panose="020B0609020204030204" pitchFamily="49" charset="0"/>
              </a:rPr>
              <a:t>arg</a:t>
            </a:r>
            <a:r>
              <a:rPr kumimoji="0" lang="en-US" altLang="en-US"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dirty="0">
                <a:solidFill>
                  <a:srgbClr val="FFFFFF"/>
                </a:solidFill>
                <a:latin typeface="Consolas" panose="020B0609020204030204" pitchFamily="49" charset="0"/>
              </a:rPr>
              <a:t>The program name is:  </a:t>
            </a:r>
          </a:p>
          <a:p>
            <a:pPr>
              <a:lnSpc>
                <a:spcPct val="110000"/>
              </a:lnSpc>
              <a:spcBef>
                <a:spcPct val="0"/>
              </a:spcBef>
              <a:buClrTx/>
              <a:buFontTx/>
              <a:buNone/>
            </a:pPr>
            <a:r>
              <a:rPr kumimoji="0" lang="en-US" altLang="en-US" dirty="0" err="1">
                <a:solidFill>
                  <a:srgbClr val="FFFFFF"/>
                </a:solidFill>
                <a:latin typeface="Consolas" panose="020B0609020204030204" pitchFamily="49" charset="0"/>
              </a:rPr>
              <a:t>arg</a:t>
            </a:r>
            <a:r>
              <a:rPr kumimoji="0" lang="en-US" altLang="en-US" dirty="0">
                <a:solidFill>
                  <a:srgbClr val="FFFFFF"/>
                </a:solidFill>
                <a:latin typeface="Consolas" panose="020B0609020204030204" pitchFamily="49" charset="0"/>
              </a:rPr>
              <a:t>-test </a:t>
            </a:r>
          </a:p>
        </p:txBody>
      </p:sp>
      <p:sp>
        <p:nvSpPr>
          <p:cNvPr id="64516" name="Text Box 2">
            <a:extLst>
              <a:ext uri="{FF2B5EF4-FFF2-40B4-BE49-F238E27FC236}">
                <a16:creationId xmlns:a16="http://schemas.microsoft.com/office/drawing/2014/main" id="{A5FE3474-1ABE-884C-B9BC-76C8AB696C00}"/>
              </a:ext>
            </a:extLst>
          </p:cNvPr>
          <p:cNvSpPr txBox="1">
            <a:spLocks noChangeArrowheads="1"/>
          </p:cNvSpPr>
          <p:nvPr/>
        </p:nvSpPr>
        <p:spPr bwMode="auto">
          <a:xfrm>
            <a:off x="1798639" y="244476"/>
            <a:ext cx="8510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The output:</a:t>
            </a:r>
          </a:p>
        </p:txBody>
      </p:sp>
    </p:spTree>
    <p:extLst>
      <p:ext uri="{BB962C8B-B14F-4D97-AF65-F5344CB8AC3E}">
        <p14:creationId xmlns:p14="http://schemas.microsoft.com/office/powerpoint/2010/main" val="167147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a:extLst>
              <a:ext uri="{FF2B5EF4-FFF2-40B4-BE49-F238E27FC236}">
                <a16:creationId xmlns:a16="http://schemas.microsoft.com/office/drawing/2014/main" id="{618CEA37-A754-9448-B3FB-E153F3A4C16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4ED622E3-22F3-B849-874C-F58FBAA73416}" type="slidenum">
              <a:rPr kumimoji="0" lang="en-US" altLang="en-US" sz="1400"/>
              <a:pPr>
                <a:spcBef>
                  <a:spcPct val="0"/>
                </a:spcBef>
                <a:buClrTx/>
                <a:buFontTx/>
                <a:buNone/>
              </a:pPr>
              <a:t>19</a:t>
            </a:fld>
            <a:endParaRPr kumimoji="0" lang="en-US" altLang="en-US" sz="1400"/>
          </a:p>
        </p:txBody>
      </p:sp>
      <p:sp>
        <p:nvSpPr>
          <p:cNvPr id="29698" name="Rectangle 2">
            <a:extLst>
              <a:ext uri="{FF2B5EF4-FFF2-40B4-BE49-F238E27FC236}">
                <a16:creationId xmlns:a16="http://schemas.microsoft.com/office/drawing/2014/main" id="{9445031D-BF58-8D44-A03C-FABC57E7FFEB}"/>
              </a:ext>
            </a:extLst>
          </p:cNvPr>
          <p:cNvSpPr txBox="1">
            <a:spLocks noChangeArrowheads="1"/>
          </p:cNvSpPr>
          <p:nvPr/>
        </p:nvSpPr>
        <p:spPr bwMode="auto">
          <a:xfrm>
            <a:off x="19050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Another functor: IO actions</a:t>
            </a:r>
          </a:p>
        </p:txBody>
      </p:sp>
      <p:sp>
        <p:nvSpPr>
          <p:cNvPr id="29699" name="Text Box 5">
            <a:extLst>
              <a:ext uri="{FF2B5EF4-FFF2-40B4-BE49-F238E27FC236}">
                <a16:creationId xmlns:a16="http://schemas.microsoft.com/office/drawing/2014/main" id="{CFDE4670-9DD2-5141-9A84-E32872E012F5}"/>
              </a:ext>
            </a:extLst>
          </p:cNvPr>
          <p:cNvSpPr txBox="1">
            <a:spLocks noChangeArrowheads="1"/>
          </p:cNvSpPr>
          <p:nvPr/>
        </p:nvSpPr>
        <p:spPr bwMode="auto">
          <a:xfrm>
            <a:off x="1724026" y="1462089"/>
            <a:ext cx="8823325" cy="1781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solidFill>
                  <a:srgbClr val="FFFFFF"/>
                </a:solidFill>
                <a:latin typeface="Consolas" panose="020B0609020204030204" pitchFamily="49" charset="0"/>
              </a:rPr>
              <a:t>main = do line &lt;- getLine   </a:t>
            </a:r>
          </a:p>
          <a:p>
            <a:pPr>
              <a:lnSpc>
                <a:spcPct val="110000"/>
              </a:lnSpc>
              <a:spcBef>
                <a:spcPct val="0"/>
              </a:spcBef>
              <a:buClrTx/>
              <a:buFontTx/>
              <a:buNone/>
            </a:pPr>
            <a:r>
              <a:rPr kumimoji="0" lang="en-US" altLang="en-US" sz="2000">
                <a:solidFill>
                  <a:srgbClr val="FFFFFF"/>
                </a:solidFill>
                <a:latin typeface="Consolas" panose="020B0609020204030204" pitchFamily="49" charset="0"/>
              </a:rPr>
              <a:t>          let line' = reverse line  </a:t>
            </a:r>
          </a:p>
          <a:p>
            <a:pPr>
              <a:lnSpc>
                <a:spcPct val="110000"/>
              </a:lnSpc>
              <a:spcBef>
                <a:spcPct val="0"/>
              </a:spcBef>
              <a:buClrTx/>
              <a:buFontTx/>
              <a:buNone/>
            </a:pPr>
            <a:r>
              <a:rPr kumimoji="0" lang="en-US" altLang="en-US" sz="2000">
                <a:solidFill>
                  <a:srgbClr val="FFFFFF"/>
                </a:solidFill>
                <a:latin typeface="Consolas" panose="020B0609020204030204" pitchFamily="49" charset="0"/>
              </a:rPr>
              <a:t>          putStrLn $ "You said " ++ line' ++ " backwards!"  </a:t>
            </a:r>
          </a:p>
          <a:p>
            <a:pPr>
              <a:lnSpc>
                <a:spcPct val="110000"/>
              </a:lnSpc>
              <a:spcBef>
                <a:spcPct val="0"/>
              </a:spcBef>
              <a:buClrTx/>
              <a:buFontTx/>
              <a:buNone/>
            </a:pPr>
            <a:r>
              <a:rPr kumimoji="0" lang="en-US" altLang="en-US" sz="2000">
                <a:solidFill>
                  <a:srgbClr val="FFFFFF"/>
                </a:solidFill>
                <a:latin typeface="Consolas" panose="020B0609020204030204" pitchFamily="49" charset="0"/>
              </a:rPr>
              <a:t>          putStrLn $ "Yes, you really said" ++ line' ++ " backwards!" </a:t>
            </a:r>
          </a:p>
        </p:txBody>
      </p:sp>
      <p:sp>
        <p:nvSpPr>
          <p:cNvPr id="29700" name="Text Box 3">
            <a:extLst>
              <a:ext uri="{FF2B5EF4-FFF2-40B4-BE49-F238E27FC236}">
                <a16:creationId xmlns:a16="http://schemas.microsoft.com/office/drawing/2014/main" id="{7757EEE5-00C4-6C4B-AD64-5EB513FBE825}"/>
              </a:ext>
            </a:extLst>
          </p:cNvPr>
          <p:cNvSpPr txBox="1">
            <a:spLocks noChangeArrowheads="1"/>
          </p:cNvSpPr>
          <p:nvPr/>
        </p:nvSpPr>
        <p:spPr bwMode="auto">
          <a:xfrm>
            <a:off x="1778000" y="3544888"/>
            <a:ext cx="83899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In the above code, we are getting a line as an IO action, then reversing it and printing it back out.</a:t>
            </a:r>
          </a:p>
          <a:p>
            <a:pPr>
              <a:spcBef>
                <a:spcPct val="0"/>
              </a:spcBef>
              <a:buClrTx/>
              <a:buFontTx/>
              <a:buNone/>
            </a:pPr>
            <a:endParaRPr kumimoji="0" lang="en-US" altLang="en-US"/>
          </a:p>
          <a:p>
            <a:pPr>
              <a:spcBef>
                <a:spcPct val="0"/>
              </a:spcBef>
              <a:buClrTx/>
              <a:buFontTx/>
              <a:buNone/>
            </a:pPr>
            <a:r>
              <a:rPr kumimoji="0" lang="en-US" altLang="en-US"/>
              <a:t>But – an IO is a functor, which means it is designed to be mapped over using fmap!</a:t>
            </a:r>
          </a:p>
        </p:txBody>
      </p:sp>
    </p:spTree>
    <p:extLst>
      <p:ext uri="{BB962C8B-B14F-4D97-AF65-F5344CB8AC3E}">
        <p14:creationId xmlns:p14="http://schemas.microsoft.com/office/powerpoint/2010/main" val="176595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2">
            <a:extLst>
              <a:ext uri="{FF2B5EF4-FFF2-40B4-BE49-F238E27FC236}">
                <a16:creationId xmlns:a16="http://schemas.microsoft.com/office/drawing/2014/main" id="{D5030BF3-69A1-0F4A-8044-09980E40FF0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AC7E4465-43D6-6D41-AFA1-7BA8E43600C1}" type="slidenum">
              <a:rPr kumimoji="0" lang="en-US" altLang="en-US" sz="1400"/>
              <a:pPr>
                <a:spcBef>
                  <a:spcPct val="0"/>
                </a:spcBef>
                <a:buClrTx/>
                <a:buFontTx/>
                <a:buNone/>
              </a:pPr>
              <a:t>2</a:t>
            </a:fld>
            <a:endParaRPr kumimoji="0" lang="en-US" altLang="en-US" sz="1400"/>
          </a:p>
        </p:txBody>
      </p:sp>
      <p:sp>
        <p:nvSpPr>
          <p:cNvPr id="48130" name="Rectangle 2">
            <a:extLst>
              <a:ext uri="{FF2B5EF4-FFF2-40B4-BE49-F238E27FC236}">
                <a16:creationId xmlns:a16="http://schemas.microsoft.com/office/drawing/2014/main" id="{0D19B745-518F-7B48-80AA-09767E8EFD6E}"/>
              </a:ext>
            </a:extLst>
          </p:cNvPr>
          <p:cNvSpPr>
            <a:spLocks noGrp="1" noChangeArrowheads="1"/>
          </p:cNvSpPr>
          <p:nvPr>
            <p:ph type="title"/>
          </p:nvPr>
        </p:nvSpPr>
        <p:spPr>
          <a:xfrm>
            <a:off x="1917700" y="368300"/>
            <a:ext cx="7772400" cy="685800"/>
          </a:xfrm>
        </p:spPr>
        <p:txBody>
          <a:bodyPr>
            <a:normAutofit fontScale="90000"/>
          </a:bodyPr>
          <a:lstStyle/>
          <a:p>
            <a:r>
              <a:rPr lang="en-US" altLang="en-US"/>
              <a:t>File I/O</a:t>
            </a:r>
          </a:p>
        </p:txBody>
      </p:sp>
      <p:sp>
        <p:nvSpPr>
          <p:cNvPr id="48131" name="Text Box 3">
            <a:extLst>
              <a:ext uri="{FF2B5EF4-FFF2-40B4-BE49-F238E27FC236}">
                <a16:creationId xmlns:a16="http://schemas.microsoft.com/office/drawing/2014/main" id="{100F2DE9-6C9E-C247-B851-B7B11AF55A06}"/>
              </a:ext>
            </a:extLst>
          </p:cNvPr>
          <p:cNvSpPr txBox="1">
            <a:spLocks noChangeArrowheads="1"/>
          </p:cNvSpPr>
          <p:nvPr/>
        </p:nvSpPr>
        <p:spPr bwMode="auto">
          <a:xfrm>
            <a:off x="1747839" y="965201"/>
            <a:ext cx="8389937"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So far, we</a:t>
            </a:r>
            <a:r>
              <a:rPr kumimoji="0" lang="ja-JP" altLang="en-US"/>
              <a:t>’</a:t>
            </a:r>
            <a:r>
              <a:rPr kumimoji="0" lang="en-US" altLang="ja-JP"/>
              <a:t>ve worked mainly at the prompt, and done very little true input or output.  This is logical in a functional language, since nothing has side effects! </a:t>
            </a:r>
          </a:p>
          <a:p>
            <a:pPr>
              <a:spcBef>
                <a:spcPct val="0"/>
              </a:spcBef>
              <a:buClrTx/>
              <a:buFontTx/>
              <a:buNone/>
            </a:pPr>
            <a:endParaRPr kumimoji="0" lang="en-US" altLang="en-US"/>
          </a:p>
          <a:p>
            <a:pPr>
              <a:spcBef>
                <a:spcPct val="0"/>
              </a:spcBef>
              <a:buClrTx/>
              <a:buFontTx/>
              <a:buNone/>
            </a:pPr>
            <a:r>
              <a:rPr kumimoji="0" lang="en-US" altLang="en-US"/>
              <a:t>However, this is a problem with I/O, since the whole point is to take input (and hence change some value) and then output something (which requires changing the state of the screen or other I/O device. </a:t>
            </a:r>
          </a:p>
          <a:p>
            <a:pPr>
              <a:spcBef>
                <a:spcPct val="0"/>
              </a:spcBef>
              <a:buClrTx/>
              <a:buFontTx/>
              <a:buNone/>
            </a:pPr>
            <a:endParaRPr kumimoji="0" lang="en-US" altLang="en-US"/>
          </a:p>
          <a:p>
            <a:pPr>
              <a:spcBef>
                <a:spcPct val="0"/>
              </a:spcBef>
              <a:buClrTx/>
              <a:buFontTx/>
              <a:buNone/>
            </a:pPr>
            <a:r>
              <a:rPr kumimoji="0" lang="en-US" altLang="en-US"/>
              <a:t>Luckily, Haskell offers work-arounds that separate the more imperative I/O.</a:t>
            </a:r>
          </a:p>
        </p:txBody>
      </p:sp>
    </p:spTree>
    <p:extLst>
      <p:ext uri="{BB962C8B-B14F-4D97-AF65-F5344CB8AC3E}">
        <p14:creationId xmlns:p14="http://schemas.microsoft.com/office/powerpoint/2010/main" val="2042724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1">
            <a:extLst>
              <a:ext uri="{FF2B5EF4-FFF2-40B4-BE49-F238E27FC236}">
                <a16:creationId xmlns:a16="http://schemas.microsoft.com/office/drawing/2014/main" id="{5B1890A2-189F-2249-9BE0-CBAF6F46FE0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20A3EFE9-E5B9-1240-9C58-0BBFFD16F8C7}" type="slidenum">
              <a:rPr kumimoji="0" lang="en-US" altLang="en-US" sz="1400"/>
              <a:pPr>
                <a:spcBef>
                  <a:spcPct val="0"/>
                </a:spcBef>
                <a:buClrTx/>
                <a:buFontTx/>
                <a:buNone/>
              </a:pPr>
              <a:t>20</a:t>
            </a:fld>
            <a:endParaRPr kumimoji="0" lang="en-US" altLang="en-US" sz="1400"/>
          </a:p>
        </p:txBody>
      </p:sp>
      <p:sp>
        <p:nvSpPr>
          <p:cNvPr id="30722" name="Rectangle 2">
            <a:extLst>
              <a:ext uri="{FF2B5EF4-FFF2-40B4-BE49-F238E27FC236}">
                <a16:creationId xmlns:a16="http://schemas.microsoft.com/office/drawing/2014/main" id="{60EF95E6-4212-7E48-B086-278CA8C376A5}"/>
              </a:ext>
            </a:extLst>
          </p:cNvPr>
          <p:cNvSpPr txBox="1">
            <a:spLocks noChangeArrowheads="1"/>
          </p:cNvSpPr>
          <p:nvPr/>
        </p:nvSpPr>
        <p:spPr bwMode="auto">
          <a:xfrm>
            <a:off x="19050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Another functor: IO actions</a:t>
            </a:r>
          </a:p>
        </p:txBody>
      </p:sp>
      <p:sp>
        <p:nvSpPr>
          <p:cNvPr id="30723" name="Text Box 5">
            <a:extLst>
              <a:ext uri="{FF2B5EF4-FFF2-40B4-BE49-F238E27FC236}">
                <a16:creationId xmlns:a16="http://schemas.microsoft.com/office/drawing/2014/main" id="{8C591242-2507-E44D-A79D-FC6225FBC75D}"/>
              </a:ext>
            </a:extLst>
          </p:cNvPr>
          <p:cNvSpPr txBox="1">
            <a:spLocks noChangeArrowheads="1"/>
          </p:cNvSpPr>
          <p:nvPr/>
        </p:nvSpPr>
        <p:spPr bwMode="auto">
          <a:xfrm>
            <a:off x="1738314" y="1863725"/>
            <a:ext cx="8823325" cy="1779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dirty="0">
                <a:solidFill>
                  <a:srgbClr val="FFFFFF"/>
                </a:solidFill>
                <a:latin typeface="Consolas" panose="020B0609020204030204" pitchFamily="49" charset="0"/>
              </a:rPr>
              <a:t>main = do line &lt;- </a:t>
            </a:r>
            <a:r>
              <a:rPr kumimoji="0" lang="en-US" altLang="en-US" sz="2000" dirty="0" err="1">
                <a:solidFill>
                  <a:srgbClr val="FFFFFF"/>
                </a:solidFill>
                <a:latin typeface="Consolas" panose="020B0609020204030204" pitchFamily="49" charset="0"/>
              </a:rPr>
              <a:t>getLine</a:t>
            </a: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let line' = reverse line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putStrLn</a:t>
            </a:r>
            <a:r>
              <a:rPr kumimoji="0" lang="en-US" altLang="en-US" sz="2000" dirty="0">
                <a:solidFill>
                  <a:srgbClr val="FFFFFF"/>
                </a:solidFill>
                <a:latin typeface="Consolas" panose="020B0609020204030204" pitchFamily="49" charset="0"/>
              </a:rPr>
              <a:t> $ "You said " ++ line' ++ " backwards!"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putStrLn</a:t>
            </a:r>
            <a:r>
              <a:rPr kumimoji="0" lang="en-US" altLang="en-US" sz="2000" dirty="0">
                <a:solidFill>
                  <a:srgbClr val="FFFFFF"/>
                </a:solidFill>
                <a:latin typeface="Consolas" panose="020B0609020204030204" pitchFamily="49" charset="0"/>
              </a:rPr>
              <a:t> $ "Yes, you really said" ++ line' ++ " backwards!" </a:t>
            </a:r>
          </a:p>
        </p:txBody>
      </p:sp>
      <p:sp>
        <p:nvSpPr>
          <p:cNvPr id="30724" name="Text Box 5">
            <a:extLst>
              <a:ext uri="{FF2B5EF4-FFF2-40B4-BE49-F238E27FC236}">
                <a16:creationId xmlns:a16="http://schemas.microsoft.com/office/drawing/2014/main" id="{9EF9FD96-20B1-3443-8C43-3657EDB8C4A5}"/>
              </a:ext>
            </a:extLst>
          </p:cNvPr>
          <p:cNvSpPr txBox="1">
            <a:spLocks noChangeArrowheads="1"/>
          </p:cNvSpPr>
          <p:nvPr/>
        </p:nvSpPr>
        <p:spPr bwMode="auto">
          <a:xfrm>
            <a:off x="1711326" y="5180013"/>
            <a:ext cx="8823325" cy="1441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dirty="0">
                <a:solidFill>
                  <a:srgbClr val="FFFFFF"/>
                </a:solidFill>
                <a:latin typeface="Consolas" panose="020B0609020204030204" pitchFamily="49" charset="0"/>
              </a:rPr>
              <a:t>main = do line &lt;- </a:t>
            </a: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reverse </a:t>
            </a:r>
            <a:r>
              <a:rPr kumimoji="0" lang="en-US" altLang="en-US" sz="2000" dirty="0" err="1">
                <a:solidFill>
                  <a:srgbClr val="FFFFFF"/>
                </a:solidFill>
                <a:latin typeface="Consolas" panose="020B0609020204030204" pitchFamily="49" charset="0"/>
              </a:rPr>
              <a:t>getLine</a:t>
            </a: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putStrLn</a:t>
            </a:r>
            <a:r>
              <a:rPr kumimoji="0" lang="en-US" altLang="en-US" sz="2000" dirty="0">
                <a:solidFill>
                  <a:srgbClr val="FFFFFF"/>
                </a:solidFill>
                <a:latin typeface="Consolas" panose="020B0609020204030204" pitchFamily="49" charset="0"/>
              </a:rPr>
              <a:t> $ "You said " ++ line ++ " backwards!"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putStrLn</a:t>
            </a:r>
            <a:r>
              <a:rPr kumimoji="0" lang="en-US" altLang="en-US" sz="2000" dirty="0">
                <a:solidFill>
                  <a:srgbClr val="FFFFFF"/>
                </a:solidFill>
                <a:latin typeface="Consolas" panose="020B0609020204030204" pitchFamily="49" charset="0"/>
              </a:rPr>
              <a:t> $ "Yes, you really said" ++ line ++ " backwards!" </a:t>
            </a:r>
          </a:p>
        </p:txBody>
      </p:sp>
      <p:sp>
        <p:nvSpPr>
          <p:cNvPr id="30725" name="Text Box 3">
            <a:extLst>
              <a:ext uri="{FF2B5EF4-FFF2-40B4-BE49-F238E27FC236}">
                <a16:creationId xmlns:a16="http://schemas.microsoft.com/office/drawing/2014/main" id="{16C434A2-DFFD-494E-8472-1C0916982C48}"/>
              </a:ext>
            </a:extLst>
          </p:cNvPr>
          <p:cNvSpPr txBox="1">
            <a:spLocks noChangeArrowheads="1"/>
          </p:cNvSpPr>
          <p:nvPr/>
        </p:nvSpPr>
        <p:spPr bwMode="auto">
          <a:xfrm>
            <a:off x="1822450" y="1265239"/>
            <a:ext cx="8389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Old way:</a:t>
            </a:r>
          </a:p>
        </p:txBody>
      </p:sp>
      <p:sp>
        <p:nvSpPr>
          <p:cNvPr id="30726" name="Text Box 3">
            <a:extLst>
              <a:ext uri="{FF2B5EF4-FFF2-40B4-BE49-F238E27FC236}">
                <a16:creationId xmlns:a16="http://schemas.microsoft.com/office/drawing/2014/main" id="{B00451F5-1C01-0942-8E01-0B6D5F92D612}"/>
              </a:ext>
            </a:extLst>
          </p:cNvPr>
          <p:cNvSpPr txBox="1">
            <a:spLocks noChangeArrowheads="1"/>
          </p:cNvSpPr>
          <p:nvPr/>
        </p:nvSpPr>
        <p:spPr bwMode="auto">
          <a:xfrm>
            <a:off x="1849439" y="3668713"/>
            <a:ext cx="8389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Better way: use fmap! This getline has type IO String, so fmap with a string function will map the function over the result of getLine:</a:t>
            </a:r>
          </a:p>
        </p:txBody>
      </p:sp>
    </p:spTree>
    <p:extLst>
      <p:ext uri="{BB962C8B-B14F-4D97-AF65-F5344CB8AC3E}">
        <p14:creationId xmlns:p14="http://schemas.microsoft.com/office/powerpoint/2010/main" val="372836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a:extLst>
              <a:ext uri="{FF2B5EF4-FFF2-40B4-BE49-F238E27FC236}">
                <a16:creationId xmlns:a16="http://schemas.microsoft.com/office/drawing/2014/main" id="{27DF2505-77DA-0D4F-A423-785DBC4960A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FC2FF27A-DFB4-5342-8703-335634A6A957}" type="slidenum">
              <a:rPr kumimoji="0" lang="en-US" altLang="en-US" sz="1400"/>
              <a:pPr>
                <a:spcBef>
                  <a:spcPct val="0"/>
                </a:spcBef>
                <a:buClrTx/>
                <a:buFontTx/>
                <a:buNone/>
              </a:pPr>
              <a:t>21</a:t>
            </a:fld>
            <a:endParaRPr kumimoji="0" lang="en-US" altLang="en-US" sz="1400"/>
          </a:p>
        </p:txBody>
      </p:sp>
      <p:sp>
        <p:nvSpPr>
          <p:cNvPr id="31746" name="Rectangle 2">
            <a:extLst>
              <a:ext uri="{FF2B5EF4-FFF2-40B4-BE49-F238E27FC236}">
                <a16:creationId xmlns:a16="http://schemas.microsoft.com/office/drawing/2014/main" id="{1E77BA2E-AA88-E740-8233-C175CC8C1EAA}"/>
              </a:ext>
            </a:extLst>
          </p:cNvPr>
          <p:cNvSpPr txBox="1">
            <a:spLocks noChangeArrowheads="1"/>
          </p:cNvSpPr>
          <p:nvPr/>
        </p:nvSpPr>
        <p:spPr bwMode="auto">
          <a:xfrm>
            <a:off x="19050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Functors and IOs</a:t>
            </a:r>
          </a:p>
        </p:txBody>
      </p:sp>
      <p:sp>
        <p:nvSpPr>
          <p:cNvPr id="31747" name="Text Box 5">
            <a:extLst>
              <a:ext uri="{FF2B5EF4-FFF2-40B4-BE49-F238E27FC236}">
                <a16:creationId xmlns:a16="http://schemas.microsoft.com/office/drawing/2014/main" id="{05767498-8A79-6041-9F03-4A6D70DB630B}"/>
              </a:ext>
            </a:extLst>
          </p:cNvPr>
          <p:cNvSpPr txBox="1">
            <a:spLocks noChangeArrowheads="1"/>
          </p:cNvSpPr>
          <p:nvPr/>
        </p:nvSpPr>
        <p:spPr bwMode="auto">
          <a:xfrm>
            <a:off x="1711326" y="2790826"/>
            <a:ext cx="8823325" cy="2117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dirty="0">
                <a:solidFill>
                  <a:srgbClr val="FFFFFF"/>
                </a:solidFill>
                <a:latin typeface="Consolas" panose="020B0609020204030204" pitchFamily="49" charset="0"/>
              </a:rPr>
              <a:t>import </a:t>
            </a:r>
            <a:r>
              <a:rPr kumimoji="0" lang="en-US" altLang="en-US" sz="2000" dirty="0" err="1">
                <a:solidFill>
                  <a:srgbClr val="FFFFFF"/>
                </a:solidFill>
                <a:latin typeface="Consolas" panose="020B0609020204030204" pitchFamily="49" charset="0"/>
              </a:rPr>
              <a:t>Data.Char</a:t>
            </a: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import </a:t>
            </a:r>
            <a:r>
              <a:rPr kumimoji="0" lang="en-US" altLang="en-US" sz="2000" dirty="0" err="1">
                <a:solidFill>
                  <a:srgbClr val="FFFFFF"/>
                </a:solidFill>
                <a:latin typeface="Consolas" panose="020B0609020204030204" pitchFamily="49" charset="0"/>
              </a:rPr>
              <a:t>Data.List</a:t>
            </a: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main = do line &lt;- </a:t>
            </a: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(intersperse '-' . reverse . map </a:t>
            </a:r>
            <a:r>
              <a:rPr kumimoji="0" lang="en-US" altLang="en-US" sz="2000" dirty="0" err="1">
                <a:solidFill>
                  <a:srgbClr val="FFFFFF"/>
                </a:solidFill>
                <a:latin typeface="Consolas" panose="020B0609020204030204" pitchFamily="49" charset="0"/>
              </a:rPr>
              <a:t>toUpper</a:t>
            </a: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getLine</a:t>
            </a:r>
            <a:r>
              <a:rPr kumimoji="0" lang="en-US" altLang="en-US" sz="2000" dirty="0">
                <a:solidFill>
                  <a:srgbClr val="FFFFFF"/>
                </a:solidFill>
                <a:latin typeface="Consolas" panose="020B0609020204030204" pitchFamily="49" charset="0"/>
              </a:rPr>
              <a:t>  </a:t>
            </a:r>
          </a:p>
          <a:p>
            <a:pPr>
              <a:lnSpc>
                <a:spcPct val="110000"/>
              </a:lnSpc>
              <a:spcBef>
                <a:spcPct val="0"/>
              </a:spcBef>
              <a:buClrTx/>
              <a:buFontTx/>
              <a:buNone/>
            </a:pPr>
            <a:r>
              <a:rPr kumimoji="0" lang="en-US" altLang="en-US" sz="2000" dirty="0">
                <a:solidFill>
                  <a:srgbClr val="FFFFFF"/>
                </a:solidFill>
                <a:latin typeface="Consolas" panose="020B0609020204030204" pitchFamily="49" charset="0"/>
              </a:rPr>
              <a:t>          </a:t>
            </a:r>
            <a:r>
              <a:rPr kumimoji="0" lang="en-US" altLang="en-US" sz="2000" dirty="0" err="1">
                <a:solidFill>
                  <a:srgbClr val="FFFFFF"/>
                </a:solidFill>
                <a:latin typeface="Consolas" panose="020B0609020204030204" pitchFamily="49" charset="0"/>
              </a:rPr>
              <a:t>putStrLn</a:t>
            </a:r>
            <a:r>
              <a:rPr kumimoji="0" lang="en-US" altLang="en-US" sz="2000" dirty="0">
                <a:solidFill>
                  <a:srgbClr val="FFFFFF"/>
                </a:solidFill>
                <a:latin typeface="Consolas" panose="020B0609020204030204" pitchFamily="49" charset="0"/>
              </a:rPr>
              <a:t> line </a:t>
            </a:r>
          </a:p>
        </p:txBody>
      </p:sp>
      <p:sp>
        <p:nvSpPr>
          <p:cNvPr id="31748" name="Text Box 5">
            <a:extLst>
              <a:ext uri="{FF2B5EF4-FFF2-40B4-BE49-F238E27FC236}">
                <a16:creationId xmlns:a16="http://schemas.microsoft.com/office/drawing/2014/main" id="{39DF7BD9-8A4A-8745-9200-99335A05FB97}"/>
              </a:ext>
            </a:extLst>
          </p:cNvPr>
          <p:cNvSpPr txBox="1">
            <a:spLocks noChangeArrowheads="1"/>
          </p:cNvSpPr>
          <p:nvPr/>
        </p:nvSpPr>
        <p:spPr bwMode="auto">
          <a:xfrm>
            <a:off x="1711326" y="5349876"/>
            <a:ext cx="8823325" cy="1101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solidFill>
                  <a:srgbClr val="FFFFFF"/>
                </a:solidFill>
                <a:latin typeface="Consolas" panose="020B0609020204030204" pitchFamily="49" charset="0"/>
              </a:rPr>
              <a:t>$ runhaskell fmapping_io.hs  </a:t>
            </a:r>
          </a:p>
          <a:p>
            <a:pPr>
              <a:lnSpc>
                <a:spcPct val="110000"/>
              </a:lnSpc>
              <a:spcBef>
                <a:spcPct val="0"/>
              </a:spcBef>
              <a:buClrTx/>
              <a:buFontTx/>
              <a:buNone/>
            </a:pPr>
            <a:r>
              <a:rPr kumimoji="0" lang="en-US" altLang="en-US" sz="2000">
                <a:solidFill>
                  <a:srgbClr val="FFFFFF"/>
                </a:solidFill>
                <a:latin typeface="Consolas" panose="020B0609020204030204" pitchFamily="49" charset="0"/>
              </a:rPr>
              <a:t>hello there  </a:t>
            </a:r>
          </a:p>
          <a:p>
            <a:pPr>
              <a:lnSpc>
                <a:spcPct val="110000"/>
              </a:lnSpc>
              <a:spcBef>
                <a:spcPct val="0"/>
              </a:spcBef>
              <a:buClrTx/>
              <a:buFontTx/>
              <a:buNone/>
            </a:pPr>
            <a:r>
              <a:rPr kumimoji="0" lang="en-US" altLang="en-US" sz="2000">
                <a:solidFill>
                  <a:srgbClr val="FFFFFF"/>
                </a:solidFill>
                <a:latin typeface="Consolas" panose="020B0609020204030204" pitchFamily="49" charset="0"/>
              </a:rPr>
              <a:t>E-R-E-H-T- -O-L-L-E-H </a:t>
            </a:r>
          </a:p>
        </p:txBody>
      </p:sp>
      <p:sp>
        <p:nvSpPr>
          <p:cNvPr id="31749" name="Text Box 3">
            <a:extLst>
              <a:ext uri="{FF2B5EF4-FFF2-40B4-BE49-F238E27FC236}">
                <a16:creationId xmlns:a16="http://schemas.microsoft.com/office/drawing/2014/main" id="{5E16A959-2CF4-5447-A151-ADA47119CD07}"/>
              </a:ext>
            </a:extLst>
          </p:cNvPr>
          <p:cNvSpPr txBox="1">
            <a:spLocks noChangeArrowheads="1"/>
          </p:cNvSpPr>
          <p:nvPr/>
        </p:nvSpPr>
        <p:spPr bwMode="auto">
          <a:xfrm>
            <a:off x="1741489" y="1301750"/>
            <a:ext cx="83899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In general, any time you are binding an IO action to a name, only to call functions on that name, use fmap instead!</a:t>
            </a:r>
          </a:p>
        </p:txBody>
      </p:sp>
    </p:spTree>
    <p:extLst>
      <p:ext uri="{BB962C8B-B14F-4D97-AF65-F5344CB8AC3E}">
        <p14:creationId xmlns:p14="http://schemas.microsoft.com/office/powerpoint/2010/main" val="89071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1">
            <a:extLst>
              <a:ext uri="{FF2B5EF4-FFF2-40B4-BE49-F238E27FC236}">
                <a16:creationId xmlns:a16="http://schemas.microsoft.com/office/drawing/2014/main" id="{370ADEA3-D141-F748-A496-D130E3606E8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C0264BD0-C3D4-A444-A9CA-ED504A9A4453}" type="slidenum">
              <a:rPr kumimoji="0" lang="en-US" altLang="en-US" sz="1400"/>
              <a:pPr>
                <a:spcBef>
                  <a:spcPct val="0"/>
                </a:spcBef>
                <a:buClrTx/>
                <a:buFontTx/>
                <a:buNone/>
              </a:pPr>
              <a:t>22</a:t>
            </a:fld>
            <a:endParaRPr kumimoji="0" lang="en-US" altLang="en-US" sz="1400"/>
          </a:p>
        </p:txBody>
      </p:sp>
      <p:sp>
        <p:nvSpPr>
          <p:cNvPr id="32770" name="Rectangle 2">
            <a:extLst>
              <a:ext uri="{FF2B5EF4-FFF2-40B4-BE49-F238E27FC236}">
                <a16:creationId xmlns:a16="http://schemas.microsoft.com/office/drawing/2014/main" id="{16F30F1A-4667-D443-A7DE-1CD74CCEE7F4}"/>
              </a:ext>
            </a:extLst>
          </p:cNvPr>
          <p:cNvSpPr txBox="1">
            <a:spLocks noChangeArrowheads="1"/>
          </p:cNvSpPr>
          <p:nvPr/>
        </p:nvSpPr>
        <p:spPr bwMode="auto">
          <a:xfrm>
            <a:off x="19050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How do these type?</a:t>
            </a:r>
          </a:p>
        </p:txBody>
      </p:sp>
      <p:sp>
        <p:nvSpPr>
          <p:cNvPr id="32771" name="Text Box 5">
            <a:extLst>
              <a:ext uri="{FF2B5EF4-FFF2-40B4-BE49-F238E27FC236}">
                <a16:creationId xmlns:a16="http://schemas.microsoft.com/office/drawing/2014/main" id="{B22C9117-F44B-B246-8BA5-9C3704C2E2A6}"/>
              </a:ext>
            </a:extLst>
          </p:cNvPr>
          <p:cNvSpPr txBox="1">
            <a:spLocks noChangeArrowheads="1"/>
          </p:cNvSpPr>
          <p:nvPr/>
        </p:nvSpPr>
        <p:spPr bwMode="auto">
          <a:xfrm>
            <a:off x="1844676" y="1525588"/>
            <a:ext cx="8823325" cy="1441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solidFill>
                  <a:srgbClr val="FFFFFF"/>
                </a:solidFill>
                <a:latin typeface="Consolas" panose="020B0609020204030204" pitchFamily="49" charset="0"/>
              </a:rPr>
              <a:t>ghci&gt; :t fmap (*2)  </a:t>
            </a:r>
          </a:p>
          <a:p>
            <a:pPr>
              <a:lnSpc>
                <a:spcPct val="110000"/>
              </a:lnSpc>
              <a:spcBef>
                <a:spcPct val="0"/>
              </a:spcBef>
              <a:buClrTx/>
              <a:buFontTx/>
              <a:buNone/>
            </a:pPr>
            <a:r>
              <a:rPr kumimoji="0" lang="en-US" altLang="en-US" sz="2000">
                <a:solidFill>
                  <a:srgbClr val="FFFFFF"/>
                </a:solidFill>
                <a:latin typeface="Consolas" panose="020B0609020204030204" pitchFamily="49" charset="0"/>
              </a:rPr>
              <a:t>fmap (*2) :: (Num a, Functor f) =&gt; f a -&gt; f a  </a:t>
            </a:r>
          </a:p>
          <a:p>
            <a:pPr>
              <a:lnSpc>
                <a:spcPct val="110000"/>
              </a:lnSpc>
              <a:spcBef>
                <a:spcPct val="0"/>
              </a:spcBef>
              <a:buClrTx/>
              <a:buFontTx/>
              <a:buNone/>
            </a:pPr>
            <a:r>
              <a:rPr kumimoji="0" lang="en-US" altLang="en-US" sz="2000">
                <a:solidFill>
                  <a:srgbClr val="FFFFFF"/>
                </a:solidFill>
                <a:latin typeface="Consolas" panose="020B0609020204030204" pitchFamily="49" charset="0"/>
              </a:rPr>
              <a:t>ghci&gt; :t fmap (replicate 3)  </a:t>
            </a:r>
          </a:p>
          <a:p>
            <a:pPr>
              <a:lnSpc>
                <a:spcPct val="110000"/>
              </a:lnSpc>
              <a:spcBef>
                <a:spcPct val="0"/>
              </a:spcBef>
              <a:buClrTx/>
              <a:buFontTx/>
              <a:buNone/>
            </a:pPr>
            <a:r>
              <a:rPr kumimoji="0" lang="en-US" altLang="en-US" sz="2000">
                <a:solidFill>
                  <a:srgbClr val="FFFFFF"/>
                </a:solidFill>
                <a:latin typeface="Consolas" panose="020B0609020204030204" pitchFamily="49" charset="0"/>
              </a:rPr>
              <a:t>fmap (replicate 3) :: (Functor f) =&gt; f a -&gt; f [a] </a:t>
            </a:r>
          </a:p>
        </p:txBody>
      </p:sp>
      <p:sp>
        <p:nvSpPr>
          <p:cNvPr id="32772" name="Text Box 3">
            <a:extLst>
              <a:ext uri="{FF2B5EF4-FFF2-40B4-BE49-F238E27FC236}">
                <a16:creationId xmlns:a16="http://schemas.microsoft.com/office/drawing/2014/main" id="{6A2594FD-ED22-CD4D-B585-0A4622C2F102}"/>
              </a:ext>
            </a:extLst>
          </p:cNvPr>
          <p:cNvSpPr txBox="1">
            <a:spLocks noChangeArrowheads="1"/>
          </p:cNvSpPr>
          <p:nvPr/>
        </p:nvSpPr>
        <p:spPr bwMode="auto">
          <a:xfrm>
            <a:off x="1795464" y="2965450"/>
            <a:ext cx="838993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1200150" indent="-45720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 typeface="Arial" panose="020B0604020202020204" pitchFamily="34" charset="0"/>
              <a:buChar char="•"/>
            </a:pPr>
            <a:r>
              <a:rPr kumimoji="0" lang="en-US" altLang="en-US"/>
              <a:t>The expression fmap (*2) is a function that takes a functor f over numbers and returns a functor over numbers. </a:t>
            </a:r>
          </a:p>
          <a:p>
            <a:pPr lvl="1">
              <a:spcBef>
                <a:spcPct val="0"/>
              </a:spcBef>
              <a:buClrTx/>
              <a:buFont typeface="Arial" panose="020B0604020202020204" pitchFamily="34" charset="0"/>
              <a:buChar char="•"/>
            </a:pPr>
            <a:r>
              <a:rPr kumimoji="0" lang="en-US" altLang="en-US"/>
              <a:t>That functor can be a list, a Maybe , an Either String, whatever. </a:t>
            </a:r>
          </a:p>
          <a:p>
            <a:pPr>
              <a:spcBef>
                <a:spcPct val="0"/>
              </a:spcBef>
              <a:buClrTx/>
              <a:buFont typeface="Arial" panose="020B0604020202020204" pitchFamily="34" charset="0"/>
              <a:buChar char="•"/>
            </a:pPr>
            <a:r>
              <a:rPr kumimoji="0" lang="en-US" altLang="en-US"/>
              <a:t>The expression fmap (replicate 3) will take a functor over any type and return a functor over a list of elements of that type.</a:t>
            </a:r>
          </a:p>
        </p:txBody>
      </p:sp>
    </p:spTree>
    <p:extLst>
      <p:ext uri="{BB962C8B-B14F-4D97-AF65-F5344CB8AC3E}">
        <p14:creationId xmlns:p14="http://schemas.microsoft.com/office/powerpoint/2010/main" val="150475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a:extLst>
              <a:ext uri="{FF2B5EF4-FFF2-40B4-BE49-F238E27FC236}">
                <a16:creationId xmlns:a16="http://schemas.microsoft.com/office/drawing/2014/main" id="{7346ABCB-3C53-0E42-A739-A6B5B4F9E5C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667ECF53-8DA6-514E-8625-D8144749634E}" type="slidenum">
              <a:rPr kumimoji="0" lang="en-US" altLang="en-US" sz="1400"/>
              <a:pPr>
                <a:spcBef>
                  <a:spcPct val="0"/>
                </a:spcBef>
                <a:buClrTx/>
                <a:buFontTx/>
                <a:buNone/>
              </a:pPr>
              <a:t>23</a:t>
            </a:fld>
            <a:endParaRPr kumimoji="0" lang="en-US" altLang="en-US" sz="1400"/>
          </a:p>
        </p:txBody>
      </p:sp>
      <p:sp>
        <p:nvSpPr>
          <p:cNvPr id="33794" name="Rectangle 2">
            <a:extLst>
              <a:ext uri="{FF2B5EF4-FFF2-40B4-BE49-F238E27FC236}">
                <a16:creationId xmlns:a16="http://schemas.microsoft.com/office/drawing/2014/main" id="{6C70AB75-CB2A-C946-B8C0-913FA9796681}"/>
              </a:ext>
            </a:extLst>
          </p:cNvPr>
          <p:cNvSpPr txBox="1">
            <a:spLocks noChangeArrowheads="1"/>
          </p:cNvSpPr>
          <p:nvPr/>
        </p:nvSpPr>
        <p:spPr bwMode="auto">
          <a:xfrm>
            <a:off x="19050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What will one of these do?</a:t>
            </a:r>
          </a:p>
        </p:txBody>
      </p:sp>
      <p:sp>
        <p:nvSpPr>
          <p:cNvPr id="33795" name="Text Box 5">
            <a:extLst>
              <a:ext uri="{FF2B5EF4-FFF2-40B4-BE49-F238E27FC236}">
                <a16:creationId xmlns:a16="http://schemas.microsoft.com/office/drawing/2014/main" id="{7297AF19-A6F7-8D49-9B3F-74FEF7382000}"/>
              </a:ext>
            </a:extLst>
          </p:cNvPr>
          <p:cNvSpPr txBox="1">
            <a:spLocks noChangeArrowheads="1"/>
          </p:cNvSpPr>
          <p:nvPr/>
        </p:nvSpPr>
        <p:spPr bwMode="auto">
          <a:xfrm>
            <a:off x="1844676" y="1185863"/>
            <a:ext cx="8823325" cy="2119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a:solidFill>
                  <a:srgbClr val="FFFFFF"/>
                </a:solidFill>
                <a:latin typeface="Consolas" panose="020B0609020204030204" pitchFamily="49" charset="0"/>
              </a:rPr>
              <a:t>ghci&gt; fmap (replicate 3) [1,2,3,4]  </a:t>
            </a:r>
          </a:p>
          <a:p>
            <a:pPr>
              <a:lnSpc>
                <a:spcPct val="110000"/>
              </a:lnSpc>
              <a:spcBef>
                <a:spcPct val="0"/>
              </a:spcBef>
              <a:buClrTx/>
              <a:buFontTx/>
              <a:buNone/>
            </a:pPr>
            <a:r>
              <a:rPr kumimoji="0" lang="en-US" altLang="en-US" sz="2000">
                <a:solidFill>
                  <a:srgbClr val="FFFFFF"/>
                </a:solidFill>
                <a:latin typeface="Consolas" panose="020B0609020204030204" pitchFamily="49" charset="0"/>
              </a:rPr>
              <a:t>[[1,1,1],[2,2,2],[3,3,3],[4,4,4]]  </a:t>
            </a:r>
          </a:p>
          <a:p>
            <a:pPr>
              <a:lnSpc>
                <a:spcPct val="110000"/>
              </a:lnSpc>
              <a:spcBef>
                <a:spcPct val="0"/>
              </a:spcBef>
              <a:buClrTx/>
              <a:buFontTx/>
              <a:buNone/>
            </a:pPr>
            <a:r>
              <a:rPr kumimoji="0" lang="en-US" altLang="en-US" sz="2000">
                <a:solidFill>
                  <a:srgbClr val="FFFFFF"/>
                </a:solidFill>
                <a:latin typeface="Consolas" panose="020B0609020204030204" pitchFamily="49" charset="0"/>
              </a:rPr>
              <a:t>ghci&gt; fmap (replicate 3) (Just 4)  </a:t>
            </a:r>
          </a:p>
          <a:p>
            <a:pPr>
              <a:lnSpc>
                <a:spcPct val="110000"/>
              </a:lnSpc>
              <a:spcBef>
                <a:spcPct val="0"/>
              </a:spcBef>
              <a:buClrTx/>
              <a:buFontTx/>
              <a:buNone/>
            </a:pPr>
            <a:r>
              <a:rPr kumimoji="0" lang="en-US" altLang="en-US" sz="2000">
                <a:solidFill>
                  <a:srgbClr val="FFFFFF"/>
                </a:solidFill>
                <a:latin typeface="Consolas" panose="020B0609020204030204" pitchFamily="49" charset="0"/>
              </a:rPr>
              <a:t>Just [4,4,4]  </a:t>
            </a:r>
          </a:p>
          <a:p>
            <a:pPr>
              <a:lnSpc>
                <a:spcPct val="110000"/>
              </a:lnSpc>
              <a:spcBef>
                <a:spcPct val="0"/>
              </a:spcBef>
              <a:buClrTx/>
              <a:buFontTx/>
              <a:buNone/>
            </a:pPr>
            <a:r>
              <a:rPr kumimoji="0" lang="en-US" altLang="en-US" sz="2000">
                <a:solidFill>
                  <a:srgbClr val="FFFFFF"/>
                </a:solidFill>
                <a:latin typeface="Consolas" panose="020B0609020204030204" pitchFamily="49" charset="0"/>
              </a:rPr>
              <a:t>ghci&gt; fmap (replicate 3) Nothing  </a:t>
            </a:r>
          </a:p>
          <a:p>
            <a:pPr>
              <a:lnSpc>
                <a:spcPct val="110000"/>
              </a:lnSpc>
              <a:spcBef>
                <a:spcPct val="0"/>
              </a:spcBef>
              <a:buClrTx/>
              <a:buFontTx/>
              <a:buNone/>
            </a:pPr>
            <a:r>
              <a:rPr kumimoji="0" lang="en-US" altLang="en-US" sz="2000">
                <a:solidFill>
                  <a:srgbClr val="FFFFFF"/>
                </a:solidFill>
                <a:latin typeface="Consolas" panose="020B0609020204030204" pitchFamily="49" charset="0"/>
              </a:rPr>
              <a:t>Nothing  </a:t>
            </a:r>
          </a:p>
        </p:txBody>
      </p:sp>
      <p:sp>
        <p:nvSpPr>
          <p:cNvPr id="33796" name="Text Box 3">
            <a:extLst>
              <a:ext uri="{FF2B5EF4-FFF2-40B4-BE49-F238E27FC236}">
                <a16:creationId xmlns:a16="http://schemas.microsoft.com/office/drawing/2014/main" id="{29E018A4-A920-F844-92E2-D84F6952D4FB}"/>
              </a:ext>
            </a:extLst>
          </p:cNvPr>
          <p:cNvSpPr txBox="1">
            <a:spLocks noChangeArrowheads="1"/>
          </p:cNvSpPr>
          <p:nvPr/>
        </p:nvSpPr>
        <p:spPr bwMode="auto">
          <a:xfrm>
            <a:off x="1822450" y="3373438"/>
            <a:ext cx="8389938"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1200150" indent="-45720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 typeface="Arial" panose="020B0604020202020204" pitchFamily="34" charset="0"/>
              <a:buChar char="•"/>
            </a:pPr>
            <a:r>
              <a:rPr kumimoji="0" lang="en-US" altLang="en-US" sz="2400"/>
              <a:t>The type fmap (replicate 3) :: (Functor f) =&gt; f a -&gt; f [a] means that the function will work on any functor. What exactly it will do depends on which functor we use it on. </a:t>
            </a:r>
          </a:p>
          <a:p>
            <a:pPr lvl="1">
              <a:spcBef>
                <a:spcPct val="0"/>
              </a:spcBef>
              <a:buClrTx/>
              <a:buFont typeface="Arial" panose="020B0604020202020204" pitchFamily="34" charset="0"/>
              <a:buChar char="•"/>
            </a:pPr>
            <a:r>
              <a:rPr kumimoji="0" lang="en-US" altLang="en-US" sz="2200"/>
              <a:t>If we use fmap (replicate 3) on a list, the list's implementation for fmap will be chosen, which is just map.</a:t>
            </a:r>
          </a:p>
          <a:p>
            <a:pPr lvl="1">
              <a:spcBef>
                <a:spcPct val="0"/>
              </a:spcBef>
              <a:buClrTx/>
              <a:buFont typeface="Arial" panose="020B0604020202020204" pitchFamily="34" charset="0"/>
              <a:buChar char="•"/>
            </a:pPr>
            <a:r>
              <a:rPr kumimoji="0" lang="en-US" altLang="en-US" sz="2200"/>
              <a:t>If we use it on a Maybe a, it'll apply replicate 3 to the value inside the Just, or if it's Nothing, then it stays Nothing.</a:t>
            </a:r>
          </a:p>
        </p:txBody>
      </p:sp>
    </p:spTree>
    <p:extLst>
      <p:ext uri="{BB962C8B-B14F-4D97-AF65-F5344CB8AC3E}">
        <p14:creationId xmlns:p14="http://schemas.microsoft.com/office/powerpoint/2010/main" val="79671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1">
            <a:extLst>
              <a:ext uri="{FF2B5EF4-FFF2-40B4-BE49-F238E27FC236}">
                <a16:creationId xmlns:a16="http://schemas.microsoft.com/office/drawing/2014/main" id="{A0EDDF6C-7859-5147-A756-A00220C8064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9341DB88-94BC-C343-8CB0-BFD2D509210A}" type="slidenum">
              <a:rPr kumimoji="0" lang="en-US" altLang="en-US" sz="1400"/>
              <a:pPr>
                <a:spcBef>
                  <a:spcPct val="0"/>
                </a:spcBef>
                <a:buClrTx/>
                <a:buFontTx/>
                <a:buNone/>
              </a:pPr>
              <a:t>24</a:t>
            </a:fld>
            <a:endParaRPr kumimoji="0" lang="en-US" altLang="en-US" sz="1400"/>
          </a:p>
        </p:txBody>
      </p:sp>
      <p:sp>
        <p:nvSpPr>
          <p:cNvPr id="34818" name="Rectangle 2">
            <a:extLst>
              <a:ext uri="{FF2B5EF4-FFF2-40B4-BE49-F238E27FC236}">
                <a16:creationId xmlns:a16="http://schemas.microsoft.com/office/drawing/2014/main" id="{27159C07-1AD2-0547-BBD0-93C3EC9AEE24}"/>
              </a:ext>
            </a:extLst>
          </p:cNvPr>
          <p:cNvSpPr txBox="1">
            <a:spLocks noChangeArrowheads="1"/>
          </p:cNvSpPr>
          <p:nvPr/>
        </p:nvSpPr>
        <p:spPr bwMode="auto">
          <a:xfrm>
            <a:off x="1958975"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Functor laws</a:t>
            </a:r>
          </a:p>
        </p:txBody>
      </p:sp>
      <p:sp>
        <p:nvSpPr>
          <p:cNvPr id="34819" name="Text Box 5">
            <a:extLst>
              <a:ext uri="{FF2B5EF4-FFF2-40B4-BE49-F238E27FC236}">
                <a16:creationId xmlns:a16="http://schemas.microsoft.com/office/drawing/2014/main" id="{4B0427CD-CC74-244D-801E-F5A51C9B64F8}"/>
              </a:ext>
            </a:extLst>
          </p:cNvPr>
          <p:cNvSpPr txBox="1">
            <a:spLocks noChangeArrowheads="1"/>
          </p:cNvSpPr>
          <p:nvPr/>
        </p:nvSpPr>
        <p:spPr bwMode="auto">
          <a:xfrm>
            <a:off x="2273300" y="1890714"/>
            <a:ext cx="7512050" cy="7635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id = id</a:t>
            </a:r>
          </a:p>
          <a:p>
            <a:pPr>
              <a:lnSpc>
                <a:spcPct val="110000"/>
              </a:lnSpc>
              <a:spcBef>
                <a:spcPct val="0"/>
              </a:spcBef>
              <a:buClrTx/>
              <a:buFontTx/>
              <a:buNone/>
            </a:pP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(g . f) = </a:t>
            </a: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g . </a:t>
            </a:r>
            <a:r>
              <a:rPr kumimoji="0" lang="en-US" altLang="en-US" sz="2000" dirty="0" err="1">
                <a:solidFill>
                  <a:srgbClr val="FFFFFF"/>
                </a:solidFill>
                <a:latin typeface="Consolas" panose="020B0609020204030204" pitchFamily="49" charset="0"/>
              </a:rPr>
              <a:t>fmap</a:t>
            </a:r>
            <a:r>
              <a:rPr kumimoji="0" lang="en-US" altLang="en-US" sz="2000" dirty="0">
                <a:solidFill>
                  <a:srgbClr val="FFFFFF"/>
                </a:solidFill>
                <a:latin typeface="Consolas" panose="020B0609020204030204" pitchFamily="49" charset="0"/>
              </a:rPr>
              <a:t> f</a:t>
            </a:r>
          </a:p>
        </p:txBody>
      </p:sp>
      <p:sp>
        <p:nvSpPr>
          <p:cNvPr id="34820" name="Text Box 3">
            <a:extLst>
              <a:ext uri="{FF2B5EF4-FFF2-40B4-BE49-F238E27FC236}">
                <a16:creationId xmlns:a16="http://schemas.microsoft.com/office/drawing/2014/main" id="{5ED15329-3E09-FC44-9481-F3A23E7CEF70}"/>
              </a:ext>
            </a:extLst>
          </p:cNvPr>
          <p:cNvSpPr txBox="1">
            <a:spLocks noChangeArrowheads="1"/>
          </p:cNvSpPr>
          <p:nvPr/>
        </p:nvSpPr>
        <p:spPr bwMode="auto">
          <a:xfrm>
            <a:off x="1662114" y="2654300"/>
            <a:ext cx="83899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 typeface="Arial" panose="020B0604020202020204" pitchFamily="34" charset="0"/>
              <a:buChar char="•"/>
            </a:pPr>
            <a:r>
              <a:rPr kumimoji="0" lang="en-US" altLang="en-US" sz="2200"/>
              <a:t>If we can show that some type obeys both functor laws, we can rely on it having the same fundamental behaviors as other functors when it comes to mapping. </a:t>
            </a:r>
          </a:p>
          <a:p>
            <a:pPr>
              <a:spcBef>
                <a:spcPct val="0"/>
              </a:spcBef>
              <a:buClrTx/>
              <a:buFont typeface="Arial" panose="020B0604020202020204" pitchFamily="34" charset="0"/>
              <a:buChar char="•"/>
            </a:pPr>
            <a:r>
              <a:rPr kumimoji="0" lang="en-US" altLang="en-US" sz="2200"/>
              <a:t>We can know that when we use fmap on it, there won't be anything other than mapping going on behind the scenes and that it will act like a thing that can be mapped over, i.e. a functor.</a:t>
            </a:r>
          </a:p>
          <a:p>
            <a:pPr>
              <a:spcBef>
                <a:spcPct val="0"/>
              </a:spcBef>
              <a:buClrTx/>
              <a:buFont typeface="Arial" panose="020B0604020202020204" pitchFamily="34" charset="0"/>
              <a:buChar char="•"/>
            </a:pPr>
            <a:r>
              <a:rPr kumimoji="0" lang="en-US" altLang="en-US" sz="2200"/>
              <a:t>This leads to code that is more abstract and extensible, because we can use laws to reason about behaviors that any functor should have and make functions that operate reliably on any functor.</a:t>
            </a:r>
          </a:p>
        </p:txBody>
      </p:sp>
      <p:sp>
        <p:nvSpPr>
          <p:cNvPr id="34821" name="Text Box 3">
            <a:extLst>
              <a:ext uri="{FF2B5EF4-FFF2-40B4-BE49-F238E27FC236}">
                <a16:creationId xmlns:a16="http://schemas.microsoft.com/office/drawing/2014/main" id="{C553180A-EC69-7247-9483-585425375B14}"/>
              </a:ext>
            </a:extLst>
          </p:cNvPr>
          <p:cNvSpPr txBox="1">
            <a:spLocks noChangeArrowheads="1"/>
          </p:cNvSpPr>
          <p:nvPr/>
        </p:nvSpPr>
        <p:spPr bwMode="auto">
          <a:xfrm>
            <a:off x="1841500" y="1063626"/>
            <a:ext cx="83899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sz="2400"/>
              <a:t>There are two laws any functor MUST follow if you define them:</a:t>
            </a:r>
          </a:p>
        </p:txBody>
      </p:sp>
    </p:spTree>
    <p:extLst>
      <p:ext uri="{BB962C8B-B14F-4D97-AF65-F5344CB8AC3E}">
        <p14:creationId xmlns:p14="http://schemas.microsoft.com/office/powerpoint/2010/main" val="119049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1">
            <a:extLst>
              <a:ext uri="{FF2B5EF4-FFF2-40B4-BE49-F238E27FC236}">
                <a16:creationId xmlns:a16="http://schemas.microsoft.com/office/drawing/2014/main" id="{866702A1-D004-354E-8272-9D18C092C89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1B06288D-E356-C043-A406-DEA568E3F545}" type="slidenum">
              <a:rPr kumimoji="0" lang="en-US" altLang="en-US" sz="1400"/>
              <a:pPr>
                <a:spcBef>
                  <a:spcPct val="0"/>
                </a:spcBef>
                <a:buClrTx/>
                <a:buFontTx/>
                <a:buNone/>
              </a:pPr>
              <a:t>25</a:t>
            </a:fld>
            <a:endParaRPr kumimoji="0" lang="en-US" altLang="en-US" sz="1400"/>
          </a:p>
        </p:txBody>
      </p:sp>
      <p:sp>
        <p:nvSpPr>
          <p:cNvPr id="35842" name="Rectangle 2">
            <a:extLst>
              <a:ext uri="{FF2B5EF4-FFF2-40B4-BE49-F238E27FC236}">
                <a16:creationId xmlns:a16="http://schemas.microsoft.com/office/drawing/2014/main" id="{70257809-AF80-8C4B-8414-9334CFE8ABAF}"/>
              </a:ext>
            </a:extLst>
          </p:cNvPr>
          <p:cNvSpPr txBox="1">
            <a:spLocks noChangeArrowheads="1"/>
          </p:cNvSpPr>
          <p:nvPr/>
        </p:nvSpPr>
        <p:spPr bwMode="auto">
          <a:xfrm>
            <a:off x="1958975"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3600">
                <a:solidFill>
                  <a:schemeClr val="tx2"/>
                </a:solidFill>
                <a:latin typeface="Arial Black" panose="020B0604020202020204" pitchFamily="34" charset="0"/>
              </a:rPr>
              <a:t>Takeaway: WHY?</a:t>
            </a:r>
          </a:p>
        </p:txBody>
      </p:sp>
      <p:sp>
        <p:nvSpPr>
          <p:cNvPr id="35843" name="Text Box 3">
            <a:extLst>
              <a:ext uri="{FF2B5EF4-FFF2-40B4-BE49-F238E27FC236}">
                <a16:creationId xmlns:a16="http://schemas.microsoft.com/office/drawing/2014/main" id="{F536265E-E344-A742-AFB2-7A459039BD8C}"/>
              </a:ext>
            </a:extLst>
          </p:cNvPr>
          <p:cNvSpPr txBox="1">
            <a:spLocks noChangeArrowheads="1"/>
          </p:cNvSpPr>
          <p:nvPr/>
        </p:nvSpPr>
        <p:spPr bwMode="auto">
          <a:xfrm>
            <a:off x="1728789" y="1214439"/>
            <a:ext cx="83899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 typeface="Arial" panose="020B0604020202020204" pitchFamily="34" charset="0"/>
              <a:buChar char="•"/>
            </a:pPr>
            <a:r>
              <a:rPr kumimoji="0" lang="en-US" altLang="en-US" sz="2200" dirty="0"/>
              <a:t>The availability of the </a:t>
            </a:r>
            <a:r>
              <a:rPr kumimoji="0" lang="en-US" altLang="en-US" sz="2200" dirty="0" err="1"/>
              <a:t>fmap</a:t>
            </a:r>
            <a:r>
              <a:rPr kumimoji="0" lang="en-US" altLang="en-US" sz="2200" dirty="0"/>
              <a:t> method relieves us from having to recall, read, and write a plethora of differently named mapping methods (</a:t>
            </a:r>
            <a:r>
              <a:rPr kumimoji="0" lang="en-US" altLang="en-US" sz="2200" dirty="0" err="1"/>
              <a:t>maybeMap</a:t>
            </a:r>
            <a:r>
              <a:rPr kumimoji="0" lang="en-US" altLang="en-US" sz="2200" dirty="0"/>
              <a:t>, </a:t>
            </a:r>
            <a:r>
              <a:rPr kumimoji="0" lang="en-US" altLang="en-US" sz="2200" dirty="0" err="1"/>
              <a:t>treeMap</a:t>
            </a:r>
            <a:r>
              <a:rPr kumimoji="0" lang="en-US" altLang="en-US" sz="2200" dirty="0"/>
              <a:t>, </a:t>
            </a:r>
            <a:r>
              <a:rPr kumimoji="0" lang="en-US" altLang="en-US" sz="2200" dirty="0" err="1"/>
              <a:t>weirdMap</a:t>
            </a:r>
            <a:r>
              <a:rPr kumimoji="0" lang="en-US" altLang="en-US" sz="2200" dirty="0"/>
              <a:t>, ad infinitum). As a consequence, code becomes both cleaner and easier to understand. On spotting a use of </a:t>
            </a:r>
            <a:r>
              <a:rPr kumimoji="0" lang="en-US" altLang="en-US" sz="2200" dirty="0" err="1"/>
              <a:t>fmap</a:t>
            </a:r>
            <a:r>
              <a:rPr kumimoji="0" lang="en-US" altLang="en-US" sz="2200" dirty="0"/>
              <a:t>, we instantly have a general idea of what is going on. Thanks to the guarantees given by the </a:t>
            </a:r>
            <a:r>
              <a:rPr kumimoji="0" lang="en-US" altLang="en-US" sz="2200" dirty="0" err="1"/>
              <a:t>functor</a:t>
            </a:r>
            <a:r>
              <a:rPr kumimoji="0" lang="en-US" altLang="en-US" sz="2200" dirty="0"/>
              <a:t> laws, this general idea is surprisingly precise.</a:t>
            </a:r>
          </a:p>
          <a:p>
            <a:pPr>
              <a:spcBef>
                <a:spcPct val="0"/>
              </a:spcBef>
              <a:buClrTx/>
              <a:buFont typeface="Arial" panose="020B0604020202020204" pitchFamily="34" charset="0"/>
              <a:buChar char="•"/>
            </a:pPr>
            <a:r>
              <a:rPr kumimoji="0" lang="en-US" altLang="en-US" sz="2200" dirty="0"/>
              <a:t>Using the type class system, we can write </a:t>
            </a:r>
            <a:r>
              <a:rPr kumimoji="0" lang="en-US" altLang="en-US" sz="2200" dirty="0" err="1"/>
              <a:t>fmap</a:t>
            </a:r>
            <a:r>
              <a:rPr kumimoji="0" lang="en-US" altLang="en-US" sz="2200" dirty="0"/>
              <a:t>-based algorithms which work out of the box with any </a:t>
            </a:r>
            <a:r>
              <a:rPr kumimoji="0" lang="en-US" altLang="en-US" sz="2200" dirty="0" err="1"/>
              <a:t>functor</a:t>
            </a:r>
            <a:r>
              <a:rPr kumimoji="0" lang="en-US" altLang="en-US" sz="2200" dirty="0"/>
              <a:t> - be it [], Maybe, Tree or whichever you need. Indeed, a number of useful classes in the core libraries inherit from </a:t>
            </a:r>
            <a:r>
              <a:rPr kumimoji="0" lang="en-US" altLang="en-US" sz="2200" dirty="0" err="1"/>
              <a:t>Functor</a:t>
            </a:r>
            <a:r>
              <a:rPr kumimoji="0" lang="en-US" altLang="en-US" sz="2200" dirty="0"/>
              <a:t>.</a:t>
            </a:r>
          </a:p>
        </p:txBody>
      </p:sp>
    </p:spTree>
    <p:extLst>
      <p:ext uri="{BB962C8B-B14F-4D97-AF65-F5344CB8AC3E}">
        <p14:creationId xmlns:p14="http://schemas.microsoft.com/office/powerpoint/2010/main" val="148024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1">
            <a:extLst>
              <a:ext uri="{FF2B5EF4-FFF2-40B4-BE49-F238E27FC236}">
                <a16:creationId xmlns:a16="http://schemas.microsoft.com/office/drawing/2014/main" id="{72BF1A5C-3E2D-B747-B5BA-B64CF25CAB30}"/>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A396BEEA-0CC6-BA4F-AB9D-5A6BCF19A5E0}" type="slidenum">
              <a:rPr kumimoji="0" lang="en-US" altLang="en-US" sz="1400"/>
              <a:pPr algn="r">
                <a:spcBef>
                  <a:spcPct val="0"/>
                </a:spcBef>
                <a:buClrTx/>
                <a:buFontTx/>
                <a:buNone/>
              </a:pPr>
              <a:t>3</a:t>
            </a:fld>
            <a:endParaRPr kumimoji="0" lang="en-US" altLang="en-US" sz="1400"/>
          </a:p>
        </p:txBody>
      </p:sp>
      <p:sp>
        <p:nvSpPr>
          <p:cNvPr id="49154" name="Text Box 2">
            <a:extLst>
              <a:ext uri="{FF2B5EF4-FFF2-40B4-BE49-F238E27FC236}">
                <a16:creationId xmlns:a16="http://schemas.microsoft.com/office/drawing/2014/main" id="{0D022E45-D2B0-9C41-95C4-FC572FBE4965}"/>
              </a:ext>
            </a:extLst>
          </p:cNvPr>
          <p:cNvSpPr txBox="1">
            <a:spLocks noChangeArrowheads="1"/>
          </p:cNvSpPr>
          <p:nvPr/>
        </p:nvSpPr>
        <p:spPr bwMode="auto">
          <a:xfrm>
            <a:off x="1838325" y="331788"/>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A simple example: save the following file as helloword.hs </a:t>
            </a:r>
          </a:p>
        </p:txBody>
      </p:sp>
      <p:sp>
        <p:nvSpPr>
          <p:cNvPr id="49155" name="Text Box 3">
            <a:extLst>
              <a:ext uri="{FF2B5EF4-FFF2-40B4-BE49-F238E27FC236}">
                <a16:creationId xmlns:a16="http://schemas.microsoft.com/office/drawing/2014/main" id="{1FD19742-A9A5-F94E-AEBD-CC6A43E88FB8}"/>
              </a:ext>
            </a:extLst>
          </p:cNvPr>
          <p:cNvSpPr txBox="1">
            <a:spLocks noChangeArrowheads="1"/>
          </p:cNvSpPr>
          <p:nvPr/>
        </p:nvSpPr>
        <p:spPr bwMode="auto">
          <a:xfrm>
            <a:off x="1828801" y="1582876"/>
            <a:ext cx="7940675" cy="536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latin typeface="Consolas" panose="020B0609020204030204" pitchFamily="49" charset="0"/>
              </a:rPr>
              <a:t>main</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"hello,</a:t>
            </a:r>
            <a:r>
              <a:rPr kumimoji="0" lang="en-US" altLang="en-US"/>
              <a:t> </a:t>
            </a:r>
            <a:r>
              <a:rPr kumimoji="0" lang="en-US" altLang="en-US">
                <a:latin typeface="Consolas" panose="020B0609020204030204" pitchFamily="49" charset="0"/>
              </a:rPr>
              <a:t>world"</a:t>
            </a:r>
            <a:endParaRPr kumimoji="0" lang="en-US" altLang="en-US">
              <a:solidFill>
                <a:srgbClr val="FFFE95"/>
              </a:solidFill>
              <a:latin typeface="Consolas" panose="020B0609020204030204" pitchFamily="49" charset="0"/>
            </a:endParaRPr>
          </a:p>
        </p:txBody>
      </p:sp>
      <p:sp>
        <p:nvSpPr>
          <p:cNvPr id="49156" name="Text Box 5">
            <a:extLst>
              <a:ext uri="{FF2B5EF4-FFF2-40B4-BE49-F238E27FC236}">
                <a16:creationId xmlns:a16="http://schemas.microsoft.com/office/drawing/2014/main" id="{AECBEE5A-E794-7942-88AB-1572DA15C96C}"/>
              </a:ext>
            </a:extLst>
          </p:cNvPr>
          <p:cNvSpPr txBox="1">
            <a:spLocks noChangeArrowheads="1"/>
          </p:cNvSpPr>
          <p:nvPr/>
        </p:nvSpPr>
        <p:spPr bwMode="auto">
          <a:xfrm>
            <a:off x="1752601" y="3289301"/>
            <a:ext cx="8594725" cy="2911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solidFill>
                  <a:srgbClr val="FFFFFF"/>
                </a:solidFill>
                <a:latin typeface="Consolas" panose="020B0609020204030204" pitchFamily="49" charset="0"/>
              </a:rPr>
              <a:t>$</a:t>
            </a:r>
            <a:r>
              <a:rPr kumimoji="0" lang="en-US" altLang="en-US">
                <a:solidFill>
                  <a:srgbClr val="FFFFFF"/>
                </a:solidFill>
              </a:rPr>
              <a:t> </a:t>
            </a:r>
            <a:r>
              <a:rPr kumimoji="0" lang="en-US" altLang="en-US">
                <a:solidFill>
                  <a:srgbClr val="FFFFFF"/>
                </a:solidFill>
                <a:latin typeface="Consolas" panose="020B0609020204030204" pitchFamily="49" charset="0"/>
              </a:rPr>
              <a:t>ghc</a:t>
            </a:r>
            <a:r>
              <a:rPr kumimoji="0" lang="en-US" altLang="en-US">
                <a:solidFill>
                  <a:srgbClr val="FFFFFF"/>
                </a:solidFill>
              </a:rPr>
              <a:t> </a:t>
            </a:r>
            <a:r>
              <a:rPr kumimoji="0" lang="en-US" altLang="en-US">
                <a:solidFill>
                  <a:srgbClr val="FFFFFF"/>
                </a:solidFill>
                <a:latin typeface="Consolas" panose="020B0609020204030204" pitchFamily="49" charset="0"/>
              </a:rPr>
              <a:t>--make</a:t>
            </a:r>
            <a:r>
              <a:rPr kumimoji="0" lang="en-US" altLang="en-US">
                <a:solidFill>
                  <a:srgbClr val="FFFFFF"/>
                </a:solidFill>
              </a:rPr>
              <a:t> </a:t>
            </a:r>
            <a:r>
              <a:rPr kumimoji="0" lang="en-US" altLang="en-US">
                <a:solidFill>
                  <a:srgbClr val="FFFFFF"/>
                </a:solidFill>
                <a:latin typeface="Consolas" panose="020B0609020204030204" pitchFamily="49" charset="0"/>
              </a:rPr>
              <a:t>helloworld</a:t>
            </a:r>
            <a:r>
              <a:rPr kumimoji="0" lang="en-US" altLang="en-US">
                <a:solidFill>
                  <a:srgbClr val="FFFFFF"/>
                </a:solidFill>
              </a:rPr>
              <a:t>  </a:t>
            </a:r>
            <a:endParaRPr kumimoji="0" lang="en-US" altLang="en-US">
              <a:solidFill>
                <a:srgbClr val="FFFFFF"/>
              </a:solidFill>
              <a:latin typeface="Consolas" panose="020B0609020204030204" pitchFamily="49" charset="0"/>
            </a:endParaRPr>
          </a:p>
          <a:p>
            <a:pPr>
              <a:lnSpc>
                <a:spcPct val="110000"/>
              </a:lnSpc>
              <a:spcBef>
                <a:spcPct val="0"/>
              </a:spcBef>
              <a:buClrTx/>
              <a:buFontTx/>
              <a:buNone/>
            </a:pPr>
            <a:r>
              <a:rPr kumimoji="0" lang="en-US" altLang="en-US">
                <a:solidFill>
                  <a:srgbClr val="FFFFFF"/>
                </a:solidFill>
                <a:latin typeface="Consolas" panose="020B0609020204030204" pitchFamily="49" charset="0"/>
              </a:rPr>
              <a:t>[1</a:t>
            </a:r>
            <a:r>
              <a:rPr kumimoji="0" lang="en-US" altLang="en-US">
                <a:solidFill>
                  <a:srgbClr val="FFFFFF"/>
                </a:solidFill>
              </a:rPr>
              <a:t> </a:t>
            </a:r>
            <a:r>
              <a:rPr kumimoji="0" lang="en-US" altLang="en-US">
                <a:solidFill>
                  <a:srgbClr val="FFFFFF"/>
                </a:solidFill>
                <a:latin typeface="Consolas" panose="020B0609020204030204" pitchFamily="49" charset="0"/>
              </a:rPr>
              <a:t>of</a:t>
            </a:r>
            <a:r>
              <a:rPr kumimoji="0" lang="en-US" altLang="en-US">
                <a:solidFill>
                  <a:srgbClr val="FFFFFF"/>
                </a:solidFill>
              </a:rPr>
              <a:t> </a:t>
            </a:r>
            <a:r>
              <a:rPr kumimoji="0" lang="en-US" altLang="en-US">
                <a:solidFill>
                  <a:srgbClr val="FFFFFF"/>
                </a:solidFill>
                <a:latin typeface="Consolas" panose="020B0609020204030204" pitchFamily="49" charset="0"/>
              </a:rPr>
              <a:t>1]</a:t>
            </a:r>
            <a:r>
              <a:rPr kumimoji="0" lang="en-US" altLang="en-US">
                <a:solidFill>
                  <a:srgbClr val="FFFFFF"/>
                </a:solidFill>
              </a:rPr>
              <a:t> </a:t>
            </a:r>
            <a:r>
              <a:rPr kumimoji="0" lang="en-US" altLang="en-US">
                <a:solidFill>
                  <a:srgbClr val="FFFFFF"/>
                </a:solidFill>
                <a:latin typeface="Consolas" panose="020B0609020204030204" pitchFamily="49" charset="0"/>
              </a:rPr>
              <a:t>Compiling</a:t>
            </a:r>
            <a:r>
              <a:rPr kumimoji="0" lang="en-US" altLang="en-US">
                <a:solidFill>
                  <a:srgbClr val="FFFFFF"/>
                </a:solidFill>
              </a:rPr>
              <a:t> </a:t>
            </a:r>
            <a:r>
              <a:rPr kumimoji="0" lang="en-US" altLang="en-US">
                <a:solidFill>
                  <a:srgbClr val="FFFFFF"/>
                </a:solidFill>
                <a:latin typeface="Consolas" panose="020B0609020204030204" pitchFamily="49" charset="0"/>
              </a:rPr>
              <a:t>Main</a:t>
            </a:r>
            <a:r>
              <a:rPr kumimoji="0" lang="en-US" altLang="en-US">
                <a:solidFill>
                  <a:srgbClr val="FFFFFF"/>
                </a:solidFill>
              </a:rPr>
              <a:t>       </a:t>
            </a:r>
            <a:endParaRPr kumimoji="0" lang="en-US" altLang="en-US">
              <a:solidFill>
                <a:srgbClr val="FFFFFF"/>
              </a:solidFill>
              <a:latin typeface="Consolas" panose="020B0609020204030204" pitchFamily="49" charset="0"/>
            </a:endParaRPr>
          </a:p>
          <a:p>
            <a:pPr>
              <a:lnSpc>
                <a:spcPct val="110000"/>
              </a:lnSpc>
              <a:spcBef>
                <a:spcPct val="0"/>
              </a:spcBef>
              <a:buClrTx/>
              <a:buFontTx/>
              <a:buNone/>
            </a:pPr>
            <a:r>
              <a:rPr kumimoji="0" lang="en-US" altLang="en-US">
                <a:solidFill>
                  <a:srgbClr val="FFFFFF"/>
                </a:solidFill>
                <a:latin typeface="Consolas" panose="020B0609020204030204" pitchFamily="49" charset="0"/>
              </a:rPr>
              <a:t>		(</a:t>
            </a:r>
            <a:r>
              <a:rPr kumimoji="0" lang="en-US" altLang="en-US">
                <a:solidFill>
                  <a:srgbClr val="FFFFFF"/>
                </a:solidFill>
              </a:rPr>
              <a:t> </a:t>
            </a:r>
            <a:r>
              <a:rPr kumimoji="0" lang="en-US" altLang="en-US">
                <a:solidFill>
                  <a:srgbClr val="FFFFFF"/>
                </a:solidFill>
                <a:latin typeface="Consolas" panose="020B0609020204030204" pitchFamily="49" charset="0"/>
              </a:rPr>
              <a:t>helloworld.hs,</a:t>
            </a:r>
            <a:r>
              <a:rPr kumimoji="0" lang="en-US" altLang="en-US">
                <a:solidFill>
                  <a:srgbClr val="FFFFFF"/>
                </a:solidFill>
              </a:rPr>
              <a:t> </a:t>
            </a:r>
            <a:r>
              <a:rPr kumimoji="0" lang="en-US" altLang="en-US">
                <a:solidFill>
                  <a:srgbClr val="FFFFFF"/>
                </a:solidFill>
                <a:latin typeface="Consolas" panose="020B0609020204030204" pitchFamily="49" charset="0"/>
              </a:rPr>
              <a:t>helloworld.o</a:t>
            </a:r>
            <a:r>
              <a:rPr kumimoji="0" lang="en-US" altLang="en-US">
                <a:solidFill>
                  <a:srgbClr val="FFFFFF"/>
                </a:solidFill>
              </a:rPr>
              <a:t> </a:t>
            </a:r>
            <a:r>
              <a:rPr kumimoji="0" lang="en-US" altLang="en-US">
                <a:solidFill>
                  <a:srgbClr val="FFFFFF"/>
                </a:solidFill>
                <a:latin typeface="Consolas" panose="020B0609020204030204" pitchFamily="49" charset="0"/>
              </a:rPr>
              <a:t>)</a:t>
            </a:r>
            <a:r>
              <a:rPr kumimoji="0" lang="en-US" altLang="en-US">
                <a:solidFill>
                  <a:srgbClr val="FFFFFF"/>
                </a:solidFill>
              </a:rPr>
              <a:t>  </a:t>
            </a:r>
            <a:endParaRPr kumimoji="0" lang="en-US" altLang="en-US">
              <a:solidFill>
                <a:srgbClr val="FFFFFF"/>
              </a:solidFill>
              <a:latin typeface="Consolas" panose="020B0609020204030204" pitchFamily="49" charset="0"/>
            </a:endParaRPr>
          </a:p>
          <a:p>
            <a:pPr>
              <a:lnSpc>
                <a:spcPct val="110000"/>
              </a:lnSpc>
              <a:spcBef>
                <a:spcPct val="0"/>
              </a:spcBef>
              <a:buClrTx/>
              <a:buFontTx/>
              <a:buNone/>
            </a:pPr>
            <a:r>
              <a:rPr kumimoji="0" lang="en-US" altLang="en-US">
                <a:solidFill>
                  <a:srgbClr val="FFFFFF"/>
                </a:solidFill>
                <a:latin typeface="Consolas" panose="020B0609020204030204" pitchFamily="49" charset="0"/>
              </a:rPr>
              <a:t>Linking</a:t>
            </a:r>
            <a:r>
              <a:rPr kumimoji="0" lang="en-US" altLang="en-US">
                <a:solidFill>
                  <a:srgbClr val="FFFFFF"/>
                </a:solidFill>
              </a:rPr>
              <a:t> </a:t>
            </a:r>
            <a:r>
              <a:rPr kumimoji="0" lang="en-US" altLang="en-US">
                <a:solidFill>
                  <a:srgbClr val="FFFFFF"/>
                </a:solidFill>
                <a:latin typeface="Consolas" panose="020B0609020204030204" pitchFamily="49" charset="0"/>
              </a:rPr>
              <a:t>helloworld</a:t>
            </a:r>
            <a:r>
              <a:rPr kumimoji="0" lang="en-US" altLang="en-US">
                <a:solidFill>
                  <a:srgbClr val="FFFFFF"/>
                </a:solidFill>
              </a:rPr>
              <a:t> </a:t>
            </a:r>
            <a:r>
              <a:rPr kumimoji="0" lang="en-US" altLang="en-US">
                <a:solidFill>
                  <a:srgbClr val="FFFFFF"/>
                </a:solidFill>
                <a:latin typeface="Consolas" panose="020B0609020204030204" pitchFamily="49" charset="0"/>
              </a:rPr>
              <a:t>...</a:t>
            </a:r>
            <a:r>
              <a:rPr kumimoji="0" lang="en-US" altLang="en-US">
                <a:solidFill>
                  <a:srgbClr val="FFFFFF"/>
                </a:solidFill>
              </a:rPr>
              <a:t>     </a:t>
            </a:r>
            <a:endParaRPr kumimoji="0" lang="en-US" altLang="en-US">
              <a:solidFill>
                <a:srgbClr val="FFFFFF"/>
              </a:solidFill>
              <a:latin typeface="Consolas" panose="020B0609020204030204" pitchFamily="49" charset="0"/>
            </a:endParaRPr>
          </a:p>
          <a:p>
            <a:pPr>
              <a:lnSpc>
                <a:spcPct val="110000"/>
              </a:lnSpc>
              <a:spcBef>
                <a:spcPct val="0"/>
              </a:spcBef>
              <a:buClrTx/>
              <a:buFontTx/>
              <a:buNone/>
            </a:pPr>
            <a:r>
              <a:rPr kumimoji="0" lang="en-US" altLang="en-US">
                <a:solidFill>
                  <a:srgbClr val="FFFFFF"/>
                </a:solidFill>
                <a:latin typeface="Consolas" panose="020B0609020204030204" pitchFamily="49" charset="0"/>
              </a:rPr>
              <a:t>$</a:t>
            </a:r>
            <a:r>
              <a:rPr kumimoji="0" lang="en-US" altLang="en-US">
                <a:solidFill>
                  <a:srgbClr val="FFFFFF"/>
                </a:solidFill>
              </a:rPr>
              <a:t> </a:t>
            </a:r>
            <a:r>
              <a:rPr kumimoji="0" lang="en-US" altLang="en-US">
                <a:solidFill>
                  <a:srgbClr val="FFFFFF"/>
                </a:solidFill>
                <a:latin typeface="Consolas" panose="020B0609020204030204" pitchFamily="49" charset="0"/>
              </a:rPr>
              <a:t>./helloworld</a:t>
            </a:r>
            <a:r>
              <a:rPr kumimoji="0" lang="en-US" altLang="en-US">
                <a:solidFill>
                  <a:srgbClr val="FFFFFF"/>
                </a:solidFill>
              </a:rPr>
              <a:t>  </a:t>
            </a:r>
            <a:endParaRPr kumimoji="0" lang="en-US" altLang="en-US">
              <a:solidFill>
                <a:srgbClr val="FFFFFF"/>
              </a:solidFill>
              <a:latin typeface="Consolas" panose="020B0609020204030204" pitchFamily="49" charset="0"/>
            </a:endParaRPr>
          </a:p>
          <a:p>
            <a:pPr>
              <a:lnSpc>
                <a:spcPct val="110000"/>
              </a:lnSpc>
              <a:spcBef>
                <a:spcPct val="0"/>
              </a:spcBef>
              <a:buClrTx/>
              <a:buFontTx/>
              <a:buNone/>
            </a:pPr>
            <a:r>
              <a:rPr kumimoji="0" lang="en-US" altLang="en-US">
                <a:solidFill>
                  <a:srgbClr val="FFFFFF"/>
                </a:solidFill>
                <a:latin typeface="Consolas" panose="020B0609020204030204" pitchFamily="49" charset="0"/>
              </a:rPr>
              <a:t>hello,</a:t>
            </a:r>
            <a:r>
              <a:rPr kumimoji="0" lang="en-US" altLang="en-US">
                <a:solidFill>
                  <a:srgbClr val="FFFFFF"/>
                </a:solidFill>
              </a:rPr>
              <a:t> </a:t>
            </a:r>
            <a:r>
              <a:rPr kumimoji="0" lang="en-US" altLang="en-US">
                <a:solidFill>
                  <a:srgbClr val="FFFFFF"/>
                </a:solidFill>
                <a:latin typeface="Consolas" panose="020B0609020204030204" pitchFamily="49" charset="0"/>
              </a:rPr>
              <a:t>world</a:t>
            </a:r>
            <a:r>
              <a:rPr kumimoji="0" lang="en-US" altLang="en-US">
                <a:solidFill>
                  <a:srgbClr val="FFFFFF"/>
                </a:solidFill>
              </a:rPr>
              <a:t> </a:t>
            </a:r>
            <a:endParaRPr kumimoji="0" lang="en-US" altLang="en-US">
              <a:solidFill>
                <a:srgbClr val="FFFFFF"/>
              </a:solidFill>
              <a:latin typeface="Consolas" panose="020B0609020204030204" pitchFamily="49" charset="0"/>
            </a:endParaRPr>
          </a:p>
        </p:txBody>
      </p:sp>
      <p:sp>
        <p:nvSpPr>
          <p:cNvPr id="49157" name="Text Box 2">
            <a:extLst>
              <a:ext uri="{FF2B5EF4-FFF2-40B4-BE49-F238E27FC236}">
                <a16:creationId xmlns:a16="http://schemas.microsoft.com/office/drawing/2014/main" id="{1A69EA10-7A06-6C43-99B1-3F315FFD1D2A}"/>
              </a:ext>
            </a:extLst>
          </p:cNvPr>
          <p:cNvSpPr txBox="1">
            <a:spLocks noChangeArrowheads="1"/>
          </p:cNvSpPr>
          <p:nvPr/>
        </p:nvSpPr>
        <p:spPr bwMode="auto">
          <a:xfrm>
            <a:off x="1812925" y="2525713"/>
            <a:ext cx="8510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Now we actually compile a program: </a:t>
            </a:r>
          </a:p>
        </p:txBody>
      </p:sp>
    </p:spTree>
    <p:extLst>
      <p:ext uri="{BB962C8B-B14F-4D97-AF65-F5344CB8AC3E}">
        <p14:creationId xmlns:p14="http://schemas.microsoft.com/office/powerpoint/2010/main" val="357374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1">
            <a:extLst>
              <a:ext uri="{FF2B5EF4-FFF2-40B4-BE49-F238E27FC236}">
                <a16:creationId xmlns:a16="http://schemas.microsoft.com/office/drawing/2014/main" id="{85399C17-FE53-2141-85FC-946C72BB323C}"/>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C391C297-D70B-F448-845C-40AC2B862945}" type="slidenum">
              <a:rPr kumimoji="0" lang="en-US" altLang="en-US" sz="1400"/>
              <a:pPr algn="r">
                <a:spcBef>
                  <a:spcPct val="0"/>
                </a:spcBef>
                <a:buClrTx/>
                <a:buFontTx/>
                <a:buNone/>
              </a:pPr>
              <a:t>4</a:t>
            </a:fld>
            <a:endParaRPr kumimoji="0" lang="en-US" altLang="en-US" sz="1400"/>
          </a:p>
        </p:txBody>
      </p:sp>
      <p:sp>
        <p:nvSpPr>
          <p:cNvPr id="50178" name="Text Box 2">
            <a:extLst>
              <a:ext uri="{FF2B5EF4-FFF2-40B4-BE49-F238E27FC236}">
                <a16:creationId xmlns:a16="http://schemas.microsoft.com/office/drawing/2014/main" id="{554BBEF3-DAFD-8945-A2C9-0BD03014FB74}"/>
              </a:ext>
            </a:extLst>
          </p:cNvPr>
          <p:cNvSpPr txBox="1">
            <a:spLocks noChangeArrowheads="1"/>
          </p:cNvSpPr>
          <p:nvPr/>
        </p:nvSpPr>
        <p:spPr bwMode="auto">
          <a:xfrm>
            <a:off x="1838325" y="544513"/>
            <a:ext cx="8510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What are these functions? </a:t>
            </a:r>
          </a:p>
        </p:txBody>
      </p:sp>
      <p:sp>
        <p:nvSpPr>
          <p:cNvPr id="50179" name="Text Box 3">
            <a:extLst>
              <a:ext uri="{FF2B5EF4-FFF2-40B4-BE49-F238E27FC236}">
                <a16:creationId xmlns:a16="http://schemas.microsoft.com/office/drawing/2014/main" id="{022BB6B4-7683-3043-B8C2-2EDA203576F2}"/>
              </a:ext>
            </a:extLst>
          </p:cNvPr>
          <p:cNvSpPr txBox="1">
            <a:spLocks noChangeArrowheads="1"/>
          </p:cNvSpPr>
          <p:nvPr/>
        </p:nvSpPr>
        <p:spPr bwMode="auto">
          <a:xfrm>
            <a:off x="1778001" y="1233489"/>
            <a:ext cx="7940675" cy="197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latin typeface="Consolas" panose="020B0609020204030204" pitchFamily="49" charset="0"/>
              </a:rPr>
              <a:t>ghci&gt;</a:t>
            </a:r>
            <a:r>
              <a:rPr kumimoji="0" lang="en-US" altLang="en-US"/>
              <a:t> </a:t>
            </a:r>
            <a:r>
              <a:rPr kumimoji="0" lang="en-US" altLang="en-US">
                <a:latin typeface="Consolas" panose="020B0609020204030204" pitchFamily="49" charset="0"/>
              </a:rPr>
              <a:t>:t</a:t>
            </a:r>
            <a:r>
              <a:rPr kumimoji="0" lang="en-US" altLang="en-US"/>
              <a:t> </a:t>
            </a:r>
            <a:r>
              <a:rPr kumimoji="0" lang="en-US" altLang="en-US">
                <a:latin typeface="Consolas" panose="020B0609020204030204" pitchFamily="49" charset="0"/>
              </a:rPr>
              <a:t>putStrLn</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String</a:t>
            </a:r>
            <a:r>
              <a:rPr kumimoji="0" lang="en-US" altLang="en-US"/>
              <a:t> </a:t>
            </a:r>
            <a:r>
              <a:rPr kumimoji="0" lang="en-US" altLang="en-US">
                <a:latin typeface="Consolas" panose="020B0609020204030204" pitchFamily="49" charset="0"/>
              </a:rPr>
              <a:t>-&gt;</a:t>
            </a:r>
            <a:r>
              <a:rPr kumimoji="0" lang="en-US" altLang="en-US"/>
              <a:t> </a:t>
            </a:r>
            <a:r>
              <a:rPr kumimoji="0" lang="en-US" altLang="en-US">
                <a:latin typeface="Consolas" panose="020B0609020204030204" pitchFamily="49" charset="0"/>
              </a:rPr>
              <a:t>IO</a:t>
            </a:r>
            <a:r>
              <a:rPr kumimoji="0" lang="en-US" altLang="en-US"/>
              <a:t> </a:t>
            </a:r>
            <a:r>
              <a:rPr kumimoji="0" lang="en-US" altLang="en-US">
                <a:latin typeface="Consolas" panose="020B0609020204030204" pitchFamily="49" charset="0"/>
              </a:rPr>
              <a:t>()</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ghci&gt;</a:t>
            </a:r>
            <a:r>
              <a:rPr kumimoji="0" lang="en-US" altLang="en-US"/>
              <a:t> </a:t>
            </a:r>
            <a:r>
              <a:rPr kumimoji="0" lang="en-US" altLang="en-US">
                <a:latin typeface="Consolas" panose="020B0609020204030204" pitchFamily="49" charset="0"/>
              </a:rPr>
              <a:t>:t</a:t>
            </a: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"hello,</a:t>
            </a:r>
            <a:r>
              <a:rPr kumimoji="0" lang="en-US" altLang="en-US"/>
              <a:t> </a:t>
            </a:r>
            <a:r>
              <a:rPr kumimoji="0" lang="en-US" altLang="en-US">
                <a:latin typeface="Consolas" panose="020B0609020204030204" pitchFamily="49" charset="0"/>
              </a:rPr>
              <a:t>world"</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"hello,</a:t>
            </a:r>
            <a:r>
              <a:rPr kumimoji="0" lang="en-US" altLang="en-US"/>
              <a:t> </a:t>
            </a:r>
            <a:r>
              <a:rPr kumimoji="0" lang="en-US" altLang="en-US">
                <a:latin typeface="Consolas" panose="020B0609020204030204" pitchFamily="49" charset="0"/>
              </a:rPr>
              <a:t>world"</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IO</a:t>
            </a:r>
            <a:r>
              <a:rPr kumimoji="0" lang="en-US" altLang="en-US"/>
              <a:t> </a:t>
            </a:r>
            <a:r>
              <a:rPr kumimoji="0" lang="en-US" altLang="en-US">
                <a:latin typeface="Consolas" panose="020B0609020204030204" pitchFamily="49" charset="0"/>
              </a:rPr>
              <a:t>()</a:t>
            </a:r>
            <a:r>
              <a:rPr kumimoji="0" lang="en-US" altLang="en-US"/>
              <a:t> </a:t>
            </a:r>
            <a:endParaRPr kumimoji="0" lang="en-US" altLang="en-US">
              <a:solidFill>
                <a:srgbClr val="FFFFFF"/>
              </a:solidFill>
              <a:latin typeface="Consolas" panose="020B0609020204030204" pitchFamily="49" charset="0"/>
            </a:endParaRPr>
          </a:p>
        </p:txBody>
      </p:sp>
      <p:sp>
        <p:nvSpPr>
          <p:cNvPr id="50180" name="Text Box 2">
            <a:extLst>
              <a:ext uri="{FF2B5EF4-FFF2-40B4-BE49-F238E27FC236}">
                <a16:creationId xmlns:a16="http://schemas.microsoft.com/office/drawing/2014/main" id="{7BEB98CE-B063-B84C-B37E-0C31FB7EED26}"/>
              </a:ext>
            </a:extLst>
          </p:cNvPr>
          <p:cNvSpPr txBox="1">
            <a:spLocks noChangeArrowheads="1"/>
          </p:cNvSpPr>
          <p:nvPr/>
        </p:nvSpPr>
        <p:spPr bwMode="auto">
          <a:xfrm>
            <a:off x="1749425" y="3478214"/>
            <a:ext cx="851058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So putStrLn takes a string and returns an I/O action (which has a result type of (), the empty tuple).</a:t>
            </a:r>
          </a:p>
          <a:p>
            <a:pPr>
              <a:spcBef>
                <a:spcPct val="0"/>
              </a:spcBef>
              <a:buClrTx/>
              <a:buFontTx/>
              <a:buNone/>
            </a:pPr>
            <a:endParaRPr kumimoji="0" lang="en-US" altLang="en-US"/>
          </a:p>
          <a:p>
            <a:pPr>
              <a:spcBef>
                <a:spcPct val="0"/>
              </a:spcBef>
              <a:buClrTx/>
              <a:buFontTx/>
              <a:buNone/>
            </a:pPr>
            <a:r>
              <a:rPr kumimoji="0" lang="en-US" altLang="en-US"/>
              <a:t>In Haskell, an I/O action is one with a side effect - usually either reading or printing.  Usually some kind of a return value, where () is a dummy value for no return. </a:t>
            </a:r>
          </a:p>
        </p:txBody>
      </p:sp>
    </p:spTree>
    <p:extLst>
      <p:ext uri="{BB962C8B-B14F-4D97-AF65-F5344CB8AC3E}">
        <p14:creationId xmlns:p14="http://schemas.microsoft.com/office/powerpoint/2010/main" val="191700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1">
            <a:extLst>
              <a:ext uri="{FF2B5EF4-FFF2-40B4-BE49-F238E27FC236}">
                <a16:creationId xmlns:a16="http://schemas.microsoft.com/office/drawing/2014/main" id="{ACD9BE77-864F-7F44-832E-120504A6D80D}"/>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0A2FE1D7-F253-9341-8745-5EBB1D2CF15B}" type="slidenum">
              <a:rPr kumimoji="0" lang="en-US" altLang="en-US" sz="1400"/>
              <a:pPr algn="r">
                <a:spcBef>
                  <a:spcPct val="0"/>
                </a:spcBef>
                <a:buClrTx/>
                <a:buFontTx/>
                <a:buNone/>
              </a:pPr>
              <a:t>5</a:t>
            </a:fld>
            <a:endParaRPr kumimoji="0" lang="en-US" altLang="en-US" sz="1400"/>
          </a:p>
        </p:txBody>
      </p:sp>
      <p:sp>
        <p:nvSpPr>
          <p:cNvPr id="51202" name="Text Box 2">
            <a:extLst>
              <a:ext uri="{FF2B5EF4-FFF2-40B4-BE49-F238E27FC236}">
                <a16:creationId xmlns:a16="http://schemas.microsoft.com/office/drawing/2014/main" id="{D539AE41-DAB2-2F47-B9EA-FCAC282CD7D1}"/>
              </a:ext>
            </a:extLst>
          </p:cNvPr>
          <p:cNvSpPr txBox="1">
            <a:spLocks noChangeArrowheads="1"/>
          </p:cNvSpPr>
          <p:nvPr/>
        </p:nvSpPr>
        <p:spPr bwMode="auto">
          <a:xfrm>
            <a:off x="1698625" y="160339"/>
            <a:ext cx="85105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An I/O action will only be performed when you give it the name </a:t>
            </a:r>
            <a:r>
              <a:rPr kumimoji="0" lang="ja-JP" altLang="en-US"/>
              <a:t>“</a:t>
            </a:r>
            <a:r>
              <a:rPr kumimoji="0" lang="en-US" altLang="ja-JP"/>
              <a:t>main</a:t>
            </a:r>
            <a:r>
              <a:rPr kumimoji="0" lang="ja-JP" altLang="en-US"/>
              <a:t>”</a:t>
            </a:r>
            <a:r>
              <a:rPr kumimoji="0" lang="en-US" altLang="ja-JP"/>
              <a:t> and then run the program.</a:t>
            </a:r>
          </a:p>
          <a:p>
            <a:pPr>
              <a:spcBef>
                <a:spcPct val="0"/>
              </a:spcBef>
              <a:buClrTx/>
              <a:buFontTx/>
              <a:buNone/>
            </a:pPr>
            <a:endParaRPr kumimoji="0" lang="en-US" altLang="en-US"/>
          </a:p>
          <a:p>
            <a:pPr>
              <a:spcBef>
                <a:spcPct val="0"/>
              </a:spcBef>
              <a:buClrTx/>
              <a:buFontTx/>
              <a:buNone/>
            </a:pPr>
            <a:r>
              <a:rPr kumimoji="0" lang="en-US" altLang="en-US"/>
              <a:t>A more interesting example:  </a:t>
            </a:r>
          </a:p>
        </p:txBody>
      </p:sp>
      <p:sp>
        <p:nvSpPr>
          <p:cNvPr id="51203" name="Text Box 3">
            <a:extLst>
              <a:ext uri="{FF2B5EF4-FFF2-40B4-BE49-F238E27FC236}">
                <a16:creationId xmlns:a16="http://schemas.microsoft.com/office/drawing/2014/main" id="{170B3152-DFF9-5249-9903-EEFA1967EBC6}"/>
              </a:ext>
            </a:extLst>
          </p:cNvPr>
          <p:cNvSpPr txBox="1">
            <a:spLocks noChangeArrowheads="1"/>
          </p:cNvSpPr>
          <p:nvPr/>
        </p:nvSpPr>
        <p:spPr bwMode="auto">
          <a:xfrm>
            <a:off x="1714501" y="2192339"/>
            <a:ext cx="8397875" cy="2441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latin typeface="Consolas" panose="020B0609020204030204" pitchFamily="49" charset="0"/>
              </a:rPr>
              <a:t>main</a:t>
            </a:r>
            <a:r>
              <a:rPr kumimoji="0" lang="en-US" altLang="en-US"/>
              <a:t> </a:t>
            </a:r>
            <a:r>
              <a:rPr kumimoji="0" lang="en-US" altLang="en-US">
                <a:latin typeface="Consolas" panose="020B0609020204030204" pitchFamily="49" charset="0"/>
              </a:rPr>
              <a:t>=</a:t>
            </a:r>
            <a:r>
              <a:rPr kumimoji="0" lang="en-US" altLang="en-US"/>
              <a:t> </a:t>
            </a:r>
            <a:r>
              <a:rPr kumimoji="0" lang="en-US" altLang="en-US" b="1">
                <a:latin typeface="Arial" panose="020B0604020202020204" pitchFamily="34" charset="0"/>
              </a:rPr>
              <a:t>do</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"Hello,</a:t>
            </a:r>
            <a:r>
              <a:rPr kumimoji="0" lang="en-US" altLang="en-US"/>
              <a:t> </a:t>
            </a:r>
            <a:r>
              <a:rPr kumimoji="0" lang="en-US" altLang="en-US">
                <a:latin typeface="Consolas" panose="020B0609020204030204" pitchFamily="49" charset="0"/>
              </a:rPr>
              <a:t>what's</a:t>
            </a:r>
            <a:r>
              <a:rPr kumimoji="0" lang="en-US" altLang="en-US"/>
              <a:t> </a:t>
            </a:r>
            <a:r>
              <a:rPr kumimoji="0" lang="en-US" altLang="en-US">
                <a:latin typeface="Consolas" panose="020B0609020204030204" pitchFamily="49" charset="0"/>
              </a:rPr>
              <a:t>your</a:t>
            </a:r>
            <a:r>
              <a:rPr kumimoji="0" lang="en-US" altLang="en-US"/>
              <a:t> </a:t>
            </a:r>
            <a:r>
              <a:rPr kumimoji="0" lang="en-US" altLang="en-US">
                <a:latin typeface="Consolas" panose="020B0609020204030204" pitchFamily="49" charset="0"/>
              </a:rPr>
              <a:t>name?</a:t>
            </a:r>
            <a:r>
              <a:rPr kumimoji="0" lang="ja-JP" altLang="en-US"/>
              <a:t>”</a:t>
            </a:r>
            <a:r>
              <a:rPr kumimoji="0" lang="en-US" altLang="ja-JP"/>
              <a:t>  </a:t>
            </a:r>
            <a:endParaRPr kumimoji="0" lang="en-US" altLang="ja-JP">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name</a:t>
            </a:r>
            <a:r>
              <a:rPr kumimoji="0" lang="en-US" altLang="en-US"/>
              <a:t> </a:t>
            </a:r>
            <a:r>
              <a:rPr kumimoji="0" lang="en-US" altLang="en-US">
                <a:latin typeface="Consolas" panose="020B0609020204030204" pitchFamily="49" charset="0"/>
              </a:rPr>
              <a:t>&lt;-</a:t>
            </a:r>
            <a:r>
              <a:rPr kumimoji="0" lang="en-US" altLang="en-US"/>
              <a:t> </a:t>
            </a:r>
            <a:r>
              <a:rPr kumimoji="0" lang="en-US" altLang="en-US">
                <a:latin typeface="Consolas" panose="020B0609020204030204" pitchFamily="49" charset="0"/>
              </a:rPr>
              <a:t>getLine</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("Hey</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name</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					    you</a:t>
            </a:r>
            <a:r>
              <a:rPr kumimoji="0" lang="en-US" altLang="en-US"/>
              <a:t> </a:t>
            </a:r>
            <a:r>
              <a:rPr kumimoji="0" lang="en-US" altLang="en-US">
                <a:latin typeface="Consolas" panose="020B0609020204030204" pitchFamily="49" charset="0"/>
              </a:rPr>
              <a:t>rock!")</a:t>
            </a:r>
            <a:r>
              <a:rPr kumimoji="0" lang="en-US" altLang="en-US"/>
              <a:t> </a:t>
            </a:r>
            <a:r>
              <a:rPr kumimoji="0" lang="en-US" altLang="en-US">
                <a:solidFill>
                  <a:srgbClr val="FFFFFF"/>
                </a:solidFill>
              </a:rPr>
              <a:t> </a:t>
            </a:r>
            <a:r>
              <a:rPr kumimoji="0" lang="en-US" altLang="en-US"/>
              <a:t> </a:t>
            </a:r>
            <a:endParaRPr kumimoji="0" lang="en-US" altLang="en-US">
              <a:latin typeface="Consolas" panose="020B0609020204030204" pitchFamily="49" charset="0"/>
            </a:endParaRPr>
          </a:p>
        </p:txBody>
      </p:sp>
      <p:sp>
        <p:nvSpPr>
          <p:cNvPr id="51204" name="Text Box 2">
            <a:extLst>
              <a:ext uri="{FF2B5EF4-FFF2-40B4-BE49-F238E27FC236}">
                <a16:creationId xmlns:a16="http://schemas.microsoft.com/office/drawing/2014/main" id="{B8EDFF14-7C7A-6F43-8FFC-7DD16B572470}"/>
              </a:ext>
            </a:extLst>
          </p:cNvPr>
          <p:cNvSpPr txBox="1">
            <a:spLocks noChangeArrowheads="1"/>
          </p:cNvSpPr>
          <p:nvPr/>
        </p:nvSpPr>
        <p:spPr bwMode="auto">
          <a:xfrm>
            <a:off x="1698625" y="5133975"/>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Notice the do statement - more imperative style. </a:t>
            </a:r>
          </a:p>
          <a:p>
            <a:pPr>
              <a:spcBef>
                <a:spcPct val="0"/>
              </a:spcBef>
              <a:buClrTx/>
              <a:buFontTx/>
              <a:buNone/>
            </a:pPr>
            <a:r>
              <a:rPr kumimoji="0" lang="en-US" altLang="en-US"/>
              <a:t>Each step is an I/O action, and these glue together. </a:t>
            </a:r>
          </a:p>
        </p:txBody>
      </p:sp>
    </p:spTree>
    <p:extLst>
      <p:ext uri="{BB962C8B-B14F-4D97-AF65-F5344CB8AC3E}">
        <p14:creationId xmlns:p14="http://schemas.microsoft.com/office/powerpoint/2010/main" val="160079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1">
            <a:extLst>
              <a:ext uri="{FF2B5EF4-FFF2-40B4-BE49-F238E27FC236}">
                <a16:creationId xmlns:a16="http://schemas.microsoft.com/office/drawing/2014/main" id="{CA8C1B41-7398-4140-B279-4E955655AA3B}"/>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0E2A7FDF-0BD0-934C-B274-27D5E313B21F}" type="slidenum">
              <a:rPr kumimoji="0" lang="en-US" altLang="en-US" sz="1400"/>
              <a:pPr algn="r">
                <a:spcBef>
                  <a:spcPct val="0"/>
                </a:spcBef>
                <a:buClrTx/>
                <a:buFontTx/>
                <a:buNone/>
              </a:pPr>
              <a:t>6</a:t>
            </a:fld>
            <a:endParaRPr kumimoji="0" lang="en-US" altLang="en-US" sz="1400"/>
          </a:p>
        </p:txBody>
      </p:sp>
      <p:sp>
        <p:nvSpPr>
          <p:cNvPr id="52226" name="Text Box 2">
            <a:extLst>
              <a:ext uri="{FF2B5EF4-FFF2-40B4-BE49-F238E27FC236}">
                <a16:creationId xmlns:a16="http://schemas.microsoft.com/office/drawing/2014/main" id="{61F32272-5EDF-CE46-9A23-280D4DEABC90}"/>
              </a:ext>
            </a:extLst>
          </p:cNvPr>
          <p:cNvSpPr txBox="1">
            <a:spLocks noChangeArrowheads="1"/>
          </p:cNvSpPr>
          <p:nvPr/>
        </p:nvSpPr>
        <p:spPr bwMode="auto">
          <a:xfrm>
            <a:off x="1851025" y="393701"/>
            <a:ext cx="851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More on getLine:  </a:t>
            </a:r>
          </a:p>
        </p:txBody>
      </p:sp>
      <p:sp>
        <p:nvSpPr>
          <p:cNvPr id="52227" name="Text Box 3">
            <a:extLst>
              <a:ext uri="{FF2B5EF4-FFF2-40B4-BE49-F238E27FC236}">
                <a16:creationId xmlns:a16="http://schemas.microsoft.com/office/drawing/2014/main" id="{30927FD2-7801-5A43-BE41-C6F0E8BD4D7D}"/>
              </a:ext>
            </a:extLst>
          </p:cNvPr>
          <p:cNvSpPr txBox="1">
            <a:spLocks noChangeArrowheads="1"/>
          </p:cNvSpPr>
          <p:nvPr/>
        </p:nvSpPr>
        <p:spPr bwMode="auto">
          <a:xfrm>
            <a:off x="1765301" y="1042989"/>
            <a:ext cx="8397875" cy="1031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dirty="0" err="1">
                <a:latin typeface="Consolas" panose="020B0609020204030204" pitchFamily="49" charset="0"/>
              </a:rPr>
              <a:t>ghci</a:t>
            </a:r>
            <a:r>
              <a:rPr kumimoji="0" lang="en-US" altLang="en-US" dirty="0">
                <a:latin typeface="Consolas" panose="020B0609020204030204" pitchFamily="49" charset="0"/>
              </a:rPr>
              <a:t>&gt;</a:t>
            </a:r>
            <a:r>
              <a:rPr kumimoji="0" lang="en-US" altLang="en-US" dirty="0"/>
              <a:t> </a:t>
            </a:r>
            <a:r>
              <a:rPr kumimoji="0" lang="en-US" altLang="en-US" dirty="0">
                <a:latin typeface="Consolas" panose="020B0609020204030204" pitchFamily="49" charset="0"/>
              </a:rPr>
              <a:t>:t</a:t>
            </a:r>
            <a:r>
              <a:rPr kumimoji="0" lang="en-US" altLang="en-US" dirty="0"/>
              <a:t> </a:t>
            </a:r>
            <a:r>
              <a:rPr kumimoji="0" lang="en-US" altLang="en-US" dirty="0" err="1">
                <a:latin typeface="Consolas" panose="020B0609020204030204" pitchFamily="49" charset="0"/>
              </a:rPr>
              <a:t>getLine</a:t>
            </a:r>
            <a:r>
              <a:rPr kumimoji="0" lang="en-US" altLang="en-US" dirty="0"/>
              <a:t>  </a:t>
            </a:r>
            <a:endParaRPr kumimoji="0" lang="en-US" altLang="en-US" dirty="0">
              <a:latin typeface="Consolas" panose="020B0609020204030204" pitchFamily="49" charset="0"/>
            </a:endParaRPr>
          </a:p>
          <a:p>
            <a:pPr>
              <a:lnSpc>
                <a:spcPct val="110000"/>
              </a:lnSpc>
              <a:spcBef>
                <a:spcPct val="0"/>
              </a:spcBef>
              <a:buClrTx/>
              <a:buFontTx/>
              <a:buNone/>
            </a:pPr>
            <a:r>
              <a:rPr kumimoji="0" lang="en-US" altLang="en-US" dirty="0" err="1">
                <a:latin typeface="Consolas" panose="020B0609020204030204" pitchFamily="49" charset="0"/>
              </a:rPr>
              <a:t>getLine</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a:latin typeface="Consolas" panose="020B0609020204030204" pitchFamily="49" charset="0"/>
              </a:rPr>
              <a:t>IO</a:t>
            </a:r>
            <a:r>
              <a:rPr kumimoji="0" lang="en-US" altLang="en-US" dirty="0"/>
              <a:t> </a:t>
            </a:r>
            <a:r>
              <a:rPr kumimoji="0" lang="en-US" altLang="en-US" dirty="0">
                <a:latin typeface="Consolas" panose="020B0609020204030204" pitchFamily="49" charset="0"/>
              </a:rPr>
              <a:t>String</a:t>
            </a:r>
            <a:r>
              <a:rPr kumimoji="0" lang="en-US" altLang="en-US" dirty="0"/>
              <a:t> </a:t>
            </a:r>
            <a:r>
              <a:rPr kumimoji="0" lang="en-US" altLang="en-US" dirty="0">
                <a:solidFill>
                  <a:srgbClr val="FFFFFF"/>
                </a:solidFill>
              </a:rPr>
              <a:t> </a:t>
            </a:r>
            <a:r>
              <a:rPr kumimoji="0" lang="en-US" altLang="en-US" dirty="0"/>
              <a:t> </a:t>
            </a:r>
            <a:endParaRPr kumimoji="0" lang="en-US" altLang="en-US" dirty="0">
              <a:latin typeface="Consolas" panose="020B0609020204030204" pitchFamily="49" charset="0"/>
            </a:endParaRPr>
          </a:p>
        </p:txBody>
      </p:sp>
      <p:sp>
        <p:nvSpPr>
          <p:cNvPr id="52228" name="Text Box 2">
            <a:extLst>
              <a:ext uri="{FF2B5EF4-FFF2-40B4-BE49-F238E27FC236}">
                <a16:creationId xmlns:a16="http://schemas.microsoft.com/office/drawing/2014/main" id="{A911F541-520E-9741-A19F-BC401421D2EE}"/>
              </a:ext>
            </a:extLst>
          </p:cNvPr>
          <p:cNvSpPr txBox="1">
            <a:spLocks noChangeArrowheads="1"/>
          </p:cNvSpPr>
          <p:nvPr/>
        </p:nvSpPr>
        <p:spPr bwMode="auto">
          <a:xfrm>
            <a:off x="1711325" y="2124075"/>
            <a:ext cx="851058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This is the first I/O we’ve seen that doesn’t have an empty tuple type - it has a String.</a:t>
            </a:r>
          </a:p>
          <a:p>
            <a:pPr>
              <a:spcBef>
                <a:spcPct val="0"/>
              </a:spcBef>
              <a:buClrTx/>
              <a:buFontTx/>
              <a:buNone/>
            </a:pPr>
            <a:endParaRPr kumimoji="0" lang="en-US" altLang="en-US" dirty="0"/>
          </a:p>
          <a:p>
            <a:pPr>
              <a:spcBef>
                <a:spcPct val="0"/>
              </a:spcBef>
              <a:buClrTx/>
              <a:buFontTx/>
              <a:buNone/>
            </a:pPr>
            <a:r>
              <a:rPr kumimoji="0" lang="en-US" altLang="en-US" dirty="0"/>
              <a:t>Once the string is returned, we use the &lt;- to bind the result to the specified identifier.</a:t>
            </a:r>
          </a:p>
          <a:p>
            <a:pPr>
              <a:spcBef>
                <a:spcPct val="0"/>
              </a:spcBef>
              <a:buClrTx/>
              <a:buFontTx/>
              <a:buNone/>
            </a:pPr>
            <a:endParaRPr kumimoji="0" lang="en-US" altLang="en-US" dirty="0"/>
          </a:p>
          <a:p>
            <a:pPr>
              <a:spcBef>
                <a:spcPct val="0"/>
              </a:spcBef>
              <a:buClrTx/>
              <a:buFontTx/>
              <a:buNone/>
            </a:pPr>
            <a:r>
              <a:rPr kumimoji="0" lang="en-US" altLang="en-US" dirty="0"/>
              <a:t>Notice this is the first non-functional action we’ve seen, since this function will NOT have the same value every time it is run!  This is called </a:t>
            </a:r>
            <a:r>
              <a:rPr kumimoji="0" lang="ja-JP" altLang="en-US"/>
              <a:t>“</a:t>
            </a:r>
            <a:r>
              <a:rPr kumimoji="0" lang="en-US" altLang="ja-JP" dirty="0"/>
              <a:t>impure</a:t>
            </a:r>
            <a:r>
              <a:rPr kumimoji="0" lang="ja-JP" altLang="en-US"/>
              <a:t>”</a:t>
            </a:r>
            <a:r>
              <a:rPr kumimoji="0" lang="en-US" altLang="ja-JP" dirty="0"/>
              <a:t> code, and the value name is </a:t>
            </a:r>
            <a:r>
              <a:rPr kumimoji="0" lang="en-US" altLang="en-US" dirty="0"/>
              <a:t>“</a:t>
            </a:r>
            <a:r>
              <a:rPr kumimoji="0" lang="en-US" altLang="ja-JP" dirty="0"/>
              <a:t>tainted</a:t>
            </a:r>
            <a:r>
              <a:rPr kumimoji="0" lang="en-US" altLang="en-US" dirty="0"/>
              <a:t>”</a:t>
            </a:r>
            <a:r>
              <a:rPr kumimoji="0" lang="en-US" altLang="ja-JP" dirty="0"/>
              <a:t>.</a:t>
            </a:r>
            <a:endParaRPr kumimoji="0" lang="en-US" altLang="en-US" dirty="0"/>
          </a:p>
        </p:txBody>
      </p:sp>
    </p:spTree>
    <p:extLst>
      <p:ext uri="{BB962C8B-B14F-4D97-AF65-F5344CB8AC3E}">
        <p14:creationId xmlns:p14="http://schemas.microsoft.com/office/powerpoint/2010/main" val="302293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1">
            <a:extLst>
              <a:ext uri="{FF2B5EF4-FFF2-40B4-BE49-F238E27FC236}">
                <a16:creationId xmlns:a16="http://schemas.microsoft.com/office/drawing/2014/main" id="{09D7B90A-1BBC-B84E-B435-B69D318F1E58}"/>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7E90BFCD-DE12-BB4E-A5F0-0ABB717E27D9}" type="slidenum">
              <a:rPr kumimoji="0" lang="en-US" altLang="en-US" sz="1400"/>
              <a:pPr algn="r">
                <a:spcBef>
                  <a:spcPct val="0"/>
                </a:spcBef>
                <a:buClrTx/>
                <a:buFontTx/>
                <a:buNone/>
              </a:pPr>
              <a:t>7</a:t>
            </a:fld>
            <a:endParaRPr kumimoji="0" lang="en-US" altLang="en-US" sz="1400"/>
          </a:p>
        </p:txBody>
      </p:sp>
      <p:sp>
        <p:nvSpPr>
          <p:cNvPr id="53250" name="Text Box 2">
            <a:extLst>
              <a:ext uri="{FF2B5EF4-FFF2-40B4-BE49-F238E27FC236}">
                <a16:creationId xmlns:a16="http://schemas.microsoft.com/office/drawing/2014/main" id="{90C924AF-CF69-8E43-A785-2085FDB6983D}"/>
              </a:ext>
            </a:extLst>
          </p:cNvPr>
          <p:cNvSpPr txBox="1">
            <a:spLocks noChangeArrowheads="1"/>
          </p:cNvSpPr>
          <p:nvPr/>
        </p:nvSpPr>
        <p:spPr bwMode="auto">
          <a:xfrm>
            <a:off x="1851025" y="393701"/>
            <a:ext cx="851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An invalid example:  </a:t>
            </a:r>
          </a:p>
        </p:txBody>
      </p:sp>
      <p:sp>
        <p:nvSpPr>
          <p:cNvPr id="53251" name="Text Box 3">
            <a:extLst>
              <a:ext uri="{FF2B5EF4-FFF2-40B4-BE49-F238E27FC236}">
                <a16:creationId xmlns:a16="http://schemas.microsoft.com/office/drawing/2014/main" id="{A2B41B57-15A6-E24C-8E9D-04DB92F19C3C}"/>
              </a:ext>
            </a:extLst>
          </p:cNvPr>
          <p:cNvSpPr txBox="1">
            <a:spLocks noChangeArrowheads="1"/>
          </p:cNvSpPr>
          <p:nvPr/>
        </p:nvSpPr>
        <p:spPr bwMode="auto">
          <a:xfrm>
            <a:off x="1765301" y="1290776"/>
            <a:ext cx="8397875" cy="536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latin typeface="Consolas" panose="020B0609020204030204" pitchFamily="49" charset="0"/>
              </a:rPr>
              <a:t>nameTag</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"Hello,</a:t>
            </a:r>
            <a:r>
              <a:rPr kumimoji="0" lang="en-US" altLang="en-US"/>
              <a:t> </a:t>
            </a:r>
            <a:r>
              <a:rPr kumimoji="0" lang="en-US" altLang="en-US">
                <a:latin typeface="Consolas" panose="020B0609020204030204" pitchFamily="49" charset="0"/>
              </a:rPr>
              <a:t>my</a:t>
            </a:r>
            <a:r>
              <a:rPr kumimoji="0" lang="en-US" altLang="en-US"/>
              <a:t> </a:t>
            </a:r>
            <a:r>
              <a:rPr kumimoji="0" lang="en-US" altLang="en-US">
                <a:latin typeface="Consolas" panose="020B0609020204030204" pitchFamily="49" charset="0"/>
              </a:rPr>
              <a:t>name</a:t>
            </a:r>
            <a:r>
              <a:rPr kumimoji="0" lang="en-US" altLang="en-US"/>
              <a:t> </a:t>
            </a:r>
            <a:r>
              <a:rPr kumimoji="0" lang="en-US" altLang="en-US">
                <a:latin typeface="Consolas" panose="020B0609020204030204" pitchFamily="49" charset="0"/>
              </a:rPr>
              <a:t>is</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a:t>
            </a:r>
            <a:r>
              <a:rPr kumimoji="0" lang="en-US" altLang="en-US"/>
              <a:t> </a:t>
            </a:r>
            <a:r>
              <a:rPr kumimoji="0" lang="en-US" altLang="en-US">
                <a:latin typeface="Consolas" panose="020B0609020204030204" pitchFamily="49" charset="0"/>
              </a:rPr>
              <a:t>getLine</a:t>
            </a:r>
            <a:r>
              <a:rPr kumimoji="0" lang="en-US" altLang="en-US">
                <a:solidFill>
                  <a:srgbClr val="FFFFFF"/>
                </a:solidFill>
              </a:rPr>
              <a:t> </a:t>
            </a:r>
            <a:endParaRPr kumimoji="0" lang="en-US" altLang="en-US">
              <a:latin typeface="Consolas" panose="020B0609020204030204" pitchFamily="49" charset="0"/>
            </a:endParaRPr>
          </a:p>
        </p:txBody>
      </p:sp>
      <p:sp>
        <p:nvSpPr>
          <p:cNvPr id="53252" name="Text Box 2">
            <a:extLst>
              <a:ext uri="{FF2B5EF4-FFF2-40B4-BE49-F238E27FC236}">
                <a16:creationId xmlns:a16="http://schemas.microsoft.com/office/drawing/2014/main" id="{C2D91A2F-812C-284A-8405-235EE63D379B}"/>
              </a:ext>
            </a:extLst>
          </p:cNvPr>
          <p:cNvSpPr txBox="1">
            <a:spLocks noChangeArrowheads="1"/>
          </p:cNvSpPr>
          <p:nvPr/>
        </p:nvSpPr>
        <p:spPr bwMode="auto">
          <a:xfrm>
            <a:off x="1711325" y="2032000"/>
            <a:ext cx="85105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What</a:t>
            </a:r>
            <a:r>
              <a:rPr kumimoji="0" lang="ja-JP" altLang="en-US"/>
              <a:t>’</a:t>
            </a:r>
            <a:r>
              <a:rPr kumimoji="0" lang="en-US" altLang="ja-JP"/>
              <a:t>s the problem?  Well, ++ requires both parameters to have the same type.</a:t>
            </a:r>
          </a:p>
          <a:p>
            <a:pPr>
              <a:spcBef>
                <a:spcPct val="0"/>
              </a:spcBef>
              <a:buClrTx/>
              <a:buFontTx/>
              <a:buNone/>
            </a:pPr>
            <a:endParaRPr kumimoji="0" lang="en-US" altLang="en-US"/>
          </a:p>
          <a:p>
            <a:pPr>
              <a:spcBef>
                <a:spcPct val="0"/>
              </a:spcBef>
              <a:buClrTx/>
              <a:buFontTx/>
              <a:buNone/>
            </a:pPr>
            <a:r>
              <a:rPr kumimoji="0" lang="en-US" altLang="en-US"/>
              <a:t>What is the return type of getLine?</a:t>
            </a:r>
          </a:p>
          <a:p>
            <a:pPr>
              <a:spcBef>
                <a:spcPct val="0"/>
              </a:spcBef>
              <a:buClrTx/>
              <a:buFontTx/>
              <a:buNone/>
            </a:pPr>
            <a:endParaRPr kumimoji="0" lang="en-US" altLang="en-US"/>
          </a:p>
          <a:p>
            <a:pPr>
              <a:spcBef>
                <a:spcPct val="0"/>
              </a:spcBef>
              <a:buClrTx/>
              <a:buFontTx/>
              <a:buNone/>
            </a:pPr>
            <a:r>
              <a:rPr kumimoji="0" lang="en-US" altLang="en-US"/>
              <a:t>Another word of warning: what does the following do?</a:t>
            </a:r>
          </a:p>
        </p:txBody>
      </p:sp>
      <p:sp>
        <p:nvSpPr>
          <p:cNvPr id="53253" name="Text Box 3">
            <a:extLst>
              <a:ext uri="{FF2B5EF4-FFF2-40B4-BE49-F238E27FC236}">
                <a16:creationId xmlns:a16="http://schemas.microsoft.com/office/drawing/2014/main" id="{0C1F3163-AE1F-5F4D-B4C2-54BF74CFA745}"/>
              </a:ext>
            </a:extLst>
          </p:cNvPr>
          <p:cNvSpPr txBox="1">
            <a:spLocks noChangeArrowheads="1"/>
          </p:cNvSpPr>
          <p:nvPr/>
        </p:nvSpPr>
        <p:spPr bwMode="auto">
          <a:xfrm>
            <a:off x="1778001" y="5608776"/>
            <a:ext cx="8397875" cy="536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dirty="0">
                <a:latin typeface="Consolas" panose="020B0609020204030204" pitchFamily="49" charset="0"/>
              </a:rPr>
              <a:t>name</a:t>
            </a:r>
            <a:r>
              <a:rPr kumimoji="0" lang="en-US" altLang="en-US" dirty="0"/>
              <a:t> </a:t>
            </a:r>
            <a:r>
              <a:rPr kumimoji="0" lang="en-US" altLang="en-US" dirty="0">
                <a:latin typeface="Consolas" panose="020B0609020204030204" pitchFamily="49" charset="0"/>
              </a:rPr>
              <a:t>=</a:t>
            </a:r>
            <a:r>
              <a:rPr kumimoji="0" lang="en-US" altLang="en-US" dirty="0"/>
              <a:t> </a:t>
            </a:r>
            <a:r>
              <a:rPr kumimoji="0" lang="en-US" altLang="en-US" dirty="0" err="1">
                <a:latin typeface="Consolas" panose="020B0609020204030204" pitchFamily="49" charset="0"/>
              </a:rPr>
              <a:t>getLine</a:t>
            </a:r>
            <a:r>
              <a:rPr kumimoji="0" lang="en-US" altLang="en-US" dirty="0"/>
              <a:t> </a:t>
            </a:r>
            <a:r>
              <a:rPr kumimoji="0" lang="en-US" altLang="en-US" dirty="0">
                <a:solidFill>
                  <a:srgbClr val="FFFFFF"/>
                </a:solidFill>
              </a:rPr>
              <a:t>  </a:t>
            </a:r>
            <a:endParaRPr kumimoji="0" lang="en-US" altLang="en-US"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413507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a:extLst>
              <a:ext uri="{FF2B5EF4-FFF2-40B4-BE49-F238E27FC236}">
                <a16:creationId xmlns:a16="http://schemas.microsoft.com/office/drawing/2014/main" id="{D9D0352A-7419-9946-8BB9-20C416BBD9CF}"/>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388EC981-12F0-1A44-B8BA-4E404355D98E}" type="slidenum">
              <a:rPr kumimoji="0" lang="en-US" altLang="en-US" sz="1400"/>
              <a:pPr algn="r">
                <a:spcBef>
                  <a:spcPct val="0"/>
                </a:spcBef>
                <a:buClrTx/>
                <a:buFontTx/>
                <a:buNone/>
              </a:pPr>
              <a:t>8</a:t>
            </a:fld>
            <a:endParaRPr kumimoji="0" lang="en-US" altLang="en-US" sz="1400"/>
          </a:p>
        </p:txBody>
      </p:sp>
      <p:sp>
        <p:nvSpPr>
          <p:cNvPr id="54274" name="Text Box 2">
            <a:extLst>
              <a:ext uri="{FF2B5EF4-FFF2-40B4-BE49-F238E27FC236}">
                <a16:creationId xmlns:a16="http://schemas.microsoft.com/office/drawing/2014/main" id="{7E95B333-8FD9-3C4F-AD58-5F7E9FD59F99}"/>
              </a:ext>
            </a:extLst>
          </p:cNvPr>
          <p:cNvSpPr txBox="1">
            <a:spLocks noChangeArrowheads="1"/>
          </p:cNvSpPr>
          <p:nvPr/>
        </p:nvSpPr>
        <p:spPr bwMode="auto">
          <a:xfrm>
            <a:off x="1825625" y="1023939"/>
            <a:ext cx="851058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dirty="0"/>
              <a:t>Just remember that I/O actions are only performed in a few possible places:</a:t>
            </a:r>
          </a:p>
          <a:p>
            <a:pPr>
              <a:spcBef>
                <a:spcPct val="0"/>
              </a:spcBef>
              <a:buClrTx/>
              <a:buFontTx/>
              <a:buChar char="-"/>
            </a:pPr>
            <a:r>
              <a:rPr kumimoji="0" lang="en-US" altLang="en-US" dirty="0"/>
              <a:t> A main function</a:t>
            </a:r>
          </a:p>
          <a:p>
            <a:pPr>
              <a:spcBef>
                <a:spcPct val="0"/>
              </a:spcBef>
              <a:buClrTx/>
              <a:buFontTx/>
              <a:buChar char="-"/>
            </a:pPr>
            <a:r>
              <a:rPr kumimoji="0" lang="en-US" altLang="en-US" dirty="0"/>
              <a:t> inside a bigger I/O block that we have composed  with a do (and remember that the last action can</a:t>
            </a:r>
            <a:r>
              <a:rPr kumimoji="0" lang="ja-JP" altLang="en-US"/>
              <a:t>’</a:t>
            </a:r>
            <a:r>
              <a:rPr kumimoji="0" lang="en-US" altLang="ja-JP" dirty="0"/>
              <a:t>t be bound to a name, since that is the one that is the return type).</a:t>
            </a:r>
          </a:p>
          <a:p>
            <a:pPr>
              <a:spcBef>
                <a:spcPct val="0"/>
              </a:spcBef>
              <a:buClrTx/>
              <a:buFontTx/>
              <a:buChar char="-"/>
            </a:pPr>
            <a:r>
              <a:rPr kumimoji="0" lang="en-US" altLang="en-US" dirty="0"/>
              <a:t>At the </a:t>
            </a:r>
            <a:r>
              <a:rPr kumimoji="0" lang="en-US" altLang="en-US" dirty="0" err="1"/>
              <a:t>ghci</a:t>
            </a:r>
            <a:r>
              <a:rPr kumimoji="0" lang="en-US" altLang="en-US" dirty="0"/>
              <a:t> prompt:</a:t>
            </a:r>
          </a:p>
        </p:txBody>
      </p:sp>
      <p:sp>
        <p:nvSpPr>
          <p:cNvPr id="54275" name="Text Box 3">
            <a:extLst>
              <a:ext uri="{FF2B5EF4-FFF2-40B4-BE49-F238E27FC236}">
                <a16:creationId xmlns:a16="http://schemas.microsoft.com/office/drawing/2014/main" id="{38D14716-DB2D-ED4D-91BE-B45A06F3B4CB}"/>
              </a:ext>
            </a:extLst>
          </p:cNvPr>
          <p:cNvSpPr txBox="1">
            <a:spLocks noChangeArrowheads="1"/>
          </p:cNvSpPr>
          <p:nvPr/>
        </p:nvSpPr>
        <p:spPr bwMode="auto">
          <a:xfrm>
            <a:off x="1778001" y="5132389"/>
            <a:ext cx="8397875" cy="1031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a:latin typeface="Consolas" panose="020B0609020204030204" pitchFamily="49" charset="0"/>
              </a:rPr>
              <a:t>ghci&gt;</a:t>
            </a:r>
            <a:r>
              <a:rPr kumimoji="0" lang="en-US" altLang="en-US"/>
              <a:t> </a:t>
            </a:r>
            <a:r>
              <a:rPr kumimoji="0" lang="en-US" altLang="en-US">
                <a:latin typeface="Consolas" panose="020B0609020204030204" pitchFamily="49" charset="0"/>
              </a:rPr>
              <a:t>putStrLn</a:t>
            </a:r>
            <a:r>
              <a:rPr kumimoji="0" lang="en-US" altLang="en-US"/>
              <a:t> </a:t>
            </a:r>
            <a:r>
              <a:rPr kumimoji="0" lang="en-US" altLang="en-US">
                <a:latin typeface="Consolas" panose="020B0609020204030204" pitchFamily="49" charset="0"/>
              </a:rPr>
              <a:t>"HEEY"</a:t>
            </a:r>
            <a:r>
              <a:rPr kumimoji="0" lang="en-US" altLang="en-US"/>
              <a:t>  </a:t>
            </a:r>
            <a:endParaRPr kumimoji="0" lang="en-US" altLang="en-US">
              <a:latin typeface="Consolas" panose="020B0609020204030204" pitchFamily="49" charset="0"/>
            </a:endParaRPr>
          </a:p>
          <a:p>
            <a:pPr>
              <a:lnSpc>
                <a:spcPct val="110000"/>
              </a:lnSpc>
              <a:spcBef>
                <a:spcPct val="0"/>
              </a:spcBef>
              <a:buClrTx/>
              <a:buFontTx/>
              <a:buNone/>
            </a:pPr>
            <a:r>
              <a:rPr kumimoji="0" lang="en-US" altLang="en-US">
                <a:latin typeface="Consolas" panose="020B0609020204030204" pitchFamily="49" charset="0"/>
              </a:rPr>
              <a:t>HEEY</a:t>
            </a:r>
            <a:r>
              <a:rPr kumimoji="0" lang="en-US" altLang="en-US"/>
              <a:t> </a:t>
            </a:r>
            <a:r>
              <a:rPr kumimoji="0" lang="en-US" altLang="en-US">
                <a:solidFill>
                  <a:srgbClr val="FFFFFF"/>
                </a:solidFill>
              </a:rPr>
              <a:t>   </a:t>
            </a:r>
            <a:endParaRPr kumimoji="0" lang="en-US" altLang="en-US">
              <a:solidFill>
                <a:srgbClr val="FFFFFF"/>
              </a:solidFill>
              <a:latin typeface="Consolas" panose="020B0609020204030204" pitchFamily="49" charset="0"/>
            </a:endParaRPr>
          </a:p>
        </p:txBody>
      </p:sp>
    </p:spTree>
    <p:extLst>
      <p:ext uri="{BB962C8B-B14F-4D97-AF65-F5344CB8AC3E}">
        <p14:creationId xmlns:p14="http://schemas.microsoft.com/office/powerpoint/2010/main" val="237336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1">
            <a:extLst>
              <a:ext uri="{FF2B5EF4-FFF2-40B4-BE49-F238E27FC236}">
                <a16:creationId xmlns:a16="http://schemas.microsoft.com/office/drawing/2014/main" id="{7DD14305-D141-E14A-BD13-2BBB6AAE632E}"/>
              </a:ext>
            </a:extLst>
          </p:cNvPr>
          <p:cNvSpPr txBox="1">
            <a:spLocks noGrp="1"/>
          </p:cNvSpPr>
          <p:nvPr/>
        </p:nvSpPr>
        <p:spPr bwMode="auto">
          <a:xfrm>
            <a:off x="9906000" y="6400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gn="r">
              <a:spcBef>
                <a:spcPct val="0"/>
              </a:spcBef>
              <a:buClrTx/>
              <a:buFontTx/>
              <a:buNone/>
            </a:pPr>
            <a:fld id="{9C31076F-F047-7445-A8DA-2C231F369053}" type="slidenum">
              <a:rPr kumimoji="0" lang="en-US" altLang="en-US" sz="1400"/>
              <a:pPr algn="r">
                <a:spcBef>
                  <a:spcPct val="0"/>
                </a:spcBef>
                <a:buClrTx/>
                <a:buFontTx/>
                <a:buNone/>
              </a:pPr>
              <a:t>9</a:t>
            </a:fld>
            <a:endParaRPr kumimoji="0" lang="en-US" altLang="en-US" sz="1400"/>
          </a:p>
        </p:txBody>
      </p:sp>
      <p:sp>
        <p:nvSpPr>
          <p:cNvPr id="55298" name="Text Box 2">
            <a:extLst>
              <a:ext uri="{FF2B5EF4-FFF2-40B4-BE49-F238E27FC236}">
                <a16:creationId xmlns:a16="http://schemas.microsoft.com/office/drawing/2014/main" id="{C956FD7A-D4C2-8947-8B7A-566A6A3586B6}"/>
              </a:ext>
            </a:extLst>
          </p:cNvPr>
          <p:cNvSpPr txBox="1">
            <a:spLocks noChangeArrowheads="1"/>
          </p:cNvSpPr>
          <p:nvPr/>
        </p:nvSpPr>
        <p:spPr bwMode="auto">
          <a:xfrm>
            <a:off x="1724025" y="374650"/>
            <a:ext cx="851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You can use let statements inside do blocks, to call other functions (and with no </a:t>
            </a:r>
            <a:r>
              <a:rPr kumimoji="0" lang="ja-JP" altLang="en-US"/>
              <a:t>“</a:t>
            </a:r>
            <a:r>
              <a:rPr kumimoji="0" lang="en-US" altLang="ja-JP"/>
              <a:t>in</a:t>
            </a:r>
            <a:r>
              <a:rPr kumimoji="0" lang="ja-JP" altLang="en-US"/>
              <a:t>”</a:t>
            </a:r>
            <a:r>
              <a:rPr kumimoji="0" lang="en-US" altLang="ja-JP"/>
              <a:t> part required):</a:t>
            </a:r>
            <a:endParaRPr kumimoji="0" lang="en-US" altLang="en-US"/>
          </a:p>
        </p:txBody>
      </p:sp>
      <p:sp>
        <p:nvSpPr>
          <p:cNvPr id="55299" name="Text Box 3">
            <a:extLst>
              <a:ext uri="{FF2B5EF4-FFF2-40B4-BE49-F238E27FC236}">
                <a16:creationId xmlns:a16="http://schemas.microsoft.com/office/drawing/2014/main" id="{6A184ACB-C47A-9044-97D7-184841BD278D}"/>
              </a:ext>
            </a:extLst>
          </p:cNvPr>
          <p:cNvSpPr txBox="1">
            <a:spLocks noChangeArrowheads="1"/>
          </p:cNvSpPr>
          <p:nvPr/>
        </p:nvSpPr>
        <p:spPr bwMode="auto">
          <a:xfrm>
            <a:off x="1765301" y="1301750"/>
            <a:ext cx="8397875" cy="4578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lnSpc>
                <a:spcPct val="110000"/>
              </a:lnSpc>
              <a:spcBef>
                <a:spcPct val="0"/>
              </a:spcBef>
              <a:buClrTx/>
              <a:buFontTx/>
              <a:buNone/>
            </a:pPr>
            <a:r>
              <a:rPr kumimoji="0" lang="en-US" altLang="en-US" sz="2400" b="1" dirty="0">
                <a:latin typeface="Arial" panose="020B0604020202020204" pitchFamily="34" charset="0"/>
              </a:rPr>
              <a:t>import</a:t>
            </a:r>
            <a:r>
              <a:rPr kumimoji="0" lang="en-US" altLang="en-US" sz="2400" dirty="0"/>
              <a:t> </a:t>
            </a:r>
            <a:r>
              <a:rPr kumimoji="0" lang="en-US" altLang="en-US" sz="2400" dirty="0" err="1">
                <a:latin typeface="Consolas" panose="020B0609020204030204" pitchFamily="49" charset="0"/>
              </a:rPr>
              <a:t>Data.Char</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latin typeface="Consolas" panose="020B0609020204030204" pitchFamily="49" charset="0"/>
              </a:rPr>
              <a:t>main</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b="1" dirty="0">
                <a:latin typeface="Arial" panose="020B0604020202020204" pitchFamily="34" charset="0"/>
              </a:rPr>
              <a:t>do</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putStrLn</a:t>
            </a:r>
            <a:r>
              <a:rPr kumimoji="0" lang="en-US" altLang="en-US" sz="2400" dirty="0"/>
              <a:t> </a:t>
            </a:r>
            <a:r>
              <a:rPr kumimoji="0" lang="en-US" altLang="en-US" sz="2400" dirty="0">
                <a:latin typeface="Consolas" panose="020B0609020204030204" pitchFamily="49" charset="0"/>
              </a:rPr>
              <a:t>"What's</a:t>
            </a:r>
            <a:r>
              <a:rPr kumimoji="0" lang="en-US" altLang="en-US" sz="2400" dirty="0"/>
              <a:t> </a:t>
            </a:r>
            <a:r>
              <a:rPr kumimoji="0" lang="en-US" altLang="en-US" sz="2400" dirty="0">
                <a:latin typeface="Consolas" panose="020B0609020204030204" pitchFamily="49" charset="0"/>
              </a:rPr>
              <a:t>your</a:t>
            </a:r>
            <a:r>
              <a:rPr kumimoji="0" lang="en-US" altLang="en-US" sz="2400" dirty="0"/>
              <a:t> </a:t>
            </a:r>
            <a:r>
              <a:rPr kumimoji="0" lang="en-US" altLang="en-US" sz="2400" dirty="0">
                <a:latin typeface="Consolas" panose="020B0609020204030204" pitchFamily="49" charset="0"/>
              </a:rPr>
              <a:t>first</a:t>
            </a:r>
            <a:r>
              <a:rPr kumimoji="0" lang="en-US" altLang="en-US" sz="2400" dirty="0"/>
              <a:t> </a:t>
            </a:r>
            <a:r>
              <a:rPr kumimoji="0" lang="en-US" altLang="en-US" sz="2400" dirty="0">
                <a:latin typeface="Consolas" panose="020B0609020204030204" pitchFamily="49" charset="0"/>
              </a:rPr>
              <a:t>name?"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firstName</a:t>
            </a:r>
            <a:r>
              <a:rPr kumimoji="0" lang="en-US" altLang="en-US" sz="2400" dirty="0"/>
              <a:t> </a:t>
            </a:r>
            <a:r>
              <a:rPr kumimoji="0" lang="en-US" altLang="en-US" sz="2400" dirty="0">
                <a:latin typeface="Consolas" panose="020B0609020204030204" pitchFamily="49" charset="0"/>
              </a:rPr>
              <a:t>&lt;-</a:t>
            </a:r>
            <a:r>
              <a:rPr kumimoji="0" lang="en-US" altLang="en-US" sz="2400" dirty="0"/>
              <a:t> </a:t>
            </a:r>
            <a:r>
              <a:rPr kumimoji="0" lang="en-US" altLang="en-US" sz="2400" dirty="0" err="1">
                <a:latin typeface="Consolas" panose="020B0609020204030204" pitchFamily="49" charset="0"/>
              </a:rPr>
              <a:t>getLine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putStrLn</a:t>
            </a:r>
            <a:r>
              <a:rPr kumimoji="0" lang="en-US" altLang="en-US" sz="2400" dirty="0"/>
              <a:t> </a:t>
            </a:r>
            <a:r>
              <a:rPr kumimoji="0" lang="en-US" altLang="en-US" sz="2400" dirty="0">
                <a:latin typeface="Consolas" panose="020B0609020204030204" pitchFamily="49" charset="0"/>
              </a:rPr>
              <a:t>"What's</a:t>
            </a:r>
            <a:r>
              <a:rPr kumimoji="0" lang="en-US" altLang="en-US" sz="2400" dirty="0"/>
              <a:t> </a:t>
            </a:r>
            <a:r>
              <a:rPr kumimoji="0" lang="en-US" altLang="en-US" sz="2400" dirty="0">
                <a:latin typeface="Consolas" panose="020B0609020204030204" pitchFamily="49" charset="0"/>
              </a:rPr>
              <a:t>your</a:t>
            </a:r>
            <a:r>
              <a:rPr kumimoji="0" lang="en-US" altLang="en-US" sz="2400" dirty="0"/>
              <a:t> </a:t>
            </a:r>
            <a:r>
              <a:rPr kumimoji="0" lang="en-US" altLang="en-US" sz="2400" dirty="0">
                <a:latin typeface="Consolas" panose="020B0609020204030204" pitchFamily="49" charset="0"/>
              </a:rPr>
              <a:t>last</a:t>
            </a:r>
            <a:r>
              <a:rPr kumimoji="0" lang="en-US" altLang="en-US" sz="2400" dirty="0"/>
              <a:t> </a:t>
            </a:r>
            <a:r>
              <a:rPr kumimoji="0" lang="en-US" altLang="en-US" sz="2400" dirty="0">
                <a:latin typeface="Consolas" panose="020B0609020204030204" pitchFamily="49" charset="0"/>
              </a:rPr>
              <a:t>name?"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lastName</a:t>
            </a:r>
            <a:r>
              <a:rPr kumimoji="0" lang="en-US" altLang="en-US" sz="2400" dirty="0"/>
              <a:t> </a:t>
            </a:r>
            <a:r>
              <a:rPr kumimoji="0" lang="en-US" altLang="en-US" sz="2400" dirty="0">
                <a:latin typeface="Consolas" panose="020B0609020204030204" pitchFamily="49" charset="0"/>
              </a:rPr>
              <a:t>&lt;-</a:t>
            </a:r>
            <a:r>
              <a:rPr kumimoji="0" lang="en-US" altLang="en-US" sz="2400" dirty="0"/>
              <a:t> </a:t>
            </a:r>
            <a:r>
              <a:rPr kumimoji="0" lang="en-US" altLang="en-US" sz="2400" dirty="0" err="1">
                <a:latin typeface="Consolas" panose="020B0609020204030204" pitchFamily="49" charset="0"/>
              </a:rPr>
              <a:t>getLine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b="1" dirty="0">
                <a:latin typeface="Arial" panose="020B0604020202020204" pitchFamily="34" charset="0"/>
              </a:rPr>
              <a:t>let</a:t>
            </a:r>
            <a:r>
              <a:rPr kumimoji="0" lang="en-US" altLang="en-US" sz="2400" dirty="0"/>
              <a:t> </a:t>
            </a:r>
            <a:r>
              <a:rPr kumimoji="0" lang="en-US" altLang="en-US" sz="2400" dirty="0" err="1">
                <a:latin typeface="Consolas" panose="020B0609020204030204" pitchFamily="49" charset="0"/>
              </a:rPr>
              <a:t>bigFirstName</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map</a:t>
            </a:r>
            <a:r>
              <a:rPr kumimoji="0" lang="en-US" altLang="en-US" sz="2400" dirty="0"/>
              <a:t> </a:t>
            </a:r>
            <a:r>
              <a:rPr kumimoji="0" lang="en-US" altLang="en-US" sz="2400" dirty="0" err="1">
                <a:latin typeface="Consolas" panose="020B0609020204030204" pitchFamily="49" charset="0"/>
              </a:rPr>
              <a:t>toUpper</a:t>
            </a:r>
            <a:r>
              <a:rPr kumimoji="0" lang="en-US" altLang="en-US" sz="2400" dirty="0"/>
              <a:t> </a:t>
            </a:r>
            <a:r>
              <a:rPr kumimoji="0" lang="en-US" altLang="en-US" sz="2400" dirty="0" err="1">
                <a:latin typeface="Consolas" panose="020B0609020204030204" pitchFamily="49" charset="0"/>
              </a:rPr>
              <a:t>firstName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bigLastName</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map</a:t>
            </a:r>
            <a:r>
              <a:rPr kumimoji="0" lang="en-US" altLang="en-US" sz="2400" dirty="0"/>
              <a:t> </a:t>
            </a:r>
            <a:r>
              <a:rPr kumimoji="0" lang="en-US" altLang="en-US" sz="2400" dirty="0" err="1">
                <a:latin typeface="Consolas" panose="020B0609020204030204" pitchFamily="49" charset="0"/>
              </a:rPr>
              <a:t>toUpper</a:t>
            </a:r>
            <a:r>
              <a:rPr kumimoji="0" lang="en-US" altLang="en-US" sz="2400" dirty="0"/>
              <a:t> </a:t>
            </a:r>
            <a:r>
              <a:rPr kumimoji="0" lang="en-US" altLang="en-US" sz="2400" dirty="0" err="1">
                <a:latin typeface="Consolas" panose="020B0609020204030204" pitchFamily="49" charset="0"/>
              </a:rPr>
              <a:t>lastName</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t>    </a:t>
            </a:r>
            <a:r>
              <a:rPr kumimoji="0" lang="en-US" altLang="en-US" sz="2400" dirty="0" err="1">
                <a:latin typeface="Consolas" panose="020B0609020204030204" pitchFamily="49" charset="0"/>
              </a:rPr>
              <a:t>putStrLn</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"hey</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err="1">
                <a:latin typeface="Consolas" panose="020B0609020204030204" pitchFamily="49" charset="0"/>
              </a:rPr>
              <a:t>bigFirstName</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a:t>
            </a:r>
            <a:r>
              <a:rPr kumimoji="0" lang="en-US" altLang="en-US" sz="2400" dirty="0"/>
              <a:t> </a:t>
            </a:r>
            <a:endParaRPr kumimoji="0" lang="en-US" altLang="en-US" sz="2400" dirty="0">
              <a:latin typeface="Consolas" panose="020B0609020204030204" pitchFamily="49" charset="0"/>
            </a:endParaRPr>
          </a:p>
          <a:p>
            <a:pPr>
              <a:lnSpc>
                <a:spcPct val="110000"/>
              </a:lnSpc>
              <a:spcBef>
                <a:spcPct val="0"/>
              </a:spcBef>
              <a:buClrTx/>
              <a:buFontTx/>
              <a:buNone/>
            </a:pPr>
            <a:r>
              <a:rPr kumimoji="0" lang="en-US" altLang="en-US" sz="2400" dirty="0">
                <a:latin typeface="Consolas" panose="020B0609020204030204" pitchFamily="49" charset="0"/>
              </a:rPr>
              <a:t>		</a:t>
            </a:r>
            <a:r>
              <a:rPr kumimoji="0" lang="en-US" altLang="en-US" sz="2400" dirty="0" err="1">
                <a:latin typeface="Consolas" panose="020B0609020204030204" pitchFamily="49" charset="0"/>
              </a:rPr>
              <a:t>bigLastName</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a:t>
            </a:r>
            <a:r>
              <a:rPr kumimoji="0" lang="en-US" altLang="en-US" sz="2400" dirty="0"/>
              <a:t> </a:t>
            </a:r>
            <a:r>
              <a:rPr kumimoji="0" lang="en-US" altLang="en-US" sz="2400" dirty="0">
                <a:latin typeface="Consolas" panose="020B0609020204030204" pitchFamily="49" charset="0"/>
              </a:rPr>
              <a:t>how</a:t>
            </a:r>
            <a:r>
              <a:rPr kumimoji="0" lang="en-US" altLang="en-US" sz="2400" dirty="0"/>
              <a:t> </a:t>
            </a:r>
            <a:r>
              <a:rPr kumimoji="0" lang="en-US" altLang="en-US" sz="2400" dirty="0">
                <a:latin typeface="Consolas" panose="020B0609020204030204" pitchFamily="49" charset="0"/>
              </a:rPr>
              <a:t>are</a:t>
            </a:r>
            <a:r>
              <a:rPr kumimoji="0" lang="en-US" altLang="en-US" sz="2400" dirty="0"/>
              <a:t> </a:t>
            </a:r>
            <a:r>
              <a:rPr kumimoji="0" lang="en-US" altLang="en-US" sz="2400" dirty="0">
                <a:latin typeface="Consolas" panose="020B0609020204030204" pitchFamily="49" charset="0"/>
              </a:rPr>
              <a:t>you?"</a:t>
            </a:r>
            <a:r>
              <a:rPr kumimoji="0" lang="en-US" altLang="en-US" dirty="0">
                <a:solidFill>
                  <a:srgbClr val="FFFFFF"/>
                </a:solidFill>
              </a:rPr>
              <a:t>    </a:t>
            </a:r>
            <a:endParaRPr kumimoji="0" lang="en-US" altLang="en-US" dirty="0">
              <a:solidFill>
                <a:srgbClr val="FFFFFF"/>
              </a:solidFill>
              <a:latin typeface="Consolas" panose="020B0609020204030204" pitchFamily="49" charset="0"/>
            </a:endParaRPr>
          </a:p>
        </p:txBody>
      </p:sp>
      <p:sp>
        <p:nvSpPr>
          <p:cNvPr id="55300" name="Text Box 2">
            <a:extLst>
              <a:ext uri="{FF2B5EF4-FFF2-40B4-BE49-F238E27FC236}">
                <a16:creationId xmlns:a16="http://schemas.microsoft.com/office/drawing/2014/main" id="{93319CA7-4D39-B04C-B369-5EBCFF8BE50C}"/>
              </a:ext>
            </a:extLst>
          </p:cNvPr>
          <p:cNvSpPr txBox="1">
            <a:spLocks noChangeArrowheads="1"/>
          </p:cNvSpPr>
          <p:nvPr/>
        </p:nvSpPr>
        <p:spPr bwMode="auto">
          <a:xfrm>
            <a:off x="1724025" y="6124576"/>
            <a:ext cx="8510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2"/>
              </a:buClr>
              <a:buChar char="–"/>
              <a:defRPr kumimoji="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kumimoji="1">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kumimoji="0" lang="en-US" altLang="en-US"/>
              <a:t>Note that &lt;- is for I/O, and let for expressions.</a:t>
            </a:r>
          </a:p>
        </p:txBody>
      </p:sp>
    </p:spTree>
    <p:extLst>
      <p:ext uri="{BB962C8B-B14F-4D97-AF65-F5344CB8AC3E}">
        <p14:creationId xmlns:p14="http://schemas.microsoft.com/office/powerpoint/2010/main" val="2141738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2634</Words>
  <Application>Microsoft Macintosh PowerPoint</Application>
  <PresentationFormat>Widescreen</PresentationFormat>
  <Paragraphs>238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Arial</vt:lpstr>
      <vt:lpstr>Arial Black</vt:lpstr>
      <vt:lpstr>Calibri</vt:lpstr>
      <vt:lpstr>Calibri Light</vt:lpstr>
      <vt:lpstr>Consolas</vt:lpstr>
      <vt:lpstr>Tahoma</vt:lpstr>
      <vt:lpstr>Office Theme</vt:lpstr>
      <vt:lpstr>I/Os and functors (again)</vt:lpstr>
      <vt:lpstr>File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2020-04-24T12:58:41Z</dcterms:created>
  <dcterms:modified xsi:type="dcterms:W3CDTF">2020-04-24T14:44:07Z</dcterms:modified>
</cp:coreProperties>
</file>