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92" r:id="rId4"/>
    <p:sldId id="293" r:id="rId5"/>
    <p:sldId id="294" r:id="rId6"/>
    <p:sldId id="29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00977-0A6D-B34A-9C98-2D602FAE4370}" type="datetimeFigureOut">
              <a:rPr lang="en-US" smtClean="0"/>
              <a:t>1/15/20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3DAEC13-7324-F943-A2CB-15E37D803FB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1E00977-0A6D-B34A-9C98-2D602FAE4370}" type="datetimeFigureOut">
              <a:rPr lang="en-US" smtClean="0"/>
              <a:t>1/15/20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 to compilers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 end of Ch. 1 and start of Ch. 2 of textbook, plus a few additional 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9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2: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007" y="1417638"/>
            <a:ext cx="7620000" cy="4800600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i="1" dirty="0"/>
              <a:t>Parsing</a:t>
            </a:r>
            <a:r>
              <a:rPr lang="en-US" sz="3200" b="1" dirty="0"/>
              <a:t> </a:t>
            </a:r>
            <a:r>
              <a:rPr lang="en-US" sz="3200" dirty="0"/>
              <a:t>is recognition of a </a:t>
            </a:r>
            <a:r>
              <a:rPr lang="en-US" sz="3200" i="1" dirty="0"/>
              <a:t>context-free language</a:t>
            </a:r>
            <a:r>
              <a:rPr lang="en-US" sz="3200" dirty="0"/>
              <a:t>, </a:t>
            </a:r>
            <a:r>
              <a:rPr lang="en-US" sz="3200" dirty="0" smtClean="0"/>
              <a:t>done via something called a push down automata (or PDA)</a:t>
            </a:r>
            <a:endParaRPr lang="en-US" sz="3200" dirty="0"/>
          </a:p>
          <a:p>
            <a:pPr marL="782638" lvl="1"/>
            <a:r>
              <a:rPr lang="en-US" sz="2800" dirty="0"/>
              <a:t>Parsing discovers the "context free" structure of the program </a:t>
            </a:r>
          </a:p>
          <a:p>
            <a:pPr marL="782638" lvl="1"/>
            <a:r>
              <a:rPr lang="en-US" sz="2800" dirty="0"/>
              <a:t>Informally, it finds the structure you can describe with syntax </a:t>
            </a:r>
            <a:r>
              <a:rPr lang="en-US" sz="2800" dirty="0" smtClean="0"/>
              <a:t>diagrams</a:t>
            </a:r>
            <a:endParaRPr lang="en-US" dirty="0"/>
          </a:p>
        </p:txBody>
      </p:sp>
      <p:pic>
        <p:nvPicPr>
          <p:cNvPr id="4" name="Picture 3" descr="ebnf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320" y="4876060"/>
            <a:ext cx="4565991" cy="18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72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3: semantic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i="1" dirty="0"/>
              <a:t>Semantic analysis</a:t>
            </a:r>
            <a:r>
              <a:rPr lang="en-US" sz="3200" dirty="0"/>
              <a:t> is the discovery of </a:t>
            </a:r>
            <a:r>
              <a:rPr lang="en-US" sz="3200" i="1" dirty="0"/>
              <a:t>meaning</a:t>
            </a:r>
            <a:r>
              <a:rPr lang="en-US" sz="3200" dirty="0"/>
              <a:t> in the program</a:t>
            </a:r>
          </a:p>
          <a:p>
            <a:pPr marL="782638" lvl="1"/>
            <a:r>
              <a:rPr lang="en-US" sz="2800" dirty="0"/>
              <a:t>The compiler actually does what is called STATIC semantic analysis. That's the meaning that can be figured out at compile time</a:t>
            </a:r>
          </a:p>
          <a:p>
            <a:pPr marL="782638" lvl="1"/>
            <a:r>
              <a:rPr lang="en-US" sz="2800" dirty="0"/>
              <a:t>Some things (e.g., array subscript out of bounds) can't be figured out until run time.  Things like that are part of the program's DYNAMIC semantics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15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Phase 4: intermediate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000000"/>
              </a:buClr>
            </a:pPr>
            <a:r>
              <a:rPr lang="en-US" sz="3200" b="1" i="1" dirty="0"/>
              <a:t>Intermediate form</a:t>
            </a:r>
            <a:r>
              <a:rPr lang="en-US" sz="3200" dirty="0"/>
              <a:t> (IF) </a:t>
            </a:r>
            <a:r>
              <a:rPr lang="en-US" sz="3200" dirty="0" smtClean="0"/>
              <a:t>is done </a:t>
            </a:r>
            <a:r>
              <a:rPr lang="en-US" sz="3200" dirty="0"/>
              <a:t>after semantic analysis (</a:t>
            </a:r>
            <a:r>
              <a:rPr lang="en-US" sz="3200" i="1" dirty="0"/>
              <a:t>if </a:t>
            </a:r>
            <a:r>
              <a:rPr lang="en-US" sz="3200" dirty="0"/>
              <a:t>the program passes all checks)</a:t>
            </a:r>
          </a:p>
          <a:p>
            <a:pPr marL="782638" lvl="1"/>
            <a:r>
              <a:rPr lang="en-US" sz="2800" dirty="0"/>
              <a:t>IFs are often chosen for machine independence, ease of optimization, or </a:t>
            </a:r>
            <a:r>
              <a:rPr lang="en-US" sz="2800" dirty="0" smtClean="0"/>
              <a:t>compactness</a:t>
            </a:r>
          </a:p>
          <a:p>
            <a:pPr marL="1148398" lvl="2"/>
            <a:r>
              <a:rPr lang="en-US" sz="2600" dirty="0" smtClean="0"/>
              <a:t>Note: these </a:t>
            </a:r>
            <a:r>
              <a:rPr lang="en-US" sz="2600" dirty="0"/>
              <a:t>are somewhat </a:t>
            </a:r>
            <a:r>
              <a:rPr lang="en-US" sz="2600" dirty="0" smtClean="0"/>
              <a:t>contradictory!</a:t>
            </a:r>
            <a:endParaRPr lang="en-US" sz="2600" dirty="0"/>
          </a:p>
          <a:p>
            <a:pPr marL="782638" lvl="1"/>
            <a:r>
              <a:rPr lang="en-US" sz="2800" dirty="0"/>
              <a:t>They often resemble machine code for some imaginary idealized machine; e.g. a stack machine, or a machine with arbitrarily many registers  </a:t>
            </a:r>
          </a:p>
          <a:p>
            <a:pPr marL="782638" lvl="1"/>
            <a:r>
              <a:rPr lang="en-US" sz="2800" dirty="0"/>
              <a:t>Many compilers actually move the code through more than one IF</a:t>
            </a:r>
            <a:r>
              <a:rPr lang="en-US" sz="2800" dirty="0">
                <a:latin typeface="Courier New" charset="0"/>
                <a:cs typeface="Courier New" charset="0"/>
                <a:sym typeface="Courier New" charset="0"/>
              </a:rPr>
              <a:t> </a:t>
            </a:r>
            <a:endParaRPr lang="en-US" sz="2800" dirty="0">
              <a:latin typeface="Courier New" charset="0"/>
              <a:sym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964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0000"/>
              </a:buClr>
            </a:pPr>
            <a:r>
              <a:rPr lang="en-US" sz="3200" b="1" i="1" dirty="0"/>
              <a:t>Optimization</a:t>
            </a:r>
            <a:r>
              <a:rPr lang="en-US" sz="3200" dirty="0"/>
              <a:t> takes an intermediate-code program and produces another one that does the same thing faster, or in less space </a:t>
            </a:r>
          </a:p>
          <a:p>
            <a:pPr marL="782638" lvl="1"/>
            <a:r>
              <a:rPr lang="en-US" sz="2800" dirty="0" smtClean="0"/>
              <a:t>The </a:t>
            </a:r>
            <a:r>
              <a:rPr lang="en-US" sz="2800" dirty="0"/>
              <a:t>optimization phase is </a:t>
            </a:r>
            <a:r>
              <a:rPr lang="en-US" sz="2800" dirty="0" smtClean="0"/>
              <a:t>optional, but is often key for speed</a:t>
            </a:r>
            <a:endParaRPr lang="en-US" sz="2800" dirty="0"/>
          </a:p>
          <a:p>
            <a:pPr>
              <a:buClr>
                <a:srgbClr val="000000"/>
              </a:buClr>
            </a:pPr>
            <a:r>
              <a:rPr lang="en-US" sz="3200" b="1" i="1" dirty="0"/>
              <a:t>Code generation phase</a:t>
            </a:r>
            <a:r>
              <a:rPr lang="en-US" sz="3200" dirty="0"/>
              <a:t> produces assembly language or (sometime) </a:t>
            </a:r>
            <a:r>
              <a:rPr lang="en-US" sz="3200" dirty="0" smtClean="0"/>
              <a:t>machine </a:t>
            </a:r>
            <a:r>
              <a:rPr lang="en-US" sz="3200" dirty="0"/>
              <a:t>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6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Bottom phases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Certain </a:t>
            </a:r>
            <a:r>
              <a:rPr lang="en-US" sz="3200" b="1" i="1" dirty="0"/>
              <a:t>machine-specific optimizations</a:t>
            </a:r>
            <a:r>
              <a:rPr lang="en-US" sz="3200" dirty="0"/>
              <a:t> (use of special instructions or addressing modes, etc.) may be performed during or after </a:t>
            </a:r>
            <a:r>
              <a:rPr lang="en-US" sz="3200" b="1" i="1" dirty="0"/>
              <a:t>target code generation</a:t>
            </a:r>
            <a:r>
              <a:rPr lang="en-US" sz="3200" dirty="0"/>
              <a:t> </a:t>
            </a:r>
          </a:p>
          <a:p>
            <a:pPr>
              <a:buClr>
                <a:srgbClr val="000000"/>
              </a:buClr>
            </a:pPr>
            <a:r>
              <a:rPr lang="en-US" sz="3200" b="1" i="1" dirty="0"/>
              <a:t>Symbol table</a:t>
            </a:r>
            <a:r>
              <a:rPr lang="en-US" sz="3200" dirty="0"/>
              <a:t>: all phases rely on a symbol table that keeps track of all the identifiers in the program and what the compiler knows about them</a:t>
            </a:r>
          </a:p>
          <a:p>
            <a:pPr marL="782638" lvl="1"/>
            <a:r>
              <a:rPr lang="en-US" sz="2800" dirty="0"/>
              <a:t>This symbol table may be retained (in some form) for use by a debugger, even after compilation has completed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226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39944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954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 dirty="0"/>
              <a:t>Lexical and Syntax </a:t>
            </a:r>
            <a:r>
              <a:rPr lang="en-US" sz="3200" dirty="0" smtClean="0"/>
              <a:t>Analysis: </a:t>
            </a:r>
            <a:r>
              <a:rPr lang="en-US" sz="3000" dirty="0"/>
              <a:t>b</a:t>
            </a:r>
            <a:r>
              <a:rPr lang="en-US" sz="3000" dirty="0" smtClean="0"/>
              <a:t>ack to our GCD </a:t>
            </a:r>
            <a:r>
              <a:rPr lang="en-US" sz="3000" dirty="0"/>
              <a:t>Program (in C)</a:t>
            </a:r>
          </a:p>
        </p:txBody>
      </p:sp>
      <p:sp>
        <p:nvSpPr>
          <p:cNvPr id="39946" name="Rectangle 10"/>
          <p:cNvSpPr>
            <a:spLocks/>
          </p:cNvSpPr>
          <p:nvPr/>
        </p:nvSpPr>
        <p:spPr bwMode="auto">
          <a:xfrm>
            <a:off x="1143000" y="2451100"/>
            <a:ext cx="6807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int main() {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int i = getint(), j = getint();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while (i != j) { </a:t>
            </a:r>
          </a:p>
          <a:p>
            <a:pPr marL="0" lvl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if (i &gt; j) i = i - j; </a:t>
            </a:r>
          </a:p>
          <a:p>
            <a:pPr marL="0" lvl="1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else j = j - i;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}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putint(i);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2800">
                <a:solidFill>
                  <a:schemeClr val="tx1"/>
                </a:solidFill>
                <a:latin typeface="Courier New" charset="0"/>
                <a:sym typeface="Courier" charset="0"/>
              </a:rPr>
              <a:t>}</a:t>
            </a:r>
            <a:r>
              <a:rPr lang="en-US" sz="2800">
                <a:solidFill>
                  <a:schemeClr val="tx1"/>
                </a:solidFill>
                <a:latin typeface="Courier" charset="0"/>
                <a:sym typeface="Couri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5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96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096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924800" cy="24384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r>
              <a:rPr lang="en-US" sz="3200" dirty="0"/>
              <a:t>Lexical and Syntax Analysis</a:t>
            </a:r>
          </a:p>
          <a:p>
            <a:pPr marL="782638" lvl="1"/>
            <a:r>
              <a:rPr lang="en-US" sz="2800" dirty="0"/>
              <a:t>GCD Program Tokens</a:t>
            </a:r>
          </a:p>
          <a:p>
            <a:pPr marL="1182688" lvl="2"/>
            <a:r>
              <a:rPr lang="en-US" sz="2400" dirty="0"/>
              <a:t>Scanning (</a:t>
            </a:r>
            <a:r>
              <a:rPr lang="en-US" sz="2400" i="1" dirty="0"/>
              <a:t>lexical analysis</a:t>
            </a:r>
            <a:r>
              <a:rPr lang="en-US" sz="2400" dirty="0"/>
              <a:t>) </a:t>
            </a:r>
            <a:r>
              <a:rPr lang="en-US" sz="2400" dirty="0" smtClean="0"/>
              <a:t>groups </a:t>
            </a:r>
            <a:r>
              <a:rPr lang="en-US" sz="2400" dirty="0"/>
              <a:t>characters into </a:t>
            </a:r>
            <a:r>
              <a:rPr lang="en-US" sz="2400" i="1" dirty="0"/>
              <a:t>tokens</a:t>
            </a:r>
            <a:r>
              <a:rPr lang="en-US" sz="2400" dirty="0"/>
              <a:t>, the smallest meaningful units of the program</a:t>
            </a:r>
          </a:p>
        </p:txBody>
      </p:sp>
      <p:sp>
        <p:nvSpPr>
          <p:cNvPr id="40970" name="Rectangle 10"/>
          <p:cNvSpPr>
            <a:spLocks/>
          </p:cNvSpPr>
          <p:nvPr/>
        </p:nvSpPr>
        <p:spPr bwMode="auto">
          <a:xfrm>
            <a:off x="279400" y="3996909"/>
            <a:ext cx="83312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   main   (   )        {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   =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getint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(   )   ,   j   =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getint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(   )   ;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while    (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!=       j   )   {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if       (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&gt;        j   )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=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-        j   ;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else     j      =   j        -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;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} </a:t>
            </a:r>
          </a:p>
          <a:p>
            <a:pPr marL="0" lvl="4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putint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(      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  <a:sym typeface="Courier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   )        ;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charset="0"/>
                <a:sym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95266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8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99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1992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199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485458">
              <a:lnSpc>
                <a:spcPct val="110000"/>
              </a:lnSpc>
            </a:pPr>
            <a:r>
              <a:rPr lang="en-US" sz="3000" dirty="0" smtClean="0"/>
              <a:t>Context</a:t>
            </a:r>
            <a:r>
              <a:rPr lang="en-US" sz="3000" dirty="0"/>
              <a:t>-Free Grammar and Parsing</a:t>
            </a:r>
          </a:p>
          <a:p>
            <a:pPr marL="816928" lvl="1">
              <a:lnSpc>
                <a:spcPct val="110000"/>
              </a:lnSpc>
            </a:pPr>
            <a:r>
              <a:rPr lang="en-US" sz="2600" dirty="0"/>
              <a:t>Parsing organizes tokens into a </a:t>
            </a:r>
            <a:r>
              <a:rPr lang="en-US" sz="2600" i="1" dirty="0"/>
              <a:t>parse tree</a:t>
            </a:r>
            <a:r>
              <a:rPr lang="en-US" sz="2600" dirty="0"/>
              <a:t> that represents higher-level constructs in terms of their constituents</a:t>
            </a:r>
          </a:p>
          <a:p>
            <a:pPr marL="816928" lvl="1">
              <a:lnSpc>
                <a:spcPct val="110000"/>
              </a:lnSpc>
            </a:pPr>
            <a:r>
              <a:rPr lang="en-US" sz="2600" dirty="0"/>
              <a:t>Potentially recursive rules known </a:t>
            </a:r>
            <a:r>
              <a:rPr lang="en-US" sz="2600" dirty="0" smtClean="0"/>
              <a:t>as a </a:t>
            </a:r>
            <a:r>
              <a:rPr lang="en-US" sz="2600" i="1" dirty="0"/>
              <a:t>context-free grammar</a:t>
            </a:r>
            <a:r>
              <a:rPr lang="en-US" sz="2600" dirty="0"/>
              <a:t> define the ways in which these </a:t>
            </a:r>
            <a:r>
              <a:rPr lang="en-US" sz="2600" dirty="0" smtClean="0"/>
              <a:t>tokens can </a:t>
            </a:r>
            <a:r>
              <a:rPr lang="en-US" sz="2600" dirty="0"/>
              <a:t>combine</a:t>
            </a:r>
          </a:p>
        </p:txBody>
      </p:sp>
    </p:spTree>
    <p:extLst>
      <p:ext uri="{BB962C8B-B14F-4D97-AF65-F5344CB8AC3E}">
        <p14:creationId xmlns:p14="http://schemas.microsoft.com/office/powerpoint/2010/main" val="296370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01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3016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30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12954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Context-Free Grammar and Parsing</a:t>
            </a:r>
          </a:p>
          <a:p>
            <a:pPr marL="782638" lvl="1"/>
            <a:r>
              <a:rPr lang="en-US" sz="2800"/>
              <a:t>Example (</a:t>
            </a:r>
            <a:r>
              <a:rPr lang="en-US" sz="2800">
                <a:latin typeface="Courier New" charset="0"/>
                <a:sym typeface="Courier" charset="0"/>
              </a:rPr>
              <a:t>while</a:t>
            </a:r>
            <a:r>
              <a:rPr lang="en-US" sz="2800"/>
              <a:t> loop in C)</a:t>
            </a:r>
          </a:p>
        </p:txBody>
      </p:sp>
      <p:sp>
        <p:nvSpPr>
          <p:cNvPr id="43018" name="Rectangle 10"/>
          <p:cNvSpPr>
            <a:spLocks/>
          </p:cNvSpPr>
          <p:nvPr/>
        </p:nvSpPr>
        <p:spPr bwMode="auto">
          <a:xfrm>
            <a:off x="1511300" y="2362200"/>
            <a:ext cx="5626100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iteration-statement → while ( expression ) statement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endParaRPr lang="en-US" sz="1600">
              <a:solidFill>
                <a:schemeClr val="tx1"/>
              </a:solidFill>
              <a:cs typeface="Times New Roman" charset="0"/>
            </a:endParaRP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statement, in turn, is often a list enclosed in braces: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statement → compound-statement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compound-statement → { block-item-list opt }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where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block-item-list opt → block-item-list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or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</a:rPr>
              <a:t>block-item-list opt → ϵ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>
                <a:solidFill>
                  <a:schemeClr val="tx1"/>
                </a:solidFill>
                <a:cs typeface="Times New Roman" charset="0"/>
              </a:rPr>
              <a:t>and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block-item-list → block-item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block-item-list → block-item-list block-item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 → declaration </a:t>
            </a:r>
          </a:p>
          <a:p>
            <a:pPr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</a:tabLst>
            </a:pPr>
            <a:r>
              <a:rPr lang="en-US" sz="1600" i="1">
                <a:solidFill>
                  <a:schemeClr val="tx1"/>
                </a:solidFill>
                <a:cs typeface="Times New Roman" charset="0"/>
              </a:rPr>
              <a:t>block-item → statement</a:t>
            </a:r>
          </a:p>
        </p:txBody>
      </p:sp>
    </p:spTree>
    <p:extLst>
      <p:ext uri="{BB962C8B-B14F-4D97-AF65-F5344CB8AC3E}">
        <p14:creationId xmlns:p14="http://schemas.microsoft.com/office/powerpoint/2010/main" val="100234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33600"/>
            <a:ext cx="8840788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4035" name="Rectangle 3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6" name="Rectangle 4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38" name="Rectangle 6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040" name="Rectangle 8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4041" name="Rectangle 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4042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228600" y="1201523"/>
            <a:ext cx="7772400" cy="13716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marL="485458"/>
            <a:r>
              <a:rPr lang="en-US" sz="3000" dirty="0" smtClean="0"/>
              <a:t>Example: Our GCD </a:t>
            </a:r>
            <a:r>
              <a:rPr lang="en-US" sz="3000" dirty="0"/>
              <a:t>Program Parse Tree</a:t>
            </a:r>
          </a:p>
        </p:txBody>
      </p: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5041900" y="6121400"/>
            <a:ext cx="787400" cy="292100"/>
            <a:chOff x="0" y="0"/>
            <a:chExt cx="496" cy="184"/>
          </a:xfrm>
        </p:grpSpPr>
        <p:sp>
          <p:nvSpPr>
            <p:cNvPr id="44044" name="Rectangle 12"/>
            <p:cNvSpPr>
              <a:spLocks/>
            </p:cNvSpPr>
            <p:nvPr/>
          </p:nvSpPr>
          <p:spPr bwMode="auto">
            <a:xfrm>
              <a:off x="16" y="16"/>
              <a:ext cx="467" cy="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300">
                  <a:solidFill>
                    <a:schemeClr val="tx1"/>
                  </a:solidFill>
                  <a:cs typeface="Times New Roman" charset="0"/>
                </a:rPr>
                <a:t>next slide</a:t>
              </a:r>
            </a:p>
          </p:txBody>
        </p:sp>
        <p:pic>
          <p:nvPicPr>
            <p:cNvPr id="44045" name="Picture 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9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7785100" y="5575300"/>
            <a:ext cx="317500" cy="355600"/>
            <a:chOff x="0" y="0"/>
            <a:chExt cx="200" cy="224"/>
          </a:xfrm>
        </p:grpSpPr>
        <p:sp>
          <p:nvSpPr>
            <p:cNvPr id="44047" name="Rectangle 15"/>
            <p:cNvSpPr>
              <a:spLocks/>
            </p:cNvSpPr>
            <p:nvPr/>
          </p:nvSpPr>
          <p:spPr bwMode="auto">
            <a:xfrm>
              <a:off x="16" y="16"/>
              <a:ext cx="169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A</a:t>
              </a:r>
            </a:p>
          </p:txBody>
        </p:sp>
        <p:pic>
          <p:nvPicPr>
            <p:cNvPr id="44048" name="Picture 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4049" name="Group 17"/>
          <p:cNvGrpSpPr>
            <a:grpSpLocks/>
          </p:cNvGrpSpPr>
          <p:nvPr/>
        </p:nvGrpSpPr>
        <p:grpSpPr bwMode="auto">
          <a:xfrm>
            <a:off x="8763000" y="5092700"/>
            <a:ext cx="304800" cy="355600"/>
            <a:chOff x="0" y="0"/>
            <a:chExt cx="192" cy="224"/>
          </a:xfrm>
        </p:grpSpPr>
        <p:sp>
          <p:nvSpPr>
            <p:cNvPr id="44050" name="Rectangle 18"/>
            <p:cNvSpPr>
              <a:spLocks/>
            </p:cNvSpPr>
            <p:nvPr/>
          </p:nvSpPr>
          <p:spPr bwMode="auto">
            <a:xfrm>
              <a:off x="16" y="16"/>
              <a:ext cx="16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B</a:t>
              </a:r>
            </a:p>
          </p:txBody>
        </p:sp>
        <p:pic>
          <p:nvPicPr>
            <p:cNvPr id="44051" name="Picture 19"/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3746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Homework 1 due Wednesday</a:t>
            </a:r>
          </a:p>
          <a:p>
            <a:pPr lvl="1"/>
            <a:r>
              <a:rPr lang="en-US" sz="3000" dirty="0" smtClean="0"/>
              <a:t>Email </a:t>
            </a:r>
            <a:r>
              <a:rPr lang="en-US" sz="3000" dirty="0" smtClean="0"/>
              <a:t>pdf</a:t>
            </a:r>
            <a:r>
              <a:rPr lang="en-US" sz="3000" dirty="0"/>
              <a:t> </a:t>
            </a:r>
            <a:r>
              <a:rPr lang="en-US" sz="3000" dirty="0" smtClean="0"/>
              <a:t>o</a:t>
            </a:r>
            <a:r>
              <a:rPr lang="en-US" sz="3000" dirty="0" smtClean="0"/>
              <a:t>r </a:t>
            </a:r>
            <a:r>
              <a:rPr lang="en-US" sz="3000" dirty="0" smtClean="0"/>
              <a:t>submit paper copy in class</a:t>
            </a:r>
          </a:p>
          <a:p>
            <a:r>
              <a:rPr lang="en-US" sz="3200" dirty="0" smtClean="0"/>
              <a:t>Moodle is up!  First (hopefully very easy) quiz is due Sunday by 11:59pm</a:t>
            </a:r>
          </a:p>
          <a:p>
            <a:r>
              <a:rPr lang="en-US" sz="3200" dirty="0" smtClean="0"/>
              <a:t>We’ll have quizzes weekly from here on out</a:t>
            </a:r>
            <a:endParaRPr lang="en-US" sz="3200" dirty="0" smtClean="0"/>
          </a:p>
          <a:p>
            <a:r>
              <a:rPr lang="en-US" sz="3200" dirty="0" smtClean="0"/>
              <a:t>No </a:t>
            </a:r>
            <a:r>
              <a:rPr lang="en-US" sz="3200" dirty="0" smtClean="0"/>
              <a:t>class </a:t>
            </a:r>
            <a:r>
              <a:rPr lang="en-US" sz="3200" dirty="0" smtClean="0"/>
              <a:t>next Monday</a:t>
            </a:r>
          </a:p>
        </p:txBody>
      </p:sp>
    </p:spTree>
    <p:extLst>
      <p:ext uri="{BB962C8B-B14F-4D97-AF65-F5344CB8AC3E}">
        <p14:creationId xmlns:p14="http://schemas.microsoft.com/office/powerpoint/2010/main" val="4092650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671638"/>
            <a:ext cx="8851900" cy="458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5059" name="Rectangle 3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0" name="Rectangle 4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2" name="Rectangle 6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064" name="Rectangle 8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5065" name="Rectangle 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94700" cy="5842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r>
              <a:rPr lang="en-US" sz="3200"/>
              <a:t>Context-Free Grammar and Parsing (continued)</a:t>
            </a:r>
          </a:p>
        </p:txBody>
      </p:sp>
    </p:spTree>
    <p:extLst>
      <p:ext uri="{BB962C8B-B14F-4D97-AF65-F5344CB8AC3E}">
        <p14:creationId xmlns:p14="http://schemas.microsoft.com/office/powerpoint/2010/main" val="202552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98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783388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6083" name="Rectangle 3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4" name="Rectangle 4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6" name="Rectangle 6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088" name="Rectangle 8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46089" name="Rectangle 9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An Overview of Compilation</a:t>
            </a:r>
          </a:p>
        </p:txBody>
      </p:sp>
      <p:sp>
        <p:nvSpPr>
          <p:cNvPr id="46090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94700" cy="5842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/>
          </a:bodyPr>
          <a:lstStyle/>
          <a:p>
            <a:r>
              <a:rPr lang="en-US" sz="3200"/>
              <a:t>Context-Free Grammar and Parsing (continued)</a:t>
            </a:r>
          </a:p>
        </p:txBody>
      </p:sp>
      <p:grpSp>
        <p:nvGrpSpPr>
          <p:cNvPr id="46091" name="Group 11"/>
          <p:cNvGrpSpPr>
            <a:grpSpLocks/>
          </p:cNvGrpSpPr>
          <p:nvPr/>
        </p:nvGrpSpPr>
        <p:grpSpPr bwMode="auto">
          <a:xfrm>
            <a:off x="2141538" y="1676400"/>
            <a:ext cx="317500" cy="355600"/>
            <a:chOff x="0" y="0"/>
            <a:chExt cx="200" cy="224"/>
          </a:xfrm>
        </p:grpSpPr>
        <p:sp>
          <p:nvSpPr>
            <p:cNvPr id="46092" name="Rectangle 12"/>
            <p:cNvSpPr>
              <a:spLocks/>
            </p:cNvSpPr>
            <p:nvPr/>
          </p:nvSpPr>
          <p:spPr bwMode="auto">
            <a:xfrm>
              <a:off x="16" y="16"/>
              <a:ext cx="155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A</a:t>
              </a:r>
            </a:p>
          </p:txBody>
        </p:sp>
        <p:pic>
          <p:nvPicPr>
            <p:cNvPr id="46093" name="Picture 1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00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  <p:grpSp>
        <p:nvGrpSpPr>
          <p:cNvPr id="46094" name="Group 14"/>
          <p:cNvGrpSpPr>
            <a:grpSpLocks/>
          </p:cNvGrpSpPr>
          <p:nvPr/>
        </p:nvGrpSpPr>
        <p:grpSpPr bwMode="auto">
          <a:xfrm>
            <a:off x="6557963" y="1633538"/>
            <a:ext cx="304800" cy="355600"/>
            <a:chOff x="0" y="0"/>
            <a:chExt cx="192" cy="224"/>
          </a:xfrm>
        </p:grpSpPr>
        <p:sp>
          <p:nvSpPr>
            <p:cNvPr id="46095" name="Rectangle 15"/>
            <p:cNvSpPr>
              <a:spLocks/>
            </p:cNvSpPr>
            <p:nvPr/>
          </p:nvSpPr>
          <p:spPr bwMode="auto">
            <a:xfrm>
              <a:off x="16" y="16"/>
              <a:ext cx="147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40639" bIns="0">
              <a:spAutoFit/>
            </a:bodyPr>
            <a:lstStyle/>
            <a:p>
              <a:pPr marL="39688"/>
              <a:r>
                <a:rPr lang="en-US" sz="1800">
                  <a:solidFill>
                    <a:schemeClr val="tx1"/>
                  </a:solidFill>
                  <a:cs typeface="Times New Roman" charset="0"/>
                </a:rPr>
                <a:t>B</a:t>
              </a:r>
            </a:p>
          </p:txBody>
        </p:sp>
        <p:pic>
          <p:nvPicPr>
            <p:cNvPr id="46096" name="Picture 16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92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482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Ch. 2 – </a:t>
            </a:r>
            <a:r>
              <a:rPr lang="en-US" dirty="0" smtClean="0"/>
              <a:t>intro to compilers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We’ll take a deeper look at scanning and parsing, the two parts of the “front end” of this process</a:t>
            </a:r>
          </a:p>
          <a:p>
            <a:r>
              <a:rPr lang="en-US" sz="3200" dirty="0" smtClean="0"/>
              <a:t>Each has deeper ties to theoretical models of computation, and useful concepts like regular expressions</a:t>
            </a:r>
          </a:p>
          <a:p>
            <a:pPr lvl="1"/>
            <a:r>
              <a:rPr lang="en-US" sz="3000" dirty="0" smtClean="0"/>
              <a:t>You may have seen these if you’ve done string manipulations.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895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 regular expression is defined (recursively) as:</a:t>
            </a:r>
          </a:p>
          <a:p>
            <a:pPr lvl="1"/>
            <a:r>
              <a:rPr lang="en-US" sz="3000" dirty="0" smtClean="0"/>
              <a:t>A character</a:t>
            </a:r>
          </a:p>
          <a:p>
            <a:pPr lvl="1"/>
            <a:r>
              <a:rPr lang="en-US" sz="3000" dirty="0" smtClean="0"/>
              <a:t>The empty string, </a:t>
            </a:r>
            <a:r>
              <a:rPr lang="en-US" sz="3000" dirty="0" err="1" smtClean="0"/>
              <a:t>ε</a:t>
            </a:r>
            <a:endParaRPr lang="en-US" sz="3000" dirty="0" smtClean="0"/>
          </a:p>
          <a:p>
            <a:pPr lvl="1"/>
            <a:r>
              <a:rPr lang="en-US" sz="3000" dirty="0" smtClean="0"/>
              <a:t>2 regular expressions concatenated </a:t>
            </a:r>
          </a:p>
          <a:p>
            <a:pPr lvl="1"/>
            <a:r>
              <a:rPr lang="en-US" sz="3000" dirty="0" smtClean="0"/>
              <a:t>2 regular expressions connected by an “or”, usually written x | y</a:t>
            </a:r>
          </a:p>
          <a:p>
            <a:pPr lvl="1"/>
            <a:r>
              <a:rPr lang="en-US" sz="3000" dirty="0" smtClean="0"/>
              <a:t>0 or more copies of a regular expression – written *, and called the </a:t>
            </a:r>
            <a:r>
              <a:rPr lang="en-US" sz="3000" dirty="0" err="1" smtClean="0"/>
              <a:t>Kleene</a:t>
            </a:r>
            <a:r>
              <a:rPr lang="en-US" sz="3000" dirty="0" smtClean="0"/>
              <a:t> star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25650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Regular languages are then the class of languages which can be described by a regular expression</a:t>
            </a:r>
          </a:p>
          <a:p>
            <a:r>
              <a:rPr lang="en-US" sz="3200" dirty="0" smtClean="0"/>
              <a:t>Example: L = 0</a:t>
            </a:r>
            <a:r>
              <a:rPr lang="en-US" sz="3200" baseline="30000" dirty="0" smtClean="0"/>
              <a:t>*</a:t>
            </a:r>
            <a:r>
              <a:rPr lang="en-US" sz="3200" dirty="0" smtClean="0"/>
              <a:t>10</a:t>
            </a:r>
            <a:r>
              <a:rPr lang="en-US" sz="3200" baseline="30000" dirty="0" smtClean="0"/>
              <a:t>*</a:t>
            </a:r>
          </a:p>
          <a:p>
            <a:r>
              <a:rPr lang="en-US" sz="3200" dirty="0" smtClean="0"/>
              <a:t>Another: L = (1|0)</a:t>
            </a:r>
            <a:r>
              <a:rPr lang="en-US" sz="3200" baseline="30000" dirty="0" smtClean="0"/>
              <a:t>*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3983783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regular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Exercise: Give the regular expression for the language of binary strings that begin with a 0 and end with a 1</a:t>
            </a:r>
          </a:p>
          <a:p>
            <a:endParaRPr lang="en-US" sz="3200" dirty="0"/>
          </a:p>
          <a:p>
            <a:r>
              <a:rPr lang="en-US" sz="3200" dirty="0" smtClean="0"/>
              <a:t>Exercise (a bit harder): Give the regular expression for the language of binary  strings that start with a 0 and have odd length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99825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realistic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Unsigned integers in Pascal:</a:t>
            </a:r>
          </a:p>
          <a:p>
            <a:pPr lvl="1"/>
            <a:r>
              <a:rPr lang="en-US" sz="3000" dirty="0" smtClean="0"/>
              <a:t>Examples: 4, or 82.3, or 5.23e-26</a:t>
            </a:r>
          </a:p>
          <a:p>
            <a:r>
              <a:rPr lang="en-US" sz="3200" dirty="0" smtClean="0"/>
              <a:t>Formally:</a:t>
            </a:r>
          </a:p>
          <a:p>
            <a:pPr lvl="1"/>
            <a:endParaRPr lang="en-US" sz="3000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9" y="3542630"/>
            <a:ext cx="8368631" cy="205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67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view: 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 smtClean="0"/>
              <a:t>Regular languages are also precisely the set of strings that can be accepted by a deterministic finite automata (DFA)</a:t>
            </a:r>
          </a:p>
          <a:p>
            <a:r>
              <a:rPr lang="en-US" sz="3200" dirty="0" smtClean="0"/>
              <a:t>Formally, a DFA is:</a:t>
            </a:r>
          </a:p>
          <a:p>
            <a:pPr lvl="1"/>
            <a:r>
              <a:rPr lang="en-US" sz="3000" dirty="0" smtClean="0"/>
              <a:t>a set of states</a:t>
            </a:r>
          </a:p>
          <a:p>
            <a:pPr lvl="1"/>
            <a:r>
              <a:rPr lang="en-US" sz="3000" dirty="0" smtClean="0"/>
              <a:t>an input alphabet</a:t>
            </a:r>
          </a:p>
          <a:p>
            <a:pPr lvl="1"/>
            <a:r>
              <a:rPr lang="en-US" sz="3000" dirty="0" smtClean="0"/>
              <a:t>a start state</a:t>
            </a:r>
          </a:p>
          <a:p>
            <a:pPr lvl="1"/>
            <a:r>
              <a:rPr lang="en-US" sz="3000" dirty="0" smtClean="0"/>
              <a:t>a set of accept states</a:t>
            </a:r>
          </a:p>
          <a:p>
            <a:pPr lvl="1"/>
            <a:r>
              <a:rPr lang="en-US" sz="3000" dirty="0" smtClean="0"/>
              <a:t>a transition function: given a state and input, outputs another state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69961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More often, we’ll just draw a picture (like in graph theory)</a:t>
            </a:r>
          </a:p>
          <a:p>
            <a:r>
              <a:rPr lang="en-US" sz="3200" dirty="0" smtClean="0"/>
              <a:t>Example:</a:t>
            </a:r>
          </a:p>
        </p:txBody>
      </p:sp>
      <p:pic>
        <p:nvPicPr>
          <p:cNvPr id="5" name="Picture 4" descr="image002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32" y="2847474"/>
            <a:ext cx="5041339" cy="332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36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 regular language does the following DFA accept?</a:t>
            </a:r>
            <a:endParaRPr lang="en-US" sz="3200" dirty="0"/>
          </a:p>
        </p:txBody>
      </p:sp>
      <p:pic>
        <p:nvPicPr>
          <p:cNvPr id="4" name="Picture 3" descr="250px-DFAexample.sv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42" y="3111501"/>
            <a:ext cx="317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So: diving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first distinction </a:t>
            </a:r>
            <a:r>
              <a:rPr lang="en-US" sz="3200" dirty="0" smtClean="0"/>
              <a:t>in programming languages is </a:t>
            </a:r>
            <a:r>
              <a:rPr lang="en-US" sz="3200" dirty="0"/>
              <a:t>compilation versus interpretation</a:t>
            </a:r>
          </a:p>
          <a:p>
            <a:r>
              <a:rPr lang="en-US" sz="3200" dirty="0"/>
              <a:t>Compilation: 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Interpretation: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11041"/>
            <a:ext cx="73533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71" y="5244417"/>
            <a:ext cx="64484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31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DFA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What’s the DFA for the regular language:   1(0|1)*0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US" sz="3200" dirty="0" smtClean="0"/>
              <a:t>What’s the regular language accepted by this DFA?</a:t>
            </a:r>
            <a:endParaRPr lang="en-US" sz="3200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16" y="4500479"/>
            <a:ext cx="38862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23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1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2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1175085"/>
            <a:ext cx="7772400" cy="5334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 dirty="0"/>
              <a:t>Recall scanner is responsible for</a:t>
            </a:r>
          </a:p>
          <a:p>
            <a:pPr marL="782638" lvl="1"/>
            <a:r>
              <a:rPr lang="en-US" sz="2800" dirty="0"/>
              <a:t>tokenizing source</a:t>
            </a:r>
          </a:p>
          <a:p>
            <a:pPr marL="782638" lvl="1"/>
            <a:r>
              <a:rPr lang="en-US" sz="2800" dirty="0"/>
              <a:t>removing comments</a:t>
            </a:r>
          </a:p>
          <a:p>
            <a:pPr marL="782638" lvl="1"/>
            <a:r>
              <a:rPr lang="en-US" sz="2800" dirty="0"/>
              <a:t>(often) dealing with </a:t>
            </a:r>
            <a:r>
              <a:rPr lang="en-US" sz="2800" i="1" dirty="0"/>
              <a:t>pragmas </a:t>
            </a:r>
            <a:r>
              <a:rPr lang="en-US" sz="2800" dirty="0"/>
              <a:t>(i.e., significant comments)</a:t>
            </a:r>
          </a:p>
          <a:p>
            <a:pPr marL="782638" lvl="1"/>
            <a:r>
              <a:rPr lang="en-US" sz="2800" dirty="0"/>
              <a:t>saving text of identifiers, numbers, strings</a:t>
            </a:r>
          </a:p>
          <a:p>
            <a:pPr marL="782638" lvl="1"/>
            <a:r>
              <a:rPr lang="en-US" sz="2800" dirty="0"/>
              <a:t>saving source locations (file, line, column) for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411343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4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06400" y="1143000"/>
            <a:ext cx="7645400" cy="55626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lnSpcReduction="10000"/>
          </a:bodyPr>
          <a:lstStyle/>
          <a:p>
            <a:r>
              <a:rPr lang="en-US" sz="3200" dirty="0"/>
              <a:t>Suppose we are building an ad-hoc (hand-written) scanner for Pascal:</a:t>
            </a:r>
          </a:p>
          <a:p>
            <a:pPr marL="782638" lvl="1"/>
            <a:r>
              <a:rPr lang="en-US" sz="2800" dirty="0"/>
              <a:t>We read the characters one at a time with look-ahead</a:t>
            </a:r>
          </a:p>
          <a:p>
            <a:r>
              <a:rPr lang="en-US" sz="3200" dirty="0"/>
              <a:t>If it is one of the one-character tokens </a:t>
            </a:r>
            <a:br>
              <a:rPr lang="en-US" sz="3200" dirty="0"/>
            </a:br>
            <a:r>
              <a:rPr lang="en-US" sz="3200" dirty="0">
                <a:latin typeface="Courier New" charset="0"/>
                <a:cs typeface="Courier New" charset="0"/>
                <a:sym typeface="Courier New" charset="0"/>
              </a:rPr>
              <a:t>{ ( ) [ ] &lt; &gt; , ; = + - </a:t>
            </a:r>
            <a:r>
              <a:rPr lang="en-US" sz="3200" dirty="0" err="1">
                <a:latin typeface="Courier New" charset="0"/>
                <a:cs typeface="Courier New" charset="0"/>
                <a:sym typeface="Courier New" charset="0"/>
              </a:rPr>
              <a:t>etc</a:t>
            </a:r>
            <a:r>
              <a:rPr lang="en-US" sz="3200" dirty="0">
                <a:latin typeface="Courier New" charset="0"/>
                <a:cs typeface="Courier New" charset="0"/>
                <a:sym typeface="Courier New" charset="0"/>
              </a:rPr>
              <a:t> }</a:t>
            </a:r>
            <a:r>
              <a:rPr lang="en-US" sz="3200" dirty="0">
                <a:latin typeface="Courier New" charset="0"/>
                <a:sym typeface="Courier New" charset="0"/>
              </a:rPr>
              <a:t/>
            </a:r>
            <a:br>
              <a:rPr lang="en-US" sz="3200" dirty="0">
                <a:latin typeface="Courier New" charset="0"/>
                <a:sym typeface="Courier New" charset="0"/>
              </a:rPr>
            </a:br>
            <a:r>
              <a:rPr lang="en-US" sz="3200" dirty="0"/>
              <a:t>we announce that token</a:t>
            </a:r>
          </a:p>
          <a:p>
            <a:r>
              <a:rPr lang="en-US" sz="3200" dirty="0"/>
              <a:t>If it is a ., we look at the next character</a:t>
            </a:r>
          </a:p>
          <a:p>
            <a:pPr marL="782638" lvl="1"/>
            <a:r>
              <a:rPr lang="en-US" sz="2800" dirty="0"/>
              <a:t>If that is a dot, we announce .</a:t>
            </a:r>
          </a:p>
          <a:p>
            <a:pPr marL="782638" lvl="1"/>
            <a:r>
              <a:rPr lang="en-US" sz="2800" dirty="0"/>
              <a:t>Otherwise, we announce . and reuse the look-ahead</a:t>
            </a:r>
          </a:p>
        </p:txBody>
      </p:sp>
    </p:spTree>
    <p:extLst>
      <p:ext uri="{BB962C8B-B14F-4D97-AF65-F5344CB8AC3E}">
        <p14:creationId xmlns:p14="http://schemas.microsoft.com/office/powerpoint/2010/main" val="106103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7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1143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953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If it is a </a:t>
            </a:r>
            <a:r>
              <a:rPr lang="en-US" sz="3200">
                <a:latin typeface="Courier New" charset="0"/>
                <a:cs typeface="Courier New" charset="0"/>
                <a:sym typeface="Courier New" charset="0"/>
              </a:rPr>
              <a:t>&lt;,</a:t>
            </a:r>
            <a:r>
              <a:rPr lang="en-US" sz="3200"/>
              <a:t> we look at the next character</a:t>
            </a:r>
          </a:p>
          <a:p>
            <a:pPr marL="782638" lvl="1"/>
            <a:r>
              <a:rPr lang="en-US" sz="2800"/>
              <a:t>if that is a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=</a:t>
            </a:r>
            <a:r>
              <a:rPr lang="en-US" sz="2800"/>
              <a:t> we announce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&lt;=</a:t>
            </a:r>
            <a:endParaRPr lang="en-US" sz="2800">
              <a:latin typeface="Courier New" charset="0"/>
              <a:sym typeface="Courier New" charset="0"/>
            </a:endParaRPr>
          </a:p>
          <a:p>
            <a:pPr marL="782638" lvl="1"/>
            <a:r>
              <a:rPr lang="en-US" sz="2800"/>
              <a:t>otherwise, we announce </a:t>
            </a:r>
            <a:r>
              <a:rPr lang="en-US" sz="2800">
                <a:latin typeface="Courier New" charset="0"/>
                <a:cs typeface="Courier New" charset="0"/>
                <a:sym typeface="Courier New" charset="0"/>
              </a:rPr>
              <a:t>&lt;</a:t>
            </a:r>
            <a:r>
              <a:rPr lang="en-US" sz="2800"/>
              <a:t> and reuse the look-ahead, etc</a:t>
            </a:r>
          </a:p>
          <a:p>
            <a:r>
              <a:rPr lang="en-US" sz="3200"/>
              <a:t>If it is a letter, we keep reading letters and digits and maybe underscores until we can't anymore</a:t>
            </a:r>
          </a:p>
          <a:p>
            <a:pPr marL="782638" lvl="1"/>
            <a:r>
              <a:rPr lang="en-US" sz="2800"/>
              <a:t>then we check to see if it is a reserve word</a:t>
            </a:r>
          </a:p>
        </p:txBody>
      </p:sp>
    </p:spTree>
    <p:extLst>
      <p:ext uri="{BB962C8B-B14F-4D97-AF65-F5344CB8AC3E}">
        <p14:creationId xmlns:p14="http://schemas.microsoft.com/office/powerpoint/2010/main" val="149489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8509000" cy="14478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3200"/>
              <a:t>If it is a digit, we keep reading until we find a non-digit</a:t>
            </a:r>
          </a:p>
          <a:p>
            <a:pPr marL="782638" lvl="1"/>
            <a:r>
              <a:rPr lang="en-US" sz="2800"/>
              <a:t>if that is not a . we announce an integer</a:t>
            </a:r>
          </a:p>
          <a:p>
            <a:pPr marL="782638" lvl="1"/>
            <a:r>
              <a:rPr lang="en-US" sz="2800"/>
              <a:t>otherwise, we keep looking for a real number</a:t>
            </a:r>
          </a:p>
          <a:p>
            <a:pPr marL="782638" lvl="1"/>
            <a:r>
              <a:rPr lang="en-US" sz="2800"/>
              <a:t>if the character after the . is not a digit we announce an integer and reuse the . and the look-ahead</a:t>
            </a:r>
          </a:p>
        </p:txBody>
      </p:sp>
    </p:spTree>
    <p:extLst>
      <p:ext uri="{BB962C8B-B14F-4D97-AF65-F5344CB8AC3E}">
        <p14:creationId xmlns:p14="http://schemas.microsoft.com/office/powerpoint/2010/main" val="16959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13320" name="Rectangle 8"/>
          <p:cNvSpPr>
            <a:spLocks noGrp="1" noChangeArrowheads="1"/>
          </p:cNvSpPr>
          <p:nvPr>
            <p:ph type="title"/>
          </p:nvPr>
        </p:nvSpPr>
        <p:spPr>
          <a:xfrm>
            <a:off x="406400" y="0"/>
            <a:ext cx="8509000" cy="16002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/>
              <a:t>Scanning</a:t>
            </a:r>
          </a:p>
        </p:txBody>
      </p:sp>
      <p:sp>
        <p:nvSpPr>
          <p:cNvPr id="1332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2514600" cy="2667000"/>
          </a:xfrm>
          <a:ln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r>
              <a:rPr lang="en-US" sz="2400"/>
              <a:t>Pictorial representation of a scanner for calculator tokens, in the form of a finite automaton</a:t>
            </a:r>
          </a:p>
        </p:txBody>
      </p:sp>
      <p:pic>
        <p:nvPicPr>
          <p:cNvPr id="13324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19200"/>
            <a:ext cx="5334000" cy="531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4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DFAs (scanners)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That’s all well and good </a:t>
            </a:r>
            <a:r>
              <a:rPr lang="mr-IN" sz="3200" dirty="0" smtClean="0"/>
              <a:t>–</a:t>
            </a:r>
            <a:r>
              <a:rPr lang="en-US" sz="3200" dirty="0" smtClean="0"/>
              <a:t> but how to we program this stuff?</a:t>
            </a:r>
          </a:p>
          <a:p>
            <a:pPr lvl="1"/>
            <a:r>
              <a:rPr lang="en-US" sz="3000" dirty="0" smtClean="0"/>
              <a:t>A bunch of if/switch/case statements</a:t>
            </a:r>
          </a:p>
          <a:p>
            <a:pPr lvl="1"/>
            <a:r>
              <a:rPr lang="en-US" sz="3000" dirty="0" smtClean="0"/>
              <a:t>A table and driver (flex or other tools)</a:t>
            </a:r>
          </a:p>
          <a:p>
            <a:r>
              <a:rPr lang="en-US" sz="3200" dirty="0" smtClean="0"/>
              <a:t>Both have merits, and are described further in the book.</a:t>
            </a:r>
          </a:p>
          <a:p>
            <a:r>
              <a:rPr lang="en-US" sz="3200" dirty="0" smtClean="0"/>
              <a:t>We’ll mainly use the second route in homework, simply because there are many good tools out there.</a:t>
            </a:r>
          </a:p>
          <a:p>
            <a:pPr lvl="1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10440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Writing a pure DFA as a set of nested case statements is a surprisingly useful programming technique </a:t>
            </a:r>
          </a:p>
          <a:p>
            <a:pPr marL="782638" lvl="1"/>
            <a:r>
              <a:rPr lang="en-US" sz="2800" dirty="0"/>
              <a:t>though it's often easier to use </a:t>
            </a:r>
            <a:r>
              <a:rPr lang="en-US" sz="2800" dirty="0" err="1"/>
              <a:t>perl</a:t>
            </a:r>
            <a:r>
              <a:rPr lang="en-US" sz="2800" dirty="0"/>
              <a:t>, </a:t>
            </a:r>
            <a:r>
              <a:rPr lang="en-US" sz="2800" dirty="0" err="1"/>
              <a:t>awk</a:t>
            </a:r>
            <a:r>
              <a:rPr lang="en-US" sz="2800" dirty="0"/>
              <a:t>, </a:t>
            </a:r>
            <a:r>
              <a:rPr lang="en-US" sz="2800" dirty="0" err="1"/>
              <a:t>sed</a:t>
            </a:r>
            <a:endParaRPr lang="en-US" sz="2800" dirty="0"/>
          </a:p>
          <a:p>
            <a:pPr marL="782638" lvl="1"/>
            <a:r>
              <a:rPr lang="en-US" sz="2800" dirty="0"/>
              <a:t>for details see Figure </a:t>
            </a:r>
            <a:r>
              <a:rPr lang="en-US" sz="2800" dirty="0" smtClean="0"/>
              <a:t>2.4 in text</a:t>
            </a:r>
            <a:endParaRPr lang="en-US" sz="2800" dirty="0"/>
          </a:p>
          <a:p>
            <a:r>
              <a:rPr lang="en-US" sz="3200" dirty="0"/>
              <a:t>Table-driven DFA is what </a:t>
            </a:r>
            <a:r>
              <a:rPr lang="en-US" sz="3200" dirty="0" err="1"/>
              <a:t>lex</a:t>
            </a:r>
            <a:r>
              <a:rPr lang="en-US" sz="3200" dirty="0"/>
              <a:t> and </a:t>
            </a:r>
            <a:r>
              <a:rPr lang="en-US" sz="3200" dirty="0" err="1"/>
              <a:t>scangen</a:t>
            </a:r>
            <a:r>
              <a:rPr lang="en-US" sz="3200" dirty="0"/>
              <a:t> produce</a:t>
            </a:r>
          </a:p>
          <a:p>
            <a:pPr marL="782638" lvl="1"/>
            <a:r>
              <a:rPr lang="en-US" sz="2800" dirty="0" err="1"/>
              <a:t>lex</a:t>
            </a:r>
            <a:r>
              <a:rPr lang="en-US" sz="2800" dirty="0"/>
              <a:t> (flex) in the form of C </a:t>
            </a:r>
            <a:r>
              <a:rPr lang="en-US" sz="2800" dirty="0" smtClean="0"/>
              <a:t>code – this will be an upcoming homework</a:t>
            </a:r>
            <a:endParaRPr lang="en-US" sz="2800" dirty="0"/>
          </a:p>
          <a:p>
            <a:pPr marL="782638" lvl="1"/>
            <a:r>
              <a:rPr lang="en-US" sz="2800" dirty="0" err="1"/>
              <a:t>scangen</a:t>
            </a:r>
            <a:r>
              <a:rPr lang="en-US" sz="2800" dirty="0"/>
              <a:t> in the form of numeric tables and a separate driver (for details see Figure 2.12)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6283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We’ll see a bit more about </a:t>
            </a:r>
            <a:r>
              <a:rPr lang="en-US" sz="2800" dirty="0" smtClean="0"/>
              <a:t>scanning: DFAs</a:t>
            </a:r>
            <a:r>
              <a:rPr lang="en-US" sz="2800" dirty="0" smtClean="0"/>
              <a:t>, and introduce NFAs.</a:t>
            </a:r>
          </a:p>
          <a:p>
            <a:pPr lvl="1"/>
            <a:r>
              <a:rPr lang="en-US" sz="2600" dirty="0" smtClean="0"/>
              <a:t>This is the rest of section 2.2, if you want to look ahead a bit.</a:t>
            </a:r>
          </a:p>
          <a:p>
            <a:r>
              <a:rPr lang="en-US" sz="2800" dirty="0" smtClean="0"/>
              <a:t>By the end of the week, we’ll move to discussing one table-driven DFA, </a:t>
            </a:r>
            <a:r>
              <a:rPr lang="en-US" sz="2800" dirty="0" smtClean="0"/>
              <a:t>flex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Expect one pen and paper homework, and one programming assignment on this topic </a:t>
            </a:r>
            <a:r>
              <a:rPr lang="mr-IN" sz="2800" dirty="0" smtClean="0"/>
              <a:t>–</a:t>
            </a:r>
            <a:r>
              <a:rPr lang="en-US" sz="2800" dirty="0" smtClean="0"/>
              <a:t> more details to come next week.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667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vs.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reality, the difference is not so clear cut.</a:t>
            </a:r>
          </a:p>
          <a:p>
            <a:r>
              <a:rPr lang="en-US" sz="3200" dirty="0"/>
              <a:t>These are not opposites, and most languages fall somewhere in between on the spectrum</a:t>
            </a:r>
          </a:p>
          <a:p>
            <a:r>
              <a:rPr lang="en-US" sz="3200" dirty="0"/>
              <a:t>In general, interpretation gives greater flexibility (think python), but compilation gives better performance (think C++)</a:t>
            </a:r>
          </a:p>
        </p:txBody>
      </p:sp>
    </p:spTree>
    <p:extLst>
      <p:ext uri="{BB962C8B-B14F-4D97-AF65-F5344CB8AC3E}">
        <p14:creationId xmlns:p14="http://schemas.microsoft.com/office/powerpoint/2010/main" val="212590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vs.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Most languages do include a mix of these:</a:t>
            </a:r>
          </a:p>
          <a:p>
            <a:endParaRPr lang="en-US" sz="3200" dirty="0"/>
          </a:p>
          <a:p>
            <a:endParaRPr lang="en-US" sz="3200" dirty="0"/>
          </a:p>
          <a:p>
            <a:pPr marL="114300" indent="0">
              <a:buNone/>
            </a:pPr>
            <a:endParaRPr lang="en-US" sz="3200" dirty="0"/>
          </a:p>
          <a:p>
            <a:r>
              <a:rPr lang="en-US" sz="3200" dirty="0"/>
              <a:t>Note that compilation doesn’t have to produce machine code – just a translation to another language</a:t>
            </a:r>
          </a:p>
          <a:p>
            <a:pPr lvl="1"/>
            <a:r>
              <a:rPr lang="en-US" sz="3000" dirty="0"/>
              <a:t>Think of Java, for example</a:t>
            </a:r>
          </a:p>
        </p:txBody>
      </p:sp>
      <p:pic>
        <p:nvPicPr>
          <p:cNvPr id="4" name="Picture 1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2426"/>
            <a:ext cx="8198812" cy="1655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7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vs.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interpreted languages, the compiler still generates code.</a:t>
            </a:r>
          </a:p>
          <a:p>
            <a:r>
              <a:rPr lang="en-US" sz="3200" dirty="0"/>
              <a:t>But assumptions about inputs are not finalized.</a:t>
            </a:r>
          </a:p>
          <a:p>
            <a:r>
              <a:rPr lang="en-US" sz="3200" dirty="0"/>
              <a:t>At runtime, checks assumptions.</a:t>
            </a:r>
          </a:p>
          <a:p>
            <a:pPr lvl="1"/>
            <a:r>
              <a:rPr lang="en-US" sz="3000" dirty="0"/>
              <a:t>If valid, runs quickly.</a:t>
            </a:r>
          </a:p>
          <a:p>
            <a:pPr lvl="1"/>
            <a:r>
              <a:rPr lang="en-US" sz="3000" dirty="0"/>
              <a:t>If not, a dynamic check reverts to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22309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Compilation phases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7543800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320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phases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The first 3 phases are known as the “front end”, where the goal is to figure out the meaning of the program</a:t>
            </a:r>
          </a:p>
          <a:p>
            <a:r>
              <a:rPr lang="en-US" sz="3200" dirty="0" smtClean="0"/>
              <a:t>The last 3 are the “back end”, and are used to construct an equivalent target program in the output language</a:t>
            </a:r>
          </a:p>
          <a:p>
            <a:r>
              <a:rPr lang="en-US" sz="3200" dirty="0" smtClean="0"/>
              <a:t>These are split to make things independent:</a:t>
            </a:r>
          </a:p>
          <a:p>
            <a:pPr lvl="1"/>
            <a:r>
              <a:rPr lang="en-US" sz="3000" dirty="0" smtClean="0"/>
              <a:t>The front end can be shared between different systems</a:t>
            </a:r>
          </a:p>
          <a:p>
            <a:pPr lvl="1"/>
            <a:r>
              <a:rPr lang="en-US" sz="3000" dirty="0" smtClean="0"/>
              <a:t>The back end can be shared between different source languages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9050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phase: scanning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85458"/>
            <a:r>
              <a:rPr lang="en-US" sz="3000" dirty="0" smtClean="0"/>
              <a:t>Divides </a:t>
            </a:r>
            <a:r>
              <a:rPr lang="en-US" sz="3000" dirty="0"/>
              <a:t>the program into "tokens", which are the smallest meaningful units; this saves time, since character-by-character processing is slow</a:t>
            </a:r>
          </a:p>
          <a:p>
            <a:pPr marL="485458"/>
            <a:r>
              <a:rPr lang="en-US" sz="3000" dirty="0" smtClean="0"/>
              <a:t>We </a:t>
            </a:r>
            <a:r>
              <a:rPr lang="en-US" sz="3000" dirty="0"/>
              <a:t>can tune the scanner better if its job is simple; it also saves complexity (lots of it) for later stages </a:t>
            </a:r>
          </a:p>
          <a:p>
            <a:pPr marL="485458"/>
            <a:r>
              <a:rPr lang="en-US" sz="3000" dirty="0" smtClean="0"/>
              <a:t>You </a:t>
            </a:r>
            <a:r>
              <a:rPr lang="en-US" sz="3000" dirty="0"/>
              <a:t>can design a parser to take characters instead of tokens as input, but it isn't pretty</a:t>
            </a:r>
          </a:p>
          <a:p>
            <a:pPr marL="485458"/>
            <a:r>
              <a:rPr lang="en-US" sz="3000" dirty="0" smtClean="0"/>
              <a:t>Theoretically, scanning </a:t>
            </a:r>
            <a:r>
              <a:rPr lang="en-US" sz="3000" dirty="0"/>
              <a:t>is recognition of a </a:t>
            </a:r>
            <a:r>
              <a:rPr lang="en-US" sz="3000" i="1" dirty="0"/>
              <a:t>regular language</a:t>
            </a:r>
            <a:r>
              <a:rPr lang="en-US" sz="3000" dirty="0"/>
              <a:t>, </a:t>
            </a:r>
            <a:r>
              <a:rPr lang="en-US" sz="3000" dirty="0" smtClean="0"/>
              <a:t>e.g</a:t>
            </a:r>
            <a:r>
              <a:rPr lang="en-US" sz="3000" dirty="0"/>
              <a:t>., via </a:t>
            </a:r>
            <a:r>
              <a:rPr lang="en-US" sz="3000" dirty="0" smtClean="0"/>
              <a:t>a deterministic finite automata (or DFA)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4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1630</TotalTime>
  <Words>1774</Words>
  <Application>Microsoft Macintosh PowerPoint</Application>
  <PresentationFormat>On-screen Show (4:3)</PresentationFormat>
  <Paragraphs>217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Cambria</vt:lpstr>
      <vt:lpstr>Courier</vt:lpstr>
      <vt:lpstr>Courier New</vt:lpstr>
      <vt:lpstr>Mangal</vt:lpstr>
      <vt:lpstr>Times New Roman</vt:lpstr>
      <vt:lpstr>Arial</vt:lpstr>
      <vt:lpstr>Calibri</vt:lpstr>
      <vt:lpstr>Adjacency</vt:lpstr>
      <vt:lpstr>Intro to compilers</vt:lpstr>
      <vt:lpstr>Announcements</vt:lpstr>
      <vt:lpstr>So: diving in</vt:lpstr>
      <vt:lpstr>Compilation vs. Interpretation</vt:lpstr>
      <vt:lpstr>Compilation vs. Interpretation</vt:lpstr>
      <vt:lpstr>Compilation vs. Interpretation</vt:lpstr>
      <vt:lpstr>Compilation phases </vt:lpstr>
      <vt:lpstr>Front end phases</vt:lpstr>
      <vt:lpstr>First phase: scanning</vt:lpstr>
      <vt:lpstr>Phase 2: parsing</vt:lpstr>
      <vt:lpstr>Phase 3: semantic analysis</vt:lpstr>
      <vt:lpstr>Phase 4: intermediate form</vt:lpstr>
      <vt:lpstr>Bottom phases</vt:lpstr>
      <vt:lpstr>Bottom phases (cont)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An Overview of Compilation</vt:lpstr>
      <vt:lpstr>Ch. 2 – intro to compilers</vt:lpstr>
      <vt:lpstr>Regular expressions</vt:lpstr>
      <vt:lpstr>Regular languages</vt:lpstr>
      <vt:lpstr>More regular languages</vt:lpstr>
      <vt:lpstr>A more realistic example</vt:lpstr>
      <vt:lpstr>Another view: DFAs</vt:lpstr>
      <vt:lpstr>DFAs</vt:lpstr>
      <vt:lpstr>DFAs</vt:lpstr>
      <vt:lpstr>DFA examples</vt:lpstr>
      <vt:lpstr>Scanning</vt:lpstr>
      <vt:lpstr>Scanning</vt:lpstr>
      <vt:lpstr>Scanning</vt:lpstr>
      <vt:lpstr>Scanning</vt:lpstr>
      <vt:lpstr>Scanning</vt:lpstr>
      <vt:lpstr>Coding DFAs (scanners)</vt:lpstr>
      <vt:lpstr>Scanners</vt:lpstr>
      <vt:lpstr>Next week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compilers</dc:title>
  <dc:creator>Default User</dc:creator>
  <cp:lastModifiedBy>Microsoft Office User</cp:lastModifiedBy>
  <cp:revision>16</cp:revision>
  <dcterms:created xsi:type="dcterms:W3CDTF">2017-01-18T18:30:02Z</dcterms:created>
  <dcterms:modified xsi:type="dcterms:W3CDTF">2020-01-15T14:43:41Z</dcterms:modified>
</cp:coreProperties>
</file>