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29"/>
  </p:notesMasterIdLst>
  <p:handoutMasterIdLst>
    <p:handoutMasterId r:id="rId30"/>
  </p:handoutMasterIdLst>
  <p:sldIdLst>
    <p:sldId id="262" r:id="rId5"/>
    <p:sldId id="268" r:id="rId6"/>
    <p:sldId id="269" r:id="rId7"/>
    <p:sldId id="272" r:id="rId8"/>
    <p:sldId id="270" r:id="rId9"/>
    <p:sldId id="271" r:id="rId10"/>
    <p:sldId id="273" r:id="rId11"/>
    <p:sldId id="274" r:id="rId12"/>
    <p:sldId id="275" r:id="rId13"/>
    <p:sldId id="276" r:id="rId14"/>
    <p:sldId id="280" r:id="rId15"/>
    <p:sldId id="281" r:id="rId16"/>
    <p:sldId id="282" r:id="rId17"/>
    <p:sldId id="283" r:id="rId18"/>
    <p:sldId id="284" r:id="rId19"/>
    <p:sldId id="287" r:id="rId20"/>
    <p:sldId id="289" r:id="rId21"/>
    <p:sldId id="290" r:id="rId22"/>
    <p:sldId id="278" r:id="rId23"/>
    <p:sldId id="277" r:id="rId24"/>
    <p:sldId id="288" r:id="rId25"/>
    <p:sldId id="286" r:id="rId26"/>
    <p:sldId id="27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9AD"/>
    <a:srgbClr val="234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83" d="100"/>
          <a:sy n="83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7/3/2022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0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0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C9C5EB3-3DB2-0036-0988-C020728AA9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2900570" y="-592693"/>
            <a:ext cx="10778248" cy="6091430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9935DF-E4F0-18D3-D79A-16B293D58C4A}"/>
              </a:ext>
            </a:extLst>
          </p:cNvPr>
          <p:cNvSpPr/>
          <p:nvPr/>
        </p:nvSpPr>
        <p:spPr>
          <a:xfrm>
            <a:off x="-117610" y="-592693"/>
            <a:ext cx="3018180" cy="609143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22CF34-E9CF-1838-3E6B-FE1FBD030BEC}"/>
              </a:ext>
            </a:extLst>
          </p:cNvPr>
          <p:cNvSpPr/>
          <p:nvPr/>
        </p:nvSpPr>
        <p:spPr>
          <a:xfrm>
            <a:off x="-971050" y="5498737"/>
            <a:ext cx="13796428" cy="149087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72" y="1359263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hr-HR" sz="3600" b="1" dirty="0"/>
              <a:t>3D interaktivna vizualizacija</a:t>
            </a:r>
            <a:br>
              <a:rPr lang="en-US" sz="3600" b="1" dirty="0"/>
            </a:br>
            <a:r>
              <a:rPr lang="hr-HR" sz="3600" dirty="0">
                <a:solidFill>
                  <a:schemeClr val="tx1"/>
                </a:solidFill>
              </a:rPr>
              <a:t>simulacije vibriranja</a:t>
            </a:r>
            <a:br>
              <a:rPr lang="hr-HR" sz="3600" dirty="0">
                <a:solidFill>
                  <a:schemeClr val="tx1"/>
                </a:solidFill>
              </a:rPr>
            </a:br>
            <a:br>
              <a:rPr lang="hr-HR" sz="1600" dirty="0">
                <a:solidFill>
                  <a:schemeClr val="tx1"/>
                </a:solidFill>
              </a:rPr>
            </a:br>
            <a:r>
              <a:rPr lang="hr-HR" sz="1600" dirty="0">
                <a:solidFill>
                  <a:schemeClr val="tx1"/>
                </a:solidFill>
              </a:rPr>
              <a:t>Nikola vugdelija</a:t>
            </a:r>
            <a:br>
              <a:rPr lang="hr-HR" sz="1600" dirty="0">
                <a:solidFill>
                  <a:schemeClr val="tx1"/>
                </a:solidFill>
              </a:rPr>
            </a:br>
            <a:r>
              <a:rPr lang="hr-HR" sz="1600" dirty="0">
                <a:solidFill>
                  <a:schemeClr val="tx1"/>
                </a:solidFill>
              </a:rPr>
              <a:t>mentor: prof.dr.sc. Krešimir matković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3D72-4B8D-78F9-649B-90447C40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Identificirani zahtjevi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E66E-87D8-A5E7-697F-ED659453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Opcionalno isticanje „problematičnih” elemenata</a:t>
            </a:r>
          </a:p>
          <a:p>
            <a:r>
              <a:rPr lang="hr-HR" dirty="0"/>
              <a:t>Odabir više elemenata i njihova usporedba korištenjem grafova</a:t>
            </a:r>
          </a:p>
          <a:p>
            <a:r>
              <a:rPr lang="hr-HR" dirty="0"/>
              <a:t>Jasno isticanje odabranih elemenata u 2D i 3D prikazu</a:t>
            </a:r>
          </a:p>
        </p:txBody>
      </p:sp>
    </p:spTree>
    <p:extLst>
      <p:ext uri="{BB962C8B-B14F-4D97-AF65-F5344CB8AC3E}">
        <p14:creationId xmlns:p14="http://schemas.microsoft.com/office/powerpoint/2010/main" val="322783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AA70-264A-BA67-68C8-67FF2955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8" y="541464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Dizajn</a:t>
            </a:r>
            <a:r>
              <a:rPr lang="en-US" sz="4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8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razvijenog</a:t>
            </a:r>
            <a:r>
              <a:rPr lang="en-US" sz="4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8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alata</a:t>
            </a:r>
            <a:endParaRPr lang="en-US" sz="48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D53C3D-87C3-45D6-BD87-970CEFFA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21" y="156895"/>
            <a:ext cx="10085557" cy="526970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5852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A10B-83E5-7F6C-2D5D-2A7C12E9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4000"/>
              <a:t>VRSTE analize motora</a:t>
            </a:r>
            <a:endParaRPr lang="en-GB" sz="4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B806-A6D4-174A-A048-4F524CEF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hr-HR" dirty="0"/>
              <a:t>Općenita analiza vibracija motora</a:t>
            </a:r>
          </a:p>
          <a:p>
            <a:r>
              <a:rPr lang="hr-HR" dirty="0"/>
              <a:t>Analiza vibracija s preddefiniranim ograničenjima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77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5C89-0991-6BEC-1CB2-43F4DCE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hr-HR" sz="2800"/>
              <a:t>Općenita analiza vibracije motora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4058-7AD2-7893-52D7-E66B79FD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hr-HR" sz="1800" dirty="0"/>
              <a:t>Prilagodljivost korisniku alata</a:t>
            </a:r>
          </a:p>
          <a:p>
            <a:r>
              <a:rPr lang="hr-HR" sz="1800" dirty="0"/>
              <a:t>Niz podataka o snazi vibracije elemenata na odabranim frekvencijama „sažme” u jedan podatak</a:t>
            </a:r>
          </a:p>
          <a:p>
            <a:r>
              <a:rPr lang="hr-HR" sz="1800" dirty="0"/>
              <a:t>Prebacujea sažeti podatak na interval [0, 1] pomoću različitih raspona kako bi se uzorkovao gradijent</a:t>
            </a:r>
          </a:p>
          <a:p>
            <a:endParaRPr lang="en-GB" sz="1800" dirty="0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5938523-64D7-471D-7976-1A3FCB497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66" y="1562100"/>
            <a:ext cx="7642078" cy="427956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2437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5C89-0991-6BEC-1CB2-43F4DCEC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hr-HR" sz="2800" dirty="0"/>
              <a:t>Analiza vibracije motora s preddefiniranim ograničenjima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4058-7AD2-7893-52D7-E66B79FD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hr-HR" sz="1800" dirty="0"/>
              <a:t>Ograničenja definirana u posebnoj datoteci za određene frekvencije</a:t>
            </a:r>
          </a:p>
          <a:p>
            <a:r>
              <a:rPr lang="hr-HR" sz="1800" dirty="0"/>
              <a:t>Korisnik definira jednu boju i dva diskretna gradijenta na temelju kojih se elementi modela motora bojaju</a:t>
            </a:r>
          </a:p>
          <a:p>
            <a:r>
              <a:rPr lang="hr-HR" sz="1800" dirty="0"/>
              <a:t>Fiksno zadana pravila bojanja</a:t>
            </a:r>
          </a:p>
          <a:p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38523-64D7-471D-7976-1A3FCB4974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" b="42"/>
          <a:stretch/>
        </p:blipFill>
        <p:spPr>
          <a:xfrm>
            <a:off x="4286866" y="1562100"/>
            <a:ext cx="7642078" cy="427956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8086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8400-9A72-CAD5-600E-F9DCA288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3100"/>
              <a:t>Različite metode uzorkovanja gradijenata</a:t>
            </a:r>
            <a:endParaRPr lang="en-GB" sz="3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564A-0C75-2F1B-8759-BD409C72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741" y="981020"/>
            <a:ext cx="6253751" cy="1693762"/>
          </a:xfrm>
        </p:spPr>
        <p:txBody>
          <a:bodyPr>
            <a:normAutofit/>
          </a:bodyPr>
          <a:lstStyle/>
          <a:p>
            <a:r>
              <a:rPr lang="hr-HR" dirty="0"/>
              <a:t>Indiferencija na različite distribucije podataka na zadanom rasponu</a:t>
            </a:r>
          </a:p>
          <a:p>
            <a:r>
              <a:rPr lang="hr-HR" dirty="0"/>
              <a:t>Isticanje elemenata na rubovima</a:t>
            </a:r>
            <a:endParaRPr lang="en-GB" dirty="0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560E86-866C-415D-5D0D-AA108427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255" y="2674782"/>
            <a:ext cx="852263" cy="3814888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2B24BA-6E7A-1DB5-7A82-8DD00ECD5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606" y="2674782"/>
            <a:ext cx="852263" cy="3814888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F58ADD-14A3-21B5-6B36-6BF4BF22B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131" y="2674782"/>
            <a:ext cx="852263" cy="3814888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4058F4-253B-2483-E2A9-972E49396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133" y="2674782"/>
            <a:ext cx="852263" cy="3814888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8177B42-8E53-234F-4754-BCB8EE151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3079" y="2677435"/>
            <a:ext cx="852263" cy="3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1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4B52-29F7-73F9-01D5-56C3CE74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hr-HR" sz="2800"/>
              <a:t>Odabir elemenata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5E1A-5CDF-FCCB-2A08-CBC98883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hr-HR" sz="1800" dirty="0"/>
              <a:t>Prozor prikaza motora</a:t>
            </a:r>
          </a:p>
          <a:p>
            <a:r>
              <a:rPr lang="hr-HR" sz="1800" dirty="0"/>
              <a:t>„Lebdeći” element</a:t>
            </a:r>
          </a:p>
          <a:p>
            <a:r>
              <a:rPr lang="hr-HR" sz="1800" dirty="0"/>
              <a:t>Paleta za odabir boja</a:t>
            </a:r>
          </a:p>
          <a:p>
            <a:r>
              <a:rPr lang="hr-HR" sz="1800" dirty="0"/>
              <a:t>Jednaka boja za 3D prikaz i 2D graf</a:t>
            </a:r>
            <a:endParaRPr lang="en-GB" sz="18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2DA0A3-3E7B-95EE-9058-1D2011B8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462009"/>
            <a:ext cx="6916633" cy="36139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8377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B6EF-CCC0-0BF6-AEFE-B75A290D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54" y="5080"/>
            <a:ext cx="6743767" cy="1905000"/>
          </a:xfrm>
        </p:spPr>
        <p:txBody>
          <a:bodyPr>
            <a:normAutofit/>
          </a:bodyPr>
          <a:lstStyle/>
          <a:p>
            <a:r>
              <a:rPr lang="hr-HR" dirty="0"/>
              <a:t>načini iscrtavanja grafova</a:t>
            </a:r>
            <a:endParaRPr lang="en-GB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2998127-29F2-1303-8E4F-5C5DD8DA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252" y="1636266"/>
            <a:ext cx="5403070" cy="3836181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4A34742-21B5-0C91-2438-C88164FCD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80" y="1636266"/>
            <a:ext cx="5403070" cy="383618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00CF-A47F-0E60-9DA5-91EA61866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085" y="5573034"/>
            <a:ext cx="1510527" cy="901150"/>
          </a:xfrm>
        </p:spPr>
        <p:txBody>
          <a:bodyPr>
            <a:normAutofit/>
          </a:bodyPr>
          <a:lstStyle/>
          <a:p>
            <a:pPr algn="ctr"/>
            <a:r>
              <a:rPr lang="hr-HR" dirty="0"/>
              <a:t>stupčasti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7A1B79-1E88-E6B4-0290-82B224F7CB11}"/>
              </a:ext>
            </a:extLst>
          </p:cNvPr>
          <p:cNvSpPr txBox="1">
            <a:spLocks/>
          </p:cNvSpPr>
          <p:nvPr/>
        </p:nvSpPr>
        <p:spPr>
          <a:xfrm>
            <a:off x="2189390" y="5573034"/>
            <a:ext cx="1510527" cy="90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dirty="0"/>
              <a:t>linijski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81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17640DEC-97A2-496C-B454-5B165BB6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5739-8E17-C30E-8557-4AACE695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3" y="609600"/>
            <a:ext cx="3108960" cy="2362610"/>
          </a:xfrm>
        </p:spPr>
        <p:txBody>
          <a:bodyPr>
            <a:normAutofit/>
          </a:bodyPr>
          <a:lstStyle/>
          <a:p>
            <a:pPr algn="r"/>
            <a:r>
              <a:rPr lang="hr-HR" sz="2800"/>
              <a:t>Načini uspoređivanja grafova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25DF-2172-B0C6-CD38-D6583ABD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23" y="609601"/>
            <a:ext cx="6628583" cy="2362610"/>
          </a:xfrm>
        </p:spPr>
        <p:txBody>
          <a:bodyPr>
            <a:normAutofit/>
          </a:bodyPr>
          <a:lstStyle/>
          <a:p>
            <a:r>
              <a:rPr lang="hr-HR" sz="1800"/>
              <a:t>Općeniti</a:t>
            </a:r>
          </a:p>
          <a:p>
            <a:r>
              <a:rPr lang="hr-HR" sz="1800"/>
              <a:t>Višestruki prikazi</a:t>
            </a:r>
          </a:p>
          <a:p>
            <a:r>
              <a:rPr lang="hr-HR" sz="1800"/>
              <a:t>Relativni </a:t>
            </a:r>
            <a:endParaRPr lang="en-GB" sz="180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20D5960-D391-233F-F8CA-8BFA3F99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885" y="3110287"/>
            <a:ext cx="3654857" cy="2594949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E826094-9C7F-E9E3-8A7E-A36EFBA0D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6" y="3110286"/>
            <a:ext cx="3654857" cy="2594949"/>
          </a:xfrm>
          <a:prstGeom prst="rect">
            <a:avLst/>
          </a:prstGeom>
        </p:spPr>
      </p:pic>
      <p:pic>
        <p:nvPicPr>
          <p:cNvPr id="5" name="Picture 4" descr="Application&#10;&#10;Description automatically generated">
            <a:extLst>
              <a:ext uri="{FF2B5EF4-FFF2-40B4-BE49-F238E27FC236}">
                <a16:creationId xmlns:a16="http://schemas.microsoft.com/office/drawing/2014/main" id="{62790D37-19EE-2A9F-78BA-7CF5534FE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170" y="3110287"/>
            <a:ext cx="3654857" cy="25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3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47AB6-87A9-5415-5246-B2996A21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hr-HR" sz="3700" dirty="0"/>
              <a:t>Implementacija</a:t>
            </a:r>
            <a:endParaRPr lang="en-GB" sz="37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D3DBDAE-8BE5-2941-BC06-AC2170EA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hr-HR"/>
              <a:t>C++, OpenGL</a:t>
            </a:r>
          </a:p>
          <a:p>
            <a:r>
              <a:rPr lang="hr-HR"/>
              <a:t>Ostale biblioteke:</a:t>
            </a:r>
          </a:p>
          <a:p>
            <a:pPr lvl="1"/>
            <a:r>
              <a:rPr lang="hr-HR"/>
              <a:t>GLFW</a:t>
            </a:r>
          </a:p>
          <a:p>
            <a:pPr lvl="1"/>
            <a:r>
              <a:rPr lang="hr-HR"/>
              <a:t>ImGui i Implot</a:t>
            </a:r>
          </a:p>
          <a:p>
            <a:pPr lvl="1"/>
            <a:r>
              <a:rPr lang="hr-HR"/>
              <a:t>GLM</a:t>
            </a:r>
          </a:p>
          <a:p>
            <a:pPr lvl="1"/>
            <a:r>
              <a:rPr lang="hr-HR"/>
              <a:t>NFD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54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90-4BEB-9916-5036-7D6CFF8C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4000" dirty="0"/>
              <a:t>BuKA</a:t>
            </a:r>
            <a:endParaRPr lang="en-GB" sz="4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A40CE6F-8DE9-C6F2-B366-F6B1606E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hr-HR" dirty="0"/>
              <a:t>Udobnost putnika</a:t>
            </a:r>
          </a:p>
          <a:p>
            <a:r>
              <a:rPr lang="hr-HR" dirty="0"/>
              <a:t>Zakonski određene dozvoljene razine buke u okolišu</a:t>
            </a:r>
          </a:p>
          <a:p>
            <a:r>
              <a:rPr lang="hr-HR" dirty="0"/>
              <a:t>Strujanje zraka i vibriranje mehaničkih dijelova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87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948A9-060A-1813-1A42-255582AA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  <a:noFill/>
          <a:effectLst/>
        </p:spPr>
        <p:txBody>
          <a:bodyPr>
            <a:normAutofit/>
          </a:bodyPr>
          <a:lstStyle/>
          <a:p>
            <a:pPr algn="ctr"/>
            <a:r>
              <a:rPr lang="hr-HR" sz="2800" dirty="0"/>
              <a:t>Arhitektura programskog rješenja</a:t>
            </a:r>
            <a:endParaRPr lang="en-GB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428EFB-3273-7DA4-1225-E2400965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hr-HR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Arhitektura organizirana obrascem Model-Pogled-Upravljač</a:t>
            </a:r>
          </a:p>
          <a:p>
            <a:r>
              <a:rPr lang="hr-HR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Komponente međusobno povezane sustavom događaja i signala – obrazac Promatrač</a:t>
            </a:r>
          </a:p>
          <a:p>
            <a:r>
              <a:rPr lang="hr-HR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Implementacija različitih postavki vizualizacije pomoću obrasca Strategija</a:t>
            </a:r>
          </a:p>
          <a:p>
            <a:endParaRPr lang="hr-HR" sz="1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pPr lvl="1"/>
            <a:endParaRPr lang="en-US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C41D2-0D2F-B11A-FB24-E7AB93985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434" y="1343961"/>
            <a:ext cx="6668566" cy="38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763-B6F5-D608-6CB6-443CBE9D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hr-HR" dirty="0"/>
              <a:t>Implementacija odabira elemenata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0210D2-18A0-2666-B461-577221FC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609600"/>
            <a:ext cx="3903181" cy="5725886"/>
          </a:xfrm>
        </p:spPr>
        <p:txBody>
          <a:bodyPr>
            <a:normAutofit/>
          </a:bodyPr>
          <a:lstStyle/>
          <a:p>
            <a:r>
              <a:rPr lang="hr-HR" dirty="0"/>
              <a:t>Dodatni grafički međuspremnik (engl. </a:t>
            </a:r>
            <a:r>
              <a:rPr lang="hr-HR" i="1" dirty="0"/>
              <a:t>framebuffer</a:t>
            </a:r>
            <a:r>
              <a:rPr lang="hr-HR" dirty="0"/>
              <a:t>)</a:t>
            </a:r>
          </a:p>
          <a:p>
            <a:r>
              <a:rPr lang="hr-HR" dirty="0"/>
              <a:t>Svaki element ima jedinstvenu boju koja ovisi o indeksu</a:t>
            </a:r>
          </a:p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1D309E-67D4-40BC-9122-D8673404B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6" r="8495"/>
          <a:stretch/>
        </p:blipFill>
        <p:spPr>
          <a:xfrm>
            <a:off x="4921690" y="2514600"/>
            <a:ext cx="3330420" cy="29826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E63F34B4-3098-B257-0AB0-FFC4F27663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9" r="5843"/>
          <a:stretch/>
        </p:blipFill>
        <p:spPr>
          <a:xfrm>
            <a:off x="8562173" y="2514600"/>
            <a:ext cx="3332330" cy="29826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285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7757-79BD-A7B6-5272-F0F0DA7C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podataka na grafičkoj kartici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74B5-0078-0A62-3322-65F7851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/>
              <a:t>Vertex Buffer Objects(VBO) </a:t>
            </a:r>
            <a:r>
              <a:rPr lang="hr-HR" dirty="0"/>
              <a:t>i uniformne varijable</a:t>
            </a:r>
          </a:p>
          <a:p>
            <a:r>
              <a:rPr lang="hr-HR" i="1" dirty="0"/>
              <a:t>glDrawElements </a:t>
            </a:r>
            <a:r>
              <a:rPr lang="hr-HR" dirty="0"/>
              <a:t>i </a:t>
            </a:r>
            <a:r>
              <a:rPr lang="hr-HR" i="1" dirty="0"/>
              <a:t>glDrawArrays</a:t>
            </a:r>
            <a:endParaRPr lang="hr-HR" dirty="0"/>
          </a:p>
          <a:p>
            <a:r>
              <a:rPr lang="hr-HR" dirty="0"/>
              <a:t>Podaci za:</a:t>
            </a:r>
          </a:p>
          <a:p>
            <a:pPr lvl="1"/>
            <a:r>
              <a:rPr lang="hr-HR" dirty="0"/>
              <a:t>Bojanje elemenata</a:t>
            </a:r>
          </a:p>
          <a:p>
            <a:pPr lvl="1"/>
            <a:r>
              <a:rPr lang="hr-HR" dirty="0"/>
              <a:t>Selekciju elemenata</a:t>
            </a:r>
          </a:p>
          <a:p>
            <a:pPr lvl="1"/>
            <a:r>
              <a:rPr lang="hr-HR" dirty="0"/>
              <a:t>Iscrtavanje linija elemenata</a:t>
            </a:r>
          </a:p>
          <a:p>
            <a:pPr lvl="1"/>
            <a:r>
              <a:rPr lang="hr-HR" dirty="0"/>
              <a:t>Osi koordinatnog sustava</a:t>
            </a:r>
          </a:p>
        </p:txBody>
      </p:sp>
    </p:spTree>
    <p:extLst>
      <p:ext uri="{BB962C8B-B14F-4D97-AF65-F5344CB8AC3E}">
        <p14:creationId xmlns:p14="http://schemas.microsoft.com/office/powerpoint/2010/main" val="268956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8FB334-B4BA-A832-3911-44E0601B3802}"/>
              </a:ext>
            </a:extLst>
          </p:cNvPr>
          <p:cNvSpPr/>
          <p:nvPr/>
        </p:nvSpPr>
        <p:spPr>
          <a:xfrm>
            <a:off x="-2643245" y="-780294"/>
            <a:ext cx="3018180" cy="8269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01B9A7-38C8-3D91-224D-1C5283B51301}"/>
              </a:ext>
            </a:extLst>
          </p:cNvPr>
          <p:cNvSpPr/>
          <p:nvPr/>
        </p:nvSpPr>
        <p:spPr>
          <a:xfrm>
            <a:off x="374934" y="5498737"/>
            <a:ext cx="12403219" cy="609143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3C58C-CC65-19D2-3A3A-C26A0E9EE830}"/>
              </a:ext>
            </a:extLst>
          </p:cNvPr>
          <p:cNvSpPr/>
          <p:nvPr/>
        </p:nvSpPr>
        <p:spPr>
          <a:xfrm>
            <a:off x="11817064" y="-592693"/>
            <a:ext cx="12403219" cy="609143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C9C5EB3-3DB2-0036-0988-C020728AA9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374935" y="-967892"/>
            <a:ext cx="11442129" cy="6466629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0311A05-0661-1FCB-C671-180F73323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34" y="4753302"/>
            <a:ext cx="10242498" cy="1490870"/>
          </a:xfrm>
        </p:spPr>
        <p:txBody>
          <a:bodyPr>
            <a:normAutofit fontScale="90000"/>
          </a:bodyPr>
          <a:lstStyle/>
          <a:p>
            <a:pPr algn="l"/>
            <a:r>
              <a:rPr lang="hr-HR" sz="10000" b="1" dirty="0"/>
              <a:t>DEMONSTRACIJA</a:t>
            </a:r>
            <a:endParaRPr lang="en-GB" sz="1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6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C9C5EB3-3DB2-0036-0988-C020728AA9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-973693"/>
            <a:ext cx="13857490" cy="7831693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0311A05-0661-1FCB-C671-180F73323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34" y="4753302"/>
            <a:ext cx="5431516" cy="1490870"/>
          </a:xfrm>
        </p:spPr>
        <p:txBody>
          <a:bodyPr>
            <a:normAutofit fontScale="90000"/>
          </a:bodyPr>
          <a:lstStyle/>
          <a:p>
            <a:pPr algn="l"/>
            <a:r>
              <a:rPr lang="hr-HR" sz="10000" b="1" dirty="0"/>
              <a:t>PITANJA</a:t>
            </a:r>
            <a:r>
              <a:rPr lang="hr-HR" sz="10000" b="1" dirty="0">
                <a:solidFill>
                  <a:schemeClr val="tx1"/>
                </a:solidFill>
              </a:rPr>
              <a:t>?</a:t>
            </a:r>
            <a:endParaRPr lang="en-GB" sz="1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37F8-F17D-3FE0-D72E-6A544C77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4000"/>
              <a:t>Nvh simulacije</a:t>
            </a:r>
            <a:endParaRPr lang="en-GB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7103-6854-6859-67A9-A58F76B2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hr-HR" dirty="0"/>
              <a:t>Engl. </a:t>
            </a:r>
            <a:r>
              <a:rPr lang="hr-HR" i="1" dirty="0"/>
              <a:t>Noise, Vibration, Harshness</a:t>
            </a:r>
          </a:p>
          <a:p>
            <a:r>
              <a:rPr lang="hr-HR" dirty="0"/>
              <a:t>Podaci koji pomažu u suzbijanju:</a:t>
            </a:r>
          </a:p>
          <a:p>
            <a:pPr lvl="1"/>
            <a:r>
              <a:rPr lang="hr-HR" dirty="0"/>
              <a:t>Buke </a:t>
            </a:r>
          </a:p>
          <a:p>
            <a:pPr lvl="1"/>
            <a:r>
              <a:rPr lang="hr-HR" dirty="0"/>
              <a:t>Vibracije</a:t>
            </a:r>
          </a:p>
          <a:p>
            <a:pPr lvl="1"/>
            <a:r>
              <a:rPr lang="hr-HR" dirty="0"/>
              <a:t>Cviljenja</a:t>
            </a:r>
          </a:p>
          <a:p>
            <a:r>
              <a:rPr lang="hr-HR" dirty="0"/>
              <a:t>Precizan uvid u razinu vibriranja pojedinih dijelova motora</a:t>
            </a:r>
          </a:p>
        </p:txBody>
      </p:sp>
    </p:spTree>
    <p:extLst>
      <p:ext uri="{BB962C8B-B14F-4D97-AF65-F5344CB8AC3E}">
        <p14:creationId xmlns:p14="http://schemas.microsoft.com/office/powerpoint/2010/main" val="147825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F2DC-20C2-D145-AF5E-6389739F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4000" dirty="0"/>
              <a:t>Struktura korištenih podataka</a:t>
            </a:r>
            <a:endParaRPr lang="en-GB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606F-CE90-E808-CFA4-27C57D33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hr-HR" dirty="0"/>
              <a:t>Podaci izračunati pomoću alata AVL EXCITE</a:t>
            </a:r>
            <a:r>
              <a:rPr lang="hr-HR" baseline="30000" dirty="0">
                <a:latin typeface="NimbusRomNo9L-Regu"/>
              </a:rPr>
              <a:t>TM</a:t>
            </a:r>
            <a:r>
              <a:rPr lang="hr-HR" dirty="0">
                <a:latin typeface="NimbusRomNo9L-Regu"/>
              </a:rPr>
              <a:t> </a:t>
            </a:r>
          </a:p>
          <a:p>
            <a:r>
              <a:rPr lang="hr-H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Motor je zadan kao skup konačnih elemenata</a:t>
            </a:r>
          </a:p>
          <a:p>
            <a:r>
              <a:rPr lang="hr-H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Za svaki element su poznati:</a:t>
            </a:r>
          </a:p>
          <a:p>
            <a:pPr lvl="1"/>
            <a:r>
              <a:rPr lang="hr-H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3D koordinate točaka koje ga prostorno određuju</a:t>
            </a:r>
          </a:p>
          <a:p>
            <a:pPr lvl="1"/>
            <a:r>
              <a:rPr lang="hr-H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Snaga vibriranja elementa pri raznim frekvencijama vibriranja motora</a:t>
            </a:r>
          </a:p>
          <a:p>
            <a:r>
              <a:rPr lang="hr-H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Zadana su ograničenja ovisna o frekvencijama vibriranja koja ljestvicu snage vibriranja dijele na tri dijela:</a:t>
            </a:r>
          </a:p>
          <a:p>
            <a:pPr lvl="1"/>
            <a:r>
              <a:rPr lang="hr-H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Bezopasni</a:t>
            </a:r>
          </a:p>
          <a:p>
            <a:pPr lvl="1"/>
            <a:r>
              <a:rPr lang="hr-H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Rizični</a:t>
            </a:r>
          </a:p>
          <a:p>
            <a:pPr lvl="1"/>
            <a:r>
              <a:rPr lang="hr-H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Opasni</a:t>
            </a:r>
          </a:p>
        </p:txBody>
      </p:sp>
    </p:spTree>
    <p:extLst>
      <p:ext uri="{BB962C8B-B14F-4D97-AF65-F5344CB8AC3E}">
        <p14:creationId xmlns:p14="http://schemas.microsoft.com/office/powerpoint/2010/main" val="427443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8E57-7098-33DD-A919-FF5EB262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3400"/>
              <a:t>Vizualizacija nvh podataka</a:t>
            </a:r>
            <a:endParaRPr lang="en-GB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DF56-8B1C-537B-7A6F-EBCFD5D0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hr-HR" dirty="0"/>
              <a:t>Podaci koji se ne mogu jednostavno analizirati</a:t>
            </a:r>
          </a:p>
          <a:p>
            <a:r>
              <a:rPr lang="hr-HR" dirty="0"/>
              <a:t>Intuitivnijim prikazivanjem povećava se korisnost podataka</a:t>
            </a:r>
          </a:p>
          <a:p>
            <a:r>
              <a:rPr lang="hr-HR" dirty="0"/>
              <a:t>Često ne postoji jedna optimalna grafika, već grupa vizualizacijskih tehnika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19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78A4-4F69-B877-E8D5-AAC02BD3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3400"/>
              <a:t>Vizualizacija nvh podataka</a:t>
            </a:r>
            <a:endParaRPr lang="en-GB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AC87-A1F1-7DBE-3524-743036497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hr-HR" dirty="0"/>
              <a:t>Stručnjake prvenstveno zanimaju tri stavke (Matković i sur. ,2021):</a:t>
            </a:r>
          </a:p>
          <a:p>
            <a:pPr lvl="1"/>
            <a:r>
              <a:rPr lang="hr-HR" dirty="0"/>
              <a:t>Usporedba snage vibriranja motora na različitim frekvencijama vibriranja</a:t>
            </a:r>
          </a:p>
          <a:p>
            <a:pPr lvl="1"/>
            <a:r>
              <a:rPr lang="hr-HR" dirty="0"/>
              <a:t>Lokalizacija značajki</a:t>
            </a:r>
          </a:p>
          <a:p>
            <a:pPr lvl="1"/>
            <a:r>
              <a:rPr lang="hr-HR" dirty="0"/>
              <a:t>Lokalizacija pretraga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44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C44D-4542-F757-C66C-56A84F9A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4000"/>
              <a:t>Prijašnji rad</a:t>
            </a:r>
            <a:endParaRPr lang="en-GB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E3CF-E608-E29C-64C9-01BDA985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hr-HR" dirty="0"/>
              <a:t>Matković i sur. (2021): </a:t>
            </a:r>
            <a:r>
              <a:rPr lang="en-GB" dirty="0"/>
              <a:t>Getting insight into noise, vibration, and</a:t>
            </a:r>
            <a:r>
              <a:rPr lang="hr-HR" dirty="0"/>
              <a:t> </a:t>
            </a:r>
            <a:r>
              <a:rPr lang="en-GB" dirty="0"/>
              <a:t>harshness simulation data</a:t>
            </a:r>
            <a:endParaRPr lang="hr-HR" dirty="0"/>
          </a:p>
          <a:p>
            <a:r>
              <a:rPr lang="hr-HR" dirty="0"/>
              <a:t>Paralelne koordinate za usporedbu vibracije na različitim frekvencijama</a:t>
            </a:r>
          </a:p>
          <a:p>
            <a:r>
              <a:rPr lang="hr-HR" dirty="0"/>
              <a:t>Višestruki, međusobno povezani prozori</a:t>
            </a:r>
          </a:p>
          <a:p>
            <a:r>
              <a:rPr lang="hr-HR" dirty="0"/>
              <a:t>Interaktivna selekcija</a:t>
            </a:r>
          </a:p>
          <a:p>
            <a:r>
              <a:rPr lang="hr-HR" dirty="0"/>
              <a:t>Bojanje modela motora s obzirom na snagu vibracije elemenata pri odabranoj frekvenciji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7647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71BD-A86E-D28F-5733-8794BFA7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hr-HR" sz="3700"/>
              <a:t>Zadatak razvijenog alata</a:t>
            </a:r>
            <a:endParaRPr lang="en-GB" sz="3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524F-B55C-7C64-BEAD-120A5DDD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hr-HR" dirty="0"/>
              <a:t>Fokus na usporedbi snage vibracije elemenata na različitim frekvencijama vibracije</a:t>
            </a:r>
          </a:p>
          <a:p>
            <a:r>
              <a:rPr lang="hr-HR" dirty="0"/>
              <a:t>Prostorni kontekst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3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3D72-4B8D-78F9-649B-90447C40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Identificirani zahtjevi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E66E-87D8-A5E7-697F-ED659453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Odabir više frekvencija vibriranja koje utječu na „bojanje” elemenata motora</a:t>
            </a:r>
          </a:p>
          <a:p>
            <a:r>
              <a:rPr lang="hr-HR" dirty="0"/>
              <a:t>Vizualizacija vibracija modela s obzirom na zadana ograničenja</a:t>
            </a:r>
          </a:p>
          <a:p>
            <a:r>
              <a:rPr lang="hr-HR" dirty="0"/>
              <a:t>Općenita vizualizacija vibracija modela  bez obzira na zadana ograničenja</a:t>
            </a:r>
          </a:p>
        </p:txBody>
      </p:sp>
    </p:spTree>
    <p:extLst>
      <p:ext uri="{BB962C8B-B14F-4D97-AF65-F5344CB8AC3E}">
        <p14:creationId xmlns:p14="http://schemas.microsoft.com/office/powerpoint/2010/main" val="71690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2812</TotalTime>
  <Words>523</Words>
  <Application>Microsoft Office PowerPoint</Application>
  <PresentationFormat>Widescreen</PresentationFormat>
  <Paragraphs>102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NimbusRomNo9L-Regu</vt:lpstr>
      <vt:lpstr>Mesh</vt:lpstr>
      <vt:lpstr>3D interaktivna vizualizacija simulacije vibriranja  Nikola vugdelija mentor: prof.dr.sc. Krešimir matković</vt:lpstr>
      <vt:lpstr>BuKA</vt:lpstr>
      <vt:lpstr>Nvh simulacije</vt:lpstr>
      <vt:lpstr>Struktura korištenih podataka</vt:lpstr>
      <vt:lpstr>Vizualizacija nvh podataka</vt:lpstr>
      <vt:lpstr>Vizualizacija nvh podataka</vt:lpstr>
      <vt:lpstr>Prijašnji rad</vt:lpstr>
      <vt:lpstr>Zadatak razvijenog alata</vt:lpstr>
      <vt:lpstr>Identificirani zahtjevi</vt:lpstr>
      <vt:lpstr>Identificirani zahtjevi</vt:lpstr>
      <vt:lpstr>Dizajn razvijenog alata</vt:lpstr>
      <vt:lpstr>VRSTE analize motora</vt:lpstr>
      <vt:lpstr>Općenita analiza vibracije motora</vt:lpstr>
      <vt:lpstr>Analiza vibracije motora s preddefiniranim ograničenjima</vt:lpstr>
      <vt:lpstr>Različite metode uzorkovanja gradijenata</vt:lpstr>
      <vt:lpstr>Odabir elemenata</vt:lpstr>
      <vt:lpstr>načini iscrtavanja grafova</vt:lpstr>
      <vt:lpstr>Načini uspoređivanja grafova</vt:lpstr>
      <vt:lpstr>Implementacija</vt:lpstr>
      <vt:lpstr>Arhitektura programskog rješenja</vt:lpstr>
      <vt:lpstr>Implementacija odabira elemenata</vt:lpstr>
      <vt:lpstr>Organizacija podataka na grafičkoj kartici</vt:lpstr>
      <vt:lpstr>DEMONSTRACIJA</vt:lpstr>
      <vt:lpstr>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interaktivna vizualizacija simulacije vibriranja  Nikola vugdelija mentor: prof.dr.sc. Krešimir matković</dc:title>
  <dc:creator>Nikola Vugdelija</dc:creator>
  <cp:lastModifiedBy>Nikola Vugdelija</cp:lastModifiedBy>
  <cp:revision>3</cp:revision>
  <dcterms:created xsi:type="dcterms:W3CDTF">2022-06-29T16:49:42Z</dcterms:created>
  <dcterms:modified xsi:type="dcterms:W3CDTF">2022-07-05T00:51:45Z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