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4" r:id="rId4"/>
    <p:sldId id="260" r:id="rId5"/>
    <p:sldId id="271" r:id="rId6"/>
    <p:sldId id="268" r:id="rId7"/>
    <p:sldId id="269" r:id="rId8"/>
    <p:sldId id="261" r:id="rId9"/>
    <p:sldId id="273" r:id="rId10"/>
    <p:sldId id="272" r:id="rId11"/>
    <p:sldId id="262" r:id="rId12"/>
    <p:sldId id="26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6" autoAdjust="0"/>
    <p:restoredTop sz="79840" autoAdjust="0"/>
  </p:normalViewPr>
  <p:slideViewPr>
    <p:cSldViewPr snapToGrid="0">
      <p:cViewPr varScale="1">
        <p:scale>
          <a:sx n="85" d="100"/>
          <a:sy n="85" d="100"/>
        </p:scale>
        <p:origin x="14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A2DFF-C9F5-42F0-A95D-68F58BF3EB46}" type="datetimeFigureOut">
              <a:rPr lang="en-US" smtClean="0"/>
              <a:t>12/5/19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BEB70-3EA8-4697-B2F3-DD58D37AF3D8}" type="slidenum">
              <a:rPr lang="en-US" smtClean="0"/>
              <a:t>‹#›</a:t>
            </a:fld>
            <a:endParaRPr lang="en-US"/>
          </a:p>
        </p:txBody>
      </p:sp>
    </p:spTree>
    <p:extLst>
      <p:ext uri="{BB962C8B-B14F-4D97-AF65-F5344CB8AC3E}">
        <p14:creationId xmlns:p14="http://schemas.microsoft.com/office/powerpoint/2010/main" val="1401753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Earthquake prediction remains uncertain and unreliable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important because: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Damage from earthquakes in last 30 years: Over 120 deaths, 500 Injuries, $15 billion in damage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might we tackle this problem:</a:t>
            </a:r>
          </a:p>
          <a:p>
            <a:pPr marL="628650" lvl="1" indent="-171450">
              <a:buFont typeface="Arial" panose="020B0604020202020204" pitchFamily="34" charset="0"/>
              <a:buChar char="•"/>
            </a:pPr>
            <a:r>
              <a:rPr lang="en-US" dirty="0"/>
              <a:t>What we know:</a:t>
            </a:r>
          </a:p>
          <a:p>
            <a:pPr marL="1085850" lvl="2" indent="-171450">
              <a:buFont typeface="Arial" panose="020B0604020202020204" pitchFamily="34" charset="0"/>
              <a:buChar char="•"/>
            </a:pPr>
            <a:r>
              <a:rPr lang="en-US" dirty="0"/>
              <a:t>Complex plate boundary interaction</a:t>
            </a:r>
          </a:p>
          <a:p>
            <a:pPr marL="1085850" lvl="2" indent="-171450">
              <a:buFont typeface="Arial" panose="020B0604020202020204" pitchFamily="34" charset="0"/>
              <a:buChar char="•"/>
            </a:pPr>
            <a:r>
              <a:rPr lang="en-US" dirty="0"/>
              <a:t>Seismic moment release is clustered in space and time around active faults</a:t>
            </a:r>
          </a:p>
          <a:p>
            <a:pPr marL="628650" lvl="1" indent="-171450">
              <a:buFont typeface="Arial" panose="020B0604020202020204" pitchFamily="34" charset="0"/>
              <a:buChar char="•"/>
            </a:pPr>
            <a:r>
              <a:rPr lang="en-US" dirty="0"/>
              <a:t>If we understand patterns of seismic moment release on faults, we can understand this plate boundary interaction and seismic hazard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Why this is difficult: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Just in So. California, 479 active fault segments have been mapped and included into seismic hazard maps</a:t>
            </a:r>
          </a:p>
          <a:p>
            <a:pPr marL="1085850" lvl="2" indent="-171450">
              <a:buFont typeface="Arial" panose="020B0604020202020204" pitchFamily="34" charset="0"/>
              <a:buChar char="•"/>
            </a:pPr>
            <a:r>
              <a:rPr lang="en-US" dirty="0"/>
              <a:t>Complex relationship between faults – transfers of stress</a:t>
            </a:r>
          </a:p>
          <a:p>
            <a:pPr marL="1085850" lvl="2" indent="-171450">
              <a:buFont typeface="Arial" panose="020B0604020202020204" pitchFamily="34" charset="0"/>
              <a:buChar char="•"/>
            </a:pPr>
            <a:r>
              <a:rPr lang="en-US" dirty="0"/>
              <a:t>Complex geometries and fault patches within one segment</a:t>
            </a:r>
          </a:p>
          <a:p>
            <a:pPr marL="1085850" lvl="2" indent="-171450">
              <a:buFont typeface="Arial" panose="020B0604020202020204" pitchFamily="34" charset="0"/>
              <a:buChar char="•"/>
            </a:pPr>
            <a:r>
              <a:rPr lang="en-US" dirty="0"/>
              <a:t>Timing and variations in fluid pressure and its effect on the strength of the fault zone</a:t>
            </a:r>
          </a:p>
          <a:p>
            <a:pPr marL="1085850" lvl="2" indent="-171450">
              <a:buFont typeface="Arial" panose="020B0604020202020204" pitchFamily="34" charset="0"/>
              <a:buChar char="•"/>
            </a:pPr>
            <a:r>
              <a:rPr lang="en-US" dirty="0"/>
              <a:t>Well data throughout show that local stress states not representative of plate boundary motions</a:t>
            </a:r>
          </a:p>
          <a:p>
            <a:pPr marL="1085850" lvl="2" indent="-171450">
              <a:buFont typeface="Arial" panose="020B0604020202020204" pitchFamily="34" charset="0"/>
              <a:buChar char="•"/>
            </a:pPr>
            <a:r>
              <a:rPr lang="en-US" dirty="0"/>
              <a:t>Heterogeneities in the crustal composition</a:t>
            </a:r>
          </a:p>
          <a:p>
            <a:pPr marL="1085850" lvl="2"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If this was simply one ‘perfectly behaving’ fault in a vacuum, we could apply two fundamental theories of earthquake science:</a:t>
            </a:r>
          </a:p>
          <a:p>
            <a:pPr marL="1085850" lvl="2" indent="-171450">
              <a:buFont typeface="Arial" panose="020B0604020202020204" pitchFamily="34" charset="0"/>
              <a:buChar char="•"/>
            </a:pPr>
            <a:r>
              <a:rPr lang="en-US" dirty="0"/>
              <a:t>Elastic rebound theory – earth’s crust will bend and deform under intense stress until it breaks under the strain, allowing the rock on each side to rebound to a less-deformed state and release the stored energy, allowing the accumulating strain to begin anew</a:t>
            </a:r>
          </a:p>
          <a:p>
            <a:pPr marL="1085850" lvl="2" indent="-171450">
              <a:buFont typeface="Arial" panose="020B0604020202020204" pitchFamily="34" charset="0"/>
              <a:buChar char="•"/>
            </a:pPr>
            <a:r>
              <a:rPr lang="en-US" dirty="0"/>
              <a:t>Characteristic earthquake – earthquake-generating faults seem to have distinct segments that rupture to produce earthquakes of similar magnitude after accumulating a similar amount of strain in the intervening period between earthquakes</a:t>
            </a:r>
          </a:p>
          <a:p>
            <a:pPr marL="1085850" lvl="2" indent="-171450">
              <a:buFont typeface="Arial" panose="020B0604020202020204" pitchFamily="34" charset="0"/>
              <a:buChar char="•"/>
            </a:pPr>
            <a:r>
              <a:rPr lang="en-US" dirty="0"/>
              <a:t>In 1985, this framework led earthquake scientists to believe the Parkfield segment of the San Andreas Fault was overdue and the most sophisticated monitoring effort in the world was deployed to capture it in action. Scientists stated confidently that an event would hit by 1993 at the latest. It came a decade later and without any warnings.</a:t>
            </a:r>
          </a:p>
          <a:p>
            <a:pPr marL="1543050" lvl="3" indent="-171450">
              <a:buFont typeface="Arial" panose="020B0604020202020204" pitchFamily="34" charset="0"/>
              <a:buChar char="•"/>
            </a:pPr>
            <a:r>
              <a:rPr lang="en-US" dirty="0"/>
              <a:t>6 earthquakes at regular intervals from 1857-1966</a:t>
            </a:r>
          </a:p>
          <a:p>
            <a:pPr marL="171450" lvl="0"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Parkfield Weirdness and Earthquake Precursors:</a:t>
            </a:r>
          </a:p>
          <a:p>
            <a:pPr marL="1085850" lvl="2" indent="-171450">
              <a:buFont typeface="Arial" panose="020B0604020202020204" pitchFamily="34" charset="0"/>
              <a:buChar char="•"/>
            </a:pPr>
            <a:r>
              <a:rPr lang="en-US" dirty="0"/>
              <a:t>Infra Red anomalous phenomena – latent heat released due to air ionization by radon and consequent water vapor condensation on newly formed ions</a:t>
            </a:r>
          </a:p>
          <a:p>
            <a:pPr marL="1085850" lvl="2" indent="-171450">
              <a:buFont typeface="Arial" panose="020B0604020202020204" pitchFamily="34" charset="0"/>
              <a:buChar char="•"/>
            </a:pPr>
            <a:r>
              <a:rPr lang="en-US" dirty="0"/>
              <a:t>Air conductivity</a:t>
            </a:r>
          </a:p>
          <a:p>
            <a:pPr marL="1085850" lvl="2" indent="-171450">
              <a:buFont typeface="Arial" panose="020B0604020202020204" pitchFamily="34" charset="0"/>
              <a:buChar char="•"/>
            </a:pPr>
            <a:r>
              <a:rPr lang="en-US" dirty="0"/>
              <a:t>Magnetic pulsations – compression of rock breaks bonds in crystals freeing electrons and creating charges holes within rock mass</a:t>
            </a:r>
          </a:p>
          <a:p>
            <a:pPr marL="1085850" lvl="2" indent="-171450">
              <a:buFont typeface="Arial" panose="020B0604020202020204" pitchFamily="34" charset="0"/>
              <a:buChar char="•"/>
            </a:pPr>
            <a:r>
              <a:rPr lang="en-US" dirty="0"/>
              <a:t>Animal behavior</a:t>
            </a:r>
          </a:p>
          <a:p>
            <a:pPr marL="1085850" lvl="2" indent="-171450">
              <a:buFont typeface="Arial" panose="020B0604020202020204" pitchFamily="34" charset="0"/>
              <a:buChar char="•"/>
            </a:pPr>
            <a:r>
              <a:rPr lang="en-US" dirty="0"/>
              <a:t>Ground and soil level</a:t>
            </a:r>
          </a:p>
          <a:p>
            <a:pPr marL="1085850" lvl="2" indent="-171450">
              <a:buFont typeface="Arial" panose="020B0604020202020204" pitchFamily="34" charset="0"/>
              <a:buChar char="•"/>
            </a:pPr>
            <a:r>
              <a:rPr lang="en-US" dirty="0"/>
              <a:t>Groundwater levels</a:t>
            </a:r>
          </a:p>
          <a:p>
            <a:pPr marL="1085850" lvl="2" indent="-171450">
              <a:buFont typeface="Arial" panose="020B0604020202020204" pitchFamily="34" charset="0"/>
              <a:buChar char="•"/>
            </a:pPr>
            <a:r>
              <a:rPr lang="en-US" dirty="0"/>
              <a:t>Foreshocks</a:t>
            </a:r>
          </a:p>
        </p:txBody>
      </p:sp>
      <p:sp>
        <p:nvSpPr>
          <p:cNvPr id="4" name="Slide Number Placeholder 3"/>
          <p:cNvSpPr>
            <a:spLocks noGrp="1"/>
          </p:cNvSpPr>
          <p:nvPr>
            <p:ph type="sldNum" sz="quarter" idx="5"/>
          </p:nvPr>
        </p:nvSpPr>
        <p:spPr/>
        <p:txBody>
          <a:bodyPr/>
          <a:lstStyle/>
          <a:p>
            <a:fld id="{3FFBEB70-3EA8-4697-B2F3-DD58D37AF3D8}" type="slidenum">
              <a:rPr lang="en-US" smtClean="0"/>
              <a:t>3</a:t>
            </a:fld>
            <a:endParaRPr lang="en-US"/>
          </a:p>
        </p:txBody>
      </p:sp>
    </p:spTree>
    <p:extLst>
      <p:ext uri="{BB962C8B-B14F-4D97-AF65-F5344CB8AC3E}">
        <p14:creationId xmlns:p14="http://schemas.microsoft.com/office/powerpoint/2010/main" val="300084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Template-matching detection technique to the entire waveform archive of the regional seismic network of Southern California.</a:t>
            </a:r>
          </a:p>
          <a:p>
            <a:pPr marL="628650" lvl="1" indent="-171450">
              <a:buFont typeface="Arial" panose="020B0604020202020204" pitchFamily="34" charset="0"/>
              <a:buChar char="•"/>
            </a:pPr>
            <a:r>
              <a:rPr lang="en-US" dirty="0"/>
              <a:t>Exploits the similarity of earthquake waveforms between nearby events by using the seismograms of previously identified earthquakes as templates, which are then cross-correlated against continuous waveform data.</a:t>
            </a:r>
          </a:p>
          <a:p>
            <a:pPr marL="171450" lvl="0" indent="-171450">
              <a:buFont typeface="Arial" panose="020B0604020202020204" pitchFamily="34" charset="0"/>
              <a:buChar char="•"/>
            </a:pPr>
            <a:r>
              <a:rPr lang="en-US" dirty="0"/>
              <a:t>Motivation:</a:t>
            </a:r>
          </a:p>
          <a:p>
            <a:pPr marL="628650" lvl="1" indent="-171450">
              <a:buFont typeface="Arial" panose="020B0604020202020204" pitchFamily="34" charset="0"/>
              <a:buChar char="•"/>
            </a:pPr>
            <a:r>
              <a:rPr lang="en-US" dirty="0"/>
              <a:t>Earthquakes follow a well-known power-law size relation with smaller events occurring much more often than larger events and dominating the counts of catalogs</a:t>
            </a:r>
          </a:p>
          <a:p>
            <a:pPr marL="628650" lvl="1" indent="-171450">
              <a:buFont typeface="Arial" panose="020B0604020202020204" pitchFamily="34" charset="0"/>
              <a:buChar char="•"/>
            </a:pPr>
            <a:r>
              <a:rPr lang="en-US" dirty="0"/>
              <a:t>Many of these seem to be missing in current state-of-the-art catalogs</a:t>
            </a:r>
          </a:p>
          <a:p>
            <a:pPr marL="171450" lvl="0" indent="-171450">
              <a:buFont typeface="Arial" panose="020B0604020202020204" pitchFamily="34" charset="0"/>
              <a:buChar char="•"/>
            </a:pPr>
            <a:r>
              <a:rPr lang="en-US" dirty="0"/>
              <a:t>Result: 1.81 million earthquakes – 10-fold increase</a:t>
            </a:r>
          </a:p>
          <a:p>
            <a:pPr marL="171450" lvl="0" indent="-171450">
              <a:buFont typeface="Arial" panose="020B0604020202020204" pitchFamily="34" charset="0"/>
              <a:buChar char="•"/>
            </a:pPr>
            <a:r>
              <a:rPr lang="en-US" dirty="0"/>
              <a:t>These can be downloaded and converted to a csv file for analysis</a:t>
            </a:r>
          </a:p>
          <a:p>
            <a:pPr marL="171450" lvl="0" indent="-171450">
              <a:buFont typeface="Arial" panose="020B0604020202020204" pitchFamily="34" charset="0"/>
              <a:buChar char="•"/>
            </a:pPr>
            <a:r>
              <a:rPr lang="en-US" dirty="0"/>
              <a:t>Facilitate next generation of analyses of earthquakes and faults (geometry of fault zones, foreshock and nucleation process, and earthquake-triggering mechanisms)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FMD</a:t>
            </a:r>
          </a:p>
          <a:p>
            <a:pPr marL="628650" lvl="1" indent="-171450">
              <a:buFont typeface="Arial" panose="020B0604020202020204" pitchFamily="34" charset="0"/>
              <a:buChar char="•"/>
            </a:pPr>
            <a:r>
              <a:rPr lang="en-US" dirty="0"/>
              <a:t>Higher peak by orders of magnitude and much greater coverage of negative magnitude events</a:t>
            </a:r>
          </a:p>
          <a:p>
            <a:pPr marL="171450" indent="-171450">
              <a:buFont typeface="Arial" panose="020B0604020202020204" pitchFamily="34" charset="0"/>
              <a:buChar char="•"/>
            </a:pPr>
            <a:r>
              <a:rPr lang="en-US" dirty="0"/>
              <a:t>SJFZ Map</a:t>
            </a:r>
          </a:p>
          <a:p>
            <a:pPr marL="628650" lvl="1" indent="-171450">
              <a:buFont typeface="Arial" panose="020B0604020202020204" pitchFamily="34" charset="0"/>
              <a:buChar char="•"/>
            </a:pPr>
            <a:r>
              <a:rPr lang="en-US" dirty="0"/>
              <a:t>Black lines indicate mapped late Quaternary faults. The structural complexities of the fault zone are imaged with much higher resolution in the QTM catalog (bottom panel) than in the SCSN catalog (top panel). The inset map shows the location of the study area.</a:t>
            </a:r>
          </a:p>
          <a:p>
            <a:pPr marL="628650" lvl="1" indent="-171450">
              <a:buFont typeface="Arial" panose="020B0604020202020204" pitchFamily="34" charset="0"/>
              <a:buChar char="•"/>
            </a:pPr>
            <a:r>
              <a:rPr lang="en-US" dirty="0"/>
              <a:t>Sharp </a:t>
            </a:r>
            <a:r>
              <a:rPr lang="en-US" dirty="0" err="1"/>
              <a:t>lineations</a:t>
            </a:r>
            <a:r>
              <a:rPr lang="en-US" dirty="0"/>
              <a:t>, cross-cutting features, and unmapped structures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FFBEB70-3EA8-4697-B2F3-DD58D37AF3D8}" type="slidenum">
              <a:rPr lang="en-US" smtClean="0"/>
              <a:t>4</a:t>
            </a:fld>
            <a:endParaRPr lang="en-US"/>
          </a:p>
        </p:txBody>
      </p:sp>
    </p:spTree>
    <p:extLst>
      <p:ext uri="{BB962C8B-B14F-4D97-AF65-F5344CB8AC3E}">
        <p14:creationId xmlns:p14="http://schemas.microsoft.com/office/powerpoint/2010/main" val="4082022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Converted the earthquake event data into a time series grouping the earthquakes that occurred during each day of the catalog (10 years total)</a:t>
            </a:r>
          </a:p>
          <a:p>
            <a:pPr marL="171450" indent="-171450">
              <a:buFont typeface="Arial" panose="020B0604020202020204" pitchFamily="34" charset="0"/>
              <a:buChar char="•"/>
            </a:pPr>
            <a:r>
              <a:rPr lang="en-US" dirty="0"/>
              <a:t>Used the magnitude of each event to determine the seismic energy released during each event; summed to get total energy released per day</a:t>
            </a:r>
          </a:p>
        </p:txBody>
      </p:sp>
      <p:sp>
        <p:nvSpPr>
          <p:cNvPr id="4" name="Slide Number Placeholder 3"/>
          <p:cNvSpPr>
            <a:spLocks noGrp="1"/>
          </p:cNvSpPr>
          <p:nvPr>
            <p:ph type="sldNum" sz="quarter" idx="5"/>
          </p:nvPr>
        </p:nvSpPr>
        <p:spPr/>
        <p:txBody>
          <a:bodyPr/>
          <a:lstStyle/>
          <a:p>
            <a:fld id="{3FFBEB70-3EA8-4697-B2F3-DD58D37AF3D8}" type="slidenum">
              <a:rPr lang="en-US" smtClean="0"/>
              <a:t>5</a:t>
            </a:fld>
            <a:endParaRPr lang="en-US"/>
          </a:p>
        </p:txBody>
      </p:sp>
    </p:spTree>
    <p:extLst>
      <p:ext uri="{BB962C8B-B14F-4D97-AF65-F5344CB8AC3E}">
        <p14:creationId xmlns:p14="http://schemas.microsoft.com/office/powerpoint/2010/main" val="1515648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 typeface="Arial" panose="020B0604020202020204" pitchFamily="34" charset="0"/>
              <a:buChar char="•"/>
            </a:pPr>
            <a:r>
              <a:rPr lang="en-US" dirty="0"/>
              <a:t>RNN are networks with loops built in so that previous info can impact decision of network</a:t>
            </a:r>
          </a:p>
          <a:p>
            <a:pPr marL="628650" lvl="1" indent="-171450" algn="l" rtl="0">
              <a:lnSpc>
                <a:spcPct val="100000"/>
              </a:lnSpc>
              <a:spcBef>
                <a:spcPts val="0"/>
              </a:spcBef>
              <a:spcAft>
                <a:spcPts val="0"/>
              </a:spcAft>
              <a:buSzPts val="1100"/>
              <a:buFont typeface="Arial" panose="020B0604020202020204" pitchFamily="34" charset="0"/>
              <a:buChar char="•"/>
            </a:pPr>
            <a:r>
              <a:rPr lang="en-US" dirty="0"/>
              <a:t>That’s why these are used with sequences</a:t>
            </a:r>
          </a:p>
          <a:p>
            <a:pPr marL="628650" lvl="1" indent="-171450" algn="l" rtl="0">
              <a:lnSpc>
                <a:spcPct val="100000"/>
              </a:lnSpc>
              <a:spcBef>
                <a:spcPts val="0"/>
              </a:spcBef>
              <a:spcAft>
                <a:spcPts val="0"/>
              </a:spcAft>
              <a:buSzPts val="1100"/>
              <a:buFont typeface="Arial" panose="020B0604020202020204" pitchFamily="34" charset="0"/>
              <a:buChar char="•"/>
            </a:pPr>
            <a:r>
              <a:rPr lang="en-US" dirty="0"/>
              <a:t>For example, the network can use previous video frames to inform the understanding of the present or future frames</a:t>
            </a:r>
          </a:p>
          <a:p>
            <a:pPr marL="171450" lvl="0" indent="-171450" algn="l" rtl="0">
              <a:lnSpc>
                <a:spcPct val="100000"/>
              </a:lnSpc>
              <a:spcBef>
                <a:spcPts val="0"/>
              </a:spcBef>
              <a:spcAft>
                <a:spcPts val="0"/>
              </a:spcAft>
              <a:buSzPts val="1100"/>
              <a:buFont typeface="Arial" panose="020B0604020202020204" pitchFamily="34" charset="0"/>
              <a:buChar char="•"/>
            </a:pPr>
            <a:r>
              <a:rPr lang="en-US" dirty="0"/>
              <a:t>Traditional RNNs have an issue with long-term memory</a:t>
            </a:r>
            <a:endParaRPr dirty="0"/>
          </a:p>
        </p:txBody>
      </p:sp>
      <p:sp>
        <p:nvSpPr>
          <p:cNvPr id="221" name="Google Shape;2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 typeface="Arial" panose="020B0604020202020204" pitchFamily="34" charset="0"/>
              <a:buChar char="•"/>
            </a:pPr>
            <a:r>
              <a:rPr lang="en-US" dirty="0"/>
              <a:t>A neural network that solves the long-term dependency problem and allows information to be stored</a:t>
            </a:r>
            <a:endParaRPr dirty="0"/>
          </a:p>
        </p:txBody>
      </p:sp>
      <p:sp>
        <p:nvSpPr>
          <p:cNvPr id="233" name="Google Shape;2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Attempt to give ample data to the network</a:t>
            </a:r>
          </a:p>
          <a:p>
            <a:pPr marL="171450" indent="-171450">
              <a:buFont typeface="Arial" panose="020B0604020202020204" pitchFamily="34" charset="0"/>
              <a:buChar char="•"/>
            </a:pPr>
            <a:r>
              <a:rPr lang="en-US" dirty="0"/>
              <a:t>See some days have spikes – largest spike for the El Mayor-</a:t>
            </a:r>
            <a:r>
              <a:rPr lang="en-US" dirty="0" err="1"/>
              <a:t>Cucapah</a:t>
            </a:r>
            <a:r>
              <a:rPr lang="en-US" dirty="0"/>
              <a:t> earthquake 2010</a:t>
            </a:r>
          </a:p>
        </p:txBody>
      </p:sp>
      <p:sp>
        <p:nvSpPr>
          <p:cNvPr id="4" name="Slide Number Placeholder 3"/>
          <p:cNvSpPr>
            <a:spLocks noGrp="1"/>
          </p:cNvSpPr>
          <p:nvPr>
            <p:ph type="sldNum" sz="quarter" idx="5"/>
          </p:nvPr>
        </p:nvSpPr>
        <p:spPr/>
        <p:txBody>
          <a:bodyPr/>
          <a:lstStyle/>
          <a:p>
            <a:fld id="{3FFBEB70-3EA8-4697-B2F3-DD58D37AF3D8}" type="slidenum">
              <a:rPr lang="en-US" smtClean="0"/>
              <a:t>8</a:t>
            </a:fld>
            <a:endParaRPr lang="en-US"/>
          </a:p>
        </p:txBody>
      </p:sp>
    </p:spTree>
    <p:extLst>
      <p:ext uri="{BB962C8B-B14F-4D97-AF65-F5344CB8AC3E}">
        <p14:creationId xmlns:p14="http://schemas.microsoft.com/office/powerpoint/2010/main" val="211921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data is not linearly separable, then a hidden layer is generally needed. There are very few situations in which performance improves with a second or third hidden layer.</a:t>
            </a:r>
          </a:p>
          <a:p>
            <a:pPr marL="171450" indent="-171450">
              <a:buFont typeface="Arial" panose="020B0604020202020204" pitchFamily="34" charset="0"/>
              <a:buChar char="•"/>
            </a:pPr>
            <a:r>
              <a:rPr lang="en-US" dirty="0"/>
              <a:t>Number of epochs is a hyperparameter that defines the number of times the learning algorithm will work through the entire dataset</a:t>
            </a:r>
          </a:p>
          <a:p>
            <a:pPr marL="171450" indent="-171450">
              <a:buFont typeface="Arial" panose="020B0604020202020204" pitchFamily="34" charset="0"/>
              <a:buChar char="•"/>
            </a:pPr>
            <a:r>
              <a:rPr lang="en-US" dirty="0"/>
              <a:t>Batch Size is a hyperparameter that defines the number of samples to work through before updating the internal model parameters</a:t>
            </a:r>
          </a:p>
          <a:p>
            <a:pPr marL="171450" indent="-171450">
              <a:buFont typeface="Arial" panose="020B0604020202020204" pitchFamily="34" charset="0"/>
              <a:buChar char="•"/>
            </a:pPr>
            <a:r>
              <a:rPr lang="en-US" dirty="0"/>
              <a:t>Teacher forcing uses ground truth from a prior time step as input – addresses slow convergence and instability when training recurrent networks</a:t>
            </a:r>
          </a:p>
          <a:p>
            <a:pPr marL="171450" indent="-171450">
              <a:buFont typeface="Arial" panose="020B0604020202020204" pitchFamily="34" charset="0"/>
              <a:buChar char="•"/>
            </a:pPr>
            <a:r>
              <a:rPr lang="en-US" dirty="0"/>
              <a:t>Learning rate is a hyperparameter that controls how much to change the model in response to the estimated error each time the model weights are updated.</a:t>
            </a:r>
          </a:p>
        </p:txBody>
      </p:sp>
      <p:sp>
        <p:nvSpPr>
          <p:cNvPr id="4" name="Slide Number Placeholder 3"/>
          <p:cNvSpPr>
            <a:spLocks noGrp="1"/>
          </p:cNvSpPr>
          <p:nvPr>
            <p:ph type="sldNum" sz="quarter" idx="5"/>
          </p:nvPr>
        </p:nvSpPr>
        <p:spPr/>
        <p:txBody>
          <a:bodyPr/>
          <a:lstStyle/>
          <a:p>
            <a:fld id="{3FFBEB70-3EA8-4697-B2F3-DD58D37AF3D8}" type="slidenum">
              <a:rPr lang="en-US" smtClean="0"/>
              <a:t>10</a:t>
            </a:fld>
            <a:endParaRPr lang="en-US"/>
          </a:p>
        </p:txBody>
      </p:sp>
    </p:spTree>
    <p:extLst>
      <p:ext uri="{BB962C8B-B14F-4D97-AF65-F5344CB8AC3E}">
        <p14:creationId xmlns:p14="http://schemas.microsoft.com/office/powerpoint/2010/main" val="261134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Initial drop in loss</a:t>
            </a:r>
          </a:p>
          <a:p>
            <a:pPr marL="171450" indent="-171450">
              <a:buFont typeface="Arial" panose="020B0604020202020204" pitchFamily="34" charset="0"/>
              <a:buChar char="•"/>
            </a:pPr>
            <a:r>
              <a:rPr lang="en-US" dirty="0"/>
              <a:t>Trough at around 200 epochs</a:t>
            </a:r>
          </a:p>
          <a:p>
            <a:pPr marL="171450" indent="-171450">
              <a:buFont typeface="Arial" panose="020B0604020202020204" pitchFamily="34" charset="0"/>
              <a:buChar char="•"/>
            </a:pPr>
            <a:r>
              <a:rPr lang="en-US" dirty="0"/>
              <a:t>Seems to have found a set value (mean) and is scared to predict further</a:t>
            </a:r>
          </a:p>
        </p:txBody>
      </p:sp>
      <p:sp>
        <p:nvSpPr>
          <p:cNvPr id="4" name="Slide Number Placeholder 3"/>
          <p:cNvSpPr>
            <a:spLocks noGrp="1"/>
          </p:cNvSpPr>
          <p:nvPr>
            <p:ph type="sldNum" sz="quarter" idx="5"/>
          </p:nvPr>
        </p:nvSpPr>
        <p:spPr/>
        <p:txBody>
          <a:bodyPr/>
          <a:lstStyle/>
          <a:p>
            <a:fld id="{3FFBEB70-3EA8-4697-B2F3-DD58D37AF3D8}" type="slidenum">
              <a:rPr lang="en-US" smtClean="0"/>
              <a:t>11</a:t>
            </a:fld>
            <a:endParaRPr lang="en-US"/>
          </a:p>
        </p:txBody>
      </p:sp>
    </p:spTree>
    <p:extLst>
      <p:ext uri="{BB962C8B-B14F-4D97-AF65-F5344CB8AC3E}">
        <p14:creationId xmlns:p14="http://schemas.microsoft.com/office/powerpoint/2010/main" val="1909962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El Mayor-</a:t>
            </a:r>
            <a:r>
              <a:rPr lang="en-US" dirty="0" err="1"/>
              <a:t>Cucapah</a:t>
            </a:r>
            <a:r>
              <a:rPr lang="en-US" dirty="0"/>
              <a:t> Earthquake in 2010 – changed seismicity rate in a statistically significant way for 2 years out to 175 km away from the fault zone</a:t>
            </a:r>
          </a:p>
        </p:txBody>
      </p:sp>
      <p:sp>
        <p:nvSpPr>
          <p:cNvPr id="4" name="Slide Number Placeholder 3"/>
          <p:cNvSpPr>
            <a:spLocks noGrp="1"/>
          </p:cNvSpPr>
          <p:nvPr>
            <p:ph type="sldNum" sz="quarter" idx="5"/>
          </p:nvPr>
        </p:nvSpPr>
        <p:spPr/>
        <p:txBody>
          <a:bodyPr/>
          <a:lstStyle/>
          <a:p>
            <a:fld id="{3FFBEB70-3EA8-4697-B2F3-DD58D37AF3D8}" type="slidenum">
              <a:rPr lang="en-US" smtClean="0"/>
              <a:t>12</a:t>
            </a:fld>
            <a:endParaRPr lang="en-US"/>
          </a:p>
        </p:txBody>
      </p:sp>
    </p:spTree>
    <p:extLst>
      <p:ext uri="{BB962C8B-B14F-4D97-AF65-F5344CB8AC3E}">
        <p14:creationId xmlns:p14="http://schemas.microsoft.com/office/powerpoint/2010/main" val="124499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6D00-7D04-4D44-A0A5-997CEE5CEC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0C80CC-D7D6-4D70-9D53-D1B59A432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A71C25-20D0-454A-9CB7-05D40982E2AE}"/>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2622AC67-0352-4C61-952A-1A7DAE184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93738-D2A1-4116-8E0B-1C5535F1C2AD}"/>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350246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142E-6BE5-4906-9505-4C4345D7B3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6FB95D-310A-4F10-A097-0709F13531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A622A-6BB0-410C-BA27-3E4215FA12D4}"/>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24B9B19D-CA80-47DC-8D2B-60A931F1A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86B66-DB89-40DB-94AF-520E8A594A59}"/>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1414979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7193FB-F663-4AD8-A044-01C2A27084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B74CA4-62AB-435F-BA4A-6E6A9658AF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28F80-CB24-4F0F-BC8E-5135598CCEE6}"/>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F9546AA5-0C0D-4189-A923-697C370B5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EEEA3-7C9E-4342-8F18-4D970A2F6E1F}"/>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347780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C101-05A0-44E1-A5AA-F25C3731C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DFD1EB-1A5A-4DC1-BEB7-A2C17BED24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F2366-19FA-401E-ACF3-8183B0006B47}"/>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E2A9EA8F-FA0D-4404-B305-3ABD6BE03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28FF9-35F1-4551-B842-9CCEF20887E7}"/>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28186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C664-612E-4CD9-A3FA-F0ABB3B60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313684-F83A-4226-834B-2C55384C5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3406AD-B9C0-45AC-BC16-1D8C4F655FF6}"/>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841241C6-E00A-4F38-BAA3-79D484989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8C40D-3C9C-4594-80C9-3B70EACCA1F4}"/>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224821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FF60-B323-4501-B56A-E9FB917CB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069DF-0468-4B67-BA2C-D7C9A9AFA7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88B9FE-7C80-4D4E-8C6A-092F5440CF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8C5EA-CB76-4C75-8283-9C8D6EFEDBA1}"/>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6" name="Footer Placeholder 5">
            <a:extLst>
              <a:ext uri="{FF2B5EF4-FFF2-40B4-BE49-F238E27FC236}">
                <a16:creationId xmlns:a16="http://schemas.microsoft.com/office/drawing/2014/main" id="{D49BC215-2B87-462F-973F-778A943BF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0102A-4051-4A34-816E-D21ED10E77AD}"/>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106306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4EDF-AC24-406A-BD69-CD944AA85E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03393E-858A-4FE8-9E13-BFCE41482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59134-45E8-4B9E-881A-E917E74A6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1DB7FD-1CEB-4607-8D26-F5F9C0A0E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748C49-91AB-4356-A731-54DE6DC50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926F2-2787-46F2-8EC8-43221CBD094F}"/>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8" name="Footer Placeholder 7">
            <a:extLst>
              <a:ext uri="{FF2B5EF4-FFF2-40B4-BE49-F238E27FC236}">
                <a16:creationId xmlns:a16="http://schemas.microsoft.com/office/drawing/2014/main" id="{D297DEB9-9942-4DF7-B874-1FFFC6338C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9A150-5E12-4FEE-BE30-9FA3149C2059}"/>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305624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B0FD-F12B-42E3-93B7-5C835EED03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8CAB18-9F6C-4A05-91FF-F325FEAA65BD}"/>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4" name="Footer Placeholder 3">
            <a:extLst>
              <a:ext uri="{FF2B5EF4-FFF2-40B4-BE49-F238E27FC236}">
                <a16:creationId xmlns:a16="http://schemas.microsoft.com/office/drawing/2014/main" id="{2BB7B694-5347-4EDA-AA5A-ECEA31AC1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ED71-5DF1-4A98-A386-363ACAE43690}"/>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126946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DC06F-0316-424C-816F-E8535E1DDE34}"/>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3" name="Footer Placeholder 2">
            <a:extLst>
              <a:ext uri="{FF2B5EF4-FFF2-40B4-BE49-F238E27FC236}">
                <a16:creationId xmlns:a16="http://schemas.microsoft.com/office/drawing/2014/main" id="{834C2BE1-4D81-43AA-BE9C-8D18CE551C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345AC4-919F-46F3-BC5D-B2DD96482577}"/>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68617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4E71-CE86-4E4C-8124-56B10828F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747BF-A107-46D1-B0EC-BB5E5DB28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116282-61E7-44E0-94C2-1008A4465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68B4C-417B-49E0-8BBB-E0F97402A612}"/>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6" name="Footer Placeholder 5">
            <a:extLst>
              <a:ext uri="{FF2B5EF4-FFF2-40B4-BE49-F238E27FC236}">
                <a16:creationId xmlns:a16="http://schemas.microsoft.com/office/drawing/2014/main" id="{C1EC84D3-0DD0-42D0-B9F6-E534866CB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93D86-B243-4A59-8D8D-DE62721D0D25}"/>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53556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CF17-8E7F-4F04-99BB-4DA62B80F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F522E-D8AB-464A-AD22-7FD424284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06080B-6DF0-4FA6-B93B-808CEDCA4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279ED-4758-4884-AEDC-18C2D21E1513}"/>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6" name="Footer Placeholder 5">
            <a:extLst>
              <a:ext uri="{FF2B5EF4-FFF2-40B4-BE49-F238E27FC236}">
                <a16:creationId xmlns:a16="http://schemas.microsoft.com/office/drawing/2014/main" id="{76C2E77E-5AE2-4D8D-973D-7496C7A00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5EF2B-3B10-4E73-BEB8-20A3BB442579}"/>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315508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675B6-7DB6-4F1B-ADC2-079C2B004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0F3D22-F266-40FF-B7D6-E8467B2DB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41AA2-D5B6-43B7-B38F-2C514C525E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6976D5D5-8F2E-4B71-AF22-F6C7B60091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CE114-286C-4BFD-B2BF-BE1737B4E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075AE-FA13-4C00-94B5-5D7B9BAFD574}" type="slidenum">
              <a:rPr lang="en-US" smtClean="0"/>
              <a:t>‹#›</a:t>
            </a:fld>
            <a:endParaRPr lang="en-US"/>
          </a:p>
        </p:txBody>
      </p:sp>
    </p:spTree>
    <p:extLst>
      <p:ext uri="{BB962C8B-B14F-4D97-AF65-F5344CB8AC3E}">
        <p14:creationId xmlns:p14="http://schemas.microsoft.com/office/powerpoint/2010/main" val="1765237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owardsdatascience.com/" TargetMode="External"/><Relationship Id="rId2" Type="http://schemas.openxmlformats.org/officeDocument/2006/relationships/hyperlink" Target="http://www.machinelearning.com/" TargetMode="External"/><Relationship Id="rId1" Type="http://schemas.openxmlformats.org/officeDocument/2006/relationships/slideLayout" Target="../slideLayouts/slideLayout2.xml"/><Relationship Id="rId4" Type="http://schemas.openxmlformats.org/officeDocument/2006/relationships/hyperlink" Target="http://www.medium.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99BB-E523-41F8-A83C-24FC66B9D0A1}"/>
              </a:ext>
            </a:extLst>
          </p:cNvPr>
          <p:cNvSpPr>
            <a:spLocks noGrp="1"/>
          </p:cNvSpPr>
          <p:nvPr>
            <p:ph type="ctrTitle"/>
          </p:nvPr>
        </p:nvSpPr>
        <p:spPr/>
        <p:txBody>
          <a:bodyPr>
            <a:normAutofit fontScale="90000"/>
          </a:bodyPr>
          <a:lstStyle/>
          <a:p>
            <a:r>
              <a:rPr lang="en-US" dirty="0"/>
              <a:t>Using neural networks to predict seismic moment release in California</a:t>
            </a:r>
          </a:p>
        </p:txBody>
      </p:sp>
      <p:sp>
        <p:nvSpPr>
          <p:cNvPr id="3" name="Subtitle 2">
            <a:extLst>
              <a:ext uri="{FF2B5EF4-FFF2-40B4-BE49-F238E27FC236}">
                <a16:creationId xmlns:a16="http://schemas.microsoft.com/office/drawing/2014/main" id="{3938BFD0-E5E6-402A-ADA1-F963F57A48DC}"/>
              </a:ext>
            </a:extLst>
          </p:cNvPr>
          <p:cNvSpPr>
            <a:spLocks noGrp="1"/>
          </p:cNvSpPr>
          <p:nvPr>
            <p:ph type="subTitle" idx="1"/>
          </p:nvPr>
        </p:nvSpPr>
        <p:spPr/>
        <p:txBody>
          <a:bodyPr/>
          <a:lstStyle/>
          <a:p>
            <a:r>
              <a:rPr lang="en-US" dirty="0"/>
              <a:t>Franklin Wolfe</a:t>
            </a:r>
          </a:p>
          <a:p>
            <a:r>
              <a:rPr lang="en-US" dirty="0"/>
              <a:t>EPS ML 268</a:t>
            </a:r>
          </a:p>
        </p:txBody>
      </p:sp>
    </p:spTree>
    <p:extLst>
      <p:ext uri="{BB962C8B-B14F-4D97-AF65-F5344CB8AC3E}">
        <p14:creationId xmlns:p14="http://schemas.microsoft.com/office/powerpoint/2010/main" val="427787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2B62-C15A-45B7-905A-CF69BEB26A45}"/>
              </a:ext>
            </a:extLst>
          </p:cNvPr>
          <p:cNvSpPr>
            <a:spLocks noGrp="1"/>
          </p:cNvSpPr>
          <p:nvPr>
            <p:ph type="title"/>
          </p:nvPr>
        </p:nvSpPr>
        <p:spPr>
          <a:xfrm>
            <a:off x="838200" y="64181"/>
            <a:ext cx="10515600" cy="1325563"/>
          </a:xfrm>
        </p:spPr>
        <p:txBody>
          <a:bodyPr/>
          <a:lstStyle/>
          <a:p>
            <a:r>
              <a:rPr lang="en-US" dirty="0"/>
              <a:t>Computation</a:t>
            </a:r>
          </a:p>
        </p:txBody>
      </p:sp>
      <p:graphicFrame>
        <p:nvGraphicFramePr>
          <p:cNvPr id="6" name="Table 5">
            <a:extLst>
              <a:ext uri="{FF2B5EF4-FFF2-40B4-BE49-F238E27FC236}">
                <a16:creationId xmlns:a16="http://schemas.microsoft.com/office/drawing/2014/main" id="{CE8A4D3D-50C3-441E-8633-7CCBCBBFB1CD}"/>
              </a:ext>
            </a:extLst>
          </p:cNvPr>
          <p:cNvGraphicFramePr>
            <a:graphicFrameLocks noGrp="1"/>
          </p:cNvGraphicFramePr>
          <p:nvPr>
            <p:extLst>
              <p:ext uri="{D42A27DB-BD31-4B8C-83A1-F6EECF244321}">
                <p14:modId xmlns:p14="http://schemas.microsoft.com/office/powerpoint/2010/main" val="3761909266"/>
              </p:ext>
            </p:extLst>
          </p:nvPr>
        </p:nvGraphicFramePr>
        <p:xfrm>
          <a:off x="6360448" y="2479894"/>
          <a:ext cx="5611150" cy="2595880"/>
        </p:xfrm>
        <a:graphic>
          <a:graphicData uri="http://schemas.openxmlformats.org/drawingml/2006/table">
            <a:tbl>
              <a:tblPr bandRow="1">
                <a:tableStyleId>{5C22544A-7EE6-4342-B048-85BDC9FD1C3A}</a:tableStyleId>
              </a:tblPr>
              <a:tblGrid>
                <a:gridCol w="2805575">
                  <a:extLst>
                    <a:ext uri="{9D8B030D-6E8A-4147-A177-3AD203B41FA5}">
                      <a16:colId xmlns:a16="http://schemas.microsoft.com/office/drawing/2014/main" val="524053733"/>
                    </a:ext>
                  </a:extLst>
                </a:gridCol>
                <a:gridCol w="2805575">
                  <a:extLst>
                    <a:ext uri="{9D8B030D-6E8A-4147-A177-3AD203B41FA5}">
                      <a16:colId xmlns:a16="http://schemas.microsoft.com/office/drawing/2014/main" val="3872780114"/>
                    </a:ext>
                  </a:extLst>
                </a:gridCol>
              </a:tblGrid>
              <a:tr h="370840">
                <a:tc>
                  <a:txBody>
                    <a:bodyPr/>
                    <a:lstStyle/>
                    <a:p>
                      <a:r>
                        <a:rPr lang="en-US" b="1" dirty="0"/>
                        <a:t>Hidden Size</a:t>
                      </a:r>
                    </a:p>
                  </a:txBody>
                  <a:tcPr/>
                </a:tc>
                <a:tc>
                  <a:txBody>
                    <a:bodyPr/>
                    <a:lstStyle/>
                    <a:p>
                      <a:r>
                        <a:rPr lang="en-US" dirty="0"/>
                        <a:t>15</a:t>
                      </a:r>
                    </a:p>
                  </a:txBody>
                  <a:tcPr/>
                </a:tc>
                <a:extLst>
                  <a:ext uri="{0D108BD9-81ED-4DB2-BD59-A6C34878D82A}">
                    <a16:rowId xmlns:a16="http://schemas.microsoft.com/office/drawing/2014/main" val="2484962715"/>
                  </a:ext>
                </a:extLst>
              </a:tr>
              <a:tr h="370840">
                <a:tc>
                  <a:txBody>
                    <a:bodyPr/>
                    <a:lstStyle/>
                    <a:p>
                      <a:r>
                        <a:rPr lang="en-US" b="1" dirty="0"/>
                        <a:t>No. Epoch</a:t>
                      </a:r>
                    </a:p>
                  </a:txBody>
                  <a:tcPr/>
                </a:tc>
                <a:tc>
                  <a:txBody>
                    <a:bodyPr/>
                    <a:lstStyle/>
                    <a:p>
                      <a:r>
                        <a:rPr lang="en-US" dirty="0"/>
                        <a:t>1000</a:t>
                      </a:r>
                    </a:p>
                  </a:txBody>
                  <a:tcPr/>
                </a:tc>
                <a:extLst>
                  <a:ext uri="{0D108BD9-81ED-4DB2-BD59-A6C34878D82A}">
                    <a16:rowId xmlns:a16="http://schemas.microsoft.com/office/drawing/2014/main" val="483794996"/>
                  </a:ext>
                </a:extLst>
              </a:tr>
              <a:tr h="370840">
                <a:tc>
                  <a:txBody>
                    <a:bodyPr/>
                    <a:lstStyle/>
                    <a:p>
                      <a:r>
                        <a:rPr lang="en-US" b="1" dirty="0"/>
                        <a:t>Batch Size</a:t>
                      </a:r>
                    </a:p>
                  </a:txBody>
                  <a:tcPr/>
                </a:tc>
                <a:tc>
                  <a:txBody>
                    <a:bodyPr/>
                    <a:lstStyle/>
                    <a:p>
                      <a:r>
                        <a:rPr lang="en-US" dirty="0"/>
                        <a:t>32</a:t>
                      </a:r>
                    </a:p>
                  </a:txBody>
                  <a:tcPr/>
                </a:tc>
                <a:extLst>
                  <a:ext uri="{0D108BD9-81ED-4DB2-BD59-A6C34878D82A}">
                    <a16:rowId xmlns:a16="http://schemas.microsoft.com/office/drawing/2014/main" val="573832475"/>
                  </a:ext>
                </a:extLst>
              </a:tr>
              <a:tr h="370840">
                <a:tc>
                  <a:txBody>
                    <a:bodyPr/>
                    <a:lstStyle/>
                    <a:p>
                      <a:r>
                        <a:rPr lang="en-US" b="1" dirty="0"/>
                        <a:t>Teacher Forcing Rate</a:t>
                      </a:r>
                    </a:p>
                  </a:txBody>
                  <a:tcPr/>
                </a:tc>
                <a:tc>
                  <a:txBody>
                    <a:bodyPr/>
                    <a:lstStyle/>
                    <a:p>
                      <a:r>
                        <a:rPr lang="en-US" dirty="0"/>
                        <a:t>0.5</a:t>
                      </a:r>
                    </a:p>
                  </a:txBody>
                  <a:tcPr/>
                </a:tc>
                <a:extLst>
                  <a:ext uri="{0D108BD9-81ED-4DB2-BD59-A6C34878D82A}">
                    <a16:rowId xmlns:a16="http://schemas.microsoft.com/office/drawing/2014/main" val="2409264789"/>
                  </a:ext>
                </a:extLst>
              </a:tr>
              <a:tr h="370840">
                <a:tc>
                  <a:txBody>
                    <a:bodyPr/>
                    <a:lstStyle/>
                    <a:p>
                      <a:r>
                        <a:rPr lang="en-US" b="1" dirty="0"/>
                        <a:t>Learning Rate</a:t>
                      </a:r>
                    </a:p>
                  </a:txBody>
                  <a:tcPr/>
                </a:tc>
                <a:tc>
                  <a:txBody>
                    <a:bodyPr/>
                    <a:lstStyle/>
                    <a:p>
                      <a:r>
                        <a:rPr lang="en-US" dirty="0"/>
                        <a:t>0.01</a:t>
                      </a:r>
                    </a:p>
                  </a:txBody>
                  <a:tcPr/>
                </a:tc>
                <a:extLst>
                  <a:ext uri="{0D108BD9-81ED-4DB2-BD59-A6C34878D82A}">
                    <a16:rowId xmlns:a16="http://schemas.microsoft.com/office/drawing/2014/main" val="3570550657"/>
                  </a:ext>
                </a:extLst>
              </a:tr>
              <a:tr h="370840">
                <a:tc>
                  <a:txBody>
                    <a:bodyPr/>
                    <a:lstStyle/>
                    <a:p>
                      <a:r>
                        <a:rPr lang="en-US" b="1" dirty="0"/>
                        <a:t>Seconds / Iteration</a:t>
                      </a:r>
                    </a:p>
                  </a:txBody>
                  <a:tcPr/>
                </a:tc>
                <a:tc>
                  <a:txBody>
                    <a:bodyPr/>
                    <a:lstStyle/>
                    <a:p>
                      <a:r>
                        <a:rPr lang="en-US" dirty="0"/>
                        <a:t>3</a:t>
                      </a:r>
                    </a:p>
                  </a:txBody>
                  <a:tcPr/>
                </a:tc>
                <a:extLst>
                  <a:ext uri="{0D108BD9-81ED-4DB2-BD59-A6C34878D82A}">
                    <a16:rowId xmlns:a16="http://schemas.microsoft.com/office/drawing/2014/main" val="720896258"/>
                  </a:ext>
                </a:extLst>
              </a:tr>
              <a:tr h="370840">
                <a:tc>
                  <a:txBody>
                    <a:bodyPr/>
                    <a:lstStyle/>
                    <a:p>
                      <a:r>
                        <a:rPr lang="en-US" b="1" dirty="0"/>
                        <a:t>Total Time (Minutes)</a:t>
                      </a:r>
                    </a:p>
                  </a:txBody>
                  <a:tcPr/>
                </a:tc>
                <a:tc>
                  <a:txBody>
                    <a:bodyPr/>
                    <a:lstStyle/>
                    <a:p>
                      <a:r>
                        <a:rPr lang="en-US" dirty="0"/>
                        <a:t>50</a:t>
                      </a:r>
                    </a:p>
                  </a:txBody>
                  <a:tcPr/>
                </a:tc>
                <a:extLst>
                  <a:ext uri="{0D108BD9-81ED-4DB2-BD59-A6C34878D82A}">
                    <a16:rowId xmlns:a16="http://schemas.microsoft.com/office/drawing/2014/main" val="1628005131"/>
                  </a:ext>
                </a:extLst>
              </a:tr>
            </a:tbl>
          </a:graphicData>
        </a:graphic>
      </p:graphicFrame>
      <p:sp>
        <p:nvSpPr>
          <p:cNvPr id="7" name="TextBox 6">
            <a:extLst>
              <a:ext uri="{FF2B5EF4-FFF2-40B4-BE49-F238E27FC236}">
                <a16:creationId xmlns:a16="http://schemas.microsoft.com/office/drawing/2014/main" id="{9FF285BB-CA3B-4D7E-B2EB-A1FF4EB1536E}"/>
              </a:ext>
            </a:extLst>
          </p:cNvPr>
          <p:cNvSpPr txBox="1"/>
          <p:nvPr/>
        </p:nvSpPr>
        <p:spPr>
          <a:xfrm>
            <a:off x="8268501" y="2096549"/>
            <a:ext cx="1795043" cy="369332"/>
          </a:xfrm>
          <a:prstGeom prst="rect">
            <a:avLst/>
          </a:prstGeom>
          <a:noFill/>
        </p:spPr>
        <p:txBody>
          <a:bodyPr wrap="none" rtlCol="0">
            <a:spAutoFit/>
          </a:bodyPr>
          <a:lstStyle/>
          <a:p>
            <a:r>
              <a:rPr lang="en-US" b="1" dirty="0"/>
              <a:t>Algorithm Inputs</a:t>
            </a:r>
          </a:p>
        </p:txBody>
      </p:sp>
      <p:sp>
        <p:nvSpPr>
          <p:cNvPr id="8" name="Google Shape;236;p14">
            <a:extLst>
              <a:ext uri="{FF2B5EF4-FFF2-40B4-BE49-F238E27FC236}">
                <a16:creationId xmlns:a16="http://schemas.microsoft.com/office/drawing/2014/main" id="{E7BD99A4-FFC6-4A62-BB60-594A4483FCF3}"/>
              </a:ext>
            </a:extLst>
          </p:cNvPr>
          <p:cNvSpPr txBox="1">
            <a:spLocks/>
          </p:cNvSpPr>
          <p:nvPr/>
        </p:nvSpPr>
        <p:spPr>
          <a:xfrm>
            <a:off x="220402" y="1608880"/>
            <a:ext cx="5786859" cy="5249119"/>
          </a:xfrm>
          <a:prstGeom prst="rect">
            <a:avLst/>
          </a:prstGeom>
          <a:noFill/>
          <a:ln>
            <a:noFill/>
          </a:ln>
        </p:spPr>
        <p:txBody>
          <a:bodyPr spcFirstLastPara="1" vert="horz" wrap="square" lIns="91425" tIns="45700" rIns="91425" bIns="45700" rtlCol="0" anchor="t" anchorCtr="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buClr>
                <a:schemeClr val="dk1"/>
              </a:buClr>
              <a:buSzPts val="2800"/>
            </a:pPr>
            <a:r>
              <a:rPr lang="en-US" b="1" dirty="0"/>
              <a:t>Hidden size</a:t>
            </a:r>
            <a:r>
              <a:rPr lang="en-US" dirty="0"/>
              <a:t>: The most relied upon empirically-derived-rule-of-thumb is choose a number between the input and output size</a:t>
            </a:r>
          </a:p>
          <a:p>
            <a:pPr lvl="1">
              <a:spcBef>
                <a:spcPts val="0"/>
              </a:spcBef>
              <a:spcAft>
                <a:spcPts val="600"/>
              </a:spcAft>
              <a:buClr>
                <a:schemeClr val="dk1"/>
              </a:buClr>
              <a:buSzPts val="2800"/>
            </a:pPr>
            <a:r>
              <a:rPr lang="en-US" dirty="0"/>
              <a:t>Input = 30</a:t>
            </a:r>
          </a:p>
          <a:p>
            <a:pPr lvl="1">
              <a:spcBef>
                <a:spcPts val="0"/>
              </a:spcBef>
              <a:spcAft>
                <a:spcPts val="600"/>
              </a:spcAft>
              <a:buClr>
                <a:schemeClr val="dk1"/>
              </a:buClr>
              <a:buSzPts val="2800"/>
            </a:pPr>
            <a:r>
              <a:rPr lang="en-US" dirty="0"/>
              <a:t>Output = 5</a:t>
            </a:r>
          </a:p>
          <a:p>
            <a:pPr>
              <a:spcBef>
                <a:spcPts val="0"/>
              </a:spcBef>
              <a:spcAft>
                <a:spcPts val="600"/>
              </a:spcAft>
              <a:buClr>
                <a:schemeClr val="dk1"/>
              </a:buClr>
              <a:buSzPts val="2800"/>
            </a:pPr>
            <a:r>
              <a:rPr lang="en-US" b="1" dirty="0"/>
              <a:t>No. Epochs</a:t>
            </a:r>
            <a:r>
              <a:rPr lang="en-US" dirty="0"/>
              <a:t>: Chosen to be large to give the algorithm sufficient time to learn the complex ‘patterns’ of the data</a:t>
            </a:r>
          </a:p>
          <a:p>
            <a:pPr>
              <a:spcBef>
                <a:spcPts val="0"/>
              </a:spcBef>
              <a:spcAft>
                <a:spcPts val="600"/>
              </a:spcAft>
              <a:buClr>
                <a:schemeClr val="dk1"/>
              </a:buClr>
              <a:buSzPts val="2800"/>
            </a:pPr>
            <a:r>
              <a:rPr lang="en-US" b="1" dirty="0"/>
              <a:t>Batch Size</a:t>
            </a:r>
            <a:r>
              <a:rPr lang="en-US" dirty="0"/>
              <a:t>: Common value of 32 chosen. Allows the algorithm to see numerous samples before updating internal model parameters</a:t>
            </a:r>
          </a:p>
          <a:p>
            <a:pPr>
              <a:spcBef>
                <a:spcPts val="0"/>
              </a:spcBef>
              <a:spcAft>
                <a:spcPts val="600"/>
              </a:spcAft>
              <a:buClr>
                <a:schemeClr val="dk1"/>
              </a:buClr>
              <a:buSzPts val="2800"/>
            </a:pPr>
            <a:r>
              <a:rPr lang="en-US" b="1" dirty="0"/>
              <a:t>Teacher Forcing Rate</a:t>
            </a:r>
            <a:r>
              <a:rPr lang="en-US" dirty="0"/>
              <a:t>: Set high to speed </a:t>
            </a:r>
            <a:r>
              <a:rPr lang="en-US" b="1" dirty="0"/>
              <a:t>convergence and reduce instability</a:t>
            </a:r>
          </a:p>
          <a:p>
            <a:pPr>
              <a:spcBef>
                <a:spcPts val="0"/>
              </a:spcBef>
              <a:spcAft>
                <a:spcPts val="600"/>
              </a:spcAft>
              <a:buClr>
                <a:schemeClr val="dk1"/>
              </a:buClr>
              <a:buSzPts val="2800"/>
            </a:pPr>
            <a:r>
              <a:rPr lang="en-US" b="1" dirty="0"/>
              <a:t>Learning Rate</a:t>
            </a:r>
            <a:r>
              <a:rPr lang="en-US" dirty="0"/>
              <a:t>: Chosen to be small to allow for subtle changes over many epochs</a:t>
            </a:r>
          </a:p>
        </p:txBody>
      </p:sp>
      <p:sp>
        <p:nvSpPr>
          <p:cNvPr id="9" name="Google Shape;226;p13">
            <a:extLst>
              <a:ext uri="{FF2B5EF4-FFF2-40B4-BE49-F238E27FC236}">
                <a16:creationId xmlns:a16="http://schemas.microsoft.com/office/drawing/2014/main" id="{6467768E-945E-4802-9C34-CBA363130926}"/>
              </a:ext>
            </a:extLst>
          </p:cNvPr>
          <p:cNvSpPr txBox="1"/>
          <p:nvPr/>
        </p:nvSpPr>
        <p:spPr>
          <a:xfrm>
            <a:off x="8727406" y="6538651"/>
            <a:ext cx="3464594"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dirty="0">
                <a:solidFill>
                  <a:srgbClr val="22373A"/>
                </a:solidFill>
                <a:latin typeface="Verdana"/>
                <a:ea typeface="Verdana"/>
                <a:cs typeface="Verdana"/>
                <a:sym typeface="Verdana"/>
              </a:rPr>
              <a:t>Machine Learning Mastery; </a:t>
            </a:r>
            <a:r>
              <a:rPr lang="en-US" sz="1189" dirty="0" err="1">
                <a:solidFill>
                  <a:srgbClr val="22373A"/>
                </a:solidFill>
                <a:latin typeface="Verdana"/>
                <a:ea typeface="Verdana"/>
                <a:cs typeface="Verdana"/>
                <a:sym typeface="Verdana"/>
              </a:rPr>
              <a:t>StackExchange</a:t>
            </a:r>
            <a:endParaRPr sz="1189"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9045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007F-8178-4658-B39D-F98B7C15D6DE}"/>
              </a:ext>
            </a:extLst>
          </p:cNvPr>
          <p:cNvSpPr>
            <a:spLocks noGrp="1"/>
          </p:cNvSpPr>
          <p:nvPr>
            <p:ph type="title"/>
          </p:nvPr>
        </p:nvSpPr>
        <p:spPr/>
        <p:txBody>
          <a:bodyPr/>
          <a:lstStyle/>
          <a:p>
            <a:r>
              <a:rPr lang="en-US" dirty="0"/>
              <a:t>Performance</a:t>
            </a:r>
          </a:p>
        </p:txBody>
      </p:sp>
      <p:pic>
        <p:nvPicPr>
          <p:cNvPr id="5" name="Picture 4">
            <a:extLst>
              <a:ext uri="{FF2B5EF4-FFF2-40B4-BE49-F238E27FC236}">
                <a16:creationId xmlns:a16="http://schemas.microsoft.com/office/drawing/2014/main" id="{0445568B-CA4D-438F-8CB1-2416A2D36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06" y="2845462"/>
            <a:ext cx="5081158" cy="3366267"/>
          </a:xfrm>
          <a:prstGeom prst="rect">
            <a:avLst/>
          </a:prstGeom>
        </p:spPr>
      </p:pic>
      <p:pic>
        <p:nvPicPr>
          <p:cNvPr id="7" name="Picture 6">
            <a:extLst>
              <a:ext uri="{FF2B5EF4-FFF2-40B4-BE49-F238E27FC236}">
                <a16:creationId xmlns:a16="http://schemas.microsoft.com/office/drawing/2014/main" id="{0E92B005-A1EA-4BD6-9A8F-56CEB5BB9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814" y="0"/>
            <a:ext cx="5820656" cy="6858000"/>
          </a:xfrm>
          <a:prstGeom prst="rect">
            <a:avLst/>
          </a:prstGeom>
        </p:spPr>
      </p:pic>
      <p:sp>
        <p:nvSpPr>
          <p:cNvPr id="8" name="TextBox 7">
            <a:extLst>
              <a:ext uri="{FF2B5EF4-FFF2-40B4-BE49-F238E27FC236}">
                <a16:creationId xmlns:a16="http://schemas.microsoft.com/office/drawing/2014/main" id="{F02B724F-53F3-4A62-873B-2A13A5EBAC6A}"/>
              </a:ext>
            </a:extLst>
          </p:cNvPr>
          <p:cNvSpPr txBox="1"/>
          <p:nvPr/>
        </p:nvSpPr>
        <p:spPr>
          <a:xfrm>
            <a:off x="2397539" y="2476130"/>
            <a:ext cx="1192891" cy="369332"/>
          </a:xfrm>
          <a:prstGeom prst="rect">
            <a:avLst/>
          </a:prstGeom>
          <a:noFill/>
        </p:spPr>
        <p:txBody>
          <a:bodyPr wrap="none" rtlCol="0">
            <a:spAutoFit/>
          </a:bodyPr>
          <a:lstStyle/>
          <a:p>
            <a:r>
              <a:rPr lang="en-US" b="1" dirty="0"/>
              <a:t>Loss Curve</a:t>
            </a:r>
          </a:p>
        </p:txBody>
      </p:sp>
    </p:spTree>
    <p:extLst>
      <p:ext uri="{BB962C8B-B14F-4D97-AF65-F5344CB8AC3E}">
        <p14:creationId xmlns:p14="http://schemas.microsoft.com/office/powerpoint/2010/main" val="199751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5313-D1AB-4DED-A8BF-28BDD72FA14D}"/>
              </a:ext>
            </a:extLst>
          </p:cNvPr>
          <p:cNvSpPr>
            <a:spLocks noGrp="1"/>
          </p:cNvSpPr>
          <p:nvPr>
            <p:ph type="title"/>
          </p:nvPr>
        </p:nvSpPr>
        <p:spPr>
          <a:xfrm>
            <a:off x="838200" y="0"/>
            <a:ext cx="10515600" cy="1325563"/>
          </a:xfrm>
        </p:spPr>
        <p:txBody>
          <a:bodyPr/>
          <a:lstStyle/>
          <a:p>
            <a:r>
              <a:rPr lang="en-US" dirty="0"/>
              <a:t>Limitations</a:t>
            </a:r>
          </a:p>
        </p:txBody>
      </p:sp>
      <p:sp>
        <p:nvSpPr>
          <p:cNvPr id="3" name="Content Placeholder 2">
            <a:extLst>
              <a:ext uri="{FF2B5EF4-FFF2-40B4-BE49-F238E27FC236}">
                <a16:creationId xmlns:a16="http://schemas.microsoft.com/office/drawing/2014/main" id="{1FCF72A2-4227-4A00-8FB9-AB452E91F408}"/>
              </a:ext>
            </a:extLst>
          </p:cNvPr>
          <p:cNvSpPr>
            <a:spLocks noGrp="1"/>
          </p:cNvSpPr>
          <p:nvPr>
            <p:ph idx="1"/>
          </p:nvPr>
        </p:nvSpPr>
        <p:spPr>
          <a:xfrm>
            <a:off x="838200" y="1214438"/>
            <a:ext cx="10515600" cy="5533080"/>
          </a:xfrm>
        </p:spPr>
        <p:txBody>
          <a:bodyPr>
            <a:normAutofit fontScale="85000" lnSpcReduction="10000"/>
          </a:bodyPr>
          <a:lstStyle/>
          <a:p>
            <a:r>
              <a:rPr lang="en-US" dirty="0"/>
              <a:t>Possible that there are no patterns to find</a:t>
            </a:r>
          </a:p>
          <a:p>
            <a:pPr lvl="1"/>
            <a:r>
              <a:rPr lang="en-US" dirty="0"/>
              <a:t>System too complex</a:t>
            </a:r>
          </a:p>
          <a:p>
            <a:pPr lvl="1"/>
            <a:r>
              <a:rPr lang="en-US" dirty="0"/>
              <a:t>Dynamic triggering</a:t>
            </a:r>
          </a:p>
          <a:p>
            <a:pPr lvl="1"/>
            <a:r>
              <a:rPr lang="en-US" dirty="0"/>
              <a:t>Patches or segments act uniquely</a:t>
            </a:r>
          </a:p>
          <a:p>
            <a:r>
              <a:rPr lang="en-US" dirty="0"/>
              <a:t>Local patterns may exist</a:t>
            </a:r>
          </a:p>
          <a:p>
            <a:pPr lvl="1"/>
            <a:r>
              <a:rPr lang="en-US" dirty="0"/>
              <a:t>Need to find specific faults and isolate seismicity for each to the justify the use of LSTM</a:t>
            </a:r>
          </a:p>
          <a:p>
            <a:r>
              <a:rPr lang="en-US" dirty="0"/>
              <a:t>Data can be ‘non-stationary’ and prone to ‘regime changes’ which may render older data less relevant for prediction</a:t>
            </a:r>
          </a:p>
          <a:p>
            <a:pPr lvl="1"/>
            <a:r>
              <a:rPr lang="en-US" dirty="0"/>
              <a:t>E.g., major earthquakes drastically change the stress state within the crust</a:t>
            </a:r>
          </a:p>
          <a:p>
            <a:pPr lvl="1"/>
            <a:r>
              <a:rPr lang="en-US" dirty="0"/>
              <a:t>Possible improvement - Exponential Moving Average – weights time series by recency</a:t>
            </a:r>
          </a:p>
          <a:p>
            <a:r>
              <a:rPr lang="en-US" dirty="0"/>
              <a:t>We do not have a complete dataset</a:t>
            </a:r>
          </a:p>
          <a:p>
            <a:pPr lvl="1"/>
            <a:r>
              <a:rPr lang="en-US" dirty="0"/>
              <a:t>Earthquakes not detected</a:t>
            </a:r>
          </a:p>
          <a:p>
            <a:pPr lvl="1"/>
            <a:r>
              <a:rPr lang="en-US" dirty="0"/>
              <a:t>Time series too short</a:t>
            </a:r>
          </a:p>
          <a:p>
            <a:pPr lvl="1"/>
            <a:r>
              <a:rPr lang="en-US" dirty="0"/>
              <a:t>Dynamic system larger than domain of network coverage</a:t>
            </a:r>
          </a:p>
          <a:p>
            <a:r>
              <a:rPr lang="en-US" dirty="0"/>
              <a:t>Too time intensive to identify the appropriate hyper parameter combination – needs manual intervention</a:t>
            </a:r>
          </a:p>
          <a:p>
            <a:endParaRPr lang="en-US" dirty="0"/>
          </a:p>
        </p:txBody>
      </p:sp>
    </p:spTree>
    <p:extLst>
      <p:ext uri="{BB962C8B-B14F-4D97-AF65-F5344CB8AC3E}">
        <p14:creationId xmlns:p14="http://schemas.microsoft.com/office/powerpoint/2010/main" val="327366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58EF-8D07-4D9A-9F4E-DB58E6301756}"/>
              </a:ext>
            </a:extLst>
          </p:cNvPr>
          <p:cNvSpPr>
            <a:spLocks noGrp="1"/>
          </p:cNvSpPr>
          <p:nvPr>
            <p:ph type="title"/>
          </p:nvPr>
        </p:nvSpPr>
        <p:spPr/>
        <p:txBody>
          <a:bodyPr/>
          <a:lstStyle/>
          <a:p>
            <a:r>
              <a:rPr lang="en-US" dirty="0"/>
              <a:t>Works Referenced</a:t>
            </a:r>
          </a:p>
        </p:txBody>
      </p:sp>
      <p:sp>
        <p:nvSpPr>
          <p:cNvPr id="3" name="Content Placeholder 2">
            <a:extLst>
              <a:ext uri="{FF2B5EF4-FFF2-40B4-BE49-F238E27FC236}">
                <a16:creationId xmlns:a16="http://schemas.microsoft.com/office/drawing/2014/main" id="{6D47ECC4-D3F3-4759-B326-B1D69B3E8E13}"/>
              </a:ext>
            </a:extLst>
          </p:cNvPr>
          <p:cNvSpPr>
            <a:spLocks noGrp="1"/>
          </p:cNvSpPr>
          <p:nvPr>
            <p:ph idx="1"/>
          </p:nvPr>
        </p:nvSpPr>
        <p:spPr>
          <a:xfrm>
            <a:off x="370391" y="1825625"/>
            <a:ext cx="11821610" cy="4351338"/>
          </a:xfrm>
        </p:spPr>
        <p:txBody>
          <a:bodyPr>
            <a:normAutofit lnSpcReduction="10000"/>
          </a:bodyPr>
          <a:lstStyle/>
          <a:p>
            <a:r>
              <a:rPr lang="en-US" dirty="0"/>
              <a:t>Ross et al., </a:t>
            </a:r>
            <a:r>
              <a:rPr lang="en-US" i="1" dirty="0"/>
              <a:t>Science </a:t>
            </a:r>
            <a:r>
              <a:rPr lang="en-US" b="1" dirty="0"/>
              <a:t>364</a:t>
            </a:r>
            <a:r>
              <a:rPr lang="en-US" dirty="0"/>
              <a:t>, 767-771 (2019)</a:t>
            </a:r>
          </a:p>
          <a:p>
            <a:r>
              <a:rPr lang="en-US" dirty="0" err="1"/>
              <a:t>Plesch</a:t>
            </a:r>
            <a:r>
              <a:rPr lang="en-US" dirty="0"/>
              <a:t> et al., </a:t>
            </a:r>
            <a:r>
              <a:rPr lang="en-US" i="1" dirty="0"/>
              <a:t>BSSA </a:t>
            </a:r>
            <a:r>
              <a:rPr lang="en-US" b="1" dirty="0"/>
              <a:t>97</a:t>
            </a:r>
            <a:r>
              <a:rPr lang="en-US" dirty="0"/>
              <a:t>, 1793-1802 (2007)</a:t>
            </a:r>
          </a:p>
          <a:p>
            <a:r>
              <a:rPr lang="en-US" dirty="0" err="1"/>
              <a:t>Olah</a:t>
            </a:r>
            <a:r>
              <a:rPr lang="en-US" dirty="0"/>
              <a:t>, Christopher, Understanding LSTM Networks, </a:t>
            </a:r>
            <a:r>
              <a:rPr lang="en-US" dirty="0" err="1"/>
              <a:t>Olah’s</a:t>
            </a:r>
            <a:r>
              <a:rPr lang="en-US" dirty="0"/>
              <a:t> Blog, </a:t>
            </a:r>
            <a:r>
              <a:rPr lang="en-US" i="1" dirty="0" err="1"/>
              <a:t>Github</a:t>
            </a:r>
            <a:r>
              <a:rPr lang="en-US" dirty="0"/>
              <a:t>, (2015)</a:t>
            </a:r>
          </a:p>
          <a:p>
            <a:r>
              <a:rPr lang="en-US" dirty="0"/>
              <a:t>Numerous articles on </a:t>
            </a:r>
            <a:r>
              <a:rPr lang="en-US" dirty="0">
                <a:hlinkClick r:id="rId2"/>
              </a:rPr>
              <a:t>www.machinelearning.com</a:t>
            </a:r>
            <a:endParaRPr lang="en-US" dirty="0"/>
          </a:p>
          <a:p>
            <a:r>
              <a:rPr lang="en-US" dirty="0"/>
              <a:t>Numerous articles on </a:t>
            </a:r>
            <a:r>
              <a:rPr lang="en-US" dirty="0">
                <a:hlinkClick r:id="rId3"/>
              </a:rPr>
              <a:t>www.towardsdatascience.com</a:t>
            </a:r>
            <a:endParaRPr lang="en-US" dirty="0"/>
          </a:p>
          <a:p>
            <a:r>
              <a:rPr lang="en-US" dirty="0"/>
              <a:t>Numerous articles on </a:t>
            </a:r>
            <a:r>
              <a:rPr lang="en-US" dirty="0">
                <a:hlinkClick r:id="rId4"/>
              </a:rPr>
              <a:t>www.medium.com</a:t>
            </a:r>
            <a:endParaRPr lang="en-US" dirty="0"/>
          </a:p>
          <a:p>
            <a:r>
              <a:rPr lang="en-US" dirty="0"/>
              <a:t>“The Parkfield, California, Earthquake Experiment”. </a:t>
            </a:r>
            <a:r>
              <a:rPr lang="en-US" i="1" dirty="0"/>
              <a:t>USGS: Science for a Changing World Website</a:t>
            </a:r>
            <a:r>
              <a:rPr lang="en-US" dirty="0"/>
              <a:t>. Web.</a:t>
            </a:r>
          </a:p>
          <a:p>
            <a:r>
              <a:rPr lang="en-US" dirty="0"/>
              <a:t>Laura </a:t>
            </a:r>
            <a:r>
              <a:rPr lang="en-US" dirty="0" err="1"/>
              <a:t>Kulowski</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9521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C506-78E8-4981-B84C-249D49F9473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C81A961-B713-43B6-BAA4-51AD8E5AA122}"/>
              </a:ext>
            </a:extLst>
          </p:cNvPr>
          <p:cNvSpPr>
            <a:spLocks noGrp="1"/>
          </p:cNvSpPr>
          <p:nvPr>
            <p:ph idx="1"/>
          </p:nvPr>
        </p:nvSpPr>
        <p:spPr/>
        <p:txBody>
          <a:bodyPr/>
          <a:lstStyle/>
          <a:p>
            <a:r>
              <a:rPr lang="en-US" dirty="0"/>
              <a:t>Outstanding scientific question and potential impact of solution</a:t>
            </a:r>
          </a:p>
          <a:p>
            <a:r>
              <a:rPr lang="en-US" dirty="0"/>
              <a:t>Data selection and curation</a:t>
            </a:r>
          </a:p>
          <a:p>
            <a:r>
              <a:rPr lang="en-US" dirty="0"/>
              <a:t>Algorithm explanation and methods</a:t>
            </a:r>
          </a:p>
          <a:p>
            <a:r>
              <a:rPr lang="en-US" dirty="0"/>
              <a:t>Computation and implementation</a:t>
            </a:r>
          </a:p>
          <a:p>
            <a:r>
              <a:rPr lang="en-US" dirty="0"/>
              <a:t>Performance assessment</a:t>
            </a:r>
          </a:p>
          <a:p>
            <a:r>
              <a:rPr lang="en-US" dirty="0"/>
              <a:t>Evaluating success and limitations of approach</a:t>
            </a:r>
          </a:p>
        </p:txBody>
      </p:sp>
    </p:spTree>
    <p:extLst>
      <p:ext uri="{BB962C8B-B14F-4D97-AF65-F5344CB8AC3E}">
        <p14:creationId xmlns:p14="http://schemas.microsoft.com/office/powerpoint/2010/main" val="117182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EF0C-09CD-4A3C-A6D3-D0F3C7115B4B}"/>
              </a:ext>
            </a:extLst>
          </p:cNvPr>
          <p:cNvSpPr>
            <a:spLocks noGrp="1"/>
          </p:cNvSpPr>
          <p:nvPr>
            <p:ph type="title"/>
          </p:nvPr>
        </p:nvSpPr>
        <p:spPr>
          <a:xfrm>
            <a:off x="838200" y="365125"/>
            <a:ext cx="10515600" cy="1325563"/>
          </a:xfrm>
        </p:spPr>
        <p:txBody>
          <a:bodyPr/>
          <a:lstStyle/>
          <a:p>
            <a:r>
              <a:rPr lang="en-US" dirty="0"/>
              <a:t>Question: Can we detect patterns in seismic moment release in California?</a:t>
            </a:r>
          </a:p>
        </p:txBody>
      </p:sp>
      <p:sp>
        <p:nvSpPr>
          <p:cNvPr id="3" name="Content Placeholder 2">
            <a:extLst>
              <a:ext uri="{FF2B5EF4-FFF2-40B4-BE49-F238E27FC236}">
                <a16:creationId xmlns:a16="http://schemas.microsoft.com/office/drawing/2014/main" id="{48181B64-63EA-49A9-9307-130762C8408C}"/>
              </a:ext>
            </a:extLst>
          </p:cNvPr>
          <p:cNvSpPr>
            <a:spLocks noGrp="1"/>
          </p:cNvSpPr>
          <p:nvPr>
            <p:ph idx="1"/>
          </p:nvPr>
        </p:nvSpPr>
        <p:spPr>
          <a:xfrm>
            <a:off x="130629" y="2407534"/>
            <a:ext cx="5286323" cy="3627386"/>
          </a:xfrm>
        </p:spPr>
        <p:txBody>
          <a:bodyPr>
            <a:normAutofit lnSpcReduction="10000"/>
          </a:bodyPr>
          <a:lstStyle/>
          <a:p>
            <a:r>
              <a:rPr lang="en-US" dirty="0"/>
              <a:t>Impact: </a:t>
            </a:r>
          </a:p>
          <a:p>
            <a:pPr lvl="1"/>
            <a:r>
              <a:rPr lang="en-US" dirty="0"/>
              <a:t>Plate boundary-scale fault and earthquake dynamics</a:t>
            </a:r>
          </a:p>
          <a:p>
            <a:pPr lvl="1"/>
            <a:r>
              <a:rPr lang="en-US" dirty="0"/>
              <a:t>Earthquake prediction</a:t>
            </a:r>
          </a:p>
          <a:p>
            <a:pPr lvl="1"/>
            <a:r>
              <a:rPr lang="en-US" dirty="0"/>
              <a:t>Novel insights from newly minted dataset too large to manually interpret</a:t>
            </a:r>
          </a:p>
          <a:p>
            <a:pPr lvl="1"/>
            <a:r>
              <a:rPr lang="en-US" dirty="0"/>
              <a:t>Simplification of complex, dynamic, interrelated earth systems</a:t>
            </a:r>
          </a:p>
          <a:p>
            <a:pPr lvl="1"/>
            <a:r>
              <a:rPr lang="en-US" dirty="0"/>
              <a:t>Earthquake physics</a:t>
            </a:r>
          </a:p>
          <a:p>
            <a:pPr lvl="1"/>
            <a:endParaRPr lang="en-US" dirty="0"/>
          </a:p>
        </p:txBody>
      </p:sp>
      <p:pic>
        <p:nvPicPr>
          <p:cNvPr id="2050" name="Picture 2" descr="https://files.scec.org/s3fs-public/CFM52_ColoredFaults.jpg">
            <a:extLst>
              <a:ext uri="{FF2B5EF4-FFF2-40B4-BE49-F238E27FC236}">
                <a16:creationId xmlns:a16="http://schemas.microsoft.com/office/drawing/2014/main" id="{DF3D1656-DB15-4EB9-B1CF-A03914187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4611" y="2210762"/>
            <a:ext cx="5968759" cy="43342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3BC276-481D-46BC-B748-617A5C116085}"/>
              </a:ext>
            </a:extLst>
          </p:cNvPr>
          <p:cNvSpPr txBox="1"/>
          <p:nvPr/>
        </p:nvSpPr>
        <p:spPr>
          <a:xfrm>
            <a:off x="6347998" y="1794995"/>
            <a:ext cx="4901983" cy="369332"/>
          </a:xfrm>
          <a:prstGeom prst="rect">
            <a:avLst/>
          </a:prstGeom>
          <a:noFill/>
        </p:spPr>
        <p:txBody>
          <a:bodyPr wrap="none" rtlCol="0">
            <a:spAutoFit/>
          </a:bodyPr>
          <a:lstStyle/>
          <a:p>
            <a:r>
              <a:rPr lang="en-US" b="1" dirty="0"/>
              <a:t>Visualization of the SCEC Community Fault Model</a:t>
            </a:r>
          </a:p>
        </p:txBody>
      </p:sp>
      <p:sp>
        <p:nvSpPr>
          <p:cNvPr id="7" name="Google Shape;226;p13">
            <a:extLst>
              <a:ext uri="{FF2B5EF4-FFF2-40B4-BE49-F238E27FC236}">
                <a16:creationId xmlns:a16="http://schemas.microsoft.com/office/drawing/2014/main" id="{991C1F17-388D-45D4-83EA-A27E566F7554}"/>
              </a:ext>
            </a:extLst>
          </p:cNvPr>
          <p:cNvSpPr txBox="1"/>
          <p:nvPr/>
        </p:nvSpPr>
        <p:spPr>
          <a:xfrm>
            <a:off x="10660284" y="6635359"/>
            <a:ext cx="1531717"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b="0" i="0" u="none" strike="noStrike" cap="none" dirty="0" err="1">
                <a:solidFill>
                  <a:srgbClr val="22373A"/>
                </a:solidFill>
                <a:latin typeface="Verdana"/>
                <a:ea typeface="Verdana"/>
                <a:cs typeface="Verdana"/>
                <a:sym typeface="Verdana"/>
              </a:rPr>
              <a:t>Plesch</a:t>
            </a:r>
            <a:r>
              <a:rPr lang="en-US" sz="1189" b="0" i="0" u="none" strike="noStrike" cap="none" dirty="0">
                <a:solidFill>
                  <a:srgbClr val="22373A"/>
                </a:solidFill>
                <a:latin typeface="Verdana"/>
                <a:ea typeface="Verdana"/>
                <a:cs typeface="Verdana"/>
                <a:sym typeface="Verdana"/>
              </a:rPr>
              <a:t> et al., 2007</a:t>
            </a:r>
            <a:endParaRPr sz="1189"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78394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5E8F-31C1-4F95-823C-2A5DA5AA83CE}"/>
              </a:ext>
            </a:extLst>
          </p:cNvPr>
          <p:cNvSpPr>
            <a:spLocks noGrp="1"/>
          </p:cNvSpPr>
          <p:nvPr>
            <p:ph type="title"/>
          </p:nvPr>
        </p:nvSpPr>
        <p:spPr>
          <a:xfrm>
            <a:off x="153233" y="153192"/>
            <a:ext cx="6547129" cy="1325563"/>
          </a:xfrm>
        </p:spPr>
        <p:txBody>
          <a:bodyPr/>
          <a:lstStyle/>
          <a:p>
            <a:r>
              <a:rPr lang="en-US" dirty="0"/>
              <a:t>Data Selection</a:t>
            </a:r>
          </a:p>
        </p:txBody>
      </p:sp>
      <p:sp>
        <p:nvSpPr>
          <p:cNvPr id="3" name="Content Placeholder 2">
            <a:extLst>
              <a:ext uri="{FF2B5EF4-FFF2-40B4-BE49-F238E27FC236}">
                <a16:creationId xmlns:a16="http://schemas.microsoft.com/office/drawing/2014/main" id="{EDFDC65D-B390-4E94-AF74-987AD843D2D1}"/>
              </a:ext>
            </a:extLst>
          </p:cNvPr>
          <p:cNvSpPr>
            <a:spLocks noGrp="1"/>
          </p:cNvSpPr>
          <p:nvPr>
            <p:ph idx="1"/>
          </p:nvPr>
        </p:nvSpPr>
        <p:spPr>
          <a:xfrm>
            <a:off x="429977" y="1324947"/>
            <a:ext cx="6547128" cy="4505146"/>
          </a:xfrm>
        </p:spPr>
        <p:txBody>
          <a:bodyPr/>
          <a:lstStyle/>
          <a:p>
            <a:pPr marL="0" lvl="0" indent="0">
              <a:spcBef>
                <a:spcPts val="0"/>
              </a:spcBef>
              <a:buClr>
                <a:schemeClr val="dk1"/>
              </a:buClr>
              <a:buSzPts val="2200"/>
              <a:buNone/>
            </a:pPr>
            <a:r>
              <a:rPr lang="en-US" sz="2200" dirty="0"/>
              <a:t>Ross et al. (2019)</a:t>
            </a:r>
            <a:endParaRPr lang="en-US" dirty="0"/>
          </a:p>
          <a:p>
            <a:pPr lvl="1">
              <a:buClr>
                <a:schemeClr val="dk1"/>
              </a:buClr>
              <a:buSzPts val="2200"/>
            </a:pPr>
            <a:r>
              <a:rPr lang="en-US" sz="2200" dirty="0"/>
              <a:t>Quake Template Matching (QTM) seismicity catalog for southern California.</a:t>
            </a:r>
          </a:p>
          <a:p>
            <a:pPr lvl="1">
              <a:buClr>
                <a:schemeClr val="dk1"/>
              </a:buClr>
              <a:buSzPts val="2200"/>
            </a:pPr>
            <a:r>
              <a:rPr lang="en-US" sz="2200" dirty="0"/>
              <a:t>2008-2017</a:t>
            </a:r>
            <a:endParaRPr lang="en-US" dirty="0"/>
          </a:p>
          <a:p>
            <a:pPr lvl="1">
              <a:buClr>
                <a:schemeClr val="dk1"/>
              </a:buClr>
              <a:buSzPts val="2200"/>
            </a:pPr>
            <a:r>
              <a:rPr lang="en-US" sz="2200" dirty="0"/>
              <a:t>~900,000 earthquakes</a:t>
            </a:r>
            <a:endParaRPr lang="en-US" dirty="0"/>
          </a:p>
          <a:p>
            <a:pPr lvl="1">
              <a:buClr>
                <a:schemeClr val="dk1"/>
              </a:buClr>
              <a:buSzPts val="2200"/>
            </a:pPr>
            <a:r>
              <a:rPr lang="en-US" sz="2200" dirty="0"/>
              <a:t>Detection threshold of 12 times the median absolute deviation (min Mag &lt;-1.95)</a:t>
            </a:r>
            <a:endParaRPr lang="en-US" dirty="0"/>
          </a:p>
          <a:p>
            <a:endParaRPr lang="en-US" dirty="0"/>
          </a:p>
        </p:txBody>
      </p:sp>
      <p:pic>
        <p:nvPicPr>
          <p:cNvPr id="4" name="Picture 3">
            <a:extLst>
              <a:ext uri="{FF2B5EF4-FFF2-40B4-BE49-F238E27FC236}">
                <a16:creationId xmlns:a16="http://schemas.microsoft.com/office/drawing/2014/main" id="{CA6FC063-2F7B-481F-A8D6-64B330C10EE2}"/>
              </a:ext>
            </a:extLst>
          </p:cNvPr>
          <p:cNvPicPr>
            <a:picLocks noChangeAspect="1"/>
          </p:cNvPicPr>
          <p:nvPr/>
        </p:nvPicPr>
        <p:blipFill>
          <a:blip r:embed="rId3"/>
          <a:stretch>
            <a:fillRect/>
          </a:stretch>
        </p:blipFill>
        <p:spPr>
          <a:xfrm>
            <a:off x="7236938" y="590308"/>
            <a:ext cx="4525085" cy="5920451"/>
          </a:xfrm>
          <a:prstGeom prst="rect">
            <a:avLst/>
          </a:prstGeom>
        </p:spPr>
      </p:pic>
      <p:pic>
        <p:nvPicPr>
          <p:cNvPr id="5" name="Picture 4">
            <a:extLst>
              <a:ext uri="{FF2B5EF4-FFF2-40B4-BE49-F238E27FC236}">
                <a16:creationId xmlns:a16="http://schemas.microsoft.com/office/drawing/2014/main" id="{ECA43820-0A48-4499-9DB4-363ECDE4E9D2}"/>
              </a:ext>
            </a:extLst>
          </p:cNvPr>
          <p:cNvPicPr>
            <a:picLocks noChangeAspect="1"/>
          </p:cNvPicPr>
          <p:nvPr/>
        </p:nvPicPr>
        <p:blipFill>
          <a:blip r:embed="rId4"/>
          <a:stretch>
            <a:fillRect/>
          </a:stretch>
        </p:blipFill>
        <p:spPr>
          <a:xfrm>
            <a:off x="1170530" y="4369642"/>
            <a:ext cx="4808623" cy="2265717"/>
          </a:xfrm>
          <a:prstGeom prst="rect">
            <a:avLst/>
          </a:prstGeom>
        </p:spPr>
      </p:pic>
      <p:sp>
        <p:nvSpPr>
          <p:cNvPr id="6" name="TextBox 5">
            <a:extLst>
              <a:ext uri="{FF2B5EF4-FFF2-40B4-BE49-F238E27FC236}">
                <a16:creationId xmlns:a16="http://schemas.microsoft.com/office/drawing/2014/main" id="{03A389A4-5BE2-4B4C-B7E4-FEBBF995C81F}"/>
              </a:ext>
            </a:extLst>
          </p:cNvPr>
          <p:cNvSpPr txBox="1"/>
          <p:nvPr/>
        </p:nvSpPr>
        <p:spPr>
          <a:xfrm>
            <a:off x="2005764" y="4092379"/>
            <a:ext cx="3448060" cy="369332"/>
          </a:xfrm>
          <a:prstGeom prst="rect">
            <a:avLst/>
          </a:prstGeom>
          <a:noFill/>
        </p:spPr>
        <p:txBody>
          <a:bodyPr wrap="none" rtlCol="0">
            <a:spAutoFit/>
          </a:bodyPr>
          <a:lstStyle/>
          <a:p>
            <a:r>
              <a:rPr lang="en-US" b="1" dirty="0"/>
              <a:t>Frequency-magnitude distribution</a:t>
            </a:r>
          </a:p>
        </p:txBody>
      </p:sp>
      <p:sp>
        <p:nvSpPr>
          <p:cNvPr id="7" name="TextBox 6">
            <a:extLst>
              <a:ext uri="{FF2B5EF4-FFF2-40B4-BE49-F238E27FC236}">
                <a16:creationId xmlns:a16="http://schemas.microsoft.com/office/drawing/2014/main" id="{D2FF6BA3-B623-4BD0-9D13-E51D17204B15}"/>
              </a:ext>
            </a:extLst>
          </p:cNvPr>
          <p:cNvSpPr txBox="1"/>
          <p:nvPr/>
        </p:nvSpPr>
        <p:spPr>
          <a:xfrm>
            <a:off x="7167463" y="222641"/>
            <a:ext cx="4749249" cy="369332"/>
          </a:xfrm>
          <a:prstGeom prst="rect">
            <a:avLst/>
          </a:prstGeom>
          <a:noFill/>
        </p:spPr>
        <p:txBody>
          <a:bodyPr wrap="none" rtlCol="0">
            <a:spAutoFit/>
          </a:bodyPr>
          <a:lstStyle/>
          <a:p>
            <a:r>
              <a:rPr lang="en-US" b="1" dirty="0"/>
              <a:t>Mapped seismicity in the San Jacinto Fault Zone</a:t>
            </a:r>
          </a:p>
        </p:txBody>
      </p:sp>
      <p:sp>
        <p:nvSpPr>
          <p:cNvPr id="8" name="Google Shape;226;p13">
            <a:extLst>
              <a:ext uri="{FF2B5EF4-FFF2-40B4-BE49-F238E27FC236}">
                <a16:creationId xmlns:a16="http://schemas.microsoft.com/office/drawing/2014/main" id="{142EBBB6-4F58-4DD0-AE87-D1BF867D085B}"/>
              </a:ext>
            </a:extLst>
          </p:cNvPr>
          <p:cNvSpPr txBox="1"/>
          <p:nvPr/>
        </p:nvSpPr>
        <p:spPr>
          <a:xfrm>
            <a:off x="10810754" y="6635359"/>
            <a:ext cx="1381247"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b="0" i="0" u="none" strike="noStrike" cap="none" dirty="0">
                <a:solidFill>
                  <a:srgbClr val="22373A"/>
                </a:solidFill>
                <a:latin typeface="Verdana"/>
                <a:ea typeface="Verdana"/>
                <a:cs typeface="Verdana"/>
                <a:sym typeface="Verdana"/>
              </a:rPr>
              <a:t>Ross et al., 2019</a:t>
            </a:r>
            <a:endParaRPr sz="1189"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66916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DA8463B-B647-466F-A019-350EF4BBA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71" y="2646394"/>
            <a:ext cx="5774641" cy="4092359"/>
          </a:xfrm>
          <a:prstGeom prst="rect">
            <a:avLst/>
          </a:prstGeom>
        </p:spPr>
      </p:pic>
      <p:sp>
        <p:nvSpPr>
          <p:cNvPr id="2" name="Title 1">
            <a:extLst>
              <a:ext uri="{FF2B5EF4-FFF2-40B4-BE49-F238E27FC236}">
                <a16:creationId xmlns:a16="http://schemas.microsoft.com/office/drawing/2014/main" id="{6A175E8F-31C1-4F95-823C-2A5DA5AA83CE}"/>
              </a:ext>
            </a:extLst>
          </p:cNvPr>
          <p:cNvSpPr>
            <a:spLocks noGrp="1"/>
          </p:cNvSpPr>
          <p:nvPr>
            <p:ph type="title"/>
          </p:nvPr>
        </p:nvSpPr>
        <p:spPr>
          <a:xfrm>
            <a:off x="153233" y="-98082"/>
            <a:ext cx="6547129" cy="1325563"/>
          </a:xfrm>
        </p:spPr>
        <p:txBody>
          <a:bodyPr/>
          <a:lstStyle/>
          <a:p>
            <a:r>
              <a:rPr lang="en-US" dirty="0"/>
              <a:t>Data Curation</a:t>
            </a:r>
          </a:p>
        </p:txBody>
      </p:sp>
      <p:sp>
        <p:nvSpPr>
          <p:cNvPr id="3" name="Content Placeholder 2">
            <a:extLst>
              <a:ext uri="{FF2B5EF4-FFF2-40B4-BE49-F238E27FC236}">
                <a16:creationId xmlns:a16="http://schemas.microsoft.com/office/drawing/2014/main" id="{EDFDC65D-B390-4E94-AF74-987AD843D2D1}"/>
              </a:ext>
            </a:extLst>
          </p:cNvPr>
          <p:cNvSpPr>
            <a:spLocks noGrp="1"/>
          </p:cNvSpPr>
          <p:nvPr>
            <p:ph idx="1"/>
          </p:nvPr>
        </p:nvSpPr>
        <p:spPr>
          <a:xfrm>
            <a:off x="153233" y="1133199"/>
            <a:ext cx="5884140" cy="4591602"/>
          </a:xfrm>
        </p:spPr>
        <p:txBody>
          <a:bodyPr/>
          <a:lstStyle/>
          <a:p>
            <a:r>
              <a:rPr lang="en-US" dirty="0"/>
              <a:t>Built time series for earthquake data</a:t>
            </a:r>
          </a:p>
          <a:p>
            <a:r>
              <a:rPr lang="en-US" dirty="0"/>
              <a:t>Bin data on energy release per time</a:t>
            </a:r>
          </a:p>
        </p:txBody>
      </p:sp>
      <p:sp>
        <p:nvSpPr>
          <p:cNvPr id="6" name="TextBox 5">
            <a:extLst>
              <a:ext uri="{FF2B5EF4-FFF2-40B4-BE49-F238E27FC236}">
                <a16:creationId xmlns:a16="http://schemas.microsoft.com/office/drawing/2014/main" id="{03A389A4-5BE2-4B4C-B7E4-FEBBF995C81F}"/>
              </a:ext>
            </a:extLst>
          </p:cNvPr>
          <p:cNvSpPr txBox="1"/>
          <p:nvPr/>
        </p:nvSpPr>
        <p:spPr>
          <a:xfrm>
            <a:off x="207982" y="2324936"/>
            <a:ext cx="5774641" cy="369332"/>
          </a:xfrm>
          <a:prstGeom prst="rect">
            <a:avLst/>
          </a:prstGeom>
          <a:noFill/>
        </p:spPr>
        <p:txBody>
          <a:bodyPr wrap="square" rtlCol="0">
            <a:spAutoFit/>
          </a:bodyPr>
          <a:lstStyle/>
          <a:p>
            <a:pPr algn="ctr"/>
            <a:r>
              <a:rPr lang="en-US" b="1" dirty="0"/>
              <a:t>Full earthquake catalog plotted with CFM faults</a:t>
            </a:r>
          </a:p>
        </p:txBody>
      </p:sp>
      <p:sp>
        <p:nvSpPr>
          <p:cNvPr id="7" name="TextBox 6">
            <a:extLst>
              <a:ext uri="{FF2B5EF4-FFF2-40B4-BE49-F238E27FC236}">
                <a16:creationId xmlns:a16="http://schemas.microsoft.com/office/drawing/2014/main" id="{D2FF6BA3-B623-4BD0-9D13-E51D17204B15}"/>
              </a:ext>
            </a:extLst>
          </p:cNvPr>
          <p:cNvSpPr txBox="1"/>
          <p:nvPr/>
        </p:nvSpPr>
        <p:spPr>
          <a:xfrm>
            <a:off x="7987400" y="380034"/>
            <a:ext cx="2421176" cy="369332"/>
          </a:xfrm>
          <a:prstGeom prst="rect">
            <a:avLst/>
          </a:prstGeom>
          <a:noFill/>
        </p:spPr>
        <p:txBody>
          <a:bodyPr wrap="none" rtlCol="0">
            <a:spAutoFit/>
          </a:bodyPr>
          <a:lstStyle/>
          <a:p>
            <a:r>
              <a:rPr lang="en-US" b="1" dirty="0"/>
              <a:t>Earthquake Time Series</a:t>
            </a:r>
          </a:p>
        </p:txBody>
      </p:sp>
      <p:pic>
        <p:nvPicPr>
          <p:cNvPr id="12" name="Picture 11">
            <a:extLst>
              <a:ext uri="{FF2B5EF4-FFF2-40B4-BE49-F238E27FC236}">
                <a16:creationId xmlns:a16="http://schemas.microsoft.com/office/drawing/2014/main" id="{95F1E826-C134-4206-8EE8-7DCAC10CB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7316" y="944205"/>
            <a:ext cx="2874323" cy="1978430"/>
          </a:xfrm>
          <a:prstGeom prst="rect">
            <a:avLst/>
          </a:prstGeom>
        </p:spPr>
      </p:pic>
      <p:pic>
        <p:nvPicPr>
          <p:cNvPr id="14" name="Picture 13">
            <a:extLst>
              <a:ext uri="{FF2B5EF4-FFF2-40B4-BE49-F238E27FC236}">
                <a16:creationId xmlns:a16="http://schemas.microsoft.com/office/drawing/2014/main" id="{24F543EA-92D1-479E-8E40-F1660B575F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7176" y="950292"/>
            <a:ext cx="2781271" cy="1978430"/>
          </a:xfrm>
          <a:prstGeom prst="rect">
            <a:avLst/>
          </a:prstGeom>
        </p:spPr>
      </p:pic>
      <p:pic>
        <p:nvPicPr>
          <p:cNvPr id="15" name="Picture 14">
            <a:extLst>
              <a:ext uri="{FF2B5EF4-FFF2-40B4-BE49-F238E27FC236}">
                <a16:creationId xmlns:a16="http://schemas.microsoft.com/office/drawing/2014/main" id="{C2039495-5605-43B2-B54C-B0BB3E190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2903" y="3219807"/>
            <a:ext cx="4810169" cy="3102926"/>
          </a:xfrm>
          <a:prstGeom prst="rect">
            <a:avLst/>
          </a:prstGeom>
        </p:spPr>
      </p:pic>
      <p:sp>
        <p:nvSpPr>
          <p:cNvPr id="16" name="Rectangle 15">
            <a:extLst>
              <a:ext uri="{FF2B5EF4-FFF2-40B4-BE49-F238E27FC236}">
                <a16:creationId xmlns:a16="http://schemas.microsoft.com/office/drawing/2014/main" id="{353FE980-5572-4C3E-B72C-7D43E8177653}"/>
              </a:ext>
            </a:extLst>
          </p:cNvPr>
          <p:cNvSpPr/>
          <p:nvPr/>
        </p:nvSpPr>
        <p:spPr>
          <a:xfrm>
            <a:off x="6199844" y="185195"/>
            <a:ext cx="5884140" cy="65535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05A163-C2F6-4147-83EB-8B1E7ADB5A6B}"/>
              </a:ext>
            </a:extLst>
          </p:cNvPr>
          <p:cNvSpPr/>
          <p:nvPr/>
        </p:nvSpPr>
        <p:spPr>
          <a:xfrm>
            <a:off x="11030673" y="2372810"/>
            <a:ext cx="405114" cy="273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56D4A7AA-3FEE-4EDE-A88C-01C42EE721AB}"/>
              </a:ext>
            </a:extLst>
          </p:cNvPr>
          <p:cNvCxnSpPr>
            <a:cxnSpLocks/>
            <a:stCxn id="17" idx="2"/>
          </p:cNvCxnSpPr>
          <p:nvPr/>
        </p:nvCxnSpPr>
        <p:spPr>
          <a:xfrm flipH="1">
            <a:off x="10923561" y="2646394"/>
            <a:ext cx="309669" cy="6408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Google Shape;226;p13">
            <a:extLst>
              <a:ext uri="{FF2B5EF4-FFF2-40B4-BE49-F238E27FC236}">
                <a16:creationId xmlns:a16="http://schemas.microsoft.com/office/drawing/2014/main" id="{A7A52A0E-5365-483E-B4DD-699405F9BA85}"/>
              </a:ext>
            </a:extLst>
          </p:cNvPr>
          <p:cNvSpPr txBox="1"/>
          <p:nvPr/>
        </p:nvSpPr>
        <p:spPr>
          <a:xfrm>
            <a:off x="6417359" y="6487410"/>
            <a:ext cx="5774641"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b="0" i="0" u="none" strike="noStrike" cap="none" dirty="0">
                <a:solidFill>
                  <a:schemeClr val="dk1"/>
                </a:solidFill>
                <a:latin typeface="Verdana"/>
                <a:ea typeface="Verdana"/>
                <a:cs typeface="Verdana"/>
                <a:sym typeface="Verdana"/>
              </a:rPr>
              <a:t>Data and faults from </a:t>
            </a:r>
            <a:r>
              <a:rPr lang="en-US" sz="1189" b="0" i="0" u="none" strike="noStrike" cap="none" dirty="0" err="1">
                <a:solidFill>
                  <a:schemeClr val="dk1"/>
                </a:solidFill>
                <a:latin typeface="Verdana"/>
                <a:ea typeface="Verdana"/>
                <a:cs typeface="Verdana"/>
                <a:sym typeface="Verdana"/>
              </a:rPr>
              <a:t>Plesch</a:t>
            </a:r>
            <a:r>
              <a:rPr lang="en-US" sz="1189" b="0" i="0" u="none" strike="noStrike" cap="none" dirty="0">
                <a:solidFill>
                  <a:schemeClr val="dk1"/>
                </a:solidFill>
                <a:latin typeface="Verdana"/>
                <a:ea typeface="Verdana"/>
                <a:cs typeface="Verdana"/>
                <a:sym typeface="Verdana"/>
              </a:rPr>
              <a:t> et al. (2007) and Ross et al. (2019) plotted</a:t>
            </a:r>
            <a:endParaRPr sz="1189"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75209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3"/>
          <p:cNvPicPr preferRelativeResize="0"/>
          <p:nvPr/>
        </p:nvPicPr>
        <p:blipFill rotWithShape="1">
          <a:blip r:embed="rId3">
            <a:alphaModFix/>
          </a:blip>
          <a:srcRect/>
          <a:stretch/>
        </p:blipFill>
        <p:spPr>
          <a:xfrm>
            <a:off x="6699582" y="4923670"/>
            <a:ext cx="5265842" cy="1782285"/>
          </a:xfrm>
          <a:prstGeom prst="rect">
            <a:avLst/>
          </a:prstGeom>
          <a:noFill/>
          <a:ln>
            <a:noFill/>
          </a:ln>
        </p:spPr>
      </p:pic>
      <p:sp>
        <p:nvSpPr>
          <p:cNvPr id="224" name="Google Shape;224;p13"/>
          <p:cNvSpPr txBox="1">
            <a:spLocks noGrp="1"/>
          </p:cNvSpPr>
          <p:nvPr>
            <p:ph type="title"/>
          </p:nvPr>
        </p:nvSpPr>
        <p:spPr>
          <a:xfrm>
            <a:off x="444909" y="336014"/>
            <a:ext cx="670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Recurrent Neural Network</a:t>
            </a:r>
            <a:endParaRPr dirty="0"/>
          </a:p>
        </p:txBody>
      </p:sp>
      <p:sp>
        <p:nvSpPr>
          <p:cNvPr id="225" name="Google Shape;225;p13"/>
          <p:cNvSpPr txBox="1">
            <a:spLocks noGrp="1"/>
          </p:cNvSpPr>
          <p:nvPr>
            <p:ph type="body" idx="1"/>
          </p:nvPr>
        </p:nvSpPr>
        <p:spPr>
          <a:xfrm>
            <a:off x="226576" y="2108977"/>
            <a:ext cx="6070600" cy="4675186"/>
          </a:xfrm>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2800"/>
            </a:pPr>
            <a:r>
              <a:rPr lang="en-US" dirty="0"/>
              <a:t>Chain-like nature make them the natural architecture for sequence and list data (such as earthquake time series data)</a:t>
            </a:r>
          </a:p>
          <a:p>
            <a:pPr marL="228600" lvl="0" indent="-228600" algn="l" rtl="0">
              <a:lnSpc>
                <a:spcPct val="90000"/>
              </a:lnSpc>
              <a:spcBef>
                <a:spcPts val="0"/>
              </a:spcBef>
              <a:spcAft>
                <a:spcPts val="0"/>
              </a:spcAft>
              <a:buClr>
                <a:schemeClr val="dk1"/>
              </a:buClr>
              <a:buSzPts val="2800"/>
              <a:buChar char="•"/>
            </a:pPr>
            <a:r>
              <a:rPr lang="en-US" dirty="0"/>
              <a:t>Can be thought of as multiple copies of the same network, each passing a message to a successor</a:t>
            </a:r>
            <a:endParaRPr dirty="0"/>
          </a:p>
          <a:p>
            <a:pPr marL="228600" lvl="0" indent="-228600" algn="l" rtl="0">
              <a:lnSpc>
                <a:spcPct val="90000"/>
              </a:lnSpc>
              <a:spcBef>
                <a:spcPts val="1000"/>
              </a:spcBef>
              <a:spcAft>
                <a:spcPts val="0"/>
              </a:spcAft>
              <a:buClr>
                <a:schemeClr val="dk1"/>
              </a:buClr>
              <a:buSzPts val="2800"/>
              <a:buChar char="•"/>
            </a:pPr>
            <a:r>
              <a:rPr lang="en-US" dirty="0"/>
              <a:t>Connect previous information to the present task</a:t>
            </a:r>
            <a:endParaRPr dirty="0"/>
          </a:p>
        </p:txBody>
      </p:sp>
      <p:sp>
        <p:nvSpPr>
          <p:cNvPr id="226" name="Google Shape;226;p13"/>
          <p:cNvSpPr txBox="1"/>
          <p:nvPr/>
        </p:nvSpPr>
        <p:spPr>
          <a:xfrm>
            <a:off x="10718158" y="6626159"/>
            <a:ext cx="2810530"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dirty="0" err="1">
                <a:solidFill>
                  <a:srgbClr val="22373A"/>
                </a:solidFill>
                <a:latin typeface="Verdana"/>
                <a:ea typeface="Verdana"/>
                <a:cs typeface="Verdana"/>
                <a:sym typeface="Verdana"/>
              </a:rPr>
              <a:t>O</a:t>
            </a:r>
            <a:r>
              <a:rPr lang="en-US" sz="1189" b="0" i="0" u="none" strike="noStrike" cap="none" dirty="0" err="1">
                <a:solidFill>
                  <a:srgbClr val="22373A"/>
                </a:solidFill>
                <a:latin typeface="Verdana"/>
                <a:ea typeface="Verdana"/>
                <a:cs typeface="Verdana"/>
                <a:sym typeface="Verdana"/>
              </a:rPr>
              <a:t>lah’s</a:t>
            </a:r>
            <a:r>
              <a:rPr lang="en-US" sz="1189" b="0" i="0" u="none" strike="noStrike" cap="none" dirty="0">
                <a:solidFill>
                  <a:srgbClr val="22373A"/>
                </a:solidFill>
                <a:latin typeface="Verdana"/>
                <a:ea typeface="Verdana"/>
                <a:cs typeface="Verdana"/>
                <a:sym typeface="Verdana"/>
              </a:rPr>
              <a:t> blog, 2015</a:t>
            </a:r>
            <a:endParaRPr sz="1189" b="0" i="0" u="none" strike="noStrike" cap="none" dirty="0">
              <a:solidFill>
                <a:schemeClr val="dk1"/>
              </a:solidFill>
              <a:latin typeface="Verdana"/>
              <a:ea typeface="Verdana"/>
              <a:cs typeface="Verdana"/>
              <a:sym typeface="Verdana"/>
            </a:endParaRPr>
          </a:p>
        </p:txBody>
      </p:sp>
      <p:pic>
        <p:nvPicPr>
          <p:cNvPr id="227" name="Google Shape;227;p13"/>
          <p:cNvPicPr preferRelativeResize="0"/>
          <p:nvPr/>
        </p:nvPicPr>
        <p:blipFill rotWithShape="1">
          <a:blip r:embed="rId4">
            <a:alphaModFix/>
          </a:blip>
          <a:srcRect/>
          <a:stretch/>
        </p:blipFill>
        <p:spPr>
          <a:xfrm>
            <a:off x="6917916" y="1536343"/>
            <a:ext cx="4829175" cy="1771650"/>
          </a:xfrm>
          <a:prstGeom prst="rect">
            <a:avLst/>
          </a:prstGeom>
          <a:noFill/>
          <a:ln>
            <a:noFill/>
          </a:ln>
        </p:spPr>
      </p:pic>
      <p:sp>
        <p:nvSpPr>
          <p:cNvPr id="228" name="Google Shape;228;p13"/>
          <p:cNvSpPr/>
          <p:nvPr/>
        </p:nvSpPr>
        <p:spPr>
          <a:xfrm>
            <a:off x="7167717" y="336014"/>
            <a:ext cx="4579374"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When the gap between the relevant information and the place that it is needed is small (e.g., “the clouds are in the ____”), </a:t>
            </a:r>
            <a:r>
              <a:rPr lang="en-US" dirty="0">
                <a:solidFill>
                  <a:schemeClr val="dk1"/>
                </a:solidFill>
                <a:latin typeface="Calibri"/>
                <a:ea typeface="Calibri"/>
                <a:cs typeface="Calibri"/>
                <a:sym typeface="Calibri"/>
              </a:rPr>
              <a:t>the</a:t>
            </a:r>
            <a:r>
              <a:rPr lang="en-US" sz="1800" b="0" i="0" u="none" strike="noStrike" cap="none" dirty="0">
                <a:solidFill>
                  <a:schemeClr val="dk1"/>
                </a:solidFill>
                <a:latin typeface="Calibri"/>
                <a:ea typeface="Calibri"/>
                <a:cs typeface="Calibri"/>
                <a:sym typeface="Calibri"/>
              </a:rPr>
              <a:t> RNN is enough.</a:t>
            </a:r>
            <a:endParaRPr sz="1400" b="0" i="0" u="none" strike="noStrike" cap="none" dirty="0">
              <a:solidFill>
                <a:srgbClr val="000000"/>
              </a:solidFill>
              <a:latin typeface="Arial"/>
              <a:ea typeface="Arial"/>
              <a:cs typeface="Arial"/>
              <a:sym typeface="Arial"/>
            </a:endParaRPr>
          </a:p>
        </p:txBody>
      </p:sp>
      <p:sp>
        <p:nvSpPr>
          <p:cNvPr id="229" name="Google Shape;229;p13"/>
          <p:cNvSpPr/>
          <p:nvPr/>
        </p:nvSpPr>
        <p:spPr>
          <a:xfrm>
            <a:off x="7167717" y="3446342"/>
            <a:ext cx="4435884"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33333"/>
                </a:solidFill>
                <a:latin typeface="Arial"/>
                <a:ea typeface="Arial"/>
                <a:cs typeface="Arial"/>
                <a:sym typeface="Arial"/>
              </a:rPr>
              <a:t>When the gap is larger, (e.g., “I grew up in France… I speak fluent </a:t>
            </a:r>
            <a:r>
              <a:rPr lang="en-US" sz="1800" b="0" i="1" u="none" strike="noStrike" cap="none">
                <a:solidFill>
                  <a:srgbClr val="333333"/>
                </a:solidFill>
                <a:latin typeface="Arial"/>
                <a:ea typeface="Arial"/>
                <a:cs typeface="Arial"/>
                <a:sym typeface="Arial"/>
              </a:rPr>
              <a:t>____</a:t>
            </a:r>
            <a:r>
              <a:rPr lang="en-US" sz="1800" b="0" i="0" u="none" strike="noStrike" cap="none">
                <a:solidFill>
                  <a:srgbClr val="333333"/>
                </a:solidFill>
                <a:latin typeface="Arial"/>
                <a:ea typeface="Arial"/>
                <a:cs typeface="Arial"/>
                <a:sym typeface="Arial"/>
              </a:rPr>
              <a:t>.” This is more difficult. Recent information suggests the next word is probably a language, but which one?</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596901" y="23184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Long Short-Term Memory (LSTM)</a:t>
            </a:r>
            <a:endParaRPr dirty="0"/>
          </a:p>
        </p:txBody>
      </p:sp>
      <p:sp>
        <p:nvSpPr>
          <p:cNvPr id="236" name="Google Shape;236;p14"/>
          <p:cNvSpPr txBox="1">
            <a:spLocks noGrp="1"/>
          </p:cNvSpPr>
          <p:nvPr>
            <p:ph type="body" idx="1"/>
          </p:nvPr>
        </p:nvSpPr>
        <p:spPr>
          <a:xfrm>
            <a:off x="157873" y="1817688"/>
            <a:ext cx="6179427" cy="480847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A special kind of recurrent neural network capable of learning long-term dependencies</a:t>
            </a:r>
            <a:endParaRPr dirty="0"/>
          </a:p>
          <a:p>
            <a:pPr marL="228600" lvl="0" indent="-228600" algn="l" rtl="0">
              <a:lnSpc>
                <a:spcPct val="90000"/>
              </a:lnSpc>
              <a:spcBef>
                <a:spcPts val="1000"/>
              </a:spcBef>
              <a:spcAft>
                <a:spcPts val="0"/>
              </a:spcAft>
              <a:buClr>
                <a:schemeClr val="dk1"/>
              </a:buClr>
              <a:buSzPts val="2800"/>
              <a:buChar char="•"/>
            </a:pPr>
            <a:r>
              <a:rPr lang="en-US" dirty="0"/>
              <a:t>Consists of a chain like structure, like RNNs, but also contains a four-component neural network within the repeating module.</a:t>
            </a:r>
            <a:endParaRPr dirty="0"/>
          </a:p>
          <a:p>
            <a:pPr marL="228600" lvl="0" indent="-228600" algn="l" rtl="0">
              <a:lnSpc>
                <a:spcPct val="90000"/>
              </a:lnSpc>
              <a:spcBef>
                <a:spcPts val="1000"/>
              </a:spcBef>
              <a:spcAft>
                <a:spcPts val="0"/>
              </a:spcAft>
              <a:buClr>
                <a:schemeClr val="dk1"/>
              </a:buClr>
              <a:buSzPts val="2800"/>
              <a:buChar char="•"/>
            </a:pPr>
            <a:r>
              <a:rPr lang="en-US" dirty="0"/>
              <a:t>This module has ‘gates’ that can add or remove information to the cell state, a ‘conveyer-belt-like layer that moves information forward in network, based on the long-term memory of the system.</a:t>
            </a:r>
            <a:endParaRPr dirty="0"/>
          </a:p>
        </p:txBody>
      </p:sp>
      <p:pic>
        <p:nvPicPr>
          <p:cNvPr id="237" name="Google Shape;237;p14"/>
          <p:cNvPicPr preferRelativeResize="0"/>
          <p:nvPr/>
        </p:nvPicPr>
        <p:blipFill rotWithShape="1">
          <a:blip r:embed="rId3">
            <a:alphaModFix/>
          </a:blip>
          <a:srcRect/>
          <a:stretch/>
        </p:blipFill>
        <p:spPr>
          <a:xfrm>
            <a:off x="6337300" y="1489076"/>
            <a:ext cx="5696827" cy="4675187"/>
          </a:xfrm>
          <a:prstGeom prst="rect">
            <a:avLst/>
          </a:prstGeom>
          <a:noFill/>
          <a:ln>
            <a:noFill/>
          </a:ln>
        </p:spPr>
      </p:pic>
      <p:sp>
        <p:nvSpPr>
          <p:cNvPr id="8" name="Google Shape;226;p13">
            <a:extLst>
              <a:ext uri="{FF2B5EF4-FFF2-40B4-BE49-F238E27FC236}">
                <a16:creationId xmlns:a16="http://schemas.microsoft.com/office/drawing/2014/main" id="{B7851D7A-90FC-4550-AF77-C3E0BDAB1C20}"/>
              </a:ext>
            </a:extLst>
          </p:cNvPr>
          <p:cNvSpPr txBox="1"/>
          <p:nvPr/>
        </p:nvSpPr>
        <p:spPr>
          <a:xfrm>
            <a:off x="10718158" y="6626160"/>
            <a:ext cx="2810530"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dirty="0" err="1">
                <a:solidFill>
                  <a:srgbClr val="22373A"/>
                </a:solidFill>
                <a:latin typeface="Verdana"/>
                <a:ea typeface="Verdana"/>
                <a:cs typeface="Verdana"/>
                <a:sym typeface="Verdana"/>
              </a:rPr>
              <a:t>O</a:t>
            </a:r>
            <a:r>
              <a:rPr lang="en-US" sz="1189" b="0" i="0" u="none" strike="noStrike" cap="none" dirty="0" err="1">
                <a:solidFill>
                  <a:srgbClr val="22373A"/>
                </a:solidFill>
                <a:latin typeface="Verdana"/>
                <a:ea typeface="Verdana"/>
                <a:cs typeface="Verdana"/>
                <a:sym typeface="Verdana"/>
              </a:rPr>
              <a:t>lah’s</a:t>
            </a:r>
            <a:r>
              <a:rPr lang="en-US" sz="1189" b="0" i="0" u="none" strike="noStrike" cap="none" dirty="0">
                <a:solidFill>
                  <a:srgbClr val="22373A"/>
                </a:solidFill>
                <a:latin typeface="Verdana"/>
                <a:ea typeface="Verdana"/>
                <a:cs typeface="Verdana"/>
                <a:sym typeface="Verdana"/>
              </a:rPr>
              <a:t> blog, 2015</a:t>
            </a:r>
            <a:endParaRPr sz="1189" b="0" i="0" u="none" strike="noStrike" cap="none" dirty="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2B62-C15A-45B7-905A-CF69BEB26A45}"/>
              </a:ext>
            </a:extLst>
          </p:cNvPr>
          <p:cNvSpPr>
            <a:spLocks noGrp="1"/>
          </p:cNvSpPr>
          <p:nvPr>
            <p:ph type="title"/>
          </p:nvPr>
        </p:nvSpPr>
        <p:spPr/>
        <p:txBody>
          <a:bodyPr/>
          <a:lstStyle/>
          <a:p>
            <a:r>
              <a:rPr lang="en-US" dirty="0"/>
              <a:t>Methods</a:t>
            </a:r>
          </a:p>
        </p:txBody>
      </p:sp>
      <p:graphicFrame>
        <p:nvGraphicFramePr>
          <p:cNvPr id="7" name="Table 6">
            <a:extLst>
              <a:ext uri="{FF2B5EF4-FFF2-40B4-BE49-F238E27FC236}">
                <a16:creationId xmlns:a16="http://schemas.microsoft.com/office/drawing/2014/main" id="{3C0BFFF7-AC27-4A28-9375-2E3BE60742A2}"/>
              </a:ext>
            </a:extLst>
          </p:cNvPr>
          <p:cNvGraphicFramePr>
            <a:graphicFrameLocks noGrp="1"/>
          </p:cNvGraphicFramePr>
          <p:nvPr>
            <p:extLst>
              <p:ext uri="{D42A27DB-BD31-4B8C-83A1-F6EECF244321}">
                <p14:modId xmlns:p14="http://schemas.microsoft.com/office/powerpoint/2010/main" val="719383172"/>
              </p:ext>
            </p:extLst>
          </p:nvPr>
        </p:nvGraphicFramePr>
        <p:xfrm>
          <a:off x="5057126" y="821484"/>
          <a:ext cx="5611150" cy="741680"/>
        </p:xfrm>
        <a:graphic>
          <a:graphicData uri="http://schemas.openxmlformats.org/drawingml/2006/table">
            <a:tbl>
              <a:tblPr bandRow="1">
                <a:tableStyleId>{5C22544A-7EE6-4342-B048-85BDC9FD1C3A}</a:tableStyleId>
              </a:tblPr>
              <a:tblGrid>
                <a:gridCol w="2805575">
                  <a:extLst>
                    <a:ext uri="{9D8B030D-6E8A-4147-A177-3AD203B41FA5}">
                      <a16:colId xmlns:a16="http://schemas.microsoft.com/office/drawing/2014/main" val="524053733"/>
                    </a:ext>
                  </a:extLst>
                </a:gridCol>
                <a:gridCol w="2805575">
                  <a:extLst>
                    <a:ext uri="{9D8B030D-6E8A-4147-A177-3AD203B41FA5}">
                      <a16:colId xmlns:a16="http://schemas.microsoft.com/office/drawing/2014/main" val="3872780114"/>
                    </a:ext>
                  </a:extLst>
                </a:gridCol>
              </a:tblGrid>
              <a:tr h="370840">
                <a:tc>
                  <a:txBody>
                    <a:bodyPr/>
                    <a:lstStyle/>
                    <a:p>
                      <a:r>
                        <a:rPr lang="en-US" b="1" dirty="0"/>
                        <a:t>Train Examples</a:t>
                      </a:r>
                    </a:p>
                  </a:txBody>
                  <a:tcPr/>
                </a:tc>
                <a:tc>
                  <a:txBody>
                    <a:bodyPr/>
                    <a:lstStyle/>
                    <a:p>
                      <a:r>
                        <a:rPr lang="en-US" dirty="0"/>
                        <a:t>2922</a:t>
                      </a:r>
                    </a:p>
                  </a:txBody>
                  <a:tcPr/>
                </a:tc>
                <a:extLst>
                  <a:ext uri="{0D108BD9-81ED-4DB2-BD59-A6C34878D82A}">
                    <a16:rowId xmlns:a16="http://schemas.microsoft.com/office/drawing/2014/main" val="3364116844"/>
                  </a:ext>
                </a:extLst>
              </a:tr>
              <a:tr h="370840">
                <a:tc>
                  <a:txBody>
                    <a:bodyPr/>
                    <a:lstStyle/>
                    <a:p>
                      <a:r>
                        <a:rPr lang="en-US" b="1" dirty="0"/>
                        <a:t>Test Examples</a:t>
                      </a:r>
                    </a:p>
                  </a:txBody>
                  <a:tcPr/>
                </a:tc>
                <a:tc>
                  <a:txBody>
                    <a:bodyPr/>
                    <a:lstStyle/>
                    <a:p>
                      <a:r>
                        <a:rPr lang="en-US" dirty="0"/>
                        <a:t>731</a:t>
                      </a:r>
                    </a:p>
                  </a:txBody>
                  <a:tcPr/>
                </a:tc>
                <a:extLst>
                  <a:ext uri="{0D108BD9-81ED-4DB2-BD59-A6C34878D82A}">
                    <a16:rowId xmlns:a16="http://schemas.microsoft.com/office/drawing/2014/main" val="3589567854"/>
                  </a:ext>
                </a:extLst>
              </a:tr>
            </a:tbl>
          </a:graphicData>
        </a:graphic>
      </p:graphicFrame>
      <p:sp>
        <p:nvSpPr>
          <p:cNvPr id="8" name="TextBox 7">
            <a:extLst>
              <a:ext uri="{FF2B5EF4-FFF2-40B4-BE49-F238E27FC236}">
                <a16:creationId xmlns:a16="http://schemas.microsoft.com/office/drawing/2014/main" id="{27E81932-27AB-4D0E-AD50-711799DE2444}"/>
              </a:ext>
            </a:extLst>
          </p:cNvPr>
          <p:cNvSpPr txBox="1"/>
          <p:nvPr/>
        </p:nvSpPr>
        <p:spPr>
          <a:xfrm>
            <a:off x="7217909" y="440577"/>
            <a:ext cx="1289584" cy="369332"/>
          </a:xfrm>
          <a:prstGeom prst="rect">
            <a:avLst/>
          </a:prstGeom>
          <a:noFill/>
        </p:spPr>
        <p:txBody>
          <a:bodyPr wrap="none" rtlCol="0">
            <a:spAutoFit/>
          </a:bodyPr>
          <a:lstStyle/>
          <a:p>
            <a:r>
              <a:rPr lang="en-US" b="1" dirty="0"/>
              <a:t>Data Inputs</a:t>
            </a:r>
          </a:p>
        </p:txBody>
      </p:sp>
      <p:pic>
        <p:nvPicPr>
          <p:cNvPr id="10" name="Content Placeholder 4">
            <a:extLst>
              <a:ext uri="{FF2B5EF4-FFF2-40B4-BE49-F238E27FC236}">
                <a16:creationId xmlns:a16="http://schemas.microsoft.com/office/drawing/2014/main" id="{339214A2-24AB-4F4F-88BA-726B9E1E4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83666"/>
            <a:ext cx="10476912" cy="4351338"/>
          </a:xfrm>
          <a:prstGeom prst="rect">
            <a:avLst/>
          </a:prstGeom>
        </p:spPr>
      </p:pic>
      <p:sp>
        <p:nvSpPr>
          <p:cNvPr id="11" name="TextBox 10">
            <a:extLst>
              <a:ext uri="{FF2B5EF4-FFF2-40B4-BE49-F238E27FC236}">
                <a16:creationId xmlns:a16="http://schemas.microsoft.com/office/drawing/2014/main" id="{0EA7C6C3-8367-42BF-B4D8-ECD7601508A3}"/>
              </a:ext>
            </a:extLst>
          </p:cNvPr>
          <p:cNvSpPr txBox="1"/>
          <p:nvPr/>
        </p:nvSpPr>
        <p:spPr>
          <a:xfrm>
            <a:off x="5304437" y="1899000"/>
            <a:ext cx="1583126" cy="369332"/>
          </a:xfrm>
          <a:prstGeom prst="rect">
            <a:avLst/>
          </a:prstGeom>
          <a:noFill/>
        </p:spPr>
        <p:txBody>
          <a:bodyPr wrap="none" rtlCol="0">
            <a:spAutoFit/>
          </a:bodyPr>
          <a:lstStyle/>
          <a:p>
            <a:r>
              <a:rPr lang="en-US" b="1" dirty="0"/>
              <a:t>Train-Test Split</a:t>
            </a:r>
          </a:p>
        </p:txBody>
      </p:sp>
    </p:spTree>
    <p:extLst>
      <p:ext uri="{BB962C8B-B14F-4D97-AF65-F5344CB8AC3E}">
        <p14:creationId xmlns:p14="http://schemas.microsoft.com/office/powerpoint/2010/main" val="378034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2B62-C15A-45B7-905A-CF69BEB26A45}"/>
              </a:ext>
            </a:extLst>
          </p:cNvPr>
          <p:cNvSpPr>
            <a:spLocks noGrp="1"/>
          </p:cNvSpPr>
          <p:nvPr>
            <p:ph type="title"/>
          </p:nvPr>
        </p:nvSpPr>
        <p:spPr/>
        <p:txBody>
          <a:bodyPr/>
          <a:lstStyle/>
          <a:p>
            <a:r>
              <a:rPr lang="en-US" dirty="0"/>
              <a:t>Methods</a:t>
            </a:r>
          </a:p>
        </p:txBody>
      </p:sp>
      <p:pic>
        <p:nvPicPr>
          <p:cNvPr id="5" name="Content Placeholder 4">
            <a:extLst>
              <a:ext uri="{FF2B5EF4-FFF2-40B4-BE49-F238E27FC236}">
                <a16:creationId xmlns:a16="http://schemas.microsoft.com/office/drawing/2014/main" id="{1B61C280-DA95-42DD-9C35-70899FE47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37214"/>
            <a:ext cx="10476912" cy="4243936"/>
          </a:xfrm>
        </p:spPr>
      </p:pic>
      <p:sp>
        <p:nvSpPr>
          <p:cNvPr id="6" name="TextBox 5">
            <a:extLst>
              <a:ext uri="{FF2B5EF4-FFF2-40B4-BE49-F238E27FC236}">
                <a16:creationId xmlns:a16="http://schemas.microsoft.com/office/drawing/2014/main" id="{A89B0F29-9141-4F8E-A895-11187FF72A20}"/>
              </a:ext>
            </a:extLst>
          </p:cNvPr>
          <p:cNvSpPr txBox="1"/>
          <p:nvPr/>
        </p:nvSpPr>
        <p:spPr>
          <a:xfrm>
            <a:off x="4329298" y="2427685"/>
            <a:ext cx="3533403" cy="369332"/>
          </a:xfrm>
          <a:prstGeom prst="rect">
            <a:avLst/>
          </a:prstGeom>
          <a:noFill/>
        </p:spPr>
        <p:txBody>
          <a:bodyPr wrap="none" rtlCol="0">
            <a:spAutoFit/>
          </a:bodyPr>
          <a:lstStyle/>
          <a:p>
            <a:r>
              <a:rPr lang="en-US" b="1" dirty="0"/>
              <a:t>Standardized-Windowed Data Slice</a:t>
            </a:r>
          </a:p>
        </p:txBody>
      </p:sp>
      <p:graphicFrame>
        <p:nvGraphicFramePr>
          <p:cNvPr id="3" name="Table 2">
            <a:extLst>
              <a:ext uri="{FF2B5EF4-FFF2-40B4-BE49-F238E27FC236}">
                <a16:creationId xmlns:a16="http://schemas.microsoft.com/office/drawing/2014/main" id="{8B5F2E35-EB70-4BEB-B66B-04228C0E6AFF}"/>
              </a:ext>
            </a:extLst>
          </p:cNvPr>
          <p:cNvGraphicFramePr>
            <a:graphicFrameLocks noGrp="1"/>
          </p:cNvGraphicFramePr>
          <p:nvPr>
            <p:extLst>
              <p:ext uri="{D42A27DB-BD31-4B8C-83A1-F6EECF244321}">
                <p14:modId xmlns:p14="http://schemas.microsoft.com/office/powerpoint/2010/main" val="1595214524"/>
              </p:ext>
            </p:extLst>
          </p:nvPr>
        </p:nvGraphicFramePr>
        <p:xfrm>
          <a:off x="5057126" y="399391"/>
          <a:ext cx="5611150" cy="1854200"/>
        </p:xfrm>
        <a:graphic>
          <a:graphicData uri="http://schemas.openxmlformats.org/drawingml/2006/table">
            <a:tbl>
              <a:tblPr bandRow="1">
                <a:tableStyleId>{5C22544A-7EE6-4342-B048-85BDC9FD1C3A}</a:tableStyleId>
              </a:tblPr>
              <a:tblGrid>
                <a:gridCol w="2805575">
                  <a:extLst>
                    <a:ext uri="{9D8B030D-6E8A-4147-A177-3AD203B41FA5}">
                      <a16:colId xmlns:a16="http://schemas.microsoft.com/office/drawing/2014/main" val="524053733"/>
                    </a:ext>
                  </a:extLst>
                </a:gridCol>
                <a:gridCol w="2805575">
                  <a:extLst>
                    <a:ext uri="{9D8B030D-6E8A-4147-A177-3AD203B41FA5}">
                      <a16:colId xmlns:a16="http://schemas.microsoft.com/office/drawing/2014/main" val="3872780114"/>
                    </a:ext>
                  </a:extLst>
                </a:gridCol>
              </a:tblGrid>
              <a:tr h="370840">
                <a:tc>
                  <a:txBody>
                    <a:bodyPr/>
                    <a:lstStyle/>
                    <a:p>
                      <a:r>
                        <a:rPr lang="en-US" b="1" dirty="0"/>
                        <a:t>Input Window</a:t>
                      </a:r>
                    </a:p>
                  </a:txBody>
                  <a:tcPr/>
                </a:tc>
                <a:tc>
                  <a:txBody>
                    <a:bodyPr/>
                    <a:lstStyle/>
                    <a:p>
                      <a:r>
                        <a:rPr lang="en-US" dirty="0"/>
                        <a:t>30</a:t>
                      </a:r>
                    </a:p>
                  </a:txBody>
                  <a:tcPr/>
                </a:tc>
                <a:extLst>
                  <a:ext uri="{0D108BD9-81ED-4DB2-BD59-A6C34878D82A}">
                    <a16:rowId xmlns:a16="http://schemas.microsoft.com/office/drawing/2014/main" val="2484962715"/>
                  </a:ext>
                </a:extLst>
              </a:tr>
              <a:tr h="370840">
                <a:tc>
                  <a:txBody>
                    <a:bodyPr/>
                    <a:lstStyle/>
                    <a:p>
                      <a:r>
                        <a:rPr lang="en-US" b="1" dirty="0"/>
                        <a:t>Output Window</a:t>
                      </a:r>
                    </a:p>
                  </a:txBody>
                  <a:tcPr/>
                </a:tc>
                <a:tc>
                  <a:txBody>
                    <a:bodyPr/>
                    <a:lstStyle/>
                    <a:p>
                      <a:r>
                        <a:rPr lang="en-US" dirty="0"/>
                        <a:t>5</a:t>
                      </a:r>
                    </a:p>
                  </a:txBody>
                  <a:tcPr/>
                </a:tc>
                <a:extLst>
                  <a:ext uri="{0D108BD9-81ED-4DB2-BD59-A6C34878D82A}">
                    <a16:rowId xmlns:a16="http://schemas.microsoft.com/office/drawing/2014/main" val="483794996"/>
                  </a:ext>
                </a:extLst>
              </a:tr>
              <a:tr h="370840">
                <a:tc>
                  <a:txBody>
                    <a:bodyPr/>
                    <a:lstStyle/>
                    <a:p>
                      <a:r>
                        <a:rPr lang="en-US" b="1" dirty="0"/>
                        <a:t>Stride</a:t>
                      </a:r>
                    </a:p>
                  </a:txBody>
                  <a:tcPr/>
                </a:tc>
                <a:tc>
                  <a:txBody>
                    <a:bodyPr/>
                    <a:lstStyle/>
                    <a:p>
                      <a:r>
                        <a:rPr lang="en-US" dirty="0"/>
                        <a:t>2</a:t>
                      </a:r>
                    </a:p>
                  </a:txBody>
                  <a:tcPr/>
                </a:tc>
                <a:extLst>
                  <a:ext uri="{0D108BD9-81ED-4DB2-BD59-A6C34878D82A}">
                    <a16:rowId xmlns:a16="http://schemas.microsoft.com/office/drawing/2014/main" val="573832475"/>
                  </a:ext>
                </a:extLst>
              </a:tr>
              <a:tr h="370840">
                <a:tc>
                  <a:txBody>
                    <a:bodyPr/>
                    <a:lstStyle/>
                    <a:p>
                      <a:r>
                        <a:rPr lang="en-US" b="1" dirty="0"/>
                        <a:t>No. Train Windows</a:t>
                      </a:r>
                    </a:p>
                  </a:txBody>
                  <a:tcPr/>
                </a:tc>
                <a:tc>
                  <a:txBody>
                    <a:bodyPr/>
                    <a:lstStyle/>
                    <a:p>
                      <a:r>
                        <a:rPr lang="en-US" dirty="0"/>
                        <a:t>1444</a:t>
                      </a:r>
                    </a:p>
                  </a:txBody>
                  <a:tcPr/>
                </a:tc>
                <a:extLst>
                  <a:ext uri="{0D108BD9-81ED-4DB2-BD59-A6C34878D82A}">
                    <a16:rowId xmlns:a16="http://schemas.microsoft.com/office/drawing/2014/main" val="2409264789"/>
                  </a:ext>
                </a:extLst>
              </a:tr>
              <a:tr h="370840">
                <a:tc>
                  <a:txBody>
                    <a:bodyPr/>
                    <a:lstStyle/>
                    <a:p>
                      <a:r>
                        <a:rPr lang="en-US" b="1" dirty="0"/>
                        <a:t>No. Test Windows</a:t>
                      </a:r>
                    </a:p>
                  </a:txBody>
                  <a:tcPr/>
                </a:tc>
                <a:tc>
                  <a:txBody>
                    <a:bodyPr/>
                    <a:lstStyle/>
                    <a:p>
                      <a:r>
                        <a:rPr lang="en-US" dirty="0"/>
                        <a:t>349</a:t>
                      </a:r>
                    </a:p>
                  </a:txBody>
                  <a:tcPr/>
                </a:tc>
                <a:extLst>
                  <a:ext uri="{0D108BD9-81ED-4DB2-BD59-A6C34878D82A}">
                    <a16:rowId xmlns:a16="http://schemas.microsoft.com/office/drawing/2014/main" val="3570550657"/>
                  </a:ext>
                </a:extLst>
              </a:tr>
            </a:tbl>
          </a:graphicData>
        </a:graphic>
      </p:graphicFrame>
      <p:sp>
        <p:nvSpPr>
          <p:cNvPr id="7" name="TextBox 6">
            <a:extLst>
              <a:ext uri="{FF2B5EF4-FFF2-40B4-BE49-F238E27FC236}">
                <a16:creationId xmlns:a16="http://schemas.microsoft.com/office/drawing/2014/main" id="{5DE5623A-21DB-45F2-9317-C857AB83BB05}"/>
              </a:ext>
            </a:extLst>
          </p:cNvPr>
          <p:cNvSpPr txBox="1"/>
          <p:nvPr/>
        </p:nvSpPr>
        <p:spPr>
          <a:xfrm>
            <a:off x="7217909" y="30059"/>
            <a:ext cx="1289584" cy="369332"/>
          </a:xfrm>
          <a:prstGeom prst="rect">
            <a:avLst/>
          </a:prstGeom>
          <a:noFill/>
        </p:spPr>
        <p:txBody>
          <a:bodyPr wrap="none" rtlCol="0">
            <a:spAutoFit/>
          </a:bodyPr>
          <a:lstStyle/>
          <a:p>
            <a:r>
              <a:rPr lang="en-US" b="1" dirty="0"/>
              <a:t>Data Inputs</a:t>
            </a:r>
          </a:p>
        </p:txBody>
      </p:sp>
    </p:spTree>
    <p:extLst>
      <p:ext uri="{BB962C8B-B14F-4D97-AF65-F5344CB8AC3E}">
        <p14:creationId xmlns:p14="http://schemas.microsoft.com/office/powerpoint/2010/main" val="1782196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1652</TotalTime>
  <Words>1689</Words>
  <Application>Microsoft Macintosh PowerPoint</Application>
  <PresentationFormat>Widescreen</PresentationFormat>
  <Paragraphs>196</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Verdana</vt:lpstr>
      <vt:lpstr>Office Theme</vt:lpstr>
      <vt:lpstr>Using neural networks to predict seismic moment release in California</vt:lpstr>
      <vt:lpstr>Outline</vt:lpstr>
      <vt:lpstr>Question: Can we detect patterns in seismic moment release in California?</vt:lpstr>
      <vt:lpstr>Data Selection</vt:lpstr>
      <vt:lpstr>Data Curation</vt:lpstr>
      <vt:lpstr>Recurrent Neural Network</vt:lpstr>
      <vt:lpstr>Long Short-Term Memory (LSTM)</vt:lpstr>
      <vt:lpstr>Methods</vt:lpstr>
      <vt:lpstr>Methods</vt:lpstr>
      <vt:lpstr>Computation</vt:lpstr>
      <vt:lpstr>Performance</vt:lpstr>
      <vt:lpstr>Limitations</vt:lpstr>
      <vt:lpstr>Works Referenced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Wolfe, Franklin</dc:creator>
  <cp:lastModifiedBy>Wolfe, Franklin</cp:lastModifiedBy>
  <cp:revision>35</cp:revision>
  <dcterms:created xsi:type="dcterms:W3CDTF">2019-12-04T15:07:53Z</dcterms:created>
  <dcterms:modified xsi:type="dcterms:W3CDTF">2019-12-05T20:31:08Z</dcterms:modified>
</cp:coreProperties>
</file>