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A22A"/>
    <a:srgbClr val="FFBD24"/>
    <a:srgbClr val="F2C683"/>
    <a:srgbClr val="FCB12D"/>
    <a:srgbClr val="F4B200"/>
    <a:srgbClr val="F8BE00"/>
    <a:srgbClr val="FAB846"/>
    <a:srgbClr val="EBBC57"/>
    <a:srgbClr val="EDC76F"/>
    <a:srgbClr val="EBDD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6E7E8-5591-44BB-828A-C0242CD14B5B}" v="23" dt="2024-02-19T17:43:41.798"/>
    <p1510:client id="{0ECD475B-6E1F-4EC7-A927-C044A041D413}" v="668" dt="2024-02-19T19:21:18.630"/>
    <p1510:client id="{116D1CB1-17C6-474E-B695-0FFC66789B7C}" v="768" dt="2024-02-19T17:43:13.282"/>
    <p1510:client id="{23C79197-3FF5-4C8A-A21F-ECDC59C27B1D}" v="398" dt="2024-02-19T17:41:20.397"/>
    <p1510:client id="{75289F79-2264-4C4B-9AB8-65FFC6131B66}" v="490" dt="2024-02-19T19:25:27.088"/>
    <p1510:client id="{7900CF87-333F-4683-8A7E-50CDABEFAF65}" v="2" dt="2024-02-19T16:10:05.294"/>
    <p1510:client id="{A770692B-F758-4E86-BA89-8FAF90E3CD70}" v="6" dt="2024-02-19T17:46:34.305"/>
    <p1510:client id="{BCAE9F54-743E-4496-97D1-71F6F5FA64AD}" v="80" dt="2024-02-19T18:10:48.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C67D496-3540-D087-0F30-31DF433C824C}"/>
              </a:ext>
            </a:extLst>
          </p:cNvPr>
          <p:cNvSpPr txBox="1"/>
          <p:nvPr/>
        </p:nvSpPr>
        <p:spPr>
          <a:xfrm>
            <a:off x="5749676" y="771199"/>
            <a:ext cx="6352047"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800">
                <a:solidFill>
                  <a:schemeClr val="accent1">
                    <a:lumMod val="75000"/>
                  </a:schemeClr>
                </a:solidFill>
                <a:latin typeface="Modern Love"/>
                <a:ea typeface="Calibri"/>
                <a:cs typeface="Calibri"/>
              </a:rPr>
              <a:t>ONLINE BANKING SECURITY MEASURES</a:t>
            </a:r>
          </a:p>
        </p:txBody>
      </p:sp>
      <p:grpSp>
        <p:nvGrpSpPr>
          <p:cNvPr id="19" name="Group 18">
            <a:extLst>
              <a:ext uri="{FF2B5EF4-FFF2-40B4-BE49-F238E27FC236}">
                <a16:creationId xmlns:a16="http://schemas.microsoft.com/office/drawing/2014/main" id="{20AC745F-8790-4FB5-B0C0-4495C7CBECA9}"/>
              </a:ext>
            </a:extLst>
          </p:cNvPr>
          <p:cNvGrpSpPr/>
          <p:nvPr/>
        </p:nvGrpSpPr>
        <p:grpSpPr>
          <a:xfrm>
            <a:off x="1459606" y="-59675"/>
            <a:ext cx="4516845" cy="6943858"/>
            <a:chOff x="1459606" y="-59675"/>
            <a:chExt cx="5976451" cy="6943858"/>
          </a:xfrm>
        </p:grpSpPr>
        <p:sp>
          <p:nvSpPr>
            <p:cNvPr id="4" name="Rectangle: Rounded Corners 3">
              <a:extLst>
                <a:ext uri="{FF2B5EF4-FFF2-40B4-BE49-F238E27FC236}">
                  <a16:creationId xmlns:a16="http://schemas.microsoft.com/office/drawing/2014/main" id="{0BC41542-2658-040B-97C5-E4D1CE821C9C}"/>
                </a:ext>
              </a:extLst>
            </p:cNvPr>
            <p:cNvSpPr/>
            <p:nvPr/>
          </p:nvSpPr>
          <p:spPr>
            <a:xfrm>
              <a:off x="1459606" y="-59675"/>
              <a:ext cx="5409125" cy="6943858"/>
            </a:xfrm>
            <a:prstGeom prst="roundRect">
              <a:avLst/>
            </a:prstGeom>
            <a:solidFill>
              <a:srgbClr val="EDDD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C07D747A-4241-8FF8-7775-5ACFD275A38C}"/>
                </a:ext>
              </a:extLst>
            </p:cNvPr>
            <p:cNvSpPr/>
            <p:nvPr/>
          </p:nvSpPr>
          <p:spPr>
            <a:xfrm>
              <a:off x="6309156" y="248632"/>
              <a:ext cx="1126901" cy="869323"/>
            </a:xfrm>
            <a:prstGeom prst="roundRect">
              <a:avLst/>
            </a:prstGeom>
            <a:solidFill>
              <a:srgbClr val="EBDD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6660EFA-B9F6-96AA-CCE2-41AADEAD5F55}"/>
              </a:ext>
            </a:extLst>
          </p:cNvPr>
          <p:cNvGrpSpPr/>
          <p:nvPr/>
        </p:nvGrpSpPr>
        <p:grpSpPr>
          <a:xfrm>
            <a:off x="364902" y="-81140"/>
            <a:ext cx="4516845" cy="6943858"/>
            <a:chOff x="364902" y="-81140"/>
            <a:chExt cx="5976451" cy="6943858"/>
          </a:xfrm>
        </p:grpSpPr>
        <p:sp>
          <p:nvSpPr>
            <p:cNvPr id="14" name="Rectangle: Rounded Corners 13">
              <a:extLst>
                <a:ext uri="{FF2B5EF4-FFF2-40B4-BE49-F238E27FC236}">
                  <a16:creationId xmlns:a16="http://schemas.microsoft.com/office/drawing/2014/main" id="{F2CD0A11-A766-055A-C88E-45E7DF6CAF44}"/>
                </a:ext>
              </a:extLst>
            </p:cNvPr>
            <p:cNvSpPr/>
            <p:nvPr/>
          </p:nvSpPr>
          <p:spPr>
            <a:xfrm>
              <a:off x="364902" y="-81140"/>
              <a:ext cx="5409125" cy="6943858"/>
            </a:xfrm>
            <a:prstGeom prst="roundRect">
              <a:avLst/>
            </a:prstGeom>
            <a:solidFill>
              <a:srgbClr val="F2C6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B5478012-378D-5CBA-89A0-CB0E4E24DF37}"/>
                </a:ext>
              </a:extLst>
            </p:cNvPr>
            <p:cNvSpPr/>
            <p:nvPr/>
          </p:nvSpPr>
          <p:spPr>
            <a:xfrm>
              <a:off x="5214452" y="1117956"/>
              <a:ext cx="1126901" cy="869323"/>
            </a:xfrm>
            <a:prstGeom prst="roundRect">
              <a:avLst/>
            </a:prstGeom>
            <a:solidFill>
              <a:srgbClr val="F2C6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BDED2BA7-44EC-4E7F-CB29-AF6373A003A2}"/>
              </a:ext>
            </a:extLst>
          </p:cNvPr>
          <p:cNvGrpSpPr/>
          <p:nvPr/>
        </p:nvGrpSpPr>
        <p:grpSpPr>
          <a:xfrm>
            <a:off x="-654676" y="-81140"/>
            <a:ext cx="4527578" cy="6943858"/>
            <a:chOff x="-654676" y="-81140"/>
            <a:chExt cx="6008649" cy="6943858"/>
          </a:xfrm>
        </p:grpSpPr>
        <p:sp>
          <p:nvSpPr>
            <p:cNvPr id="15" name="Rectangle: Rounded Corners 14">
              <a:extLst>
                <a:ext uri="{FF2B5EF4-FFF2-40B4-BE49-F238E27FC236}">
                  <a16:creationId xmlns:a16="http://schemas.microsoft.com/office/drawing/2014/main" id="{A6BC7303-8D91-D1C7-0942-C2C033DA918E}"/>
                </a:ext>
              </a:extLst>
            </p:cNvPr>
            <p:cNvSpPr/>
            <p:nvPr/>
          </p:nvSpPr>
          <p:spPr>
            <a:xfrm>
              <a:off x="-654676" y="-81140"/>
              <a:ext cx="5409125" cy="6943858"/>
            </a:xfrm>
            <a:prstGeom prst="roundRect">
              <a:avLst/>
            </a:prstGeom>
            <a:solidFill>
              <a:srgbClr val="FFB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3569240-46B3-DD70-13E0-9D7B9AD31112}"/>
                </a:ext>
              </a:extLst>
            </p:cNvPr>
            <p:cNvSpPr/>
            <p:nvPr/>
          </p:nvSpPr>
          <p:spPr>
            <a:xfrm>
              <a:off x="4227072" y="2137534"/>
              <a:ext cx="1126901" cy="869323"/>
            </a:xfrm>
            <a:prstGeom prst="roundRect">
              <a:avLst/>
            </a:prstGeom>
            <a:solidFill>
              <a:srgbClr val="FFB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1667A31-C389-69B1-BD65-F31227205297}"/>
              </a:ext>
            </a:extLst>
          </p:cNvPr>
          <p:cNvGrpSpPr/>
          <p:nvPr/>
        </p:nvGrpSpPr>
        <p:grpSpPr>
          <a:xfrm>
            <a:off x="-1642057" y="-102604"/>
            <a:ext cx="4452452" cy="6943858"/>
            <a:chOff x="-1642057" y="-102604"/>
            <a:chExt cx="5912058" cy="6943858"/>
          </a:xfrm>
        </p:grpSpPr>
        <p:sp>
          <p:nvSpPr>
            <p:cNvPr id="16" name="Rectangle: Rounded Corners 15">
              <a:extLst>
                <a:ext uri="{FF2B5EF4-FFF2-40B4-BE49-F238E27FC236}">
                  <a16:creationId xmlns:a16="http://schemas.microsoft.com/office/drawing/2014/main" id="{E83E69D2-50E0-7875-C472-8B1EEA40F809}"/>
                </a:ext>
              </a:extLst>
            </p:cNvPr>
            <p:cNvSpPr/>
            <p:nvPr/>
          </p:nvSpPr>
          <p:spPr>
            <a:xfrm>
              <a:off x="-1642057" y="-102604"/>
              <a:ext cx="5409125" cy="6943858"/>
            </a:xfrm>
            <a:prstGeom prst="roundRect">
              <a:avLst/>
            </a:prstGeom>
            <a:solidFill>
              <a:srgbClr val="FCB1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A5DEA5D-CC0E-A7BB-F38C-AA763D2C8DE8}"/>
                </a:ext>
              </a:extLst>
            </p:cNvPr>
            <p:cNvSpPr/>
            <p:nvPr/>
          </p:nvSpPr>
          <p:spPr>
            <a:xfrm>
              <a:off x="3143100" y="3242971"/>
              <a:ext cx="1126901" cy="869323"/>
            </a:xfrm>
            <a:prstGeom prst="roundRect">
              <a:avLst/>
            </a:prstGeom>
            <a:solidFill>
              <a:srgbClr val="FCB1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1D07FA78-19F9-BC79-8DFC-125E117AC7EC}"/>
              </a:ext>
            </a:extLst>
          </p:cNvPr>
          <p:cNvGrpSpPr/>
          <p:nvPr/>
        </p:nvGrpSpPr>
        <p:grpSpPr>
          <a:xfrm>
            <a:off x="-2661633" y="-81140"/>
            <a:ext cx="4441718" cy="6943858"/>
            <a:chOff x="-2661633" y="-81140"/>
            <a:chExt cx="5890592" cy="6943858"/>
          </a:xfrm>
        </p:grpSpPr>
        <p:sp>
          <p:nvSpPr>
            <p:cNvPr id="17" name="Rectangle: Rounded Corners 16">
              <a:extLst>
                <a:ext uri="{FF2B5EF4-FFF2-40B4-BE49-F238E27FC236}">
                  <a16:creationId xmlns:a16="http://schemas.microsoft.com/office/drawing/2014/main" id="{F3D853F6-B6EA-8EF9-547E-314B3BA0E123}"/>
                </a:ext>
              </a:extLst>
            </p:cNvPr>
            <p:cNvSpPr/>
            <p:nvPr/>
          </p:nvSpPr>
          <p:spPr>
            <a:xfrm>
              <a:off x="-2661633" y="-81140"/>
              <a:ext cx="5409125" cy="6943858"/>
            </a:xfrm>
            <a:prstGeom prst="roundRect">
              <a:avLst/>
            </a:prstGeom>
            <a:solidFill>
              <a:srgbClr val="F7A2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92C9639-BF87-8AA2-0F1F-FD93E3C35E39}"/>
                </a:ext>
              </a:extLst>
            </p:cNvPr>
            <p:cNvSpPr/>
            <p:nvPr/>
          </p:nvSpPr>
          <p:spPr>
            <a:xfrm>
              <a:off x="2102058" y="4466464"/>
              <a:ext cx="1126901" cy="869323"/>
            </a:xfrm>
            <a:prstGeom prst="roundRect">
              <a:avLst/>
            </a:prstGeom>
            <a:solidFill>
              <a:srgbClr val="F7A2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B3A2883D-7289-AA3B-1381-70375AE13AD1}"/>
              </a:ext>
            </a:extLst>
          </p:cNvPr>
          <p:cNvGrpSpPr/>
          <p:nvPr/>
        </p:nvGrpSpPr>
        <p:grpSpPr>
          <a:xfrm>
            <a:off x="-3852929" y="-81140"/>
            <a:ext cx="4441719" cy="6943858"/>
            <a:chOff x="-3852929" y="-81140"/>
            <a:chExt cx="5879860" cy="6943858"/>
          </a:xfrm>
        </p:grpSpPr>
        <p:sp>
          <p:nvSpPr>
            <p:cNvPr id="18" name="Rectangle: Rounded Corners 17">
              <a:extLst>
                <a:ext uri="{FF2B5EF4-FFF2-40B4-BE49-F238E27FC236}">
                  <a16:creationId xmlns:a16="http://schemas.microsoft.com/office/drawing/2014/main" id="{8B4135B3-580B-AF48-A4F6-B59FE86157F0}"/>
                </a:ext>
              </a:extLst>
            </p:cNvPr>
            <p:cNvSpPr/>
            <p:nvPr/>
          </p:nvSpPr>
          <p:spPr>
            <a:xfrm>
              <a:off x="-3852929" y="-81140"/>
              <a:ext cx="5409125" cy="6943858"/>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9FFAB7E-9491-A41E-C9BF-FC149A97969B}"/>
                </a:ext>
              </a:extLst>
            </p:cNvPr>
            <p:cNvSpPr/>
            <p:nvPr/>
          </p:nvSpPr>
          <p:spPr>
            <a:xfrm>
              <a:off x="900030" y="5518238"/>
              <a:ext cx="1126901" cy="86932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1A32E26C-B8CF-D3EF-149E-B0C7273B44D2}"/>
              </a:ext>
            </a:extLst>
          </p:cNvPr>
          <p:cNvSpPr txBox="1"/>
          <p:nvPr/>
        </p:nvSpPr>
        <p:spPr>
          <a:xfrm>
            <a:off x="-12500763" y="1431064"/>
            <a:ext cx="792981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202124"/>
                </a:solidFill>
                <a:ea typeface="+mn-lt"/>
                <a:cs typeface="+mn-lt"/>
              </a:rPr>
              <a:t>In today's digital world, online banking is a convenient and popular way to manage your finances. However, with this convenience comes the responsibility to protect yourself from cyber threats and fraud. This introduction delves into the crucial topic of online banking safety measures. We'll explore the   following:</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Importance of strong passwords and 2FA</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Being aware of phishing attacks</a:t>
            </a:r>
          </a:p>
          <a:p>
            <a:pPr marL="342900" indent="-342900">
              <a:buFont typeface="Wingdings"/>
              <a:buChar char="§"/>
            </a:pPr>
            <a:r>
              <a:rPr lang="en-US" sz="2400">
                <a:solidFill>
                  <a:srgbClr val="202124"/>
                </a:solidFill>
                <a:ea typeface="+mn-lt"/>
                <a:cs typeface="+mn-lt"/>
              </a:rPr>
              <a:t>How to secure your device</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How to monitor transactions</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How to choose reputable banks. </a:t>
            </a:r>
            <a:endParaRPr lang="en-US">
              <a:ea typeface="Calibri" panose="020F0502020204030204"/>
              <a:cs typeface="Calibri" panose="020F0502020204030204"/>
            </a:endParaRPr>
          </a:p>
        </p:txBody>
      </p:sp>
      <p:sp>
        <p:nvSpPr>
          <p:cNvPr id="24" name="TextBox 23">
            <a:extLst>
              <a:ext uri="{FF2B5EF4-FFF2-40B4-BE49-F238E27FC236}">
                <a16:creationId xmlns:a16="http://schemas.microsoft.com/office/drawing/2014/main" id="{EFB7F96D-F3EE-A48B-F7A7-3E777666BF63}"/>
              </a:ext>
            </a:extLst>
          </p:cNvPr>
          <p:cNvSpPr txBox="1"/>
          <p:nvPr/>
        </p:nvSpPr>
        <p:spPr>
          <a:xfrm>
            <a:off x="-12415551" y="-221666"/>
            <a:ext cx="731365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ea typeface="Calibri"/>
                <a:cs typeface="Calibri"/>
              </a:rPr>
              <a:t>Introduction to Online Banking Safety Measures</a:t>
            </a:r>
            <a:endParaRPr lang="en-US" sz="4000"/>
          </a:p>
        </p:txBody>
      </p:sp>
      <p:pic>
        <p:nvPicPr>
          <p:cNvPr id="26" name="Picture 25" descr="A orange flower with a white center&#10;&#10;Description automatically generated">
            <a:extLst>
              <a:ext uri="{FF2B5EF4-FFF2-40B4-BE49-F238E27FC236}">
                <a16:creationId xmlns:a16="http://schemas.microsoft.com/office/drawing/2014/main" id="{618424F0-1548-AEEA-14F4-4142B9677891}"/>
              </a:ext>
            </a:extLst>
          </p:cNvPr>
          <p:cNvPicPr>
            <a:picLocks noChangeAspect="1"/>
          </p:cNvPicPr>
          <p:nvPr/>
        </p:nvPicPr>
        <p:blipFill>
          <a:blip r:embed="rId2"/>
          <a:stretch>
            <a:fillRect/>
          </a:stretch>
        </p:blipFill>
        <p:spPr>
          <a:xfrm>
            <a:off x="-7465961" y="3250206"/>
            <a:ext cx="4728233" cy="4771100"/>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C67D496-3540-D087-0F30-31DF433C824C}"/>
              </a:ext>
            </a:extLst>
          </p:cNvPr>
          <p:cNvSpPr txBox="1"/>
          <p:nvPr/>
        </p:nvSpPr>
        <p:spPr>
          <a:xfrm>
            <a:off x="5749676" y="771199"/>
            <a:ext cx="6352047"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800">
                <a:solidFill>
                  <a:schemeClr val="accent1">
                    <a:lumMod val="75000"/>
                  </a:schemeClr>
                </a:solidFill>
                <a:latin typeface="Modern Love"/>
                <a:ea typeface="Calibri"/>
                <a:cs typeface="Calibri"/>
              </a:rPr>
              <a:t>ONLINE BANKING SECURITY MEASURES</a:t>
            </a:r>
          </a:p>
        </p:txBody>
      </p:sp>
      <p:grpSp>
        <p:nvGrpSpPr>
          <p:cNvPr id="19" name="Group 18">
            <a:extLst>
              <a:ext uri="{FF2B5EF4-FFF2-40B4-BE49-F238E27FC236}">
                <a16:creationId xmlns:a16="http://schemas.microsoft.com/office/drawing/2014/main" id="{20AC745F-8790-4FB5-B0C0-4495C7CBECA9}"/>
              </a:ext>
            </a:extLst>
          </p:cNvPr>
          <p:cNvGrpSpPr/>
          <p:nvPr/>
        </p:nvGrpSpPr>
        <p:grpSpPr>
          <a:xfrm>
            <a:off x="1459606" y="-70407"/>
            <a:ext cx="13177887" cy="6943858"/>
            <a:chOff x="1459606" y="-59675"/>
            <a:chExt cx="5976451" cy="6943858"/>
          </a:xfrm>
        </p:grpSpPr>
        <p:sp>
          <p:nvSpPr>
            <p:cNvPr id="4" name="Rectangle: Rounded Corners 3">
              <a:extLst>
                <a:ext uri="{FF2B5EF4-FFF2-40B4-BE49-F238E27FC236}">
                  <a16:creationId xmlns:a16="http://schemas.microsoft.com/office/drawing/2014/main" id="{0BC41542-2658-040B-97C5-E4D1CE821C9C}"/>
                </a:ext>
              </a:extLst>
            </p:cNvPr>
            <p:cNvSpPr/>
            <p:nvPr/>
          </p:nvSpPr>
          <p:spPr>
            <a:xfrm>
              <a:off x="1459606" y="-59675"/>
              <a:ext cx="5409125" cy="6943858"/>
            </a:xfrm>
            <a:prstGeom prst="roundRect">
              <a:avLst/>
            </a:prstGeom>
            <a:solidFill>
              <a:srgbClr val="EDDD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C07D747A-4241-8FF8-7775-5ACFD275A38C}"/>
                </a:ext>
              </a:extLst>
            </p:cNvPr>
            <p:cNvSpPr/>
            <p:nvPr/>
          </p:nvSpPr>
          <p:spPr>
            <a:xfrm>
              <a:off x="6309156" y="248632"/>
              <a:ext cx="1126901" cy="869323"/>
            </a:xfrm>
            <a:prstGeom prst="roundRect">
              <a:avLst/>
            </a:prstGeom>
            <a:solidFill>
              <a:srgbClr val="EBDD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6660EFA-B9F6-96AA-CCE2-41AADEAD5F55}"/>
              </a:ext>
            </a:extLst>
          </p:cNvPr>
          <p:cNvGrpSpPr/>
          <p:nvPr/>
        </p:nvGrpSpPr>
        <p:grpSpPr>
          <a:xfrm>
            <a:off x="364902" y="-81140"/>
            <a:ext cx="4516845" cy="6943858"/>
            <a:chOff x="364902" y="-81140"/>
            <a:chExt cx="5976451" cy="6943858"/>
          </a:xfrm>
        </p:grpSpPr>
        <p:sp>
          <p:nvSpPr>
            <p:cNvPr id="14" name="Rectangle: Rounded Corners 13">
              <a:extLst>
                <a:ext uri="{FF2B5EF4-FFF2-40B4-BE49-F238E27FC236}">
                  <a16:creationId xmlns:a16="http://schemas.microsoft.com/office/drawing/2014/main" id="{F2CD0A11-A766-055A-C88E-45E7DF6CAF44}"/>
                </a:ext>
              </a:extLst>
            </p:cNvPr>
            <p:cNvSpPr/>
            <p:nvPr/>
          </p:nvSpPr>
          <p:spPr>
            <a:xfrm>
              <a:off x="364902" y="-81140"/>
              <a:ext cx="5409125" cy="6943858"/>
            </a:xfrm>
            <a:prstGeom prst="roundRect">
              <a:avLst/>
            </a:prstGeom>
            <a:solidFill>
              <a:srgbClr val="F2C6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B5478012-378D-5CBA-89A0-CB0E4E24DF37}"/>
                </a:ext>
              </a:extLst>
            </p:cNvPr>
            <p:cNvSpPr/>
            <p:nvPr/>
          </p:nvSpPr>
          <p:spPr>
            <a:xfrm>
              <a:off x="5214452" y="1117956"/>
              <a:ext cx="1126901" cy="869323"/>
            </a:xfrm>
            <a:prstGeom prst="roundRect">
              <a:avLst/>
            </a:prstGeom>
            <a:solidFill>
              <a:srgbClr val="F2C6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BDED2BA7-44EC-4E7F-CB29-AF6373A003A2}"/>
              </a:ext>
            </a:extLst>
          </p:cNvPr>
          <p:cNvGrpSpPr/>
          <p:nvPr/>
        </p:nvGrpSpPr>
        <p:grpSpPr>
          <a:xfrm>
            <a:off x="-654676" y="-81140"/>
            <a:ext cx="4527578" cy="6943858"/>
            <a:chOff x="-654676" y="-81140"/>
            <a:chExt cx="6008649" cy="6943858"/>
          </a:xfrm>
        </p:grpSpPr>
        <p:sp>
          <p:nvSpPr>
            <p:cNvPr id="15" name="Rectangle: Rounded Corners 14">
              <a:extLst>
                <a:ext uri="{FF2B5EF4-FFF2-40B4-BE49-F238E27FC236}">
                  <a16:creationId xmlns:a16="http://schemas.microsoft.com/office/drawing/2014/main" id="{A6BC7303-8D91-D1C7-0942-C2C033DA918E}"/>
                </a:ext>
              </a:extLst>
            </p:cNvPr>
            <p:cNvSpPr/>
            <p:nvPr/>
          </p:nvSpPr>
          <p:spPr>
            <a:xfrm>
              <a:off x="-654676" y="-81140"/>
              <a:ext cx="5409125" cy="6943858"/>
            </a:xfrm>
            <a:prstGeom prst="roundRect">
              <a:avLst/>
            </a:prstGeom>
            <a:solidFill>
              <a:srgbClr val="FFB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3569240-46B3-DD70-13E0-9D7B9AD31112}"/>
                </a:ext>
              </a:extLst>
            </p:cNvPr>
            <p:cNvSpPr/>
            <p:nvPr/>
          </p:nvSpPr>
          <p:spPr>
            <a:xfrm>
              <a:off x="4227072" y="2137534"/>
              <a:ext cx="1126901" cy="869323"/>
            </a:xfrm>
            <a:prstGeom prst="roundRect">
              <a:avLst/>
            </a:prstGeom>
            <a:solidFill>
              <a:srgbClr val="FFB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1667A31-C389-69B1-BD65-F31227205297}"/>
              </a:ext>
            </a:extLst>
          </p:cNvPr>
          <p:cNvGrpSpPr/>
          <p:nvPr/>
        </p:nvGrpSpPr>
        <p:grpSpPr>
          <a:xfrm>
            <a:off x="-1642057" y="-102604"/>
            <a:ext cx="4452452" cy="6943858"/>
            <a:chOff x="-1642057" y="-102604"/>
            <a:chExt cx="5912058" cy="6943858"/>
          </a:xfrm>
        </p:grpSpPr>
        <p:sp>
          <p:nvSpPr>
            <p:cNvPr id="16" name="Rectangle: Rounded Corners 15">
              <a:extLst>
                <a:ext uri="{FF2B5EF4-FFF2-40B4-BE49-F238E27FC236}">
                  <a16:creationId xmlns:a16="http://schemas.microsoft.com/office/drawing/2014/main" id="{E83E69D2-50E0-7875-C472-8B1EEA40F809}"/>
                </a:ext>
              </a:extLst>
            </p:cNvPr>
            <p:cNvSpPr/>
            <p:nvPr/>
          </p:nvSpPr>
          <p:spPr>
            <a:xfrm>
              <a:off x="-1642057" y="-102604"/>
              <a:ext cx="5409125" cy="6943858"/>
            </a:xfrm>
            <a:prstGeom prst="roundRect">
              <a:avLst/>
            </a:prstGeom>
            <a:solidFill>
              <a:srgbClr val="FCB1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A5DEA5D-CC0E-A7BB-F38C-AA763D2C8DE8}"/>
                </a:ext>
              </a:extLst>
            </p:cNvPr>
            <p:cNvSpPr/>
            <p:nvPr/>
          </p:nvSpPr>
          <p:spPr>
            <a:xfrm>
              <a:off x="3143100" y="3242971"/>
              <a:ext cx="1126901" cy="869323"/>
            </a:xfrm>
            <a:prstGeom prst="roundRect">
              <a:avLst/>
            </a:prstGeom>
            <a:solidFill>
              <a:srgbClr val="FCB1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1D07FA78-19F9-BC79-8DFC-125E117AC7EC}"/>
              </a:ext>
            </a:extLst>
          </p:cNvPr>
          <p:cNvGrpSpPr/>
          <p:nvPr/>
        </p:nvGrpSpPr>
        <p:grpSpPr>
          <a:xfrm>
            <a:off x="-2661633" y="-81140"/>
            <a:ext cx="4441718" cy="6943858"/>
            <a:chOff x="-2661633" y="-81140"/>
            <a:chExt cx="5890592" cy="6943858"/>
          </a:xfrm>
        </p:grpSpPr>
        <p:sp>
          <p:nvSpPr>
            <p:cNvPr id="17" name="Rectangle: Rounded Corners 16">
              <a:extLst>
                <a:ext uri="{FF2B5EF4-FFF2-40B4-BE49-F238E27FC236}">
                  <a16:creationId xmlns:a16="http://schemas.microsoft.com/office/drawing/2014/main" id="{F3D853F6-B6EA-8EF9-547E-314B3BA0E123}"/>
                </a:ext>
              </a:extLst>
            </p:cNvPr>
            <p:cNvSpPr/>
            <p:nvPr/>
          </p:nvSpPr>
          <p:spPr>
            <a:xfrm>
              <a:off x="-2661633" y="-81140"/>
              <a:ext cx="5409125" cy="6943858"/>
            </a:xfrm>
            <a:prstGeom prst="roundRect">
              <a:avLst/>
            </a:prstGeom>
            <a:solidFill>
              <a:srgbClr val="F7A2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92C9639-BF87-8AA2-0F1F-FD93E3C35E39}"/>
                </a:ext>
              </a:extLst>
            </p:cNvPr>
            <p:cNvSpPr/>
            <p:nvPr/>
          </p:nvSpPr>
          <p:spPr>
            <a:xfrm>
              <a:off x="2102058" y="4466464"/>
              <a:ext cx="1126901" cy="869323"/>
            </a:xfrm>
            <a:prstGeom prst="roundRect">
              <a:avLst/>
            </a:prstGeom>
            <a:solidFill>
              <a:srgbClr val="F7A2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B3A2883D-7289-AA3B-1381-70375AE13AD1}"/>
              </a:ext>
            </a:extLst>
          </p:cNvPr>
          <p:cNvGrpSpPr/>
          <p:nvPr/>
        </p:nvGrpSpPr>
        <p:grpSpPr>
          <a:xfrm>
            <a:off x="-3852929" y="-81140"/>
            <a:ext cx="4441719" cy="6943858"/>
            <a:chOff x="-3852929" y="-81140"/>
            <a:chExt cx="5879860" cy="6943858"/>
          </a:xfrm>
        </p:grpSpPr>
        <p:sp>
          <p:nvSpPr>
            <p:cNvPr id="18" name="Rectangle: Rounded Corners 17">
              <a:extLst>
                <a:ext uri="{FF2B5EF4-FFF2-40B4-BE49-F238E27FC236}">
                  <a16:creationId xmlns:a16="http://schemas.microsoft.com/office/drawing/2014/main" id="{8B4135B3-580B-AF48-A4F6-B59FE86157F0}"/>
                </a:ext>
              </a:extLst>
            </p:cNvPr>
            <p:cNvSpPr/>
            <p:nvPr/>
          </p:nvSpPr>
          <p:spPr>
            <a:xfrm>
              <a:off x="-3852929" y="-81140"/>
              <a:ext cx="5409125" cy="6943858"/>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9FFAB7E-9491-A41E-C9BF-FC149A97969B}"/>
                </a:ext>
              </a:extLst>
            </p:cNvPr>
            <p:cNvSpPr/>
            <p:nvPr/>
          </p:nvSpPr>
          <p:spPr>
            <a:xfrm>
              <a:off x="900030" y="5518238"/>
              <a:ext cx="1126901" cy="86932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270FAB04-E37A-5556-0319-7ED5D60BC4C4}"/>
              </a:ext>
            </a:extLst>
          </p:cNvPr>
          <p:cNvSpPr txBox="1"/>
          <p:nvPr/>
        </p:nvSpPr>
        <p:spPr>
          <a:xfrm>
            <a:off x="5154026" y="1838895"/>
            <a:ext cx="792981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202124"/>
                </a:solidFill>
                <a:ea typeface="+mn-lt"/>
                <a:cs typeface="+mn-lt"/>
              </a:rPr>
              <a:t>In today's digital world, online banking is a convenient and popular way to manage your finances. However, with this convenience comes the responsibility to protect yourself from cyber threats and fraud. This introduction delves into the crucial topic of online banking safety measures. We'll explore the   following:</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Importance of strong passwords </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Being aware of phishing attacks</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How to secure your device</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Two factor Authentication</a:t>
            </a:r>
          </a:p>
          <a:p>
            <a:pPr marL="342900" indent="-342900">
              <a:buFont typeface="Wingdings"/>
              <a:buChar char="§"/>
            </a:pPr>
            <a:r>
              <a:rPr lang="en-US" sz="2400">
                <a:solidFill>
                  <a:srgbClr val="202124"/>
                </a:solidFill>
                <a:ea typeface="+mn-lt"/>
                <a:cs typeface="+mn-lt"/>
              </a:rPr>
              <a:t>How to monitor transactions</a:t>
            </a:r>
            <a:endParaRPr lang="en-US">
              <a:solidFill>
                <a:srgbClr val="000000"/>
              </a:solidFill>
              <a:ea typeface="+mn-lt"/>
              <a:cs typeface="+mn-lt"/>
            </a:endParaRPr>
          </a:p>
          <a:p>
            <a:r>
              <a:rPr lang="en-US" sz="2400">
                <a:solidFill>
                  <a:srgbClr val="202124"/>
                </a:solidFill>
                <a:ea typeface="+mn-lt"/>
                <a:cs typeface="+mn-lt"/>
              </a:rPr>
              <a:t>. </a:t>
            </a:r>
            <a:endParaRPr lang="en-US">
              <a:ea typeface="Calibri" panose="020F0502020204030204"/>
              <a:cs typeface="Calibri" panose="020F0502020204030204"/>
            </a:endParaRPr>
          </a:p>
        </p:txBody>
      </p:sp>
      <p:sp>
        <p:nvSpPr>
          <p:cNvPr id="21" name="TextBox 20">
            <a:extLst>
              <a:ext uri="{FF2B5EF4-FFF2-40B4-BE49-F238E27FC236}">
                <a16:creationId xmlns:a16="http://schemas.microsoft.com/office/drawing/2014/main" id="{45FE8D09-1D90-FF1A-E4D0-5F66AC79511B}"/>
              </a:ext>
            </a:extLst>
          </p:cNvPr>
          <p:cNvSpPr txBox="1"/>
          <p:nvPr/>
        </p:nvSpPr>
        <p:spPr>
          <a:xfrm>
            <a:off x="5239238" y="186165"/>
            <a:ext cx="731365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ea typeface="Calibri"/>
                <a:cs typeface="Calibri"/>
              </a:rPr>
              <a:t>Introduction to Online Banking Safety Measures</a:t>
            </a:r>
            <a:endParaRPr lang="en-US" sz="4000"/>
          </a:p>
        </p:txBody>
      </p:sp>
      <p:pic>
        <p:nvPicPr>
          <p:cNvPr id="28" name="Picture 27" descr="A orange flower with a white center&#10;&#10;Description automatically generated">
            <a:extLst>
              <a:ext uri="{FF2B5EF4-FFF2-40B4-BE49-F238E27FC236}">
                <a16:creationId xmlns:a16="http://schemas.microsoft.com/office/drawing/2014/main" id="{AA13D235-DD26-D14B-654B-719CF3A4C58E}"/>
              </a:ext>
            </a:extLst>
          </p:cNvPr>
          <p:cNvPicPr>
            <a:picLocks noChangeAspect="1"/>
          </p:cNvPicPr>
          <p:nvPr/>
        </p:nvPicPr>
        <p:blipFill>
          <a:blip r:embed="rId2"/>
          <a:stretch>
            <a:fillRect/>
          </a:stretch>
        </p:blipFill>
        <p:spPr>
          <a:xfrm>
            <a:off x="9984913" y="3679502"/>
            <a:ext cx="4728233" cy="4771100"/>
          </a:xfrm>
          <a:prstGeom prst="rect">
            <a:avLst/>
          </a:prstGeom>
        </p:spPr>
      </p:pic>
    </p:spTree>
    <p:extLst>
      <p:ext uri="{BB962C8B-B14F-4D97-AF65-F5344CB8AC3E}">
        <p14:creationId xmlns:p14="http://schemas.microsoft.com/office/powerpoint/2010/main" val="4271061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5788B905-2C91-6778-DF5A-8C39E409462D}"/>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8732ECDB-ECF6-A9C1-CEB9-A27F61650557}"/>
              </a:ext>
            </a:extLst>
          </p:cNvPr>
          <p:cNvGrpSpPr/>
          <p:nvPr/>
        </p:nvGrpSpPr>
        <p:grpSpPr>
          <a:xfrm>
            <a:off x="1459606" y="-70407"/>
            <a:ext cx="13177887" cy="6943858"/>
            <a:chOff x="1459606" y="-59675"/>
            <a:chExt cx="5976451" cy="6943858"/>
          </a:xfrm>
        </p:grpSpPr>
        <p:sp>
          <p:nvSpPr>
            <p:cNvPr id="4" name="Rectangle: Rounded Corners 3">
              <a:extLst>
                <a:ext uri="{FF2B5EF4-FFF2-40B4-BE49-F238E27FC236}">
                  <a16:creationId xmlns:a16="http://schemas.microsoft.com/office/drawing/2014/main" id="{7EBD264A-93CD-A5B8-D3B9-7027DCA4CF18}"/>
                </a:ext>
              </a:extLst>
            </p:cNvPr>
            <p:cNvSpPr/>
            <p:nvPr/>
          </p:nvSpPr>
          <p:spPr>
            <a:xfrm>
              <a:off x="1459606" y="-59675"/>
              <a:ext cx="5409125" cy="6943858"/>
            </a:xfrm>
            <a:prstGeom prst="roundRect">
              <a:avLst/>
            </a:prstGeom>
            <a:solidFill>
              <a:srgbClr val="EDDD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BFCEAA6E-92AB-D1B1-103D-5D1678E3EB7C}"/>
                </a:ext>
              </a:extLst>
            </p:cNvPr>
            <p:cNvSpPr/>
            <p:nvPr/>
          </p:nvSpPr>
          <p:spPr>
            <a:xfrm>
              <a:off x="6309156" y="248632"/>
              <a:ext cx="1126901" cy="869323"/>
            </a:xfrm>
            <a:prstGeom prst="roundRect">
              <a:avLst/>
            </a:prstGeom>
            <a:solidFill>
              <a:srgbClr val="EBDD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02E455B7-5078-34C1-E44C-A131B11F08A2}"/>
              </a:ext>
            </a:extLst>
          </p:cNvPr>
          <p:cNvSpPr txBox="1"/>
          <p:nvPr/>
        </p:nvSpPr>
        <p:spPr>
          <a:xfrm>
            <a:off x="5154026" y="1838895"/>
            <a:ext cx="792981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202124"/>
                </a:solidFill>
                <a:ea typeface="+mn-lt"/>
                <a:cs typeface="+mn-lt"/>
              </a:rPr>
              <a:t>In today's digital world, online banking is a convenient and popular way to manage your finances. However, with this convenience comes the responsibility to protect yourself from cyber threats and fraud. This introduction delves into the crucial topic of online banking safety measures. We'll explore the   following:</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Importance of strong passwords and 2FA</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Being aware of phishing attacks</a:t>
            </a:r>
          </a:p>
          <a:p>
            <a:pPr marL="342900" indent="-342900">
              <a:buFont typeface="Wingdings"/>
              <a:buChar char="§"/>
            </a:pPr>
            <a:r>
              <a:rPr lang="en-US" sz="2400">
                <a:solidFill>
                  <a:srgbClr val="202124"/>
                </a:solidFill>
                <a:ea typeface="+mn-lt"/>
                <a:cs typeface="+mn-lt"/>
              </a:rPr>
              <a:t>How to secure your device</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Two factor Authentication</a:t>
            </a:r>
          </a:p>
          <a:p>
            <a:pPr marL="342900" indent="-342900">
              <a:buFont typeface="Wingdings"/>
              <a:buChar char="§"/>
            </a:pPr>
            <a:r>
              <a:rPr lang="en-US" sz="2400">
                <a:solidFill>
                  <a:srgbClr val="202124"/>
                </a:solidFill>
                <a:ea typeface="+mn-lt"/>
                <a:cs typeface="+mn-lt"/>
              </a:rPr>
              <a:t>How to monitor transactions</a:t>
            </a:r>
            <a:endParaRPr lang="en-US">
              <a:solidFill>
                <a:srgbClr val="000000"/>
              </a:solidFill>
              <a:ea typeface="+mn-lt"/>
              <a:cs typeface="+mn-lt"/>
            </a:endParaRPr>
          </a:p>
          <a:p>
            <a:r>
              <a:rPr lang="en-US" sz="2400">
                <a:solidFill>
                  <a:srgbClr val="202124"/>
                </a:solidFill>
                <a:ea typeface="+mn-lt"/>
                <a:cs typeface="+mn-lt"/>
              </a:rPr>
              <a:t>. </a:t>
            </a:r>
            <a:endParaRPr lang="en-US">
              <a:ea typeface="Calibri" panose="020F0502020204030204"/>
              <a:cs typeface="Calibri" panose="020F0502020204030204"/>
            </a:endParaRPr>
          </a:p>
        </p:txBody>
      </p:sp>
      <p:sp>
        <p:nvSpPr>
          <p:cNvPr id="21" name="TextBox 20">
            <a:extLst>
              <a:ext uri="{FF2B5EF4-FFF2-40B4-BE49-F238E27FC236}">
                <a16:creationId xmlns:a16="http://schemas.microsoft.com/office/drawing/2014/main" id="{5250CBD2-68B7-0AB3-F2F9-01CDB8128082}"/>
              </a:ext>
            </a:extLst>
          </p:cNvPr>
          <p:cNvSpPr txBox="1"/>
          <p:nvPr/>
        </p:nvSpPr>
        <p:spPr>
          <a:xfrm>
            <a:off x="5239238" y="186165"/>
            <a:ext cx="731365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ea typeface="Calibri"/>
                <a:cs typeface="Calibri"/>
              </a:rPr>
              <a:t>Introduction to Online Banking Safety Measures</a:t>
            </a:r>
            <a:endParaRPr lang="en-US" sz="4000"/>
          </a:p>
        </p:txBody>
      </p:sp>
      <p:pic>
        <p:nvPicPr>
          <p:cNvPr id="28" name="Picture 27" descr="A orange flower with a white center&#10;&#10;Description automatically generated">
            <a:extLst>
              <a:ext uri="{FF2B5EF4-FFF2-40B4-BE49-F238E27FC236}">
                <a16:creationId xmlns:a16="http://schemas.microsoft.com/office/drawing/2014/main" id="{A485EE70-1786-6DE2-F23D-3F298B2C4B8B}"/>
              </a:ext>
            </a:extLst>
          </p:cNvPr>
          <p:cNvPicPr>
            <a:picLocks noChangeAspect="1"/>
          </p:cNvPicPr>
          <p:nvPr/>
        </p:nvPicPr>
        <p:blipFill>
          <a:blip r:embed="rId2"/>
          <a:stretch>
            <a:fillRect/>
          </a:stretch>
        </p:blipFill>
        <p:spPr>
          <a:xfrm>
            <a:off x="10188828" y="3658037"/>
            <a:ext cx="4728233" cy="4771100"/>
          </a:xfrm>
          <a:prstGeom prst="rect">
            <a:avLst/>
          </a:prstGeom>
        </p:spPr>
      </p:pic>
      <p:sp>
        <p:nvSpPr>
          <p:cNvPr id="22" name="TextBox 21">
            <a:extLst>
              <a:ext uri="{FF2B5EF4-FFF2-40B4-BE49-F238E27FC236}">
                <a16:creationId xmlns:a16="http://schemas.microsoft.com/office/drawing/2014/main" id="{4FE1F745-A5C3-E329-09BA-A44F94AAD491}"/>
              </a:ext>
            </a:extLst>
          </p:cNvPr>
          <p:cNvSpPr txBox="1"/>
          <p:nvPr/>
        </p:nvSpPr>
        <p:spPr>
          <a:xfrm>
            <a:off x="5749676" y="771199"/>
            <a:ext cx="6352047"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800">
                <a:solidFill>
                  <a:schemeClr val="accent1">
                    <a:lumMod val="75000"/>
                  </a:schemeClr>
                </a:solidFill>
                <a:latin typeface="Modern Love"/>
                <a:ea typeface="Calibri"/>
                <a:cs typeface="Calibri"/>
              </a:rPr>
              <a:t>ONLINE BANKING SECURITY MEASURES</a:t>
            </a:r>
          </a:p>
        </p:txBody>
      </p:sp>
      <p:grpSp>
        <p:nvGrpSpPr>
          <p:cNvPr id="13" name="Group 12">
            <a:extLst>
              <a:ext uri="{FF2B5EF4-FFF2-40B4-BE49-F238E27FC236}">
                <a16:creationId xmlns:a16="http://schemas.microsoft.com/office/drawing/2014/main" id="{B7504410-5334-BA1B-84A2-BD123711CE64}"/>
              </a:ext>
            </a:extLst>
          </p:cNvPr>
          <p:cNvGrpSpPr/>
          <p:nvPr/>
        </p:nvGrpSpPr>
        <p:grpSpPr>
          <a:xfrm>
            <a:off x="364902" y="-81140"/>
            <a:ext cx="15685736" cy="6943858"/>
            <a:chOff x="364902" y="-81140"/>
            <a:chExt cx="5976451" cy="6943858"/>
          </a:xfrm>
        </p:grpSpPr>
        <p:sp>
          <p:nvSpPr>
            <p:cNvPr id="14" name="Rectangle: Rounded Corners 13">
              <a:extLst>
                <a:ext uri="{FF2B5EF4-FFF2-40B4-BE49-F238E27FC236}">
                  <a16:creationId xmlns:a16="http://schemas.microsoft.com/office/drawing/2014/main" id="{D6F445C3-262E-A946-4A79-59D94FEADEC2}"/>
                </a:ext>
              </a:extLst>
            </p:cNvPr>
            <p:cNvSpPr/>
            <p:nvPr/>
          </p:nvSpPr>
          <p:spPr>
            <a:xfrm>
              <a:off x="364902" y="-81140"/>
              <a:ext cx="5409125" cy="6943858"/>
            </a:xfrm>
            <a:prstGeom prst="roundRect">
              <a:avLst/>
            </a:prstGeom>
            <a:solidFill>
              <a:srgbClr val="F2C6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2ADABF0D-6C47-EDDB-8B7E-DC00EB6CEF78}"/>
                </a:ext>
              </a:extLst>
            </p:cNvPr>
            <p:cNvSpPr/>
            <p:nvPr/>
          </p:nvSpPr>
          <p:spPr>
            <a:xfrm>
              <a:off x="5214452" y="1117956"/>
              <a:ext cx="1126901" cy="869323"/>
            </a:xfrm>
            <a:prstGeom prst="roundRect">
              <a:avLst/>
            </a:prstGeom>
            <a:solidFill>
              <a:srgbClr val="F2C6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82B99812-5F71-0988-904D-93CBE155D14B}"/>
              </a:ext>
            </a:extLst>
          </p:cNvPr>
          <p:cNvGrpSpPr/>
          <p:nvPr/>
        </p:nvGrpSpPr>
        <p:grpSpPr>
          <a:xfrm>
            <a:off x="-654676" y="-81140"/>
            <a:ext cx="4527578" cy="6943858"/>
            <a:chOff x="-654676" y="-81140"/>
            <a:chExt cx="6008649" cy="6943858"/>
          </a:xfrm>
        </p:grpSpPr>
        <p:sp>
          <p:nvSpPr>
            <p:cNvPr id="15" name="Rectangle: Rounded Corners 14">
              <a:extLst>
                <a:ext uri="{FF2B5EF4-FFF2-40B4-BE49-F238E27FC236}">
                  <a16:creationId xmlns:a16="http://schemas.microsoft.com/office/drawing/2014/main" id="{437C42F9-DA50-2F7F-7A69-437580BFB609}"/>
                </a:ext>
              </a:extLst>
            </p:cNvPr>
            <p:cNvSpPr/>
            <p:nvPr/>
          </p:nvSpPr>
          <p:spPr>
            <a:xfrm>
              <a:off x="-654676" y="-81140"/>
              <a:ext cx="5409125" cy="6943858"/>
            </a:xfrm>
            <a:prstGeom prst="roundRect">
              <a:avLst/>
            </a:prstGeom>
            <a:solidFill>
              <a:srgbClr val="FFB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7E4A7FF-EA11-ED01-E182-7938A85FEB75}"/>
                </a:ext>
              </a:extLst>
            </p:cNvPr>
            <p:cNvSpPr/>
            <p:nvPr/>
          </p:nvSpPr>
          <p:spPr>
            <a:xfrm>
              <a:off x="4227072" y="2137534"/>
              <a:ext cx="1126901" cy="869323"/>
            </a:xfrm>
            <a:prstGeom prst="roundRect">
              <a:avLst/>
            </a:prstGeom>
            <a:solidFill>
              <a:srgbClr val="FFB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7194B67-1825-8260-5447-63ADCEF305BC}"/>
              </a:ext>
            </a:extLst>
          </p:cNvPr>
          <p:cNvGrpSpPr/>
          <p:nvPr/>
        </p:nvGrpSpPr>
        <p:grpSpPr>
          <a:xfrm>
            <a:off x="-1642057" y="-102604"/>
            <a:ext cx="4452452" cy="6943858"/>
            <a:chOff x="-1642057" y="-102604"/>
            <a:chExt cx="5912058" cy="6943858"/>
          </a:xfrm>
        </p:grpSpPr>
        <p:sp>
          <p:nvSpPr>
            <p:cNvPr id="16" name="Rectangle: Rounded Corners 15">
              <a:extLst>
                <a:ext uri="{FF2B5EF4-FFF2-40B4-BE49-F238E27FC236}">
                  <a16:creationId xmlns:a16="http://schemas.microsoft.com/office/drawing/2014/main" id="{09CBF782-F342-0C61-3885-61032A76EB12}"/>
                </a:ext>
              </a:extLst>
            </p:cNvPr>
            <p:cNvSpPr/>
            <p:nvPr/>
          </p:nvSpPr>
          <p:spPr>
            <a:xfrm>
              <a:off x="-1642057" y="-102604"/>
              <a:ext cx="5409125" cy="6943858"/>
            </a:xfrm>
            <a:prstGeom prst="roundRect">
              <a:avLst/>
            </a:prstGeom>
            <a:solidFill>
              <a:srgbClr val="FCB1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8A1CA71-D7D2-FFA8-41A0-AD78C5E78C21}"/>
                </a:ext>
              </a:extLst>
            </p:cNvPr>
            <p:cNvSpPr/>
            <p:nvPr/>
          </p:nvSpPr>
          <p:spPr>
            <a:xfrm>
              <a:off x="3143100" y="3242971"/>
              <a:ext cx="1126901" cy="869323"/>
            </a:xfrm>
            <a:prstGeom prst="roundRect">
              <a:avLst/>
            </a:prstGeom>
            <a:solidFill>
              <a:srgbClr val="FCB1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E6A9EA42-0057-6F93-2E40-1E4262F6CC47}"/>
              </a:ext>
            </a:extLst>
          </p:cNvPr>
          <p:cNvGrpSpPr/>
          <p:nvPr/>
        </p:nvGrpSpPr>
        <p:grpSpPr>
          <a:xfrm>
            <a:off x="-2661633" y="-81140"/>
            <a:ext cx="4441718" cy="6943858"/>
            <a:chOff x="-2661633" y="-81140"/>
            <a:chExt cx="5890592" cy="6943858"/>
          </a:xfrm>
        </p:grpSpPr>
        <p:sp>
          <p:nvSpPr>
            <p:cNvPr id="17" name="Rectangle: Rounded Corners 16">
              <a:extLst>
                <a:ext uri="{FF2B5EF4-FFF2-40B4-BE49-F238E27FC236}">
                  <a16:creationId xmlns:a16="http://schemas.microsoft.com/office/drawing/2014/main" id="{17FC4EB2-6D67-302F-2AD4-EB555C94451C}"/>
                </a:ext>
              </a:extLst>
            </p:cNvPr>
            <p:cNvSpPr/>
            <p:nvPr/>
          </p:nvSpPr>
          <p:spPr>
            <a:xfrm>
              <a:off x="-2661633" y="-81140"/>
              <a:ext cx="5409125" cy="6943858"/>
            </a:xfrm>
            <a:prstGeom prst="roundRect">
              <a:avLst/>
            </a:prstGeom>
            <a:solidFill>
              <a:srgbClr val="F7A2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7D84F94-6D2F-3E10-6BE9-CF7D8CA3D671}"/>
                </a:ext>
              </a:extLst>
            </p:cNvPr>
            <p:cNvSpPr/>
            <p:nvPr/>
          </p:nvSpPr>
          <p:spPr>
            <a:xfrm>
              <a:off x="2102058" y="4466464"/>
              <a:ext cx="1126901" cy="869323"/>
            </a:xfrm>
            <a:prstGeom prst="roundRect">
              <a:avLst/>
            </a:prstGeom>
            <a:solidFill>
              <a:srgbClr val="F7A2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FB17342A-25DA-F63D-F652-BE19C026D90F}"/>
              </a:ext>
            </a:extLst>
          </p:cNvPr>
          <p:cNvGrpSpPr/>
          <p:nvPr/>
        </p:nvGrpSpPr>
        <p:grpSpPr>
          <a:xfrm>
            <a:off x="-3852929" y="-81140"/>
            <a:ext cx="4441719" cy="6943858"/>
            <a:chOff x="-3852929" y="-81140"/>
            <a:chExt cx="5879860" cy="6943858"/>
          </a:xfrm>
        </p:grpSpPr>
        <p:sp>
          <p:nvSpPr>
            <p:cNvPr id="18" name="Rectangle: Rounded Corners 17">
              <a:extLst>
                <a:ext uri="{FF2B5EF4-FFF2-40B4-BE49-F238E27FC236}">
                  <a16:creationId xmlns:a16="http://schemas.microsoft.com/office/drawing/2014/main" id="{56DAC12C-7835-03E7-EC16-BD83212C73F0}"/>
                </a:ext>
              </a:extLst>
            </p:cNvPr>
            <p:cNvSpPr/>
            <p:nvPr/>
          </p:nvSpPr>
          <p:spPr>
            <a:xfrm>
              <a:off x="-3852929" y="-81140"/>
              <a:ext cx="5409125" cy="6943858"/>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0E4E0D35-CD0F-CB5F-8B12-2E406CE13F56}"/>
                </a:ext>
              </a:extLst>
            </p:cNvPr>
            <p:cNvSpPr/>
            <p:nvPr/>
          </p:nvSpPr>
          <p:spPr>
            <a:xfrm>
              <a:off x="900030" y="5518238"/>
              <a:ext cx="1126901" cy="86932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8059EA76-1FBF-1776-7123-3CE4233568A7}"/>
              </a:ext>
            </a:extLst>
          </p:cNvPr>
          <p:cNvSpPr txBox="1"/>
          <p:nvPr/>
        </p:nvSpPr>
        <p:spPr>
          <a:xfrm>
            <a:off x="3749445" y="342936"/>
            <a:ext cx="101280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cs typeface="Calibri"/>
              </a:rPr>
              <a:t>Importance Of Secure Passwords</a:t>
            </a:r>
            <a:endParaRPr lang="en-US" sz="4000"/>
          </a:p>
        </p:txBody>
      </p:sp>
      <p:sp>
        <p:nvSpPr>
          <p:cNvPr id="25" name="TextBox 24">
            <a:extLst>
              <a:ext uri="{FF2B5EF4-FFF2-40B4-BE49-F238E27FC236}">
                <a16:creationId xmlns:a16="http://schemas.microsoft.com/office/drawing/2014/main" id="{AE8B68CF-6C28-0084-403F-5BE16E136989}"/>
              </a:ext>
            </a:extLst>
          </p:cNvPr>
          <p:cNvSpPr txBox="1"/>
          <p:nvPr/>
        </p:nvSpPr>
        <p:spPr>
          <a:xfrm>
            <a:off x="4206695" y="1371747"/>
            <a:ext cx="761023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a:solidFill>
                  <a:srgbClr val="1F1F1F"/>
                </a:solidFill>
                <a:ea typeface="+mn-lt"/>
                <a:cs typeface="+mn-lt"/>
              </a:rPr>
              <a:t>Increased security:</a:t>
            </a:r>
            <a:r>
              <a:rPr lang="en-US" sz="2800">
                <a:solidFill>
                  <a:srgbClr val="1F1F1F"/>
                </a:solidFill>
                <a:ea typeface="+mn-lt"/>
                <a:cs typeface="+mn-lt"/>
              </a:rPr>
              <a:t> A strong password, ideally 12-15 characters long with a mix of upper and lowercase letters, numbers, and symbols, is much harder for hackers to crack. It significantly increases the time and effort they need to gain access.</a:t>
            </a:r>
            <a:endParaRPr lang="en-US" sz="2800">
              <a:cs typeface="Calibri"/>
            </a:endParaRPr>
          </a:p>
          <a:p>
            <a:pPr marL="285750" indent="-285750">
              <a:buFont typeface="Arial"/>
              <a:buChar char="•"/>
            </a:pPr>
            <a:r>
              <a:rPr lang="en-US" sz="2800" b="1">
                <a:solidFill>
                  <a:srgbClr val="1F1F1F"/>
                </a:solidFill>
                <a:ea typeface="+mn-lt"/>
                <a:cs typeface="+mn-lt"/>
              </a:rPr>
              <a:t>Peace of mind:</a:t>
            </a:r>
            <a:r>
              <a:rPr lang="en-US" sz="2800">
                <a:solidFill>
                  <a:srgbClr val="1F1F1F"/>
                </a:solidFill>
                <a:ea typeface="+mn-lt"/>
                <a:cs typeface="+mn-lt"/>
              </a:rPr>
              <a:t> Knowing you have a strong password gives you peace of mind and reduces the risk of financial loss and identity theft.</a:t>
            </a:r>
            <a:endParaRPr lang="en-US" sz="2800">
              <a:cs typeface="Calibri"/>
            </a:endParaRPr>
          </a:p>
          <a:p>
            <a:pPr algn="l"/>
            <a:endParaRPr lang="en-US">
              <a:cs typeface="Calibri"/>
            </a:endParaRPr>
          </a:p>
        </p:txBody>
      </p:sp>
      <p:pic>
        <p:nvPicPr>
          <p:cNvPr id="23" name="Picture 22" descr="A red flower with a black background&#10;&#10;Description automatically generated">
            <a:extLst>
              <a:ext uri="{FF2B5EF4-FFF2-40B4-BE49-F238E27FC236}">
                <a16:creationId xmlns:a16="http://schemas.microsoft.com/office/drawing/2014/main" id="{682A5F04-A688-7109-1155-10072AEB577E}"/>
              </a:ext>
            </a:extLst>
          </p:cNvPr>
          <p:cNvPicPr>
            <a:picLocks noChangeAspect="1"/>
          </p:cNvPicPr>
          <p:nvPr/>
        </p:nvPicPr>
        <p:blipFill>
          <a:blip r:embed="rId3"/>
          <a:stretch>
            <a:fillRect/>
          </a:stretch>
        </p:blipFill>
        <p:spPr>
          <a:xfrm>
            <a:off x="10870709" y="-952703"/>
            <a:ext cx="3813524" cy="4114800"/>
          </a:xfrm>
          <a:prstGeom prst="rect">
            <a:avLst/>
          </a:prstGeom>
        </p:spPr>
      </p:pic>
    </p:spTree>
    <p:extLst>
      <p:ext uri="{BB962C8B-B14F-4D97-AF65-F5344CB8AC3E}">
        <p14:creationId xmlns:p14="http://schemas.microsoft.com/office/powerpoint/2010/main" val="1698308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5788B905-2C91-6778-DF5A-8C39E409462D}"/>
            </a:ext>
          </a:extLst>
        </p:cNvPr>
        <p:cNvGrpSpPr/>
        <p:nvPr/>
      </p:nvGrpSpPr>
      <p:grpSpPr>
        <a:xfrm>
          <a:off x="0" y="0"/>
          <a:ext cx="0" cy="0"/>
          <a:chOff x="0" y="0"/>
          <a:chExt cx="0" cy="0"/>
        </a:xfrm>
      </p:grpSpPr>
      <p:sp>
        <p:nvSpPr>
          <p:cNvPr id="24" name="TextBox 23">
            <a:extLst>
              <a:ext uri="{FF2B5EF4-FFF2-40B4-BE49-F238E27FC236}">
                <a16:creationId xmlns:a16="http://schemas.microsoft.com/office/drawing/2014/main" id="{8059EA76-1FBF-1776-7123-3CE4233568A7}"/>
              </a:ext>
            </a:extLst>
          </p:cNvPr>
          <p:cNvSpPr txBox="1"/>
          <p:nvPr/>
        </p:nvSpPr>
        <p:spPr>
          <a:xfrm>
            <a:off x="3749445" y="342936"/>
            <a:ext cx="101280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cs typeface="Calibri"/>
              </a:rPr>
              <a:t>Importance Of Secure Passwords</a:t>
            </a:r>
            <a:endParaRPr lang="en-US" sz="4000"/>
          </a:p>
        </p:txBody>
      </p:sp>
      <p:sp>
        <p:nvSpPr>
          <p:cNvPr id="25" name="TextBox 24">
            <a:extLst>
              <a:ext uri="{FF2B5EF4-FFF2-40B4-BE49-F238E27FC236}">
                <a16:creationId xmlns:a16="http://schemas.microsoft.com/office/drawing/2014/main" id="{AE8B68CF-6C28-0084-403F-5BE16E136989}"/>
              </a:ext>
            </a:extLst>
          </p:cNvPr>
          <p:cNvSpPr txBox="1"/>
          <p:nvPr/>
        </p:nvSpPr>
        <p:spPr>
          <a:xfrm>
            <a:off x="4206695" y="1371747"/>
            <a:ext cx="761023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a:solidFill>
                  <a:srgbClr val="1F1F1F"/>
                </a:solidFill>
                <a:ea typeface="+mn-lt"/>
                <a:cs typeface="+mn-lt"/>
              </a:rPr>
              <a:t>Increased security:</a:t>
            </a:r>
            <a:r>
              <a:rPr lang="en-US" sz="2800">
                <a:solidFill>
                  <a:srgbClr val="1F1F1F"/>
                </a:solidFill>
                <a:ea typeface="+mn-lt"/>
                <a:cs typeface="+mn-lt"/>
              </a:rPr>
              <a:t> A strong password, ideally 12-15 characters long with a mix of upper and lowercase letters, numbers, and symbols, is much harder for hackers to crack. It significantly increases the time and effort they need to gain access.</a:t>
            </a:r>
            <a:endParaRPr lang="en-US" sz="2800">
              <a:cs typeface="Calibri"/>
            </a:endParaRPr>
          </a:p>
          <a:p>
            <a:pPr marL="285750" indent="-285750">
              <a:buFont typeface="Arial"/>
              <a:buChar char="•"/>
            </a:pPr>
            <a:r>
              <a:rPr lang="en-US" sz="2800" b="1">
                <a:solidFill>
                  <a:srgbClr val="1F1F1F"/>
                </a:solidFill>
                <a:ea typeface="+mn-lt"/>
                <a:cs typeface="+mn-lt"/>
              </a:rPr>
              <a:t>Peace of mind:</a:t>
            </a:r>
            <a:r>
              <a:rPr lang="en-US" sz="2800">
                <a:solidFill>
                  <a:srgbClr val="1F1F1F"/>
                </a:solidFill>
                <a:ea typeface="+mn-lt"/>
                <a:cs typeface="+mn-lt"/>
              </a:rPr>
              <a:t> Knowing you have a strong password gives you peace of mind and reduces the risk of financial loss and identity theft.</a:t>
            </a:r>
            <a:endParaRPr lang="en-US" sz="2800">
              <a:cs typeface="Calibri"/>
            </a:endParaRPr>
          </a:p>
          <a:p>
            <a:pPr algn="l"/>
            <a:endParaRPr lang="en-US">
              <a:cs typeface="Calibri"/>
            </a:endParaRPr>
          </a:p>
        </p:txBody>
      </p:sp>
      <p:pic>
        <p:nvPicPr>
          <p:cNvPr id="23" name="Picture 22" descr="A red flower with a black background&#10;&#10;Description automatically generated">
            <a:extLst>
              <a:ext uri="{FF2B5EF4-FFF2-40B4-BE49-F238E27FC236}">
                <a16:creationId xmlns:a16="http://schemas.microsoft.com/office/drawing/2014/main" id="{682A5F04-A688-7109-1155-10072AEB577E}"/>
              </a:ext>
            </a:extLst>
          </p:cNvPr>
          <p:cNvPicPr>
            <a:picLocks noChangeAspect="1"/>
          </p:cNvPicPr>
          <p:nvPr/>
        </p:nvPicPr>
        <p:blipFill>
          <a:blip r:embed="rId2"/>
          <a:stretch>
            <a:fillRect/>
          </a:stretch>
        </p:blipFill>
        <p:spPr>
          <a:xfrm>
            <a:off x="10870709" y="-952703"/>
            <a:ext cx="3813524" cy="4114800"/>
          </a:xfrm>
          <a:prstGeom prst="rect">
            <a:avLst/>
          </a:prstGeom>
        </p:spPr>
      </p:pic>
      <p:grpSp>
        <p:nvGrpSpPr>
          <p:cNvPr id="19" name="Group 18">
            <a:extLst>
              <a:ext uri="{FF2B5EF4-FFF2-40B4-BE49-F238E27FC236}">
                <a16:creationId xmlns:a16="http://schemas.microsoft.com/office/drawing/2014/main" id="{8732ECDB-ECF6-A9C1-CEB9-A27F61650557}"/>
              </a:ext>
            </a:extLst>
          </p:cNvPr>
          <p:cNvGrpSpPr/>
          <p:nvPr/>
        </p:nvGrpSpPr>
        <p:grpSpPr>
          <a:xfrm>
            <a:off x="1459606" y="-70407"/>
            <a:ext cx="13177887" cy="6943858"/>
            <a:chOff x="1459606" y="-59675"/>
            <a:chExt cx="5976451" cy="6943858"/>
          </a:xfrm>
        </p:grpSpPr>
        <p:sp>
          <p:nvSpPr>
            <p:cNvPr id="4" name="Rectangle: Rounded Corners 3">
              <a:extLst>
                <a:ext uri="{FF2B5EF4-FFF2-40B4-BE49-F238E27FC236}">
                  <a16:creationId xmlns:a16="http://schemas.microsoft.com/office/drawing/2014/main" id="{7EBD264A-93CD-A5B8-D3B9-7027DCA4CF18}"/>
                </a:ext>
              </a:extLst>
            </p:cNvPr>
            <p:cNvSpPr/>
            <p:nvPr/>
          </p:nvSpPr>
          <p:spPr>
            <a:xfrm>
              <a:off x="1459606" y="-59675"/>
              <a:ext cx="5409125" cy="6943858"/>
            </a:xfrm>
            <a:prstGeom prst="roundRect">
              <a:avLst/>
            </a:prstGeom>
            <a:solidFill>
              <a:srgbClr val="EDDD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BFCEAA6E-92AB-D1B1-103D-5D1678E3EB7C}"/>
                </a:ext>
              </a:extLst>
            </p:cNvPr>
            <p:cNvSpPr/>
            <p:nvPr/>
          </p:nvSpPr>
          <p:spPr>
            <a:xfrm>
              <a:off x="6309156" y="248632"/>
              <a:ext cx="1126901" cy="869323"/>
            </a:xfrm>
            <a:prstGeom prst="roundRect">
              <a:avLst/>
            </a:prstGeom>
            <a:solidFill>
              <a:srgbClr val="EBDD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02E455B7-5078-34C1-E44C-A131B11F08A2}"/>
              </a:ext>
            </a:extLst>
          </p:cNvPr>
          <p:cNvSpPr txBox="1"/>
          <p:nvPr/>
        </p:nvSpPr>
        <p:spPr>
          <a:xfrm>
            <a:off x="5154026" y="1838895"/>
            <a:ext cx="792981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202124"/>
                </a:solidFill>
                <a:ea typeface="+mn-lt"/>
                <a:cs typeface="+mn-lt"/>
              </a:rPr>
              <a:t>In today's digital world, online banking is a convenient and popular way to manage your finances. However, with this convenience comes the responsibility to protect yourself from cyber threats and fraud. This introduction delves into the crucial topic of online banking safety measures. We'll explore the   following:</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Importance of strong passwords and 2FA</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Being aware of phishing attacks</a:t>
            </a:r>
          </a:p>
          <a:p>
            <a:pPr marL="342900" indent="-342900">
              <a:buFont typeface="Wingdings"/>
              <a:buChar char="§"/>
            </a:pPr>
            <a:r>
              <a:rPr lang="en-US" sz="2400">
                <a:solidFill>
                  <a:srgbClr val="202124"/>
                </a:solidFill>
                <a:ea typeface="+mn-lt"/>
                <a:cs typeface="+mn-lt"/>
              </a:rPr>
              <a:t>How to secure your device</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Two factor Authentication</a:t>
            </a:r>
          </a:p>
          <a:p>
            <a:pPr marL="342900" indent="-342900">
              <a:buFont typeface="Wingdings"/>
              <a:buChar char="§"/>
            </a:pPr>
            <a:r>
              <a:rPr lang="en-US" sz="2400">
                <a:solidFill>
                  <a:srgbClr val="202124"/>
                </a:solidFill>
                <a:ea typeface="+mn-lt"/>
                <a:cs typeface="+mn-lt"/>
              </a:rPr>
              <a:t>How to monitor transactions</a:t>
            </a:r>
            <a:endParaRPr lang="en-US">
              <a:solidFill>
                <a:srgbClr val="000000"/>
              </a:solidFill>
              <a:ea typeface="+mn-lt"/>
              <a:cs typeface="+mn-lt"/>
            </a:endParaRPr>
          </a:p>
          <a:p>
            <a:r>
              <a:rPr lang="en-US" sz="2400">
                <a:solidFill>
                  <a:srgbClr val="202124"/>
                </a:solidFill>
                <a:ea typeface="+mn-lt"/>
                <a:cs typeface="+mn-lt"/>
              </a:rPr>
              <a:t>. </a:t>
            </a:r>
            <a:endParaRPr lang="en-US">
              <a:ea typeface="Calibri" panose="020F0502020204030204"/>
              <a:cs typeface="Calibri" panose="020F0502020204030204"/>
            </a:endParaRPr>
          </a:p>
        </p:txBody>
      </p:sp>
      <p:sp>
        <p:nvSpPr>
          <p:cNvPr id="21" name="TextBox 20">
            <a:extLst>
              <a:ext uri="{FF2B5EF4-FFF2-40B4-BE49-F238E27FC236}">
                <a16:creationId xmlns:a16="http://schemas.microsoft.com/office/drawing/2014/main" id="{5250CBD2-68B7-0AB3-F2F9-01CDB8128082}"/>
              </a:ext>
            </a:extLst>
          </p:cNvPr>
          <p:cNvSpPr txBox="1"/>
          <p:nvPr/>
        </p:nvSpPr>
        <p:spPr>
          <a:xfrm>
            <a:off x="5239238" y="186165"/>
            <a:ext cx="731365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ea typeface="Calibri"/>
                <a:cs typeface="Calibri"/>
              </a:rPr>
              <a:t>Introduction to Online Banking Safety Measures</a:t>
            </a:r>
            <a:endParaRPr lang="en-US" sz="4000"/>
          </a:p>
        </p:txBody>
      </p:sp>
      <p:pic>
        <p:nvPicPr>
          <p:cNvPr id="28" name="Picture 27" descr="A orange flower with a white center&#10;&#10;Description automatically generated">
            <a:extLst>
              <a:ext uri="{FF2B5EF4-FFF2-40B4-BE49-F238E27FC236}">
                <a16:creationId xmlns:a16="http://schemas.microsoft.com/office/drawing/2014/main" id="{A485EE70-1786-6DE2-F23D-3F298B2C4B8B}"/>
              </a:ext>
            </a:extLst>
          </p:cNvPr>
          <p:cNvPicPr>
            <a:picLocks noChangeAspect="1"/>
          </p:cNvPicPr>
          <p:nvPr/>
        </p:nvPicPr>
        <p:blipFill>
          <a:blip r:embed="rId3"/>
          <a:stretch>
            <a:fillRect/>
          </a:stretch>
        </p:blipFill>
        <p:spPr>
          <a:xfrm>
            <a:off x="10188828" y="3658037"/>
            <a:ext cx="4728233" cy="4771100"/>
          </a:xfrm>
          <a:prstGeom prst="rect">
            <a:avLst/>
          </a:prstGeom>
        </p:spPr>
      </p:pic>
      <p:sp>
        <p:nvSpPr>
          <p:cNvPr id="22" name="TextBox 21">
            <a:extLst>
              <a:ext uri="{FF2B5EF4-FFF2-40B4-BE49-F238E27FC236}">
                <a16:creationId xmlns:a16="http://schemas.microsoft.com/office/drawing/2014/main" id="{4FE1F745-A5C3-E329-09BA-A44F94AAD491}"/>
              </a:ext>
            </a:extLst>
          </p:cNvPr>
          <p:cNvSpPr txBox="1"/>
          <p:nvPr/>
        </p:nvSpPr>
        <p:spPr>
          <a:xfrm>
            <a:off x="5749676" y="771199"/>
            <a:ext cx="6352047"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800">
                <a:solidFill>
                  <a:schemeClr val="accent1">
                    <a:lumMod val="75000"/>
                  </a:schemeClr>
                </a:solidFill>
                <a:latin typeface="Modern Love"/>
                <a:ea typeface="Calibri"/>
                <a:cs typeface="Calibri"/>
              </a:rPr>
              <a:t>ONLINE BANKING SECURITY MEASURES</a:t>
            </a:r>
          </a:p>
        </p:txBody>
      </p:sp>
      <p:grpSp>
        <p:nvGrpSpPr>
          <p:cNvPr id="13" name="Group 12">
            <a:extLst>
              <a:ext uri="{FF2B5EF4-FFF2-40B4-BE49-F238E27FC236}">
                <a16:creationId xmlns:a16="http://schemas.microsoft.com/office/drawing/2014/main" id="{B7504410-5334-BA1B-84A2-BD123711CE64}"/>
              </a:ext>
            </a:extLst>
          </p:cNvPr>
          <p:cNvGrpSpPr/>
          <p:nvPr/>
        </p:nvGrpSpPr>
        <p:grpSpPr>
          <a:xfrm>
            <a:off x="364902" y="-81140"/>
            <a:ext cx="15685736" cy="6943858"/>
            <a:chOff x="364902" y="-81140"/>
            <a:chExt cx="5976451" cy="6943858"/>
          </a:xfrm>
        </p:grpSpPr>
        <p:sp>
          <p:nvSpPr>
            <p:cNvPr id="14" name="Rectangle: Rounded Corners 13">
              <a:extLst>
                <a:ext uri="{FF2B5EF4-FFF2-40B4-BE49-F238E27FC236}">
                  <a16:creationId xmlns:a16="http://schemas.microsoft.com/office/drawing/2014/main" id="{D6F445C3-262E-A946-4A79-59D94FEADEC2}"/>
                </a:ext>
              </a:extLst>
            </p:cNvPr>
            <p:cNvSpPr/>
            <p:nvPr/>
          </p:nvSpPr>
          <p:spPr>
            <a:xfrm>
              <a:off x="364902" y="-81140"/>
              <a:ext cx="5409125" cy="6943858"/>
            </a:xfrm>
            <a:prstGeom prst="roundRect">
              <a:avLst/>
            </a:prstGeom>
            <a:solidFill>
              <a:srgbClr val="F2C6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2ADABF0D-6C47-EDDB-8B7E-DC00EB6CEF78}"/>
                </a:ext>
              </a:extLst>
            </p:cNvPr>
            <p:cNvSpPr/>
            <p:nvPr/>
          </p:nvSpPr>
          <p:spPr>
            <a:xfrm>
              <a:off x="5214452" y="1117956"/>
              <a:ext cx="1126901" cy="869323"/>
            </a:xfrm>
            <a:prstGeom prst="roundRect">
              <a:avLst/>
            </a:prstGeom>
            <a:solidFill>
              <a:srgbClr val="F2C6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82B99812-5F71-0988-904D-93CBE155D14B}"/>
              </a:ext>
            </a:extLst>
          </p:cNvPr>
          <p:cNvGrpSpPr/>
          <p:nvPr/>
        </p:nvGrpSpPr>
        <p:grpSpPr>
          <a:xfrm>
            <a:off x="-654676" y="-70408"/>
            <a:ext cx="17599634" cy="6933126"/>
            <a:chOff x="-654676" y="-81140"/>
            <a:chExt cx="6008649" cy="6943858"/>
          </a:xfrm>
        </p:grpSpPr>
        <p:sp>
          <p:nvSpPr>
            <p:cNvPr id="15" name="Rectangle: Rounded Corners 14">
              <a:extLst>
                <a:ext uri="{FF2B5EF4-FFF2-40B4-BE49-F238E27FC236}">
                  <a16:creationId xmlns:a16="http://schemas.microsoft.com/office/drawing/2014/main" id="{437C42F9-DA50-2F7F-7A69-437580BFB609}"/>
                </a:ext>
              </a:extLst>
            </p:cNvPr>
            <p:cNvSpPr/>
            <p:nvPr/>
          </p:nvSpPr>
          <p:spPr>
            <a:xfrm>
              <a:off x="-654676" y="-81140"/>
              <a:ext cx="5409125" cy="6943858"/>
            </a:xfrm>
            <a:prstGeom prst="roundRect">
              <a:avLst/>
            </a:prstGeom>
            <a:solidFill>
              <a:srgbClr val="FFB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7E4A7FF-EA11-ED01-E182-7938A85FEB75}"/>
                </a:ext>
              </a:extLst>
            </p:cNvPr>
            <p:cNvSpPr/>
            <p:nvPr/>
          </p:nvSpPr>
          <p:spPr>
            <a:xfrm>
              <a:off x="4227072" y="2137534"/>
              <a:ext cx="1126901" cy="869323"/>
            </a:xfrm>
            <a:prstGeom prst="roundRect">
              <a:avLst/>
            </a:prstGeom>
            <a:solidFill>
              <a:srgbClr val="FFB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7194B67-1825-8260-5447-63ADCEF305BC}"/>
              </a:ext>
            </a:extLst>
          </p:cNvPr>
          <p:cNvGrpSpPr/>
          <p:nvPr/>
        </p:nvGrpSpPr>
        <p:grpSpPr>
          <a:xfrm>
            <a:off x="-1642057" y="-102604"/>
            <a:ext cx="4452452" cy="6943858"/>
            <a:chOff x="-1642057" y="-102604"/>
            <a:chExt cx="5912058" cy="6943858"/>
          </a:xfrm>
        </p:grpSpPr>
        <p:sp>
          <p:nvSpPr>
            <p:cNvPr id="16" name="Rectangle: Rounded Corners 15">
              <a:extLst>
                <a:ext uri="{FF2B5EF4-FFF2-40B4-BE49-F238E27FC236}">
                  <a16:creationId xmlns:a16="http://schemas.microsoft.com/office/drawing/2014/main" id="{09CBF782-F342-0C61-3885-61032A76EB12}"/>
                </a:ext>
              </a:extLst>
            </p:cNvPr>
            <p:cNvSpPr/>
            <p:nvPr/>
          </p:nvSpPr>
          <p:spPr>
            <a:xfrm>
              <a:off x="-1642057" y="-102604"/>
              <a:ext cx="5409125" cy="6943858"/>
            </a:xfrm>
            <a:prstGeom prst="roundRect">
              <a:avLst/>
            </a:prstGeom>
            <a:solidFill>
              <a:srgbClr val="FCB1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8A1CA71-D7D2-FFA8-41A0-AD78C5E78C21}"/>
                </a:ext>
              </a:extLst>
            </p:cNvPr>
            <p:cNvSpPr/>
            <p:nvPr/>
          </p:nvSpPr>
          <p:spPr>
            <a:xfrm>
              <a:off x="3143100" y="3242971"/>
              <a:ext cx="1126901" cy="869323"/>
            </a:xfrm>
            <a:prstGeom prst="roundRect">
              <a:avLst/>
            </a:prstGeom>
            <a:solidFill>
              <a:srgbClr val="FCB1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E6A9EA42-0057-6F93-2E40-1E4262F6CC47}"/>
              </a:ext>
            </a:extLst>
          </p:cNvPr>
          <p:cNvGrpSpPr/>
          <p:nvPr/>
        </p:nvGrpSpPr>
        <p:grpSpPr>
          <a:xfrm>
            <a:off x="-2661633" y="-81140"/>
            <a:ext cx="4441718" cy="6943858"/>
            <a:chOff x="-2661633" y="-81140"/>
            <a:chExt cx="5890592" cy="6943858"/>
          </a:xfrm>
        </p:grpSpPr>
        <p:sp>
          <p:nvSpPr>
            <p:cNvPr id="17" name="Rectangle: Rounded Corners 16">
              <a:extLst>
                <a:ext uri="{FF2B5EF4-FFF2-40B4-BE49-F238E27FC236}">
                  <a16:creationId xmlns:a16="http://schemas.microsoft.com/office/drawing/2014/main" id="{17FC4EB2-6D67-302F-2AD4-EB555C94451C}"/>
                </a:ext>
              </a:extLst>
            </p:cNvPr>
            <p:cNvSpPr/>
            <p:nvPr/>
          </p:nvSpPr>
          <p:spPr>
            <a:xfrm>
              <a:off x="-2661633" y="-81140"/>
              <a:ext cx="5409125" cy="6943858"/>
            </a:xfrm>
            <a:prstGeom prst="roundRect">
              <a:avLst/>
            </a:prstGeom>
            <a:solidFill>
              <a:srgbClr val="F7A2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7D84F94-6D2F-3E10-6BE9-CF7D8CA3D671}"/>
                </a:ext>
              </a:extLst>
            </p:cNvPr>
            <p:cNvSpPr/>
            <p:nvPr/>
          </p:nvSpPr>
          <p:spPr>
            <a:xfrm>
              <a:off x="2102058" y="4466464"/>
              <a:ext cx="1126901" cy="869323"/>
            </a:xfrm>
            <a:prstGeom prst="roundRect">
              <a:avLst/>
            </a:prstGeom>
            <a:solidFill>
              <a:srgbClr val="F7A2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FB17342A-25DA-F63D-F652-BE19C026D90F}"/>
              </a:ext>
            </a:extLst>
          </p:cNvPr>
          <p:cNvGrpSpPr/>
          <p:nvPr/>
        </p:nvGrpSpPr>
        <p:grpSpPr>
          <a:xfrm>
            <a:off x="-3852929" y="-81140"/>
            <a:ext cx="4441719" cy="6943858"/>
            <a:chOff x="-3852929" y="-81140"/>
            <a:chExt cx="5879860" cy="6943858"/>
          </a:xfrm>
        </p:grpSpPr>
        <p:sp>
          <p:nvSpPr>
            <p:cNvPr id="18" name="Rectangle: Rounded Corners 17">
              <a:extLst>
                <a:ext uri="{FF2B5EF4-FFF2-40B4-BE49-F238E27FC236}">
                  <a16:creationId xmlns:a16="http://schemas.microsoft.com/office/drawing/2014/main" id="{56DAC12C-7835-03E7-EC16-BD83212C73F0}"/>
                </a:ext>
              </a:extLst>
            </p:cNvPr>
            <p:cNvSpPr/>
            <p:nvPr/>
          </p:nvSpPr>
          <p:spPr>
            <a:xfrm>
              <a:off x="-3852929" y="-81140"/>
              <a:ext cx="5409125" cy="6943858"/>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0E4E0D35-CD0F-CB5F-8B12-2E406CE13F56}"/>
                </a:ext>
              </a:extLst>
            </p:cNvPr>
            <p:cNvSpPr/>
            <p:nvPr/>
          </p:nvSpPr>
          <p:spPr>
            <a:xfrm>
              <a:off x="900030" y="5518238"/>
              <a:ext cx="1126901" cy="86932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9D4F8F9E-8EDF-1BD2-D983-5B24DCE0D781}"/>
              </a:ext>
            </a:extLst>
          </p:cNvPr>
          <p:cNvSpPr txBox="1"/>
          <p:nvPr/>
        </p:nvSpPr>
        <p:spPr>
          <a:xfrm>
            <a:off x="2589886" y="635511"/>
            <a:ext cx="99667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sz="3200">
                <a:cs typeface="Calibri"/>
              </a:rPr>
              <a:t>Two-Factor Authentication (2FA)</a:t>
            </a:r>
          </a:p>
        </p:txBody>
      </p:sp>
      <p:sp>
        <p:nvSpPr>
          <p:cNvPr id="27" name="TextBox 26">
            <a:extLst>
              <a:ext uri="{FF2B5EF4-FFF2-40B4-BE49-F238E27FC236}">
                <a16:creationId xmlns:a16="http://schemas.microsoft.com/office/drawing/2014/main" id="{49BEC443-D3C9-E7F2-98DB-4F9FD4748DF8}"/>
              </a:ext>
            </a:extLst>
          </p:cNvPr>
          <p:cNvSpPr txBox="1"/>
          <p:nvPr/>
        </p:nvSpPr>
        <p:spPr>
          <a:xfrm>
            <a:off x="2751952" y="1712302"/>
            <a:ext cx="8999513"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66666"/>
                </a:solidFill>
                <a:latin typeface="Arial"/>
                <a:cs typeface="Arial"/>
              </a:rPr>
              <a:t>Two-factor authentication has long been used to control access to sensitive systems and data. Online service providers are increasingly using 2FA to protect their users' credentials from being used by hackers who stole a password database or used phishing campaigns to obtain user passwords.</a:t>
            </a:r>
          </a:p>
          <a:p>
            <a:r>
              <a:rPr lang="en-US">
                <a:solidFill>
                  <a:srgbClr val="666666"/>
                </a:solidFill>
                <a:latin typeface="Arial"/>
                <a:cs typeface="Arial"/>
              </a:rPr>
              <a:t>Authentication factors, listed in approximate order of adoption for computing, include the following:</a:t>
            </a:r>
          </a:p>
          <a:p>
            <a:pPr marL="285750" indent="-285750">
              <a:buFont typeface="Arial"/>
              <a:buChar char="•"/>
            </a:pPr>
            <a:r>
              <a:rPr lang="en-US">
                <a:solidFill>
                  <a:srgbClr val="666666"/>
                </a:solidFill>
                <a:latin typeface="Arial"/>
                <a:cs typeface="Arial"/>
              </a:rPr>
              <a:t>A </a:t>
            </a:r>
            <a:r>
              <a:rPr lang="en-US" b="1">
                <a:solidFill>
                  <a:srgbClr val="666666"/>
                </a:solidFill>
                <a:latin typeface="Arial"/>
                <a:cs typeface="Arial"/>
              </a:rPr>
              <a:t>biometric factor</a:t>
            </a:r>
            <a:r>
              <a:rPr lang="en-US">
                <a:solidFill>
                  <a:srgbClr val="666666"/>
                </a:solidFill>
                <a:latin typeface="Arial"/>
                <a:cs typeface="Arial"/>
              </a:rPr>
              <a:t>, also known as an </a:t>
            </a:r>
            <a:r>
              <a:rPr lang="en-US" b="1">
                <a:solidFill>
                  <a:srgbClr val="666666"/>
                </a:solidFill>
                <a:latin typeface="Arial"/>
                <a:cs typeface="Arial"/>
              </a:rPr>
              <a:t>inherence factor</a:t>
            </a:r>
            <a:r>
              <a:rPr lang="en-US">
                <a:solidFill>
                  <a:srgbClr val="666666"/>
                </a:solidFill>
                <a:latin typeface="Arial"/>
                <a:cs typeface="Arial"/>
              </a:rPr>
              <a:t>, is something inherent in the user's physical self. These may be personal attributes mapped from physical characteristics, such as fingerprints authenticated through a fingerprint reader. Other commonly used inherence factors include facial and voice recognition or behavioral biometrics, such as keystroke dynamics, gait or speech patterns.</a:t>
            </a:r>
          </a:p>
          <a:p>
            <a:pPr marL="285750" indent="-285750">
              <a:buFont typeface="Arial"/>
              <a:buChar char="•"/>
            </a:pPr>
            <a:r>
              <a:rPr lang="en-US">
                <a:solidFill>
                  <a:srgbClr val="666666"/>
                </a:solidFill>
                <a:latin typeface="Arial"/>
                <a:cs typeface="Arial"/>
              </a:rPr>
              <a:t>A </a:t>
            </a:r>
            <a:r>
              <a:rPr lang="en-US" b="1">
                <a:solidFill>
                  <a:srgbClr val="666666"/>
                </a:solidFill>
                <a:latin typeface="Arial"/>
                <a:cs typeface="Arial"/>
              </a:rPr>
              <a:t>location factor</a:t>
            </a:r>
            <a:r>
              <a:rPr lang="en-US">
                <a:solidFill>
                  <a:srgbClr val="666666"/>
                </a:solidFill>
                <a:latin typeface="Arial"/>
                <a:cs typeface="Arial"/>
              </a:rPr>
              <a:t> is usually denoted by the location from which an authentication attempt is being made. This can be enforced by limiting authentication attempts to specific devices in a particular location or by tracking the geographic source of an authentication attempt based on the source Internet Protocol address or some other geolocation information, such as Global Positioning System data, derived from the user's mobile phone or other device.</a:t>
            </a:r>
          </a:p>
          <a:p>
            <a:pPr marL="285750" indent="-285750">
              <a:buFont typeface="Arial"/>
              <a:buChar char="•"/>
            </a:pPr>
            <a:endParaRPr lang="en-US" sz="1300">
              <a:solidFill>
                <a:srgbClr val="666666"/>
              </a:solidFill>
              <a:latin typeface="Arial"/>
              <a:cs typeface="Arial"/>
            </a:endParaRPr>
          </a:p>
          <a:p>
            <a:endParaRPr lang="en-US" sz="1300">
              <a:solidFill>
                <a:srgbClr val="666666"/>
              </a:solidFill>
              <a:latin typeface="Arial"/>
              <a:cs typeface="Arial"/>
            </a:endParaRPr>
          </a:p>
        </p:txBody>
      </p:sp>
    </p:spTree>
    <p:extLst>
      <p:ext uri="{BB962C8B-B14F-4D97-AF65-F5344CB8AC3E}">
        <p14:creationId xmlns:p14="http://schemas.microsoft.com/office/powerpoint/2010/main" val="3778800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5788B905-2C91-6778-DF5A-8C39E409462D}"/>
            </a:ext>
          </a:extLst>
        </p:cNvPr>
        <p:cNvGrpSpPr/>
        <p:nvPr/>
      </p:nvGrpSpPr>
      <p:grpSpPr>
        <a:xfrm>
          <a:off x="0" y="0"/>
          <a:ext cx="0" cy="0"/>
          <a:chOff x="0" y="0"/>
          <a:chExt cx="0" cy="0"/>
        </a:xfrm>
      </p:grpSpPr>
      <p:sp>
        <p:nvSpPr>
          <p:cNvPr id="26" name="TextBox 25">
            <a:extLst>
              <a:ext uri="{FF2B5EF4-FFF2-40B4-BE49-F238E27FC236}">
                <a16:creationId xmlns:a16="http://schemas.microsoft.com/office/drawing/2014/main" id="{9D4F8F9E-8EDF-1BD2-D983-5B24DCE0D781}"/>
              </a:ext>
            </a:extLst>
          </p:cNvPr>
          <p:cNvSpPr txBox="1"/>
          <p:nvPr/>
        </p:nvSpPr>
        <p:spPr>
          <a:xfrm>
            <a:off x="2589886" y="635511"/>
            <a:ext cx="99667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sz="3200">
                <a:cs typeface="Calibri"/>
              </a:rPr>
              <a:t>Two-Factor Authentication (2FA)</a:t>
            </a:r>
          </a:p>
        </p:txBody>
      </p:sp>
      <p:sp>
        <p:nvSpPr>
          <p:cNvPr id="27" name="TextBox 26">
            <a:extLst>
              <a:ext uri="{FF2B5EF4-FFF2-40B4-BE49-F238E27FC236}">
                <a16:creationId xmlns:a16="http://schemas.microsoft.com/office/drawing/2014/main" id="{49BEC443-D3C9-E7F2-98DB-4F9FD4748DF8}"/>
              </a:ext>
            </a:extLst>
          </p:cNvPr>
          <p:cNvSpPr txBox="1"/>
          <p:nvPr/>
        </p:nvSpPr>
        <p:spPr>
          <a:xfrm>
            <a:off x="2751952" y="1712302"/>
            <a:ext cx="8999513"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66666"/>
                </a:solidFill>
                <a:latin typeface="Arial"/>
                <a:cs typeface="Arial"/>
              </a:rPr>
              <a:t>Two-factor authentication has long been used to control access to sensitive systems and data. Online service providers are increasingly using 2FA to protect their users' credentials from being used by hackers who stole a password database or used phishing campaigns to obtain user passwords.</a:t>
            </a:r>
          </a:p>
          <a:p>
            <a:r>
              <a:rPr lang="en-US">
                <a:solidFill>
                  <a:srgbClr val="666666"/>
                </a:solidFill>
                <a:latin typeface="Arial"/>
                <a:cs typeface="Arial"/>
              </a:rPr>
              <a:t>Authentication factors, listed in approximate order of adoption for computing, include the following:</a:t>
            </a:r>
          </a:p>
          <a:p>
            <a:pPr marL="285750" indent="-285750">
              <a:buFont typeface="Arial"/>
              <a:buChar char="•"/>
            </a:pPr>
            <a:r>
              <a:rPr lang="en-US">
                <a:solidFill>
                  <a:srgbClr val="666666"/>
                </a:solidFill>
                <a:latin typeface="Arial"/>
                <a:cs typeface="Arial"/>
              </a:rPr>
              <a:t>A </a:t>
            </a:r>
            <a:r>
              <a:rPr lang="en-US" b="1">
                <a:solidFill>
                  <a:srgbClr val="666666"/>
                </a:solidFill>
                <a:latin typeface="Arial"/>
                <a:cs typeface="Arial"/>
              </a:rPr>
              <a:t>biometric factor</a:t>
            </a:r>
            <a:r>
              <a:rPr lang="en-US">
                <a:solidFill>
                  <a:srgbClr val="666666"/>
                </a:solidFill>
                <a:latin typeface="Arial"/>
                <a:cs typeface="Arial"/>
              </a:rPr>
              <a:t>, also known as an </a:t>
            </a:r>
            <a:r>
              <a:rPr lang="en-US" b="1">
                <a:solidFill>
                  <a:srgbClr val="666666"/>
                </a:solidFill>
                <a:latin typeface="Arial"/>
                <a:cs typeface="Arial"/>
              </a:rPr>
              <a:t>inherence factor</a:t>
            </a:r>
            <a:r>
              <a:rPr lang="en-US">
                <a:solidFill>
                  <a:srgbClr val="666666"/>
                </a:solidFill>
                <a:latin typeface="Arial"/>
                <a:cs typeface="Arial"/>
              </a:rPr>
              <a:t>, is something inherent in the user's physical self. These may be personal attributes mapped from physical characteristics, such as fingerprints authenticated through a fingerprint reader. Other commonly used inherence factors include facial and voice recognition or behavioral biometrics, such as keystroke dynamics, gait or speech patterns.</a:t>
            </a:r>
          </a:p>
          <a:p>
            <a:pPr marL="285750" indent="-285750">
              <a:buFont typeface="Arial"/>
              <a:buChar char="•"/>
            </a:pPr>
            <a:r>
              <a:rPr lang="en-US">
                <a:solidFill>
                  <a:srgbClr val="666666"/>
                </a:solidFill>
                <a:latin typeface="Arial"/>
                <a:cs typeface="Arial"/>
              </a:rPr>
              <a:t>A </a:t>
            </a:r>
            <a:r>
              <a:rPr lang="en-US" b="1">
                <a:solidFill>
                  <a:srgbClr val="666666"/>
                </a:solidFill>
                <a:latin typeface="Arial"/>
                <a:cs typeface="Arial"/>
              </a:rPr>
              <a:t>location factor</a:t>
            </a:r>
            <a:r>
              <a:rPr lang="en-US">
                <a:solidFill>
                  <a:srgbClr val="666666"/>
                </a:solidFill>
                <a:latin typeface="Arial"/>
                <a:cs typeface="Arial"/>
              </a:rPr>
              <a:t> is usually denoted by the location from which an authentication attempt is being made. This can be enforced by limiting authentication attempts to specific devices in a particular location or by tracking the geographic source of an authentication attempt based on the source Internet Protocol address or some other geolocation information, such as Global Positioning System data, derived from the user's mobile phone or other device.</a:t>
            </a:r>
          </a:p>
          <a:p>
            <a:pPr marL="285750" indent="-285750">
              <a:buFont typeface="Arial"/>
              <a:buChar char="•"/>
            </a:pPr>
            <a:endParaRPr lang="en-US" sz="1300">
              <a:solidFill>
                <a:srgbClr val="666666"/>
              </a:solidFill>
              <a:latin typeface="Arial"/>
              <a:cs typeface="Arial"/>
            </a:endParaRPr>
          </a:p>
          <a:p>
            <a:endParaRPr lang="en-US" sz="1300">
              <a:solidFill>
                <a:srgbClr val="666666"/>
              </a:solidFill>
              <a:latin typeface="Arial"/>
              <a:cs typeface="Arial"/>
            </a:endParaRPr>
          </a:p>
        </p:txBody>
      </p:sp>
      <p:sp>
        <p:nvSpPr>
          <p:cNvPr id="24" name="TextBox 23">
            <a:extLst>
              <a:ext uri="{FF2B5EF4-FFF2-40B4-BE49-F238E27FC236}">
                <a16:creationId xmlns:a16="http://schemas.microsoft.com/office/drawing/2014/main" id="{8059EA76-1FBF-1776-7123-3CE4233568A7}"/>
              </a:ext>
            </a:extLst>
          </p:cNvPr>
          <p:cNvSpPr txBox="1"/>
          <p:nvPr/>
        </p:nvSpPr>
        <p:spPr>
          <a:xfrm>
            <a:off x="3749445" y="342936"/>
            <a:ext cx="101280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cs typeface="Calibri"/>
              </a:rPr>
              <a:t>Importance Of Secure Passwords</a:t>
            </a:r>
            <a:endParaRPr lang="en-US" sz="4000"/>
          </a:p>
        </p:txBody>
      </p:sp>
      <p:sp>
        <p:nvSpPr>
          <p:cNvPr id="25" name="TextBox 24">
            <a:extLst>
              <a:ext uri="{FF2B5EF4-FFF2-40B4-BE49-F238E27FC236}">
                <a16:creationId xmlns:a16="http://schemas.microsoft.com/office/drawing/2014/main" id="{AE8B68CF-6C28-0084-403F-5BE16E136989}"/>
              </a:ext>
            </a:extLst>
          </p:cNvPr>
          <p:cNvSpPr txBox="1"/>
          <p:nvPr/>
        </p:nvSpPr>
        <p:spPr>
          <a:xfrm>
            <a:off x="4206695" y="1371747"/>
            <a:ext cx="761023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a:solidFill>
                  <a:srgbClr val="1F1F1F"/>
                </a:solidFill>
                <a:ea typeface="+mn-lt"/>
                <a:cs typeface="+mn-lt"/>
              </a:rPr>
              <a:t>Increased security:</a:t>
            </a:r>
            <a:r>
              <a:rPr lang="en-US" sz="2800">
                <a:solidFill>
                  <a:srgbClr val="1F1F1F"/>
                </a:solidFill>
                <a:ea typeface="+mn-lt"/>
                <a:cs typeface="+mn-lt"/>
              </a:rPr>
              <a:t> A strong password, ideally 12-15 characters long with a mix of upper and lowercase letters, numbers, and symbols, is much harder for hackers to crack. It significantly increases the time and effort they need to gain access.</a:t>
            </a:r>
            <a:endParaRPr lang="en-US" sz="2800">
              <a:cs typeface="Calibri"/>
            </a:endParaRPr>
          </a:p>
          <a:p>
            <a:pPr marL="285750" indent="-285750">
              <a:buFont typeface="Arial"/>
              <a:buChar char="•"/>
            </a:pPr>
            <a:r>
              <a:rPr lang="en-US" sz="2800" b="1">
                <a:solidFill>
                  <a:srgbClr val="1F1F1F"/>
                </a:solidFill>
                <a:ea typeface="+mn-lt"/>
                <a:cs typeface="+mn-lt"/>
              </a:rPr>
              <a:t>Peace of mind:</a:t>
            </a:r>
            <a:r>
              <a:rPr lang="en-US" sz="2800">
                <a:solidFill>
                  <a:srgbClr val="1F1F1F"/>
                </a:solidFill>
                <a:ea typeface="+mn-lt"/>
                <a:cs typeface="+mn-lt"/>
              </a:rPr>
              <a:t> Knowing you have a strong password gives you peace of mind and reduces the risk of financial loss and identity theft.</a:t>
            </a:r>
            <a:endParaRPr lang="en-US" sz="2800">
              <a:cs typeface="Calibri"/>
            </a:endParaRPr>
          </a:p>
          <a:p>
            <a:pPr algn="l"/>
            <a:endParaRPr lang="en-US">
              <a:cs typeface="Calibri"/>
            </a:endParaRPr>
          </a:p>
        </p:txBody>
      </p:sp>
      <p:pic>
        <p:nvPicPr>
          <p:cNvPr id="23" name="Picture 22" descr="A red flower with a black background&#10;&#10;Description automatically generated">
            <a:extLst>
              <a:ext uri="{FF2B5EF4-FFF2-40B4-BE49-F238E27FC236}">
                <a16:creationId xmlns:a16="http://schemas.microsoft.com/office/drawing/2014/main" id="{682A5F04-A688-7109-1155-10072AEB577E}"/>
              </a:ext>
            </a:extLst>
          </p:cNvPr>
          <p:cNvPicPr>
            <a:picLocks noChangeAspect="1"/>
          </p:cNvPicPr>
          <p:nvPr/>
        </p:nvPicPr>
        <p:blipFill>
          <a:blip r:embed="rId2"/>
          <a:stretch>
            <a:fillRect/>
          </a:stretch>
        </p:blipFill>
        <p:spPr>
          <a:xfrm>
            <a:off x="10870709" y="-952703"/>
            <a:ext cx="3813524" cy="4114800"/>
          </a:xfrm>
          <a:prstGeom prst="rect">
            <a:avLst/>
          </a:prstGeom>
        </p:spPr>
      </p:pic>
      <p:grpSp>
        <p:nvGrpSpPr>
          <p:cNvPr id="19" name="Group 18">
            <a:extLst>
              <a:ext uri="{FF2B5EF4-FFF2-40B4-BE49-F238E27FC236}">
                <a16:creationId xmlns:a16="http://schemas.microsoft.com/office/drawing/2014/main" id="{8732ECDB-ECF6-A9C1-CEB9-A27F61650557}"/>
              </a:ext>
            </a:extLst>
          </p:cNvPr>
          <p:cNvGrpSpPr/>
          <p:nvPr/>
        </p:nvGrpSpPr>
        <p:grpSpPr>
          <a:xfrm>
            <a:off x="1459606" y="-70407"/>
            <a:ext cx="13177887" cy="6943858"/>
            <a:chOff x="1459606" y="-59675"/>
            <a:chExt cx="5976451" cy="6943858"/>
          </a:xfrm>
        </p:grpSpPr>
        <p:sp>
          <p:nvSpPr>
            <p:cNvPr id="4" name="Rectangle: Rounded Corners 3">
              <a:extLst>
                <a:ext uri="{FF2B5EF4-FFF2-40B4-BE49-F238E27FC236}">
                  <a16:creationId xmlns:a16="http://schemas.microsoft.com/office/drawing/2014/main" id="{7EBD264A-93CD-A5B8-D3B9-7027DCA4CF18}"/>
                </a:ext>
              </a:extLst>
            </p:cNvPr>
            <p:cNvSpPr/>
            <p:nvPr/>
          </p:nvSpPr>
          <p:spPr>
            <a:xfrm>
              <a:off x="1459606" y="-59675"/>
              <a:ext cx="5409125" cy="6943858"/>
            </a:xfrm>
            <a:prstGeom prst="roundRect">
              <a:avLst/>
            </a:prstGeom>
            <a:solidFill>
              <a:srgbClr val="EDDD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BFCEAA6E-92AB-D1B1-103D-5D1678E3EB7C}"/>
                </a:ext>
              </a:extLst>
            </p:cNvPr>
            <p:cNvSpPr/>
            <p:nvPr/>
          </p:nvSpPr>
          <p:spPr>
            <a:xfrm>
              <a:off x="6309156" y="248632"/>
              <a:ext cx="1126901" cy="869323"/>
            </a:xfrm>
            <a:prstGeom prst="roundRect">
              <a:avLst/>
            </a:prstGeom>
            <a:solidFill>
              <a:srgbClr val="EBDD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02E455B7-5078-34C1-E44C-A131B11F08A2}"/>
              </a:ext>
            </a:extLst>
          </p:cNvPr>
          <p:cNvSpPr txBox="1"/>
          <p:nvPr/>
        </p:nvSpPr>
        <p:spPr>
          <a:xfrm>
            <a:off x="5154026" y="1838895"/>
            <a:ext cx="792981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202124"/>
                </a:solidFill>
                <a:ea typeface="+mn-lt"/>
                <a:cs typeface="+mn-lt"/>
              </a:rPr>
              <a:t>In today's digital world, online banking is a convenient and popular way to manage your finances. However, with this convenience comes the responsibility to protect yourself from cyber threats and fraud. This introduction delves into the crucial topic of online banking safety measures. We'll explore the   following:</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Importance of strong passwords and 2FA</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Being aware of phishing attacks</a:t>
            </a:r>
          </a:p>
          <a:p>
            <a:pPr marL="342900" indent="-342900">
              <a:buFont typeface="Wingdings"/>
              <a:buChar char="§"/>
            </a:pPr>
            <a:r>
              <a:rPr lang="en-US" sz="2400">
                <a:solidFill>
                  <a:srgbClr val="202124"/>
                </a:solidFill>
                <a:ea typeface="+mn-lt"/>
                <a:cs typeface="+mn-lt"/>
              </a:rPr>
              <a:t>How to secure your device</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Two factor Authentication</a:t>
            </a:r>
          </a:p>
          <a:p>
            <a:pPr marL="342900" indent="-342900">
              <a:buFont typeface="Wingdings"/>
              <a:buChar char="§"/>
            </a:pPr>
            <a:r>
              <a:rPr lang="en-US" sz="2400">
                <a:solidFill>
                  <a:srgbClr val="202124"/>
                </a:solidFill>
                <a:ea typeface="+mn-lt"/>
                <a:cs typeface="+mn-lt"/>
              </a:rPr>
              <a:t>How to monitor transactions</a:t>
            </a:r>
            <a:endParaRPr lang="en-US">
              <a:solidFill>
                <a:srgbClr val="000000"/>
              </a:solidFill>
              <a:ea typeface="+mn-lt"/>
              <a:cs typeface="+mn-lt"/>
            </a:endParaRPr>
          </a:p>
          <a:p>
            <a:r>
              <a:rPr lang="en-US" sz="2400">
                <a:solidFill>
                  <a:srgbClr val="202124"/>
                </a:solidFill>
                <a:ea typeface="+mn-lt"/>
                <a:cs typeface="+mn-lt"/>
              </a:rPr>
              <a:t>. </a:t>
            </a:r>
            <a:endParaRPr lang="en-US">
              <a:ea typeface="Calibri" panose="020F0502020204030204"/>
              <a:cs typeface="Calibri" panose="020F0502020204030204"/>
            </a:endParaRPr>
          </a:p>
        </p:txBody>
      </p:sp>
      <p:sp>
        <p:nvSpPr>
          <p:cNvPr id="21" name="TextBox 20">
            <a:extLst>
              <a:ext uri="{FF2B5EF4-FFF2-40B4-BE49-F238E27FC236}">
                <a16:creationId xmlns:a16="http://schemas.microsoft.com/office/drawing/2014/main" id="{5250CBD2-68B7-0AB3-F2F9-01CDB8128082}"/>
              </a:ext>
            </a:extLst>
          </p:cNvPr>
          <p:cNvSpPr txBox="1"/>
          <p:nvPr/>
        </p:nvSpPr>
        <p:spPr>
          <a:xfrm>
            <a:off x="5239238" y="186165"/>
            <a:ext cx="731365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ea typeface="Calibri"/>
                <a:cs typeface="Calibri"/>
              </a:rPr>
              <a:t>Introduction to Online Banking Safety Measures</a:t>
            </a:r>
            <a:endParaRPr lang="en-US" sz="4000"/>
          </a:p>
        </p:txBody>
      </p:sp>
      <p:pic>
        <p:nvPicPr>
          <p:cNvPr id="28" name="Picture 27" descr="A orange flower with a white center&#10;&#10;Description automatically generated">
            <a:extLst>
              <a:ext uri="{FF2B5EF4-FFF2-40B4-BE49-F238E27FC236}">
                <a16:creationId xmlns:a16="http://schemas.microsoft.com/office/drawing/2014/main" id="{A485EE70-1786-6DE2-F23D-3F298B2C4B8B}"/>
              </a:ext>
            </a:extLst>
          </p:cNvPr>
          <p:cNvPicPr>
            <a:picLocks noChangeAspect="1"/>
          </p:cNvPicPr>
          <p:nvPr/>
        </p:nvPicPr>
        <p:blipFill>
          <a:blip r:embed="rId3"/>
          <a:stretch>
            <a:fillRect/>
          </a:stretch>
        </p:blipFill>
        <p:spPr>
          <a:xfrm>
            <a:off x="10188828" y="3658037"/>
            <a:ext cx="4728233" cy="4771100"/>
          </a:xfrm>
          <a:prstGeom prst="rect">
            <a:avLst/>
          </a:prstGeom>
        </p:spPr>
      </p:pic>
      <p:sp>
        <p:nvSpPr>
          <p:cNvPr id="22" name="TextBox 21">
            <a:extLst>
              <a:ext uri="{FF2B5EF4-FFF2-40B4-BE49-F238E27FC236}">
                <a16:creationId xmlns:a16="http://schemas.microsoft.com/office/drawing/2014/main" id="{4FE1F745-A5C3-E329-09BA-A44F94AAD491}"/>
              </a:ext>
            </a:extLst>
          </p:cNvPr>
          <p:cNvSpPr txBox="1"/>
          <p:nvPr/>
        </p:nvSpPr>
        <p:spPr>
          <a:xfrm>
            <a:off x="5749676" y="771199"/>
            <a:ext cx="6352047"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800">
                <a:solidFill>
                  <a:schemeClr val="accent1">
                    <a:lumMod val="75000"/>
                  </a:schemeClr>
                </a:solidFill>
                <a:latin typeface="Modern Love"/>
                <a:ea typeface="Calibri"/>
                <a:cs typeface="Calibri"/>
              </a:rPr>
              <a:t>ONLINE BANKING SECURITY MEASURES</a:t>
            </a:r>
          </a:p>
        </p:txBody>
      </p:sp>
      <p:grpSp>
        <p:nvGrpSpPr>
          <p:cNvPr id="13" name="Group 12">
            <a:extLst>
              <a:ext uri="{FF2B5EF4-FFF2-40B4-BE49-F238E27FC236}">
                <a16:creationId xmlns:a16="http://schemas.microsoft.com/office/drawing/2014/main" id="{B7504410-5334-BA1B-84A2-BD123711CE64}"/>
              </a:ext>
            </a:extLst>
          </p:cNvPr>
          <p:cNvGrpSpPr/>
          <p:nvPr/>
        </p:nvGrpSpPr>
        <p:grpSpPr>
          <a:xfrm>
            <a:off x="364902" y="-81140"/>
            <a:ext cx="15685736" cy="6943858"/>
            <a:chOff x="364902" y="-81140"/>
            <a:chExt cx="5976451" cy="6943858"/>
          </a:xfrm>
        </p:grpSpPr>
        <p:sp>
          <p:nvSpPr>
            <p:cNvPr id="14" name="Rectangle: Rounded Corners 13">
              <a:extLst>
                <a:ext uri="{FF2B5EF4-FFF2-40B4-BE49-F238E27FC236}">
                  <a16:creationId xmlns:a16="http://schemas.microsoft.com/office/drawing/2014/main" id="{D6F445C3-262E-A946-4A79-59D94FEADEC2}"/>
                </a:ext>
              </a:extLst>
            </p:cNvPr>
            <p:cNvSpPr/>
            <p:nvPr/>
          </p:nvSpPr>
          <p:spPr>
            <a:xfrm>
              <a:off x="364902" y="-81140"/>
              <a:ext cx="5409125" cy="6943858"/>
            </a:xfrm>
            <a:prstGeom prst="roundRect">
              <a:avLst/>
            </a:prstGeom>
            <a:solidFill>
              <a:srgbClr val="F2C6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2ADABF0D-6C47-EDDB-8B7E-DC00EB6CEF78}"/>
                </a:ext>
              </a:extLst>
            </p:cNvPr>
            <p:cNvSpPr/>
            <p:nvPr/>
          </p:nvSpPr>
          <p:spPr>
            <a:xfrm>
              <a:off x="5214452" y="1117956"/>
              <a:ext cx="1126901" cy="869323"/>
            </a:xfrm>
            <a:prstGeom prst="roundRect">
              <a:avLst/>
            </a:prstGeom>
            <a:solidFill>
              <a:srgbClr val="F2C6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82B99812-5F71-0988-904D-93CBE155D14B}"/>
              </a:ext>
            </a:extLst>
          </p:cNvPr>
          <p:cNvGrpSpPr/>
          <p:nvPr/>
        </p:nvGrpSpPr>
        <p:grpSpPr>
          <a:xfrm>
            <a:off x="-654676" y="-70408"/>
            <a:ext cx="17599634" cy="6933126"/>
            <a:chOff x="-654676" y="-81140"/>
            <a:chExt cx="6008649" cy="6943858"/>
          </a:xfrm>
        </p:grpSpPr>
        <p:sp>
          <p:nvSpPr>
            <p:cNvPr id="15" name="Rectangle: Rounded Corners 14">
              <a:extLst>
                <a:ext uri="{FF2B5EF4-FFF2-40B4-BE49-F238E27FC236}">
                  <a16:creationId xmlns:a16="http://schemas.microsoft.com/office/drawing/2014/main" id="{437C42F9-DA50-2F7F-7A69-437580BFB609}"/>
                </a:ext>
              </a:extLst>
            </p:cNvPr>
            <p:cNvSpPr/>
            <p:nvPr/>
          </p:nvSpPr>
          <p:spPr>
            <a:xfrm>
              <a:off x="-654676" y="-81140"/>
              <a:ext cx="5409125" cy="6943858"/>
            </a:xfrm>
            <a:prstGeom prst="roundRect">
              <a:avLst/>
            </a:prstGeom>
            <a:solidFill>
              <a:srgbClr val="FFB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7E4A7FF-EA11-ED01-E182-7938A85FEB75}"/>
                </a:ext>
              </a:extLst>
            </p:cNvPr>
            <p:cNvSpPr/>
            <p:nvPr/>
          </p:nvSpPr>
          <p:spPr>
            <a:xfrm>
              <a:off x="4227072" y="2137534"/>
              <a:ext cx="1126901" cy="869323"/>
            </a:xfrm>
            <a:prstGeom prst="roundRect">
              <a:avLst/>
            </a:prstGeom>
            <a:solidFill>
              <a:srgbClr val="FFB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7194B67-1825-8260-5447-63ADCEF305BC}"/>
              </a:ext>
            </a:extLst>
          </p:cNvPr>
          <p:cNvGrpSpPr/>
          <p:nvPr/>
        </p:nvGrpSpPr>
        <p:grpSpPr>
          <a:xfrm>
            <a:off x="-1631325" y="-81140"/>
            <a:ext cx="18340171" cy="6933126"/>
            <a:chOff x="-1642057" y="-102604"/>
            <a:chExt cx="5912058" cy="6943858"/>
          </a:xfrm>
        </p:grpSpPr>
        <p:sp>
          <p:nvSpPr>
            <p:cNvPr id="16" name="Rectangle: Rounded Corners 15">
              <a:extLst>
                <a:ext uri="{FF2B5EF4-FFF2-40B4-BE49-F238E27FC236}">
                  <a16:creationId xmlns:a16="http://schemas.microsoft.com/office/drawing/2014/main" id="{09CBF782-F342-0C61-3885-61032A76EB12}"/>
                </a:ext>
              </a:extLst>
            </p:cNvPr>
            <p:cNvSpPr/>
            <p:nvPr/>
          </p:nvSpPr>
          <p:spPr>
            <a:xfrm>
              <a:off x="-1642057" y="-102604"/>
              <a:ext cx="5409125" cy="6943858"/>
            </a:xfrm>
            <a:prstGeom prst="roundRect">
              <a:avLst/>
            </a:prstGeom>
            <a:solidFill>
              <a:srgbClr val="FCB1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8A1CA71-D7D2-FFA8-41A0-AD78C5E78C21}"/>
                </a:ext>
              </a:extLst>
            </p:cNvPr>
            <p:cNvSpPr/>
            <p:nvPr/>
          </p:nvSpPr>
          <p:spPr>
            <a:xfrm>
              <a:off x="3143100" y="3242971"/>
              <a:ext cx="1126901" cy="869323"/>
            </a:xfrm>
            <a:prstGeom prst="roundRect">
              <a:avLst/>
            </a:prstGeom>
            <a:solidFill>
              <a:srgbClr val="FCB1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E6A9EA42-0057-6F93-2E40-1E4262F6CC47}"/>
              </a:ext>
            </a:extLst>
          </p:cNvPr>
          <p:cNvGrpSpPr/>
          <p:nvPr/>
        </p:nvGrpSpPr>
        <p:grpSpPr>
          <a:xfrm>
            <a:off x="-2661633" y="-81140"/>
            <a:ext cx="4441718" cy="6943858"/>
            <a:chOff x="-2661633" y="-81140"/>
            <a:chExt cx="5890592" cy="6943858"/>
          </a:xfrm>
        </p:grpSpPr>
        <p:sp>
          <p:nvSpPr>
            <p:cNvPr id="17" name="Rectangle: Rounded Corners 16">
              <a:extLst>
                <a:ext uri="{FF2B5EF4-FFF2-40B4-BE49-F238E27FC236}">
                  <a16:creationId xmlns:a16="http://schemas.microsoft.com/office/drawing/2014/main" id="{17FC4EB2-6D67-302F-2AD4-EB555C94451C}"/>
                </a:ext>
              </a:extLst>
            </p:cNvPr>
            <p:cNvSpPr/>
            <p:nvPr/>
          </p:nvSpPr>
          <p:spPr>
            <a:xfrm>
              <a:off x="-2661633" y="-81140"/>
              <a:ext cx="5409125" cy="6943858"/>
            </a:xfrm>
            <a:prstGeom prst="roundRect">
              <a:avLst/>
            </a:prstGeom>
            <a:solidFill>
              <a:srgbClr val="F7A2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7D84F94-6D2F-3E10-6BE9-CF7D8CA3D671}"/>
                </a:ext>
              </a:extLst>
            </p:cNvPr>
            <p:cNvSpPr/>
            <p:nvPr/>
          </p:nvSpPr>
          <p:spPr>
            <a:xfrm>
              <a:off x="2102058" y="4466464"/>
              <a:ext cx="1126901" cy="869323"/>
            </a:xfrm>
            <a:prstGeom prst="roundRect">
              <a:avLst/>
            </a:prstGeom>
            <a:solidFill>
              <a:srgbClr val="F7A2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FB17342A-25DA-F63D-F652-BE19C026D90F}"/>
              </a:ext>
            </a:extLst>
          </p:cNvPr>
          <p:cNvGrpSpPr/>
          <p:nvPr/>
        </p:nvGrpSpPr>
        <p:grpSpPr>
          <a:xfrm>
            <a:off x="-3852929" y="-81140"/>
            <a:ext cx="4441719" cy="6943858"/>
            <a:chOff x="-3852929" y="-81140"/>
            <a:chExt cx="5879860" cy="6943858"/>
          </a:xfrm>
        </p:grpSpPr>
        <p:sp>
          <p:nvSpPr>
            <p:cNvPr id="18" name="Rectangle: Rounded Corners 17">
              <a:extLst>
                <a:ext uri="{FF2B5EF4-FFF2-40B4-BE49-F238E27FC236}">
                  <a16:creationId xmlns:a16="http://schemas.microsoft.com/office/drawing/2014/main" id="{56DAC12C-7835-03E7-EC16-BD83212C73F0}"/>
                </a:ext>
              </a:extLst>
            </p:cNvPr>
            <p:cNvSpPr/>
            <p:nvPr/>
          </p:nvSpPr>
          <p:spPr>
            <a:xfrm>
              <a:off x="-3852929" y="-81140"/>
              <a:ext cx="5409125" cy="6943858"/>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0E4E0D35-CD0F-CB5F-8B12-2E406CE13F56}"/>
                </a:ext>
              </a:extLst>
            </p:cNvPr>
            <p:cNvSpPr/>
            <p:nvPr/>
          </p:nvSpPr>
          <p:spPr>
            <a:xfrm>
              <a:off x="900030" y="5518238"/>
              <a:ext cx="1126901" cy="86932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66B6CF88-941A-96D4-B120-E30888516D09}"/>
              </a:ext>
            </a:extLst>
          </p:cNvPr>
          <p:cNvSpPr txBox="1"/>
          <p:nvPr/>
        </p:nvSpPr>
        <p:spPr>
          <a:xfrm>
            <a:off x="2594213" y="188773"/>
            <a:ext cx="80361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Calibri"/>
              </a:rPr>
              <a:t>Phishing Awareness</a:t>
            </a:r>
            <a:endParaRPr lang="en-US" sz="3600"/>
          </a:p>
        </p:txBody>
      </p:sp>
      <p:sp>
        <p:nvSpPr>
          <p:cNvPr id="30" name="TextBox 29">
            <a:extLst>
              <a:ext uri="{FF2B5EF4-FFF2-40B4-BE49-F238E27FC236}">
                <a16:creationId xmlns:a16="http://schemas.microsoft.com/office/drawing/2014/main" id="{E7F592F6-CC0E-9212-04BD-6342FD245A58}"/>
              </a:ext>
            </a:extLst>
          </p:cNvPr>
          <p:cNvSpPr txBox="1"/>
          <p:nvPr/>
        </p:nvSpPr>
        <p:spPr>
          <a:xfrm>
            <a:off x="1693847" y="854327"/>
            <a:ext cx="9633476"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202124"/>
                </a:solidFill>
                <a:latin typeface="Arial"/>
                <a:cs typeface="Arial"/>
              </a:rPr>
              <a:t>Why is it important to know about phishing?</a:t>
            </a:r>
            <a:endParaRPr lang="en-US" sz="1600">
              <a:cs typeface="Calibri"/>
            </a:endParaRPr>
          </a:p>
          <a:p>
            <a:r>
              <a:rPr lang="en" sz="1600">
                <a:solidFill>
                  <a:srgbClr val="4D5156"/>
                </a:solidFill>
                <a:latin typeface="Arial"/>
                <a:cs typeface="Arial"/>
              </a:rPr>
              <a:t>Phishing attacks are a constant threat to campus and are becoming increasingly sophisticated. Successful Phishing attacks can: Cause financial loss for victims. Put their personal information at </a:t>
            </a:r>
            <a:r>
              <a:rPr lang="en" sz="1600" err="1">
                <a:solidFill>
                  <a:srgbClr val="4D5156"/>
                </a:solidFill>
                <a:latin typeface="Arial"/>
                <a:cs typeface="Arial"/>
              </a:rPr>
              <a:t>risk.</a:t>
            </a:r>
            <a:r>
              <a:rPr lang="en" sz="1600" err="1">
                <a:solidFill>
                  <a:srgbClr val="4D5156"/>
                </a:solidFill>
                <a:ea typeface="+mn-lt"/>
                <a:cs typeface="+mn-lt"/>
              </a:rPr>
              <a:t>With</a:t>
            </a:r>
            <a:r>
              <a:rPr lang="en" sz="1600">
                <a:solidFill>
                  <a:srgbClr val="4D5156"/>
                </a:solidFill>
                <a:ea typeface="+mn-lt"/>
                <a:cs typeface="+mn-lt"/>
              </a:rPr>
              <a:t> the sensitive information obtained from a successful phishing scam, these thieves can take out loans or obtain credit cards and even driver's licenses in your name. </a:t>
            </a:r>
            <a:r>
              <a:rPr lang="en" sz="1600">
                <a:solidFill>
                  <a:srgbClr val="040C28"/>
                </a:solidFill>
                <a:ea typeface="+mn-lt"/>
                <a:cs typeface="+mn-lt"/>
              </a:rPr>
              <a:t>They can do damage to your financial history and personal reputation that can take years to unravel</a:t>
            </a:r>
            <a:r>
              <a:rPr lang="en" sz="1600">
                <a:solidFill>
                  <a:srgbClr val="4D5156"/>
                </a:solidFill>
                <a:ea typeface="+mn-lt"/>
                <a:cs typeface="+mn-lt"/>
              </a:rPr>
              <a:t>.</a:t>
            </a:r>
            <a:endParaRPr lang="en" sz="1600">
              <a:solidFill>
                <a:srgbClr val="4D5156"/>
              </a:solidFill>
              <a:cs typeface="Calibri"/>
            </a:endParaRPr>
          </a:p>
          <a:p>
            <a:pPr algn="l"/>
            <a:endParaRPr lang="en" sz="1600">
              <a:solidFill>
                <a:srgbClr val="4D5156"/>
              </a:solidFill>
              <a:cs typeface="Calibri"/>
            </a:endParaRPr>
          </a:p>
          <a:p>
            <a:r>
              <a:rPr lang="en" sz="1600">
                <a:solidFill>
                  <a:srgbClr val="4D5156"/>
                </a:solidFill>
                <a:cs typeface="Calibri"/>
              </a:rPr>
              <a:t>How Do We Recognize Phishing?</a:t>
            </a:r>
          </a:p>
          <a:p>
            <a:r>
              <a:rPr lang="en" sz="1600">
                <a:solidFill>
                  <a:srgbClr val="1B1B1B"/>
                </a:solidFill>
                <a:ea typeface="+mn-lt"/>
                <a:cs typeface="+mn-lt"/>
              </a:rPr>
              <a:t>Scammers use email or text messages to try to steal your passwords, account numbers, or Social Security numbers. If they get that information, they could get access to your email, bank, or other accounts. Or they could sell your information to other scammers. Scammers launch thousands of phishing attacks like these every day </a:t>
            </a:r>
            <a:endParaRPr lang="en" sz="1600">
              <a:solidFill>
                <a:srgbClr val="1B1B1B"/>
              </a:solidFill>
              <a:cs typeface="Calibri"/>
            </a:endParaRPr>
          </a:p>
          <a:p>
            <a:r>
              <a:rPr lang="en" sz="1600">
                <a:solidFill>
                  <a:srgbClr val="1B1B1B"/>
                </a:solidFill>
                <a:latin typeface="Inter"/>
                <a:cs typeface="Calibri"/>
              </a:rPr>
              <a:t>Phishing emails and text messages often tell a story to trick you into clicking on a link or opening an attachment. You might get an unexpected email or text message that looks like it’s from a company you know or trust, like a bank or a credit card or utility company. Or maybe it’s from an online payment website or app. The message could be from a scammer, who might</a:t>
            </a:r>
            <a:endParaRPr lang="en" sz="1600">
              <a:cs typeface="Calibri"/>
            </a:endParaRPr>
          </a:p>
          <a:p>
            <a:pPr marL="285750" indent="-285750">
              <a:buFont typeface="Arial"/>
              <a:buChar char="•"/>
            </a:pPr>
            <a:r>
              <a:rPr lang="en" sz="1600">
                <a:solidFill>
                  <a:srgbClr val="1B1B1B"/>
                </a:solidFill>
                <a:latin typeface="Inter"/>
                <a:cs typeface="Calibri"/>
              </a:rPr>
              <a:t>say they’ve noticed some suspicious activity or log-in attempts — they haven’t</a:t>
            </a:r>
            <a:endParaRPr lang="en" sz="1600">
              <a:cs typeface="Calibri"/>
            </a:endParaRPr>
          </a:p>
          <a:p>
            <a:pPr marL="285750" indent="-285750">
              <a:buFont typeface="Arial"/>
              <a:buChar char="•"/>
            </a:pPr>
            <a:r>
              <a:rPr lang="en" sz="1600">
                <a:solidFill>
                  <a:srgbClr val="1B1B1B"/>
                </a:solidFill>
                <a:latin typeface="Inter"/>
                <a:cs typeface="Calibri"/>
              </a:rPr>
              <a:t>claim there’s a problem with your account or your payment information — there isn’t</a:t>
            </a:r>
            <a:endParaRPr lang="en" sz="1600">
              <a:cs typeface="Calibri"/>
            </a:endParaRPr>
          </a:p>
          <a:p>
            <a:pPr marL="285750" indent="-285750">
              <a:buFont typeface="Arial"/>
              <a:buChar char="•"/>
            </a:pPr>
            <a:r>
              <a:rPr lang="en" sz="1600">
                <a:solidFill>
                  <a:srgbClr val="1B1B1B"/>
                </a:solidFill>
                <a:latin typeface="Inter"/>
                <a:cs typeface="Calibri"/>
              </a:rPr>
              <a:t>say you need to confirm some personal or financial information — you don’t</a:t>
            </a:r>
            <a:endParaRPr lang="en" sz="1600">
              <a:cs typeface="Calibri"/>
            </a:endParaRPr>
          </a:p>
          <a:p>
            <a:pPr marL="285750" indent="-285750">
              <a:buFont typeface="Arial"/>
              <a:buChar char="•"/>
            </a:pPr>
            <a:r>
              <a:rPr lang="en" sz="1600">
                <a:solidFill>
                  <a:srgbClr val="1B1B1B"/>
                </a:solidFill>
                <a:latin typeface="Inter"/>
                <a:cs typeface="Calibri"/>
              </a:rPr>
              <a:t>include an invoice you don’t recognize — it’s fake</a:t>
            </a:r>
            <a:endParaRPr lang="en" sz="1600">
              <a:cs typeface="Calibri"/>
            </a:endParaRPr>
          </a:p>
          <a:p>
            <a:pPr marL="285750" indent="-285750">
              <a:buFont typeface="Arial"/>
              <a:buChar char="•"/>
            </a:pPr>
            <a:r>
              <a:rPr lang="en" sz="1600">
                <a:solidFill>
                  <a:srgbClr val="1B1B1B"/>
                </a:solidFill>
                <a:latin typeface="Inter"/>
                <a:cs typeface="Calibri"/>
              </a:rPr>
              <a:t>want you to click on a link to make a payment — but the link has malware</a:t>
            </a:r>
            <a:endParaRPr lang="en" sz="1600">
              <a:cs typeface="Calibri"/>
            </a:endParaRPr>
          </a:p>
          <a:p>
            <a:pPr marL="285750" indent="-285750">
              <a:buFont typeface="Arial"/>
              <a:buChar char="•"/>
            </a:pPr>
            <a:r>
              <a:rPr lang="en" sz="1600">
                <a:solidFill>
                  <a:srgbClr val="1B1B1B"/>
                </a:solidFill>
                <a:latin typeface="Inter"/>
                <a:cs typeface="Calibri"/>
              </a:rPr>
              <a:t>say you’re eligible to register for a government refund — it’s a scam</a:t>
            </a:r>
            <a:endParaRPr lang="en" sz="1600">
              <a:cs typeface="Calibri"/>
            </a:endParaRPr>
          </a:p>
          <a:p>
            <a:pPr marL="285750" indent="-285750">
              <a:buFont typeface="Arial"/>
              <a:buChar char="•"/>
            </a:pPr>
            <a:r>
              <a:rPr lang="en" sz="1600">
                <a:solidFill>
                  <a:srgbClr val="1B1B1B"/>
                </a:solidFill>
                <a:latin typeface="Inter"/>
                <a:cs typeface="Calibri"/>
              </a:rPr>
              <a:t>offer a coupon for free stuff — it’s not real</a:t>
            </a:r>
            <a:endParaRPr lang="en" sz="1600">
              <a:cs typeface="Calibri"/>
            </a:endParaRPr>
          </a:p>
          <a:p>
            <a:endParaRPr lang="en">
              <a:solidFill>
                <a:srgbClr val="1B1B1B"/>
              </a:solidFill>
              <a:cs typeface="Calibri"/>
            </a:endParaRPr>
          </a:p>
          <a:p>
            <a:endParaRPr lang="en-US">
              <a:cs typeface="Calibri"/>
            </a:endParaRPr>
          </a:p>
        </p:txBody>
      </p:sp>
      <p:pic>
        <p:nvPicPr>
          <p:cNvPr id="31" name="Picture 30" descr="A orange flower with a white center&#10;&#10;Description automatically generated">
            <a:extLst>
              <a:ext uri="{FF2B5EF4-FFF2-40B4-BE49-F238E27FC236}">
                <a16:creationId xmlns:a16="http://schemas.microsoft.com/office/drawing/2014/main" id="{C4918F7F-F137-6F19-AEFE-92906D31175F}"/>
              </a:ext>
            </a:extLst>
          </p:cNvPr>
          <p:cNvPicPr>
            <a:picLocks noChangeAspect="1"/>
          </p:cNvPicPr>
          <p:nvPr/>
        </p:nvPicPr>
        <p:blipFill>
          <a:blip r:embed="rId3"/>
          <a:stretch>
            <a:fillRect/>
          </a:stretch>
        </p:blipFill>
        <p:spPr>
          <a:xfrm>
            <a:off x="8978462" y="3894083"/>
            <a:ext cx="4482662" cy="4508937"/>
          </a:xfrm>
          <a:prstGeom prst="rect">
            <a:avLst/>
          </a:prstGeom>
        </p:spPr>
      </p:pic>
    </p:spTree>
    <p:extLst>
      <p:ext uri="{BB962C8B-B14F-4D97-AF65-F5344CB8AC3E}">
        <p14:creationId xmlns:p14="http://schemas.microsoft.com/office/powerpoint/2010/main" val="3738124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5788B905-2C91-6778-DF5A-8C39E409462D}"/>
            </a:ext>
          </a:extLst>
        </p:cNvPr>
        <p:cNvGrpSpPr/>
        <p:nvPr/>
      </p:nvGrpSpPr>
      <p:grpSpPr>
        <a:xfrm>
          <a:off x="0" y="0"/>
          <a:ext cx="0" cy="0"/>
          <a:chOff x="0" y="0"/>
          <a:chExt cx="0" cy="0"/>
        </a:xfrm>
      </p:grpSpPr>
      <p:sp>
        <p:nvSpPr>
          <p:cNvPr id="26" name="TextBox 25">
            <a:extLst>
              <a:ext uri="{FF2B5EF4-FFF2-40B4-BE49-F238E27FC236}">
                <a16:creationId xmlns:a16="http://schemas.microsoft.com/office/drawing/2014/main" id="{9D4F8F9E-8EDF-1BD2-D983-5B24DCE0D781}"/>
              </a:ext>
            </a:extLst>
          </p:cNvPr>
          <p:cNvSpPr txBox="1"/>
          <p:nvPr/>
        </p:nvSpPr>
        <p:spPr>
          <a:xfrm>
            <a:off x="2589886" y="635511"/>
            <a:ext cx="99667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sz="3200">
                <a:cs typeface="Calibri"/>
              </a:rPr>
              <a:t>Two-Factor Authentication (2FA)</a:t>
            </a:r>
          </a:p>
        </p:txBody>
      </p:sp>
      <p:sp>
        <p:nvSpPr>
          <p:cNvPr id="27" name="TextBox 26">
            <a:extLst>
              <a:ext uri="{FF2B5EF4-FFF2-40B4-BE49-F238E27FC236}">
                <a16:creationId xmlns:a16="http://schemas.microsoft.com/office/drawing/2014/main" id="{49BEC443-D3C9-E7F2-98DB-4F9FD4748DF8}"/>
              </a:ext>
            </a:extLst>
          </p:cNvPr>
          <p:cNvSpPr txBox="1"/>
          <p:nvPr/>
        </p:nvSpPr>
        <p:spPr>
          <a:xfrm>
            <a:off x="2751952" y="1712302"/>
            <a:ext cx="8999513"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66666"/>
                </a:solidFill>
                <a:latin typeface="Arial"/>
                <a:cs typeface="Arial"/>
              </a:rPr>
              <a:t>Two-factor authentication has long been used to control access to sensitive systems and data. Online service providers are increasingly using 2FA to protect their users' credentials from being used by hackers who stole a password database or used phishing campaigns to obtain user passwords.</a:t>
            </a:r>
          </a:p>
          <a:p>
            <a:r>
              <a:rPr lang="en-US">
                <a:solidFill>
                  <a:srgbClr val="666666"/>
                </a:solidFill>
                <a:latin typeface="Arial"/>
                <a:cs typeface="Arial"/>
              </a:rPr>
              <a:t>Authentication factors, listed in approximate order of adoption for computing, include the following:</a:t>
            </a:r>
          </a:p>
          <a:p>
            <a:pPr marL="285750" indent="-285750">
              <a:buFont typeface="Arial"/>
              <a:buChar char="•"/>
            </a:pPr>
            <a:r>
              <a:rPr lang="en-US">
                <a:solidFill>
                  <a:srgbClr val="666666"/>
                </a:solidFill>
                <a:latin typeface="Arial"/>
                <a:cs typeface="Arial"/>
              </a:rPr>
              <a:t>A </a:t>
            </a:r>
            <a:r>
              <a:rPr lang="en-US" b="1">
                <a:solidFill>
                  <a:srgbClr val="666666"/>
                </a:solidFill>
                <a:latin typeface="Arial"/>
                <a:cs typeface="Arial"/>
              </a:rPr>
              <a:t>biometric factor</a:t>
            </a:r>
            <a:r>
              <a:rPr lang="en-US">
                <a:solidFill>
                  <a:srgbClr val="666666"/>
                </a:solidFill>
                <a:latin typeface="Arial"/>
                <a:cs typeface="Arial"/>
              </a:rPr>
              <a:t>, also known as an </a:t>
            </a:r>
            <a:r>
              <a:rPr lang="en-US" b="1">
                <a:solidFill>
                  <a:srgbClr val="666666"/>
                </a:solidFill>
                <a:latin typeface="Arial"/>
                <a:cs typeface="Arial"/>
              </a:rPr>
              <a:t>inherence factor</a:t>
            </a:r>
            <a:r>
              <a:rPr lang="en-US">
                <a:solidFill>
                  <a:srgbClr val="666666"/>
                </a:solidFill>
                <a:latin typeface="Arial"/>
                <a:cs typeface="Arial"/>
              </a:rPr>
              <a:t>, is something inherent in the user's physical self. These may be personal attributes mapped from physical characteristics, such as fingerprints authenticated through a fingerprint reader. Other commonly used inherence factors include facial and voice recognition or behavioral biometrics, such as keystroke dynamics, gait or speech patterns.</a:t>
            </a:r>
          </a:p>
          <a:p>
            <a:pPr marL="285750" indent="-285750">
              <a:buFont typeface="Arial"/>
              <a:buChar char="•"/>
            </a:pPr>
            <a:r>
              <a:rPr lang="en-US">
                <a:solidFill>
                  <a:srgbClr val="666666"/>
                </a:solidFill>
                <a:latin typeface="Arial"/>
                <a:cs typeface="Arial"/>
              </a:rPr>
              <a:t>A </a:t>
            </a:r>
            <a:r>
              <a:rPr lang="en-US" b="1">
                <a:solidFill>
                  <a:srgbClr val="666666"/>
                </a:solidFill>
                <a:latin typeface="Arial"/>
                <a:cs typeface="Arial"/>
              </a:rPr>
              <a:t>location factor</a:t>
            </a:r>
            <a:r>
              <a:rPr lang="en-US">
                <a:solidFill>
                  <a:srgbClr val="666666"/>
                </a:solidFill>
                <a:latin typeface="Arial"/>
                <a:cs typeface="Arial"/>
              </a:rPr>
              <a:t> is usually denoted by the location from which an authentication attempt is being made. This can be enforced by limiting authentication attempts to specific devices in a particular location or by tracking the geographic source of an authentication attempt based on the source Internet Protocol address or some other geolocation information, such as Global Positioning System data, derived from the user's mobile phone or other device.</a:t>
            </a:r>
          </a:p>
          <a:p>
            <a:pPr marL="285750" indent="-285750">
              <a:buFont typeface="Arial"/>
              <a:buChar char="•"/>
            </a:pPr>
            <a:endParaRPr lang="en-US" sz="1300">
              <a:solidFill>
                <a:srgbClr val="666666"/>
              </a:solidFill>
              <a:latin typeface="Arial"/>
              <a:cs typeface="Arial"/>
            </a:endParaRPr>
          </a:p>
          <a:p>
            <a:endParaRPr lang="en-US" sz="1300">
              <a:solidFill>
                <a:srgbClr val="666666"/>
              </a:solidFill>
              <a:latin typeface="Arial"/>
              <a:cs typeface="Arial"/>
            </a:endParaRPr>
          </a:p>
        </p:txBody>
      </p:sp>
      <p:sp>
        <p:nvSpPr>
          <p:cNvPr id="24" name="TextBox 23">
            <a:extLst>
              <a:ext uri="{FF2B5EF4-FFF2-40B4-BE49-F238E27FC236}">
                <a16:creationId xmlns:a16="http://schemas.microsoft.com/office/drawing/2014/main" id="{8059EA76-1FBF-1776-7123-3CE4233568A7}"/>
              </a:ext>
            </a:extLst>
          </p:cNvPr>
          <p:cNvSpPr txBox="1"/>
          <p:nvPr/>
        </p:nvSpPr>
        <p:spPr>
          <a:xfrm>
            <a:off x="3749445" y="342936"/>
            <a:ext cx="101280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cs typeface="Calibri"/>
              </a:rPr>
              <a:t>Importance Of Secure Passwords</a:t>
            </a:r>
            <a:endParaRPr lang="en-US" sz="4000"/>
          </a:p>
        </p:txBody>
      </p:sp>
      <p:sp>
        <p:nvSpPr>
          <p:cNvPr id="25" name="TextBox 24">
            <a:extLst>
              <a:ext uri="{FF2B5EF4-FFF2-40B4-BE49-F238E27FC236}">
                <a16:creationId xmlns:a16="http://schemas.microsoft.com/office/drawing/2014/main" id="{AE8B68CF-6C28-0084-403F-5BE16E136989}"/>
              </a:ext>
            </a:extLst>
          </p:cNvPr>
          <p:cNvSpPr txBox="1"/>
          <p:nvPr/>
        </p:nvSpPr>
        <p:spPr>
          <a:xfrm>
            <a:off x="4206695" y="1371747"/>
            <a:ext cx="761023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a:solidFill>
                  <a:srgbClr val="1F1F1F"/>
                </a:solidFill>
                <a:ea typeface="+mn-lt"/>
                <a:cs typeface="+mn-lt"/>
              </a:rPr>
              <a:t>Increased security:</a:t>
            </a:r>
            <a:r>
              <a:rPr lang="en-US" sz="2800">
                <a:solidFill>
                  <a:srgbClr val="1F1F1F"/>
                </a:solidFill>
                <a:ea typeface="+mn-lt"/>
                <a:cs typeface="+mn-lt"/>
              </a:rPr>
              <a:t> A strong password, ideally 12-15 characters long with a mix of upper and lowercase letters, numbers, and symbols, is much harder for hackers to crack. It significantly increases the time and effort they need to gain access.</a:t>
            </a:r>
            <a:endParaRPr lang="en-US" sz="2800">
              <a:cs typeface="Calibri"/>
            </a:endParaRPr>
          </a:p>
          <a:p>
            <a:pPr marL="285750" indent="-285750">
              <a:buFont typeface="Arial"/>
              <a:buChar char="•"/>
            </a:pPr>
            <a:r>
              <a:rPr lang="en-US" sz="2800" b="1">
                <a:solidFill>
                  <a:srgbClr val="1F1F1F"/>
                </a:solidFill>
                <a:ea typeface="+mn-lt"/>
                <a:cs typeface="+mn-lt"/>
              </a:rPr>
              <a:t>Peace of mind:</a:t>
            </a:r>
            <a:r>
              <a:rPr lang="en-US" sz="2800">
                <a:solidFill>
                  <a:srgbClr val="1F1F1F"/>
                </a:solidFill>
                <a:ea typeface="+mn-lt"/>
                <a:cs typeface="+mn-lt"/>
              </a:rPr>
              <a:t> Knowing you have a strong password gives you peace of mind and reduces the risk of financial loss and identity theft.</a:t>
            </a:r>
            <a:endParaRPr lang="en-US" sz="2800">
              <a:cs typeface="Calibri"/>
            </a:endParaRPr>
          </a:p>
          <a:p>
            <a:pPr algn="l"/>
            <a:endParaRPr lang="en-US">
              <a:cs typeface="Calibri"/>
            </a:endParaRPr>
          </a:p>
        </p:txBody>
      </p:sp>
      <p:pic>
        <p:nvPicPr>
          <p:cNvPr id="23" name="Picture 22" descr="A red flower with a black background&#10;&#10;Description automatically generated">
            <a:extLst>
              <a:ext uri="{FF2B5EF4-FFF2-40B4-BE49-F238E27FC236}">
                <a16:creationId xmlns:a16="http://schemas.microsoft.com/office/drawing/2014/main" id="{682A5F04-A688-7109-1155-10072AEB577E}"/>
              </a:ext>
            </a:extLst>
          </p:cNvPr>
          <p:cNvPicPr>
            <a:picLocks noChangeAspect="1"/>
          </p:cNvPicPr>
          <p:nvPr/>
        </p:nvPicPr>
        <p:blipFill>
          <a:blip r:embed="rId2"/>
          <a:stretch>
            <a:fillRect/>
          </a:stretch>
        </p:blipFill>
        <p:spPr>
          <a:xfrm>
            <a:off x="10870709" y="-952703"/>
            <a:ext cx="3813524" cy="4114800"/>
          </a:xfrm>
          <a:prstGeom prst="rect">
            <a:avLst/>
          </a:prstGeom>
        </p:spPr>
      </p:pic>
      <p:grpSp>
        <p:nvGrpSpPr>
          <p:cNvPr id="19" name="Group 18">
            <a:extLst>
              <a:ext uri="{FF2B5EF4-FFF2-40B4-BE49-F238E27FC236}">
                <a16:creationId xmlns:a16="http://schemas.microsoft.com/office/drawing/2014/main" id="{8732ECDB-ECF6-A9C1-CEB9-A27F61650557}"/>
              </a:ext>
            </a:extLst>
          </p:cNvPr>
          <p:cNvGrpSpPr/>
          <p:nvPr/>
        </p:nvGrpSpPr>
        <p:grpSpPr>
          <a:xfrm>
            <a:off x="1459606" y="-70407"/>
            <a:ext cx="13177887" cy="6943858"/>
            <a:chOff x="1459606" y="-59675"/>
            <a:chExt cx="5976451" cy="6943858"/>
          </a:xfrm>
        </p:grpSpPr>
        <p:sp>
          <p:nvSpPr>
            <p:cNvPr id="4" name="Rectangle: Rounded Corners 3">
              <a:extLst>
                <a:ext uri="{FF2B5EF4-FFF2-40B4-BE49-F238E27FC236}">
                  <a16:creationId xmlns:a16="http://schemas.microsoft.com/office/drawing/2014/main" id="{7EBD264A-93CD-A5B8-D3B9-7027DCA4CF18}"/>
                </a:ext>
              </a:extLst>
            </p:cNvPr>
            <p:cNvSpPr/>
            <p:nvPr/>
          </p:nvSpPr>
          <p:spPr>
            <a:xfrm>
              <a:off x="1459606" y="-59675"/>
              <a:ext cx="5409125" cy="6943858"/>
            </a:xfrm>
            <a:prstGeom prst="roundRect">
              <a:avLst/>
            </a:prstGeom>
            <a:solidFill>
              <a:srgbClr val="EDDD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BFCEAA6E-92AB-D1B1-103D-5D1678E3EB7C}"/>
                </a:ext>
              </a:extLst>
            </p:cNvPr>
            <p:cNvSpPr/>
            <p:nvPr/>
          </p:nvSpPr>
          <p:spPr>
            <a:xfrm>
              <a:off x="6309156" y="248632"/>
              <a:ext cx="1126901" cy="869323"/>
            </a:xfrm>
            <a:prstGeom prst="roundRect">
              <a:avLst/>
            </a:prstGeom>
            <a:solidFill>
              <a:srgbClr val="EBDD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02E455B7-5078-34C1-E44C-A131B11F08A2}"/>
              </a:ext>
            </a:extLst>
          </p:cNvPr>
          <p:cNvSpPr txBox="1"/>
          <p:nvPr/>
        </p:nvSpPr>
        <p:spPr>
          <a:xfrm>
            <a:off x="5154026" y="1838895"/>
            <a:ext cx="792981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202124"/>
                </a:solidFill>
                <a:ea typeface="+mn-lt"/>
                <a:cs typeface="+mn-lt"/>
              </a:rPr>
              <a:t>In today's digital world, online banking is a convenient and popular way to manage your finances. However, with this convenience comes the responsibility to protect yourself from cyber threats and fraud. This introduction delves into the crucial topic of online banking safety measures. We'll explore the   following:</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Importance of strong passwords and 2FA</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Being aware of phishing attacks</a:t>
            </a:r>
          </a:p>
          <a:p>
            <a:pPr marL="342900" indent="-342900">
              <a:buFont typeface="Wingdings"/>
              <a:buChar char="§"/>
            </a:pPr>
            <a:r>
              <a:rPr lang="en-US" sz="2400">
                <a:solidFill>
                  <a:srgbClr val="202124"/>
                </a:solidFill>
                <a:ea typeface="+mn-lt"/>
                <a:cs typeface="+mn-lt"/>
              </a:rPr>
              <a:t>How to secure your device</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Two factor Authentication</a:t>
            </a:r>
          </a:p>
          <a:p>
            <a:pPr marL="342900" indent="-342900">
              <a:buFont typeface="Wingdings"/>
              <a:buChar char="§"/>
            </a:pPr>
            <a:r>
              <a:rPr lang="en-US" sz="2400">
                <a:solidFill>
                  <a:srgbClr val="202124"/>
                </a:solidFill>
                <a:ea typeface="+mn-lt"/>
                <a:cs typeface="+mn-lt"/>
              </a:rPr>
              <a:t>How to monitor transactions</a:t>
            </a:r>
            <a:endParaRPr lang="en-US">
              <a:solidFill>
                <a:srgbClr val="000000"/>
              </a:solidFill>
              <a:ea typeface="+mn-lt"/>
              <a:cs typeface="+mn-lt"/>
            </a:endParaRPr>
          </a:p>
          <a:p>
            <a:r>
              <a:rPr lang="en-US" sz="2400">
                <a:solidFill>
                  <a:srgbClr val="202124"/>
                </a:solidFill>
                <a:ea typeface="+mn-lt"/>
                <a:cs typeface="+mn-lt"/>
              </a:rPr>
              <a:t>. </a:t>
            </a:r>
            <a:endParaRPr lang="en-US">
              <a:ea typeface="Calibri" panose="020F0502020204030204"/>
              <a:cs typeface="Calibri" panose="020F0502020204030204"/>
            </a:endParaRPr>
          </a:p>
        </p:txBody>
      </p:sp>
      <p:sp>
        <p:nvSpPr>
          <p:cNvPr id="21" name="TextBox 20">
            <a:extLst>
              <a:ext uri="{FF2B5EF4-FFF2-40B4-BE49-F238E27FC236}">
                <a16:creationId xmlns:a16="http://schemas.microsoft.com/office/drawing/2014/main" id="{5250CBD2-68B7-0AB3-F2F9-01CDB8128082}"/>
              </a:ext>
            </a:extLst>
          </p:cNvPr>
          <p:cNvSpPr txBox="1"/>
          <p:nvPr/>
        </p:nvSpPr>
        <p:spPr>
          <a:xfrm>
            <a:off x="5239238" y="186165"/>
            <a:ext cx="731365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ea typeface="Calibri"/>
                <a:cs typeface="Calibri"/>
              </a:rPr>
              <a:t>Introduction to Online Banking Safety Measures</a:t>
            </a:r>
            <a:endParaRPr lang="en-US" sz="4000"/>
          </a:p>
        </p:txBody>
      </p:sp>
      <p:pic>
        <p:nvPicPr>
          <p:cNvPr id="28" name="Picture 27" descr="A orange flower with a white center&#10;&#10;Description automatically generated">
            <a:extLst>
              <a:ext uri="{FF2B5EF4-FFF2-40B4-BE49-F238E27FC236}">
                <a16:creationId xmlns:a16="http://schemas.microsoft.com/office/drawing/2014/main" id="{A485EE70-1786-6DE2-F23D-3F298B2C4B8B}"/>
              </a:ext>
            </a:extLst>
          </p:cNvPr>
          <p:cNvPicPr>
            <a:picLocks noChangeAspect="1"/>
          </p:cNvPicPr>
          <p:nvPr/>
        </p:nvPicPr>
        <p:blipFill>
          <a:blip r:embed="rId3"/>
          <a:stretch>
            <a:fillRect/>
          </a:stretch>
        </p:blipFill>
        <p:spPr>
          <a:xfrm>
            <a:off x="10188828" y="3658037"/>
            <a:ext cx="4728233" cy="4771100"/>
          </a:xfrm>
          <a:prstGeom prst="rect">
            <a:avLst/>
          </a:prstGeom>
        </p:spPr>
      </p:pic>
      <p:sp>
        <p:nvSpPr>
          <p:cNvPr id="22" name="TextBox 21">
            <a:extLst>
              <a:ext uri="{FF2B5EF4-FFF2-40B4-BE49-F238E27FC236}">
                <a16:creationId xmlns:a16="http://schemas.microsoft.com/office/drawing/2014/main" id="{4FE1F745-A5C3-E329-09BA-A44F94AAD491}"/>
              </a:ext>
            </a:extLst>
          </p:cNvPr>
          <p:cNvSpPr txBox="1"/>
          <p:nvPr/>
        </p:nvSpPr>
        <p:spPr>
          <a:xfrm>
            <a:off x="5749676" y="771199"/>
            <a:ext cx="6352047"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800">
                <a:solidFill>
                  <a:schemeClr val="accent1">
                    <a:lumMod val="75000"/>
                  </a:schemeClr>
                </a:solidFill>
                <a:latin typeface="Modern Love"/>
                <a:ea typeface="Calibri"/>
                <a:cs typeface="Calibri"/>
              </a:rPr>
              <a:t>ONLINE BANKING SECURITY MEASURES</a:t>
            </a:r>
          </a:p>
        </p:txBody>
      </p:sp>
      <p:grpSp>
        <p:nvGrpSpPr>
          <p:cNvPr id="13" name="Group 12">
            <a:extLst>
              <a:ext uri="{FF2B5EF4-FFF2-40B4-BE49-F238E27FC236}">
                <a16:creationId xmlns:a16="http://schemas.microsoft.com/office/drawing/2014/main" id="{B7504410-5334-BA1B-84A2-BD123711CE64}"/>
              </a:ext>
            </a:extLst>
          </p:cNvPr>
          <p:cNvGrpSpPr/>
          <p:nvPr/>
        </p:nvGrpSpPr>
        <p:grpSpPr>
          <a:xfrm>
            <a:off x="364902" y="-81140"/>
            <a:ext cx="15685736" cy="6943858"/>
            <a:chOff x="364902" y="-81140"/>
            <a:chExt cx="5976451" cy="6943858"/>
          </a:xfrm>
        </p:grpSpPr>
        <p:sp>
          <p:nvSpPr>
            <p:cNvPr id="14" name="Rectangle: Rounded Corners 13">
              <a:extLst>
                <a:ext uri="{FF2B5EF4-FFF2-40B4-BE49-F238E27FC236}">
                  <a16:creationId xmlns:a16="http://schemas.microsoft.com/office/drawing/2014/main" id="{D6F445C3-262E-A946-4A79-59D94FEADEC2}"/>
                </a:ext>
              </a:extLst>
            </p:cNvPr>
            <p:cNvSpPr/>
            <p:nvPr/>
          </p:nvSpPr>
          <p:spPr>
            <a:xfrm>
              <a:off x="364902" y="-81140"/>
              <a:ext cx="5409125" cy="6943858"/>
            </a:xfrm>
            <a:prstGeom prst="roundRect">
              <a:avLst/>
            </a:prstGeom>
            <a:solidFill>
              <a:srgbClr val="F2C6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2ADABF0D-6C47-EDDB-8B7E-DC00EB6CEF78}"/>
                </a:ext>
              </a:extLst>
            </p:cNvPr>
            <p:cNvSpPr/>
            <p:nvPr/>
          </p:nvSpPr>
          <p:spPr>
            <a:xfrm>
              <a:off x="5214452" y="1117956"/>
              <a:ext cx="1126901" cy="869323"/>
            </a:xfrm>
            <a:prstGeom prst="roundRect">
              <a:avLst/>
            </a:prstGeom>
            <a:solidFill>
              <a:srgbClr val="F2C6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82B99812-5F71-0988-904D-93CBE155D14B}"/>
              </a:ext>
            </a:extLst>
          </p:cNvPr>
          <p:cNvGrpSpPr/>
          <p:nvPr/>
        </p:nvGrpSpPr>
        <p:grpSpPr>
          <a:xfrm>
            <a:off x="-654676" y="-70408"/>
            <a:ext cx="17599634" cy="6933126"/>
            <a:chOff x="-654676" y="-81140"/>
            <a:chExt cx="6008649" cy="6943858"/>
          </a:xfrm>
        </p:grpSpPr>
        <p:sp>
          <p:nvSpPr>
            <p:cNvPr id="15" name="Rectangle: Rounded Corners 14">
              <a:extLst>
                <a:ext uri="{FF2B5EF4-FFF2-40B4-BE49-F238E27FC236}">
                  <a16:creationId xmlns:a16="http://schemas.microsoft.com/office/drawing/2014/main" id="{437C42F9-DA50-2F7F-7A69-437580BFB609}"/>
                </a:ext>
              </a:extLst>
            </p:cNvPr>
            <p:cNvSpPr/>
            <p:nvPr/>
          </p:nvSpPr>
          <p:spPr>
            <a:xfrm>
              <a:off x="-654676" y="-81140"/>
              <a:ext cx="5409125" cy="6943858"/>
            </a:xfrm>
            <a:prstGeom prst="roundRect">
              <a:avLst/>
            </a:prstGeom>
            <a:solidFill>
              <a:srgbClr val="FFB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7E4A7FF-EA11-ED01-E182-7938A85FEB75}"/>
                </a:ext>
              </a:extLst>
            </p:cNvPr>
            <p:cNvSpPr/>
            <p:nvPr/>
          </p:nvSpPr>
          <p:spPr>
            <a:xfrm>
              <a:off x="4227072" y="2137534"/>
              <a:ext cx="1126901" cy="869323"/>
            </a:xfrm>
            <a:prstGeom prst="roundRect">
              <a:avLst/>
            </a:prstGeom>
            <a:solidFill>
              <a:srgbClr val="FFB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7194B67-1825-8260-5447-63ADCEF305BC}"/>
              </a:ext>
            </a:extLst>
          </p:cNvPr>
          <p:cNvGrpSpPr/>
          <p:nvPr/>
        </p:nvGrpSpPr>
        <p:grpSpPr>
          <a:xfrm>
            <a:off x="-1631325" y="-81140"/>
            <a:ext cx="18340171" cy="6933126"/>
            <a:chOff x="-1642057" y="-102604"/>
            <a:chExt cx="5912058" cy="6943858"/>
          </a:xfrm>
        </p:grpSpPr>
        <p:sp>
          <p:nvSpPr>
            <p:cNvPr id="16" name="Rectangle: Rounded Corners 15">
              <a:extLst>
                <a:ext uri="{FF2B5EF4-FFF2-40B4-BE49-F238E27FC236}">
                  <a16:creationId xmlns:a16="http://schemas.microsoft.com/office/drawing/2014/main" id="{09CBF782-F342-0C61-3885-61032A76EB12}"/>
                </a:ext>
              </a:extLst>
            </p:cNvPr>
            <p:cNvSpPr/>
            <p:nvPr/>
          </p:nvSpPr>
          <p:spPr>
            <a:xfrm>
              <a:off x="-1642057" y="-102604"/>
              <a:ext cx="5409125" cy="6943858"/>
            </a:xfrm>
            <a:prstGeom prst="roundRect">
              <a:avLst/>
            </a:prstGeom>
            <a:solidFill>
              <a:srgbClr val="FCB1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8A1CA71-D7D2-FFA8-41A0-AD78C5E78C21}"/>
                </a:ext>
              </a:extLst>
            </p:cNvPr>
            <p:cNvSpPr/>
            <p:nvPr/>
          </p:nvSpPr>
          <p:spPr>
            <a:xfrm>
              <a:off x="3143100" y="3242971"/>
              <a:ext cx="1126901" cy="869323"/>
            </a:xfrm>
            <a:prstGeom prst="roundRect">
              <a:avLst/>
            </a:prstGeom>
            <a:solidFill>
              <a:srgbClr val="FCB1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66B6CF88-941A-96D4-B120-E30888516D09}"/>
              </a:ext>
            </a:extLst>
          </p:cNvPr>
          <p:cNvSpPr txBox="1"/>
          <p:nvPr/>
        </p:nvSpPr>
        <p:spPr>
          <a:xfrm>
            <a:off x="2594213" y="188773"/>
            <a:ext cx="80361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Calibri"/>
              </a:rPr>
              <a:t>Phishing Awareness</a:t>
            </a:r>
            <a:endParaRPr lang="en-US" sz="3600"/>
          </a:p>
        </p:txBody>
      </p:sp>
      <p:sp>
        <p:nvSpPr>
          <p:cNvPr id="30" name="TextBox 29">
            <a:extLst>
              <a:ext uri="{FF2B5EF4-FFF2-40B4-BE49-F238E27FC236}">
                <a16:creationId xmlns:a16="http://schemas.microsoft.com/office/drawing/2014/main" id="{E7F592F6-CC0E-9212-04BD-6342FD245A58}"/>
              </a:ext>
            </a:extLst>
          </p:cNvPr>
          <p:cNvSpPr txBox="1"/>
          <p:nvPr/>
        </p:nvSpPr>
        <p:spPr>
          <a:xfrm>
            <a:off x="1693847" y="854327"/>
            <a:ext cx="9633476"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202124"/>
                </a:solidFill>
                <a:latin typeface="Arial"/>
                <a:cs typeface="Arial"/>
              </a:rPr>
              <a:t>Why is it important to know about phishing?</a:t>
            </a:r>
            <a:endParaRPr lang="en-US" sz="1600">
              <a:cs typeface="Calibri"/>
            </a:endParaRPr>
          </a:p>
          <a:p>
            <a:r>
              <a:rPr lang="en" sz="1600">
                <a:solidFill>
                  <a:srgbClr val="4D5156"/>
                </a:solidFill>
                <a:latin typeface="Arial"/>
                <a:cs typeface="Arial"/>
              </a:rPr>
              <a:t>Phishing attacks are a constant threat to campus and are becoming increasingly sophisticated. Successful Phishing attacks can: Cause financial loss for victims. Put their personal information at </a:t>
            </a:r>
            <a:r>
              <a:rPr lang="en" sz="1600" err="1">
                <a:solidFill>
                  <a:srgbClr val="4D5156"/>
                </a:solidFill>
                <a:latin typeface="Arial"/>
                <a:cs typeface="Arial"/>
              </a:rPr>
              <a:t>risk.</a:t>
            </a:r>
            <a:r>
              <a:rPr lang="en" sz="1600" err="1">
                <a:solidFill>
                  <a:srgbClr val="4D5156"/>
                </a:solidFill>
                <a:ea typeface="+mn-lt"/>
                <a:cs typeface="+mn-lt"/>
              </a:rPr>
              <a:t>With</a:t>
            </a:r>
            <a:r>
              <a:rPr lang="en" sz="1600">
                <a:solidFill>
                  <a:srgbClr val="4D5156"/>
                </a:solidFill>
                <a:ea typeface="+mn-lt"/>
                <a:cs typeface="+mn-lt"/>
              </a:rPr>
              <a:t> the sensitive information obtained from a successful phishing scam, these thieves can take out loans or obtain credit cards and even driver's licenses in your name. </a:t>
            </a:r>
            <a:r>
              <a:rPr lang="en" sz="1600">
                <a:solidFill>
                  <a:srgbClr val="040C28"/>
                </a:solidFill>
                <a:ea typeface="+mn-lt"/>
                <a:cs typeface="+mn-lt"/>
              </a:rPr>
              <a:t>They can do damage to your financial history and personal reputation that can take years to unravel</a:t>
            </a:r>
            <a:r>
              <a:rPr lang="en" sz="1600">
                <a:solidFill>
                  <a:srgbClr val="4D5156"/>
                </a:solidFill>
                <a:ea typeface="+mn-lt"/>
                <a:cs typeface="+mn-lt"/>
              </a:rPr>
              <a:t>.</a:t>
            </a:r>
            <a:endParaRPr lang="en" sz="1600">
              <a:solidFill>
                <a:srgbClr val="4D5156"/>
              </a:solidFill>
              <a:cs typeface="Calibri"/>
            </a:endParaRPr>
          </a:p>
          <a:p>
            <a:pPr algn="l"/>
            <a:endParaRPr lang="en" sz="1600">
              <a:solidFill>
                <a:srgbClr val="4D5156"/>
              </a:solidFill>
              <a:cs typeface="Calibri"/>
            </a:endParaRPr>
          </a:p>
          <a:p>
            <a:r>
              <a:rPr lang="en" sz="1600">
                <a:solidFill>
                  <a:srgbClr val="4D5156"/>
                </a:solidFill>
                <a:cs typeface="Calibri"/>
              </a:rPr>
              <a:t>How Do We Recognize Phishing?</a:t>
            </a:r>
          </a:p>
          <a:p>
            <a:r>
              <a:rPr lang="en" sz="1600">
                <a:solidFill>
                  <a:srgbClr val="1B1B1B"/>
                </a:solidFill>
                <a:ea typeface="+mn-lt"/>
                <a:cs typeface="+mn-lt"/>
              </a:rPr>
              <a:t>Scammers use email or text messages to try to steal your passwords, account numbers, or Social Security numbers. If they get that information, they could get access to your email, bank, or other accounts. Or they could sell your information to other scammers. Scammers launch thousands of phishing attacks like these every day </a:t>
            </a:r>
            <a:endParaRPr lang="en" sz="1600">
              <a:solidFill>
                <a:srgbClr val="1B1B1B"/>
              </a:solidFill>
              <a:cs typeface="Calibri"/>
            </a:endParaRPr>
          </a:p>
          <a:p>
            <a:r>
              <a:rPr lang="en" sz="1600">
                <a:solidFill>
                  <a:srgbClr val="1B1B1B"/>
                </a:solidFill>
                <a:latin typeface="Inter"/>
                <a:cs typeface="Calibri"/>
              </a:rPr>
              <a:t>Phishing emails and text messages often tell a story to trick you into clicking on a link or opening an attachment. You might get an unexpected email or text message that looks like it’s from a company you know or trust, like a bank or a credit card or utility company. Or maybe it’s from an online payment website or app. The message could be from a scammer, who might</a:t>
            </a:r>
            <a:endParaRPr lang="en" sz="1600">
              <a:cs typeface="Calibri"/>
            </a:endParaRPr>
          </a:p>
          <a:p>
            <a:pPr marL="285750" indent="-285750">
              <a:buFont typeface="Arial"/>
              <a:buChar char="•"/>
            </a:pPr>
            <a:r>
              <a:rPr lang="en" sz="1600">
                <a:solidFill>
                  <a:srgbClr val="1B1B1B"/>
                </a:solidFill>
                <a:latin typeface="Inter"/>
                <a:cs typeface="Calibri"/>
              </a:rPr>
              <a:t>say they’ve noticed some suspicious activity or log-in attempts — they haven’t</a:t>
            </a:r>
            <a:endParaRPr lang="en" sz="1600">
              <a:cs typeface="Calibri"/>
            </a:endParaRPr>
          </a:p>
          <a:p>
            <a:pPr marL="285750" indent="-285750">
              <a:buFont typeface="Arial"/>
              <a:buChar char="•"/>
            </a:pPr>
            <a:r>
              <a:rPr lang="en" sz="1600">
                <a:solidFill>
                  <a:srgbClr val="1B1B1B"/>
                </a:solidFill>
                <a:latin typeface="Inter"/>
                <a:cs typeface="Calibri"/>
              </a:rPr>
              <a:t>claim there’s a problem with your account or your payment information — there isn’t</a:t>
            </a:r>
            <a:endParaRPr lang="en" sz="1600">
              <a:cs typeface="Calibri"/>
            </a:endParaRPr>
          </a:p>
          <a:p>
            <a:pPr marL="285750" indent="-285750">
              <a:buFont typeface="Arial"/>
              <a:buChar char="•"/>
            </a:pPr>
            <a:r>
              <a:rPr lang="en" sz="1600">
                <a:solidFill>
                  <a:srgbClr val="1B1B1B"/>
                </a:solidFill>
                <a:latin typeface="Inter"/>
                <a:cs typeface="Calibri"/>
              </a:rPr>
              <a:t>say you need to confirm some personal or financial information — you don’t</a:t>
            </a:r>
            <a:endParaRPr lang="en" sz="1600">
              <a:cs typeface="Calibri"/>
            </a:endParaRPr>
          </a:p>
          <a:p>
            <a:pPr marL="285750" indent="-285750">
              <a:buFont typeface="Arial"/>
              <a:buChar char="•"/>
            </a:pPr>
            <a:r>
              <a:rPr lang="en" sz="1600">
                <a:solidFill>
                  <a:srgbClr val="1B1B1B"/>
                </a:solidFill>
                <a:latin typeface="Inter"/>
                <a:cs typeface="Calibri"/>
              </a:rPr>
              <a:t>include an invoice you don’t recognize — it’s fake</a:t>
            </a:r>
            <a:endParaRPr lang="en" sz="1600">
              <a:cs typeface="Calibri"/>
            </a:endParaRPr>
          </a:p>
          <a:p>
            <a:pPr marL="285750" indent="-285750">
              <a:buFont typeface="Arial"/>
              <a:buChar char="•"/>
            </a:pPr>
            <a:r>
              <a:rPr lang="en" sz="1600">
                <a:solidFill>
                  <a:srgbClr val="1B1B1B"/>
                </a:solidFill>
                <a:latin typeface="Inter"/>
                <a:cs typeface="Calibri"/>
              </a:rPr>
              <a:t>want you to click on a link to make a payment — but the link has malware</a:t>
            </a:r>
            <a:endParaRPr lang="en" sz="1600">
              <a:cs typeface="Calibri"/>
            </a:endParaRPr>
          </a:p>
          <a:p>
            <a:pPr marL="285750" indent="-285750">
              <a:buFont typeface="Arial"/>
              <a:buChar char="•"/>
            </a:pPr>
            <a:r>
              <a:rPr lang="en" sz="1600">
                <a:solidFill>
                  <a:srgbClr val="1B1B1B"/>
                </a:solidFill>
                <a:latin typeface="Inter"/>
                <a:cs typeface="Calibri"/>
              </a:rPr>
              <a:t>say you’re eligible to register for a government refund — it’s a scam</a:t>
            </a:r>
            <a:endParaRPr lang="en" sz="1600">
              <a:cs typeface="Calibri"/>
            </a:endParaRPr>
          </a:p>
          <a:p>
            <a:pPr marL="285750" indent="-285750">
              <a:buFont typeface="Arial"/>
              <a:buChar char="•"/>
            </a:pPr>
            <a:r>
              <a:rPr lang="en" sz="1600">
                <a:solidFill>
                  <a:srgbClr val="1B1B1B"/>
                </a:solidFill>
                <a:latin typeface="Inter"/>
                <a:cs typeface="Calibri"/>
              </a:rPr>
              <a:t>offer a coupon for free stuff — it’s not real</a:t>
            </a:r>
            <a:endParaRPr lang="en" sz="1600">
              <a:cs typeface="Calibri"/>
            </a:endParaRPr>
          </a:p>
          <a:p>
            <a:endParaRPr lang="en">
              <a:solidFill>
                <a:srgbClr val="1B1B1B"/>
              </a:solidFill>
              <a:cs typeface="Calibri"/>
            </a:endParaRPr>
          </a:p>
          <a:p>
            <a:endParaRPr lang="en-US">
              <a:cs typeface="Calibri"/>
            </a:endParaRPr>
          </a:p>
        </p:txBody>
      </p:sp>
      <p:pic>
        <p:nvPicPr>
          <p:cNvPr id="31" name="Picture 30" descr="A orange flower with a white center&#10;&#10;Description automatically generated">
            <a:extLst>
              <a:ext uri="{FF2B5EF4-FFF2-40B4-BE49-F238E27FC236}">
                <a16:creationId xmlns:a16="http://schemas.microsoft.com/office/drawing/2014/main" id="{C4918F7F-F137-6F19-AEFE-92906D31175F}"/>
              </a:ext>
            </a:extLst>
          </p:cNvPr>
          <p:cNvPicPr>
            <a:picLocks noChangeAspect="1"/>
          </p:cNvPicPr>
          <p:nvPr/>
        </p:nvPicPr>
        <p:blipFill>
          <a:blip r:embed="rId3"/>
          <a:stretch>
            <a:fillRect/>
          </a:stretch>
        </p:blipFill>
        <p:spPr>
          <a:xfrm>
            <a:off x="8978462" y="3894083"/>
            <a:ext cx="4482662" cy="4508937"/>
          </a:xfrm>
          <a:prstGeom prst="rect">
            <a:avLst/>
          </a:prstGeom>
        </p:spPr>
      </p:pic>
      <p:grpSp>
        <p:nvGrpSpPr>
          <p:cNvPr id="10" name="Group 9">
            <a:extLst>
              <a:ext uri="{FF2B5EF4-FFF2-40B4-BE49-F238E27FC236}">
                <a16:creationId xmlns:a16="http://schemas.microsoft.com/office/drawing/2014/main" id="{E6A9EA42-0057-6F93-2E40-1E4262F6CC47}"/>
              </a:ext>
            </a:extLst>
          </p:cNvPr>
          <p:cNvGrpSpPr/>
          <p:nvPr/>
        </p:nvGrpSpPr>
        <p:grpSpPr>
          <a:xfrm>
            <a:off x="-2687909" y="-70408"/>
            <a:ext cx="19381209" cy="6933126"/>
            <a:chOff x="-2661633" y="-81140"/>
            <a:chExt cx="5890592" cy="6943858"/>
          </a:xfrm>
        </p:grpSpPr>
        <p:sp>
          <p:nvSpPr>
            <p:cNvPr id="17" name="Rectangle: Rounded Corners 16">
              <a:extLst>
                <a:ext uri="{FF2B5EF4-FFF2-40B4-BE49-F238E27FC236}">
                  <a16:creationId xmlns:a16="http://schemas.microsoft.com/office/drawing/2014/main" id="{17FC4EB2-6D67-302F-2AD4-EB555C94451C}"/>
                </a:ext>
              </a:extLst>
            </p:cNvPr>
            <p:cNvSpPr/>
            <p:nvPr/>
          </p:nvSpPr>
          <p:spPr>
            <a:xfrm>
              <a:off x="-2661633" y="-81140"/>
              <a:ext cx="5409125" cy="6943858"/>
            </a:xfrm>
            <a:prstGeom prst="roundRect">
              <a:avLst/>
            </a:prstGeom>
            <a:solidFill>
              <a:srgbClr val="F7A2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7D84F94-6D2F-3E10-6BE9-CF7D8CA3D671}"/>
                </a:ext>
              </a:extLst>
            </p:cNvPr>
            <p:cNvSpPr/>
            <p:nvPr/>
          </p:nvSpPr>
          <p:spPr>
            <a:xfrm>
              <a:off x="2102058" y="4466464"/>
              <a:ext cx="1126901" cy="869323"/>
            </a:xfrm>
            <a:prstGeom prst="roundRect">
              <a:avLst/>
            </a:prstGeom>
            <a:solidFill>
              <a:srgbClr val="F7A2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FB17342A-25DA-F63D-F652-BE19C026D90F}"/>
              </a:ext>
            </a:extLst>
          </p:cNvPr>
          <p:cNvGrpSpPr/>
          <p:nvPr/>
        </p:nvGrpSpPr>
        <p:grpSpPr>
          <a:xfrm>
            <a:off x="-3852929" y="-81140"/>
            <a:ext cx="4441719" cy="6943858"/>
            <a:chOff x="-3852929" y="-81140"/>
            <a:chExt cx="5879860" cy="6943858"/>
          </a:xfrm>
        </p:grpSpPr>
        <p:sp>
          <p:nvSpPr>
            <p:cNvPr id="18" name="Rectangle: Rounded Corners 17">
              <a:extLst>
                <a:ext uri="{FF2B5EF4-FFF2-40B4-BE49-F238E27FC236}">
                  <a16:creationId xmlns:a16="http://schemas.microsoft.com/office/drawing/2014/main" id="{56DAC12C-7835-03E7-EC16-BD83212C73F0}"/>
                </a:ext>
              </a:extLst>
            </p:cNvPr>
            <p:cNvSpPr/>
            <p:nvPr/>
          </p:nvSpPr>
          <p:spPr>
            <a:xfrm>
              <a:off x="-3852929" y="-81140"/>
              <a:ext cx="5409125" cy="6943858"/>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0E4E0D35-CD0F-CB5F-8B12-2E406CE13F56}"/>
                </a:ext>
              </a:extLst>
            </p:cNvPr>
            <p:cNvSpPr/>
            <p:nvPr/>
          </p:nvSpPr>
          <p:spPr>
            <a:xfrm>
              <a:off x="900030" y="5518238"/>
              <a:ext cx="1126901" cy="86932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F76F1B5C-DB58-F137-3158-D88EA9C1AE25}"/>
              </a:ext>
            </a:extLst>
          </p:cNvPr>
          <p:cNvSpPr txBox="1"/>
          <p:nvPr/>
        </p:nvSpPr>
        <p:spPr>
          <a:xfrm>
            <a:off x="555049" y="168928"/>
            <a:ext cx="1028049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Calibri"/>
              </a:rPr>
              <a:t>Monitoring Transactions And Securing Your Device</a:t>
            </a:r>
          </a:p>
        </p:txBody>
      </p:sp>
      <p:sp>
        <p:nvSpPr>
          <p:cNvPr id="33" name="TextBox 32">
            <a:extLst>
              <a:ext uri="{FF2B5EF4-FFF2-40B4-BE49-F238E27FC236}">
                <a16:creationId xmlns:a16="http://schemas.microsoft.com/office/drawing/2014/main" id="{76B9E232-24A9-2D1E-89F1-4A91F650D193}"/>
              </a:ext>
            </a:extLst>
          </p:cNvPr>
          <p:cNvSpPr txBox="1"/>
          <p:nvPr/>
        </p:nvSpPr>
        <p:spPr>
          <a:xfrm>
            <a:off x="590177" y="847340"/>
            <a:ext cx="10510822"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a:solidFill>
                <a:srgbClr val="202124"/>
              </a:solidFill>
              <a:latin typeface="Arial"/>
              <a:cs typeface="Arial"/>
            </a:endParaRPr>
          </a:p>
          <a:p>
            <a:r>
              <a:rPr lang="en-US" sz="2000" b="1">
                <a:solidFill>
                  <a:srgbClr val="202124"/>
                </a:solidFill>
                <a:latin typeface="Arial"/>
                <a:cs typeface="Arial"/>
              </a:rPr>
              <a:t>Tips for Securing Your Devices</a:t>
            </a:r>
            <a:endParaRPr lang="en-US" sz="2000">
              <a:cs typeface="Calibri"/>
            </a:endParaRPr>
          </a:p>
          <a:p>
            <a:pPr marL="285750" indent="-285750">
              <a:buFont typeface="Arial"/>
              <a:buChar char="•"/>
            </a:pPr>
            <a:r>
              <a:rPr lang="en-US" sz="2000">
                <a:solidFill>
                  <a:srgbClr val="202124"/>
                </a:solidFill>
                <a:latin typeface="Arial"/>
                <a:cs typeface="Arial"/>
              </a:rPr>
              <a:t>Encrypt your devices. ...</a:t>
            </a:r>
            <a:endParaRPr lang="en-US" sz="2000">
              <a:cs typeface="Calibri"/>
            </a:endParaRPr>
          </a:p>
          <a:p>
            <a:pPr marL="285750" indent="-285750">
              <a:buFont typeface="Arial"/>
              <a:buChar char="•"/>
            </a:pPr>
            <a:r>
              <a:rPr lang="en-US" sz="2000">
                <a:solidFill>
                  <a:srgbClr val="202124"/>
                </a:solidFill>
                <a:latin typeface="Arial"/>
                <a:cs typeface="Arial"/>
              </a:rPr>
              <a:t>Configure automatic updates for operating systems and applications. ...</a:t>
            </a:r>
            <a:endParaRPr lang="en-US" sz="2000">
              <a:cs typeface="Calibri"/>
            </a:endParaRPr>
          </a:p>
          <a:p>
            <a:pPr marL="285750" indent="-285750">
              <a:buFont typeface="Arial"/>
              <a:buChar char="•"/>
            </a:pPr>
            <a:r>
              <a:rPr lang="en-US" sz="2000">
                <a:solidFill>
                  <a:srgbClr val="202124"/>
                </a:solidFill>
                <a:latin typeface="Arial"/>
                <a:cs typeface="Arial"/>
              </a:rPr>
              <a:t>Install antivirus software. ...</a:t>
            </a:r>
            <a:endParaRPr lang="en-US" sz="2000">
              <a:cs typeface="Calibri"/>
            </a:endParaRPr>
          </a:p>
          <a:p>
            <a:pPr marL="285750" indent="-285750">
              <a:buFont typeface="Arial"/>
              <a:buChar char="•"/>
            </a:pPr>
            <a:r>
              <a:rPr lang="en-US" sz="2000">
                <a:solidFill>
                  <a:srgbClr val="202124"/>
                </a:solidFill>
                <a:latin typeface="Arial"/>
                <a:cs typeface="Arial"/>
              </a:rPr>
              <a:t>Install ad-blocking software and adjust your browser security settings. ...</a:t>
            </a:r>
            <a:endParaRPr lang="en-US" sz="2000">
              <a:cs typeface="Calibri"/>
            </a:endParaRPr>
          </a:p>
          <a:p>
            <a:pPr marL="285750" indent="-285750">
              <a:buFont typeface="Arial"/>
              <a:buChar char="•"/>
            </a:pPr>
            <a:r>
              <a:rPr lang="en-US" sz="2000">
                <a:solidFill>
                  <a:srgbClr val="202124"/>
                </a:solidFill>
                <a:latin typeface="Arial"/>
                <a:cs typeface="Arial"/>
              </a:rPr>
              <a:t>Use PINs/passwords/fingerprints/face recognition to access devices.</a:t>
            </a:r>
          </a:p>
          <a:p>
            <a:pPr algn="l"/>
            <a:endParaRPr lang="en-US" sz="2000">
              <a:solidFill>
                <a:srgbClr val="202124"/>
              </a:solidFill>
              <a:latin typeface="Arial"/>
              <a:cs typeface="Arial"/>
            </a:endParaRPr>
          </a:p>
          <a:p>
            <a:endParaRPr lang="en-US" sz="2000">
              <a:solidFill>
                <a:srgbClr val="202124"/>
              </a:solidFill>
              <a:latin typeface="Arial"/>
              <a:cs typeface="Arial"/>
            </a:endParaRPr>
          </a:p>
          <a:p>
            <a:r>
              <a:rPr lang="en-US" sz="2000">
                <a:solidFill>
                  <a:srgbClr val="202124"/>
                </a:solidFill>
                <a:latin typeface="Arial"/>
                <a:cs typeface="Arial"/>
              </a:rPr>
              <a:t>How do you make transactions more secure?</a:t>
            </a:r>
            <a:endParaRPr lang="en-US" sz="2000">
              <a:cs typeface="Calibri"/>
            </a:endParaRPr>
          </a:p>
          <a:p>
            <a:pPr marL="285750" indent="-285750">
              <a:buFont typeface="Arial"/>
              <a:buChar char="•"/>
            </a:pPr>
            <a:r>
              <a:rPr lang="en-US" sz="2000">
                <a:solidFill>
                  <a:srgbClr val="202124"/>
                </a:solidFill>
                <a:latin typeface="Arial"/>
                <a:cs typeface="Arial"/>
              </a:rPr>
              <a:t>Check Your Bank Statements Often.</a:t>
            </a:r>
            <a:endParaRPr lang="en-US" sz="2000">
              <a:cs typeface="Calibri"/>
            </a:endParaRPr>
          </a:p>
          <a:p>
            <a:pPr marL="285750" indent="-285750">
              <a:buFont typeface="Arial"/>
              <a:buChar char="•"/>
            </a:pPr>
            <a:r>
              <a:rPr lang="en-US" sz="2000">
                <a:solidFill>
                  <a:srgbClr val="202124"/>
                </a:solidFill>
                <a:latin typeface="Arial"/>
                <a:cs typeface="Arial"/>
              </a:rPr>
              <a:t>Protect Your PIN Number.</a:t>
            </a:r>
            <a:endParaRPr lang="en-US" sz="2000">
              <a:cs typeface="Calibri"/>
            </a:endParaRPr>
          </a:p>
          <a:p>
            <a:pPr marL="285750" indent="-285750">
              <a:buFont typeface="Arial"/>
              <a:buChar char="•"/>
            </a:pPr>
            <a:r>
              <a:rPr lang="en-US" sz="2000">
                <a:solidFill>
                  <a:srgbClr val="202124"/>
                </a:solidFill>
                <a:latin typeface="Arial"/>
                <a:cs typeface="Arial"/>
              </a:rPr>
              <a:t>Consider Using a Credit Card Online.</a:t>
            </a:r>
            <a:endParaRPr lang="en-US" sz="2000">
              <a:cs typeface="Calibri"/>
            </a:endParaRPr>
          </a:p>
          <a:p>
            <a:pPr marL="285750" indent="-285750">
              <a:buFont typeface="Arial"/>
              <a:buChar char="•"/>
            </a:pPr>
            <a:r>
              <a:rPr lang="en-US" sz="2000">
                <a:solidFill>
                  <a:srgbClr val="202124"/>
                </a:solidFill>
                <a:latin typeface="Arial"/>
                <a:cs typeface="Arial"/>
              </a:rPr>
              <a:t>Only Use ATMs at a Bank.</a:t>
            </a:r>
            <a:endParaRPr lang="en-US" sz="2000">
              <a:cs typeface="Calibri"/>
            </a:endParaRPr>
          </a:p>
          <a:p>
            <a:pPr marL="285750" indent="-285750">
              <a:buFont typeface="Arial"/>
              <a:buChar char="•"/>
            </a:pPr>
            <a:r>
              <a:rPr lang="en-US" sz="2000">
                <a:solidFill>
                  <a:srgbClr val="202124"/>
                </a:solidFill>
                <a:latin typeface="Arial"/>
                <a:cs typeface="Arial"/>
              </a:rPr>
              <a:t>Avoid Public Wireless Access for Financial Transactions.</a:t>
            </a:r>
            <a:endParaRPr lang="en-US" sz="2000">
              <a:cs typeface="Calibri"/>
            </a:endParaRPr>
          </a:p>
          <a:p>
            <a:pPr marL="285750" indent="-285750">
              <a:buFont typeface="Arial"/>
              <a:buChar char="•"/>
            </a:pPr>
            <a:r>
              <a:rPr lang="en-US" sz="2000">
                <a:solidFill>
                  <a:srgbClr val="202124"/>
                </a:solidFill>
                <a:latin typeface="Arial"/>
                <a:cs typeface="Arial"/>
              </a:rPr>
              <a:t>Report Problems Immediately.</a:t>
            </a:r>
            <a:endParaRPr lang="en-US" sz="2000">
              <a:cs typeface="Calibri"/>
            </a:endParaRPr>
          </a:p>
          <a:p>
            <a:pPr marL="285750" indent="-285750">
              <a:buFont typeface="Arial"/>
              <a:buChar char="•"/>
            </a:pPr>
            <a:r>
              <a:rPr lang="en-US" sz="2000">
                <a:solidFill>
                  <a:srgbClr val="202124"/>
                </a:solidFill>
                <a:latin typeface="Arial"/>
                <a:cs typeface="Arial"/>
              </a:rPr>
              <a:t>Consider Filing a Police Report.</a:t>
            </a:r>
            <a:endParaRPr lang="en-US" sz="2000">
              <a:cs typeface="Calibri"/>
            </a:endParaRPr>
          </a:p>
          <a:p>
            <a:pPr marL="285750" indent="-285750">
              <a:buFont typeface="Arial"/>
              <a:buChar char="•"/>
            </a:pPr>
            <a:r>
              <a:rPr lang="en-US" sz="2000">
                <a:solidFill>
                  <a:srgbClr val="202124"/>
                </a:solidFill>
                <a:latin typeface="Arial"/>
                <a:cs typeface="Arial"/>
              </a:rPr>
              <a:t>Create Your Own Security Profile.</a:t>
            </a:r>
            <a:endParaRPr lang="en-US" sz="2000">
              <a:cs typeface="Calibri"/>
            </a:endParaRPr>
          </a:p>
          <a:p>
            <a:endParaRPr lang="en-US" sz="2000">
              <a:solidFill>
                <a:srgbClr val="202124"/>
              </a:solidFill>
              <a:latin typeface="Arial"/>
              <a:cs typeface="Arial"/>
            </a:endParaRPr>
          </a:p>
          <a:p>
            <a:endParaRPr lang="en-US">
              <a:solidFill>
                <a:srgbClr val="000000"/>
              </a:solidFill>
              <a:latin typeface="Calibri" panose="020F0502020204030204"/>
              <a:cs typeface="Calibri" panose="020F0502020204030204"/>
            </a:endParaRPr>
          </a:p>
        </p:txBody>
      </p:sp>
      <p:pic>
        <p:nvPicPr>
          <p:cNvPr id="34" name="Picture 33" descr="A bank building with a sign and dollar signs&#10;&#10;Description automatically generated">
            <a:extLst>
              <a:ext uri="{FF2B5EF4-FFF2-40B4-BE49-F238E27FC236}">
                <a16:creationId xmlns:a16="http://schemas.microsoft.com/office/drawing/2014/main" id="{2F7E4196-4535-3366-74A2-594191E512A4}"/>
              </a:ext>
            </a:extLst>
          </p:cNvPr>
          <p:cNvPicPr>
            <a:picLocks noChangeAspect="1"/>
          </p:cNvPicPr>
          <p:nvPr/>
        </p:nvPicPr>
        <p:blipFill>
          <a:blip r:embed="rId4"/>
          <a:stretch>
            <a:fillRect/>
          </a:stretch>
        </p:blipFill>
        <p:spPr>
          <a:xfrm>
            <a:off x="7371018" y="2996010"/>
            <a:ext cx="4914900" cy="4029075"/>
          </a:xfrm>
          <a:prstGeom prst="rect">
            <a:avLst/>
          </a:prstGeom>
        </p:spPr>
      </p:pic>
    </p:spTree>
    <p:extLst>
      <p:ext uri="{BB962C8B-B14F-4D97-AF65-F5344CB8AC3E}">
        <p14:creationId xmlns:p14="http://schemas.microsoft.com/office/powerpoint/2010/main" val="504007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5788B905-2C91-6778-DF5A-8C39E409462D}"/>
            </a:ext>
          </a:extLst>
        </p:cNvPr>
        <p:cNvGrpSpPr/>
        <p:nvPr/>
      </p:nvGrpSpPr>
      <p:grpSpPr>
        <a:xfrm>
          <a:off x="0" y="0"/>
          <a:ext cx="0" cy="0"/>
          <a:chOff x="0" y="0"/>
          <a:chExt cx="0" cy="0"/>
        </a:xfrm>
      </p:grpSpPr>
      <p:sp>
        <p:nvSpPr>
          <p:cNvPr id="33" name="TextBox 32">
            <a:extLst>
              <a:ext uri="{FF2B5EF4-FFF2-40B4-BE49-F238E27FC236}">
                <a16:creationId xmlns:a16="http://schemas.microsoft.com/office/drawing/2014/main" id="{76B9E232-24A9-2D1E-89F1-4A91F650D193}"/>
              </a:ext>
            </a:extLst>
          </p:cNvPr>
          <p:cNvSpPr txBox="1"/>
          <p:nvPr/>
        </p:nvSpPr>
        <p:spPr>
          <a:xfrm>
            <a:off x="590177" y="847340"/>
            <a:ext cx="10510822"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a:solidFill>
                <a:srgbClr val="202124"/>
              </a:solidFill>
              <a:latin typeface="Arial"/>
              <a:cs typeface="Arial"/>
            </a:endParaRPr>
          </a:p>
          <a:p>
            <a:r>
              <a:rPr lang="en-US" sz="2000" b="1">
                <a:solidFill>
                  <a:srgbClr val="202124"/>
                </a:solidFill>
                <a:latin typeface="Arial"/>
                <a:cs typeface="Arial"/>
              </a:rPr>
              <a:t>Tips for Securing Your Devices</a:t>
            </a:r>
            <a:endParaRPr lang="en-US" sz="2000">
              <a:cs typeface="Calibri"/>
            </a:endParaRPr>
          </a:p>
          <a:p>
            <a:pPr marL="285750" indent="-285750">
              <a:buFont typeface="Arial"/>
              <a:buChar char="•"/>
            </a:pPr>
            <a:r>
              <a:rPr lang="en-US" sz="2000">
                <a:solidFill>
                  <a:srgbClr val="202124"/>
                </a:solidFill>
                <a:latin typeface="Arial"/>
                <a:cs typeface="Arial"/>
              </a:rPr>
              <a:t>Encrypt your devices. ...</a:t>
            </a:r>
            <a:endParaRPr lang="en-US" sz="2000">
              <a:cs typeface="Calibri"/>
            </a:endParaRPr>
          </a:p>
          <a:p>
            <a:pPr marL="285750" indent="-285750">
              <a:buFont typeface="Arial"/>
              <a:buChar char="•"/>
            </a:pPr>
            <a:r>
              <a:rPr lang="en-US" sz="2000">
                <a:solidFill>
                  <a:srgbClr val="202124"/>
                </a:solidFill>
                <a:latin typeface="Arial"/>
                <a:cs typeface="Arial"/>
              </a:rPr>
              <a:t>Configure automatic updates for operating systems and applications. ...</a:t>
            </a:r>
            <a:endParaRPr lang="en-US" sz="2000">
              <a:cs typeface="Calibri"/>
            </a:endParaRPr>
          </a:p>
          <a:p>
            <a:pPr marL="285750" indent="-285750">
              <a:buFont typeface="Arial"/>
              <a:buChar char="•"/>
            </a:pPr>
            <a:r>
              <a:rPr lang="en-US" sz="2000">
                <a:solidFill>
                  <a:srgbClr val="202124"/>
                </a:solidFill>
                <a:latin typeface="Arial"/>
                <a:cs typeface="Arial"/>
              </a:rPr>
              <a:t>Install antivirus software. ...</a:t>
            </a:r>
            <a:endParaRPr lang="en-US" sz="2000">
              <a:cs typeface="Calibri"/>
            </a:endParaRPr>
          </a:p>
          <a:p>
            <a:pPr marL="285750" indent="-285750">
              <a:buFont typeface="Arial"/>
              <a:buChar char="•"/>
            </a:pPr>
            <a:r>
              <a:rPr lang="en-US" sz="2000">
                <a:solidFill>
                  <a:srgbClr val="202124"/>
                </a:solidFill>
                <a:latin typeface="Arial"/>
                <a:cs typeface="Arial"/>
              </a:rPr>
              <a:t>Install ad-blocking software and adjust your browser security settings. ...</a:t>
            </a:r>
            <a:endParaRPr lang="en-US" sz="2000">
              <a:cs typeface="Calibri"/>
            </a:endParaRPr>
          </a:p>
          <a:p>
            <a:pPr marL="285750" indent="-285750">
              <a:buFont typeface="Arial"/>
              <a:buChar char="•"/>
            </a:pPr>
            <a:r>
              <a:rPr lang="en-US" sz="2000">
                <a:solidFill>
                  <a:srgbClr val="202124"/>
                </a:solidFill>
                <a:latin typeface="Arial"/>
                <a:cs typeface="Arial"/>
              </a:rPr>
              <a:t>Use PINs/passwords/fingerprints/face recognition to access devices.</a:t>
            </a:r>
          </a:p>
          <a:p>
            <a:pPr algn="l"/>
            <a:endParaRPr lang="en-US" sz="2000">
              <a:solidFill>
                <a:srgbClr val="202124"/>
              </a:solidFill>
              <a:latin typeface="Arial"/>
              <a:cs typeface="Arial"/>
            </a:endParaRPr>
          </a:p>
          <a:p>
            <a:endParaRPr lang="en-US" sz="2000">
              <a:solidFill>
                <a:srgbClr val="202124"/>
              </a:solidFill>
              <a:latin typeface="Arial"/>
              <a:cs typeface="Arial"/>
            </a:endParaRPr>
          </a:p>
          <a:p>
            <a:r>
              <a:rPr lang="en-US" sz="2000">
                <a:solidFill>
                  <a:srgbClr val="202124"/>
                </a:solidFill>
                <a:latin typeface="Arial"/>
                <a:cs typeface="Arial"/>
              </a:rPr>
              <a:t>How do you make transactions more secure?</a:t>
            </a:r>
            <a:endParaRPr lang="en-US" sz="2000">
              <a:cs typeface="Calibri"/>
            </a:endParaRPr>
          </a:p>
          <a:p>
            <a:pPr marL="285750" indent="-285750">
              <a:buFont typeface="Arial"/>
              <a:buChar char="•"/>
            </a:pPr>
            <a:r>
              <a:rPr lang="en-US" sz="2000">
                <a:solidFill>
                  <a:srgbClr val="202124"/>
                </a:solidFill>
                <a:latin typeface="Arial"/>
                <a:cs typeface="Arial"/>
              </a:rPr>
              <a:t>Check Your Bank Statements Often.</a:t>
            </a:r>
            <a:endParaRPr lang="en-US" sz="2000">
              <a:cs typeface="Calibri"/>
            </a:endParaRPr>
          </a:p>
          <a:p>
            <a:pPr marL="285750" indent="-285750">
              <a:buFont typeface="Arial"/>
              <a:buChar char="•"/>
            </a:pPr>
            <a:r>
              <a:rPr lang="en-US" sz="2000">
                <a:solidFill>
                  <a:srgbClr val="202124"/>
                </a:solidFill>
                <a:latin typeface="Arial"/>
                <a:cs typeface="Arial"/>
              </a:rPr>
              <a:t>Protect Your PIN Number.</a:t>
            </a:r>
            <a:endParaRPr lang="en-US" sz="2000">
              <a:cs typeface="Calibri"/>
            </a:endParaRPr>
          </a:p>
          <a:p>
            <a:pPr marL="285750" indent="-285750">
              <a:buFont typeface="Arial"/>
              <a:buChar char="•"/>
            </a:pPr>
            <a:r>
              <a:rPr lang="en-US" sz="2000">
                <a:solidFill>
                  <a:srgbClr val="202124"/>
                </a:solidFill>
                <a:latin typeface="Arial"/>
                <a:cs typeface="Arial"/>
              </a:rPr>
              <a:t>Consider Using a Credit Card Online.</a:t>
            </a:r>
            <a:endParaRPr lang="en-US" sz="2000">
              <a:cs typeface="Calibri"/>
            </a:endParaRPr>
          </a:p>
          <a:p>
            <a:pPr marL="285750" indent="-285750">
              <a:buFont typeface="Arial"/>
              <a:buChar char="•"/>
            </a:pPr>
            <a:r>
              <a:rPr lang="en-US" sz="2000">
                <a:solidFill>
                  <a:srgbClr val="202124"/>
                </a:solidFill>
                <a:latin typeface="Arial"/>
                <a:cs typeface="Arial"/>
              </a:rPr>
              <a:t>Only Use ATMs at a Bank.</a:t>
            </a:r>
            <a:endParaRPr lang="en-US" sz="2000">
              <a:cs typeface="Calibri"/>
            </a:endParaRPr>
          </a:p>
          <a:p>
            <a:pPr marL="285750" indent="-285750">
              <a:buFont typeface="Arial"/>
              <a:buChar char="•"/>
            </a:pPr>
            <a:r>
              <a:rPr lang="en-US" sz="2000">
                <a:solidFill>
                  <a:srgbClr val="202124"/>
                </a:solidFill>
                <a:latin typeface="Arial"/>
                <a:cs typeface="Arial"/>
              </a:rPr>
              <a:t>Avoid Public Wireless Access for Financial Transactions.</a:t>
            </a:r>
            <a:endParaRPr lang="en-US" sz="2000">
              <a:cs typeface="Calibri"/>
            </a:endParaRPr>
          </a:p>
          <a:p>
            <a:pPr marL="285750" indent="-285750">
              <a:buFont typeface="Arial"/>
              <a:buChar char="•"/>
            </a:pPr>
            <a:r>
              <a:rPr lang="en-US" sz="2000">
                <a:solidFill>
                  <a:srgbClr val="202124"/>
                </a:solidFill>
                <a:latin typeface="Arial"/>
                <a:cs typeface="Arial"/>
              </a:rPr>
              <a:t>Report Problems Immediately.</a:t>
            </a:r>
            <a:endParaRPr lang="en-US" sz="2000">
              <a:cs typeface="Calibri"/>
            </a:endParaRPr>
          </a:p>
          <a:p>
            <a:pPr marL="285750" indent="-285750">
              <a:buFont typeface="Arial"/>
              <a:buChar char="•"/>
            </a:pPr>
            <a:r>
              <a:rPr lang="en-US" sz="2000">
                <a:solidFill>
                  <a:srgbClr val="202124"/>
                </a:solidFill>
                <a:latin typeface="Arial"/>
                <a:cs typeface="Arial"/>
              </a:rPr>
              <a:t>Consider Filing a Police Report.</a:t>
            </a:r>
            <a:endParaRPr lang="en-US" sz="2000">
              <a:cs typeface="Calibri"/>
            </a:endParaRPr>
          </a:p>
          <a:p>
            <a:pPr marL="285750" indent="-285750">
              <a:buFont typeface="Arial"/>
              <a:buChar char="•"/>
            </a:pPr>
            <a:r>
              <a:rPr lang="en-US" sz="2000">
                <a:solidFill>
                  <a:srgbClr val="202124"/>
                </a:solidFill>
                <a:latin typeface="Arial"/>
                <a:cs typeface="Arial"/>
              </a:rPr>
              <a:t>Create Your Own Security Profile.</a:t>
            </a:r>
            <a:endParaRPr lang="en-US" sz="2000">
              <a:cs typeface="Calibri"/>
            </a:endParaRPr>
          </a:p>
          <a:p>
            <a:endParaRPr lang="en-US" sz="2000">
              <a:solidFill>
                <a:srgbClr val="202124"/>
              </a:solidFill>
              <a:latin typeface="Arial"/>
              <a:cs typeface="Arial"/>
            </a:endParaRPr>
          </a:p>
          <a:p>
            <a:endParaRPr lang="en-US">
              <a:solidFill>
                <a:srgbClr val="000000"/>
              </a:solidFill>
              <a:latin typeface="Calibri" panose="020F0502020204030204"/>
              <a:cs typeface="Calibri" panose="020F0502020204030204"/>
            </a:endParaRPr>
          </a:p>
        </p:txBody>
      </p:sp>
      <p:sp>
        <p:nvSpPr>
          <p:cNvPr id="26" name="TextBox 25">
            <a:extLst>
              <a:ext uri="{FF2B5EF4-FFF2-40B4-BE49-F238E27FC236}">
                <a16:creationId xmlns:a16="http://schemas.microsoft.com/office/drawing/2014/main" id="{9D4F8F9E-8EDF-1BD2-D983-5B24DCE0D781}"/>
              </a:ext>
            </a:extLst>
          </p:cNvPr>
          <p:cNvSpPr txBox="1"/>
          <p:nvPr/>
        </p:nvSpPr>
        <p:spPr>
          <a:xfrm>
            <a:off x="2589886" y="635511"/>
            <a:ext cx="99667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sz="3200">
                <a:cs typeface="Calibri"/>
              </a:rPr>
              <a:t>Two-Factor Authentication (2FA)</a:t>
            </a:r>
          </a:p>
        </p:txBody>
      </p:sp>
      <p:sp>
        <p:nvSpPr>
          <p:cNvPr id="27" name="TextBox 26">
            <a:extLst>
              <a:ext uri="{FF2B5EF4-FFF2-40B4-BE49-F238E27FC236}">
                <a16:creationId xmlns:a16="http://schemas.microsoft.com/office/drawing/2014/main" id="{49BEC443-D3C9-E7F2-98DB-4F9FD4748DF8}"/>
              </a:ext>
            </a:extLst>
          </p:cNvPr>
          <p:cNvSpPr txBox="1"/>
          <p:nvPr/>
        </p:nvSpPr>
        <p:spPr>
          <a:xfrm>
            <a:off x="2751952" y="1712302"/>
            <a:ext cx="8999513"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66666"/>
                </a:solidFill>
                <a:latin typeface="Arial"/>
                <a:cs typeface="Arial"/>
              </a:rPr>
              <a:t>Two-factor authentication has long been used to control access to sensitive systems and data. Online service providers are increasingly using 2FA to protect their users' credentials from being used by hackers who stole a password database or used phishing campaigns to obtain user passwords.</a:t>
            </a:r>
          </a:p>
          <a:p>
            <a:r>
              <a:rPr lang="en-US">
                <a:solidFill>
                  <a:srgbClr val="666666"/>
                </a:solidFill>
                <a:latin typeface="Arial"/>
                <a:cs typeface="Arial"/>
              </a:rPr>
              <a:t>Authentication factors, listed in approximate order of adoption for computing, include the following:</a:t>
            </a:r>
          </a:p>
          <a:p>
            <a:pPr marL="285750" indent="-285750">
              <a:buFont typeface="Arial"/>
              <a:buChar char="•"/>
            </a:pPr>
            <a:r>
              <a:rPr lang="en-US">
                <a:solidFill>
                  <a:srgbClr val="666666"/>
                </a:solidFill>
                <a:latin typeface="Arial"/>
                <a:cs typeface="Arial"/>
              </a:rPr>
              <a:t>A </a:t>
            </a:r>
            <a:r>
              <a:rPr lang="en-US" b="1">
                <a:solidFill>
                  <a:srgbClr val="666666"/>
                </a:solidFill>
                <a:latin typeface="Arial"/>
                <a:cs typeface="Arial"/>
              </a:rPr>
              <a:t>biometric factor</a:t>
            </a:r>
            <a:r>
              <a:rPr lang="en-US">
                <a:solidFill>
                  <a:srgbClr val="666666"/>
                </a:solidFill>
                <a:latin typeface="Arial"/>
                <a:cs typeface="Arial"/>
              </a:rPr>
              <a:t>, also known as an </a:t>
            </a:r>
            <a:r>
              <a:rPr lang="en-US" b="1">
                <a:solidFill>
                  <a:srgbClr val="666666"/>
                </a:solidFill>
                <a:latin typeface="Arial"/>
                <a:cs typeface="Arial"/>
              </a:rPr>
              <a:t>inherence factor</a:t>
            </a:r>
            <a:r>
              <a:rPr lang="en-US">
                <a:solidFill>
                  <a:srgbClr val="666666"/>
                </a:solidFill>
                <a:latin typeface="Arial"/>
                <a:cs typeface="Arial"/>
              </a:rPr>
              <a:t>, is something inherent in the user's physical self. These may be personal attributes mapped from physical characteristics, such as fingerprints authenticated through a fingerprint reader. Other commonly used inherence factors include facial and voice recognition or behavioral biometrics, such as keystroke dynamics, gait or speech patterns.</a:t>
            </a:r>
          </a:p>
          <a:p>
            <a:pPr marL="285750" indent="-285750">
              <a:buFont typeface="Arial"/>
              <a:buChar char="•"/>
            </a:pPr>
            <a:r>
              <a:rPr lang="en-US">
                <a:solidFill>
                  <a:srgbClr val="666666"/>
                </a:solidFill>
                <a:latin typeface="Arial"/>
                <a:cs typeface="Arial"/>
              </a:rPr>
              <a:t>A </a:t>
            </a:r>
            <a:r>
              <a:rPr lang="en-US" b="1">
                <a:solidFill>
                  <a:srgbClr val="666666"/>
                </a:solidFill>
                <a:latin typeface="Arial"/>
                <a:cs typeface="Arial"/>
              </a:rPr>
              <a:t>location factor</a:t>
            </a:r>
            <a:r>
              <a:rPr lang="en-US">
                <a:solidFill>
                  <a:srgbClr val="666666"/>
                </a:solidFill>
                <a:latin typeface="Arial"/>
                <a:cs typeface="Arial"/>
              </a:rPr>
              <a:t> is usually denoted by the location from which an authentication attempt is being made. This can be enforced by limiting authentication attempts to specific devices in a particular location or by tracking the geographic source of an authentication attempt based on the source Internet Protocol address or some other geolocation information, such as Global Positioning System data, derived from the user's mobile phone or other device.</a:t>
            </a:r>
          </a:p>
          <a:p>
            <a:pPr marL="285750" indent="-285750">
              <a:buFont typeface="Arial"/>
              <a:buChar char="•"/>
            </a:pPr>
            <a:endParaRPr lang="en-US" sz="1300">
              <a:solidFill>
                <a:srgbClr val="666666"/>
              </a:solidFill>
              <a:latin typeface="Arial"/>
              <a:cs typeface="Arial"/>
            </a:endParaRPr>
          </a:p>
          <a:p>
            <a:endParaRPr lang="en-US" sz="1300">
              <a:solidFill>
                <a:srgbClr val="666666"/>
              </a:solidFill>
              <a:latin typeface="Arial"/>
              <a:cs typeface="Arial"/>
            </a:endParaRPr>
          </a:p>
        </p:txBody>
      </p:sp>
      <p:sp>
        <p:nvSpPr>
          <p:cNvPr id="24" name="TextBox 23">
            <a:extLst>
              <a:ext uri="{FF2B5EF4-FFF2-40B4-BE49-F238E27FC236}">
                <a16:creationId xmlns:a16="http://schemas.microsoft.com/office/drawing/2014/main" id="{8059EA76-1FBF-1776-7123-3CE4233568A7}"/>
              </a:ext>
            </a:extLst>
          </p:cNvPr>
          <p:cNvSpPr txBox="1"/>
          <p:nvPr/>
        </p:nvSpPr>
        <p:spPr>
          <a:xfrm>
            <a:off x="3749445" y="342936"/>
            <a:ext cx="101280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cs typeface="Calibri"/>
              </a:rPr>
              <a:t>Importance Of Secure Passwords</a:t>
            </a:r>
            <a:endParaRPr lang="en-US" sz="4000"/>
          </a:p>
        </p:txBody>
      </p:sp>
      <p:sp>
        <p:nvSpPr>
          <p:cNvPr id="25" name="TextBox 24">
            <a:extLst>
              <a:ext uri="{FF2B5EF4-FFF2-40B4-BE49-F238E27FC236}">
                <a16:creationId xmlns:a16="http://schemas.microsoft.com/office/drawing/2014/main" id="{AE8B68CF-6C28-0084-403F-5BE16E136989}"/>
              </a:ext>
            </a:extLst>
          </p:cNvPr>
          <p:cNvSpPr txBox="1"/>
          <p:nvPr/>
        </p:nvSpPr>
        <p:spPr>
          <a:xfrm>
            <a:off x="4206695" y="1371747"/>
            <a:ext cx="761023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a:solidFill>
                  <a:srgbClr val="1F1F1F"/>
                </a:solidFill>
                <a:ea typeface="+mn-lt"/>
                <a:cs typeface="+mn-lt"/>
              </a:rPr>
              <a:t>Increased security:</a:t>
            </a:r>
            <a:r>
              <a:rPr lang="en-US" sz="2800">
                <a:solidFill>
                  <a:srgbClr val="1F1F1F"/>
                </a:solidFill>
                <a:ea typeface="+mn-lt"/>
                <a:cs typeface="+mn-lt"/>
              </a:rPr>
              <a:t> A strong password, ideally 12-15 characters long with a mix of upper and lowercase letters, numbers, and symbols, is much harder for hackers to crack. It significantly increases the time and effort they need to gain access.</a:t>
            </a:r>
            <a:endParaRPr lang="en-US" sz="2800">
              <a:cs typeface="Calibri"/>
            </a:endParaRPr>
          </a:p>
          <a:p>
            <a:pPr marL="285750" indent="-285750">
              <a:buFont typeface="Arial"/>
              <a:buChar char="•"/>
            </a:pPr>
            <a:r>
              <a:rPr lang="en-US" sz="2800" b="1">
                <a:solidFill>
                  <a:srgbClr val="1F1F1F"/>
                </a:solidFill>
                <a:ea typeface="+mn-lt"/>
                <a:cs typeface="+mn-lt"/>
              </a:rPr>
              <a:t>Peace of mind:</a:t>
            </a:r>
            <a:r>
              <a:rPr lang="en-US" sz="2800">
                <a:solidFill>
                  <a:srgbClr val="1F1F1F"/>
                </a:solidFill>
                <a:ea typeface="+mn-lt"/>
                <a:cs typeface="+mn-lt"/>
              </a:rPr>
              <a:t> Knowing you have a strong password gives you peace of mind and reduces the risk of financial loss and identity theft.</a:t>
            </a:r>
            <a:endParaRPr lang="en-US" sz="2800">
              <a:cs typeface="Calibri"/>
            </a:endParaRPr>
          </a:p>
          <a:p>
            <a:pPr algn="l"/>
            <a:endParaRPr lang="en-US">
              <a:cs typeface="Calibri"/>
            </a:endParaRPr>
          </a:p>
        </p:txBody>
      </p:sp>
      <p:pic>
        <p:nvPicPr>
          <p:cNvPr id="23" name="Picture 22" descr="A red flower with a black background&#10;&#10;Description automatically generated">
            <a:extLst>
              <a:ext uri="{FF2B5EF4-FFF2-40B4-BE49-F238E27FC236}">
                <a16:creationId xmlns:a16="http://schemas.microsoft.com/office/drawing/2014/main" id="{682A5F04-A688-7109-1155-10072AEB577E}"/>
              </a:ext>
            </a:extLst>
          </p:cNvPr>
          <p:cNvPicPr>
            <a:picLocks noChangeAspect="1"/>
          </p:cNvPicPr>
          <p:nvPr/>
        </p:nvPicPr>
        <p:blipFill>
          <a:blip r:embed="rId2"/>
          <a:stretch>
            <a:fillRect/>
          </a:stretch>
        </p:blipFill>
        <p:spPr>
          <a:xfrm>
            <a:off x="10870709" y="-952703"/>
            <a:ext cx="3813524" cy="4114800"/>
          </a:xfrm>
          <a:prstGeom prst="rect">
            <a:avLst/>
          </a:prstGeom>
        </p:spPr>
      </p:pic>
      <p:grpSp>
        <p:nvGrpSpPr>
          <p:cNvPr id="19" name="Group 18">
            <a:extLst>
              <a:ext uri="{FF2B5EF4-FFF2-40B4-BE49-F238E27FC236}">
                <a16:creationId xmlns:a16="http://schemas.microsoft.com/office/drawing/2014/main" id="{8732ECDB-ECF6-A9C1-CEB9-A27F61650557}"/>
              </a:ext>
            </a:extLst>
          </p:cNvPr>
          <p:cNvGrpSpPr/>
          <p:nvPr/>
        </p:nvGrpSpPr>
        <p:grpSpPr>
          <a:xfrm>
            <a:off x="1459606" y="-70407"/>
            <a:ext cx="13177887" cy="6943858"/>
            <a:chOff x="1459606" y="-59675"/>
            <a:chExt cx="5976451" cy="6943858"/>
          </a:xfrm>
        </p:grpSpPr>
        <p:sp>
          <p:nvSpPr>
            <p:cNvPr id="4" name="Rectangle: Rounded Corners 3">
              <a:extLst>
                <a:ext uri="{FF2B5EF4-FFF2-40B4-BE49-F238E27FC236}">
                  <a16:creationId xmlns:a16="http://schemas.microsoft.com/office/drawing/2014/main" id="{7EBD264A-93CD-A5B8-D3B9-7027DCA4CF18}"/>
                </a:ext>
              </a:extLst>
            </p:cNvPr>
            <p:cNvSpPr/>
            <p:nvPr/>
          </p:nvSpPr>
          <p:spPr>
            <a:xfrm>
              <a:off x="1459606" y="-59675"/>
              <a:ext cx="5409125" cy="6943858"/>
            </a:xfrm>
            <a:prstGeom prst="roundRect">
              <a:avLst/>
            </a:prstGeom>
            <a:solidFill>
              <a:srgbClr val="EDDD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BFCEAA6E-92AB-D1B1-103D-5D1678E3EB7C}"/>
                </a:ext>
              </a:extLst>
            </p:cNvPr>
            <p:cNvSpPr/>
            <p:nvPr/>
          </p:nvSpPr>
          <p:spPr>
            <a:xfrm>
              <a:off x="6309156" y="248632"/>
              <a:ext cx="1126901" cy="869323"/>
            </a:xfrm>
            <a:prstGeom prst="roundRect">
              <a:avLst/>
            </a:prstGeom>
            <a:solidFill>
              <a:srgbClr val="EBDD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02E455B7-5078-34C1-E44C-A131B11F08A2}"/>
              </a:ext>
            </a:extLst>
          </p:cNvPr>
          <p:cNvSpPr txBox="1"/>
          <p:nvPr/>
        </p:nvSpPr>
        <p:spPr>
          <a:xfrm>
            <a:off x="5154026" y="1838895"/>
            <a:ext cx="792981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202124"/>
                </a:solidFill>
                <a:ea typeface="+mn-lt"/>
                <a:cs typeface="+mn-lt"/>
              </a:rPr>
              <a:t>In today's digital world, online banking is a convenient and popular way to manage your finances. However, with this convenience comes the responsibility to protect yourself from cyber threats and fraud. This introduction delves into the crucial topic of online banking safety measures. We'll explore the   following:</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Importance of strong passwords and 2FA</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Being aware of phishing attacks</a:t>
            </a:r>
          </a:p>
          <a:p>
            <a:pPr marL="342900" indent="-342900">
              <a:buFont typeface="Wingdings"/>
              <a:buChar char="§"/>
            </a:pPr>
            <a:r>
              <a:rPr lang="en-US" sz="2400">
                <a:solidFill>
                  <a:srgbClr val="202124"/>
                </a:solidFill>
                <a:ea typeface="+mn-lt"/>
                <a:cs typeface="+mn-lt"/>
              </a:rPr>
              <a:t>How to secure your device</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Two factor Authentication</a:t>
            </a:r>
          </a:p>
          <a:p>
            <a:pPr marL="342900" indent="-342900">
              <a:buFont typeface="Wingdings"/>
              <a:buChar char="§"/>
            </a:pPr>
            <a:r>
              <a:rPr lang="en-US" sz="2400">
                <a:solidFill>
                  <a:srgbClr val="202124"/>
                </a:solidFill>
                <a:ea typeface="+mn-lt"/>
                <a:cs typeface="+mn-lt"/>
              </a:rPr>
              <a:t>How to monitor transactions</a:t>
            </a:r>
            <a:endParaRPr lang="en-US">
              <a:solidFill>
                <a:srgbClr val="000000"/>
              </a:solidFill>
              <a:ea typeface="+mn-lt"/>
              <a:cs typeface="+mn-lt"/>
            </a:endParaRPr>
          </a:p>
          <a:p>
            <a:r>
              <a:rPr lang="en-US" sz="2400">
                <a:solidFill>
                  <a:srgbClr val="202124"/>
                </a:solidFill>
                <a:ea typeface="+mn-lt"/>
                <a:cs typeface="+mn-lt"/>
              </a:rPr>
              <a:t>. </a:t>
            </a:r>
            <a:endParaRPr lang="en-US">
              <a:ea typeface="Calibri" panose="020F0502020204030204"/>
              <a:cs typeface="Calibri" panose="020F0502020204030204"/>
            </a:endParaRPr>
          </a:p>
        </p:txBody>
      </p:sp>
      <p:sp>
        <p:nvSpPr>
          <p:cNvPr id="21" name="TextBox 20">
            <a:extLst>
              <a:ext uri="{FF2B5EF4-FFF2-40B4-BE49-F238E27FC236}">
                <a16:creationId xmlns:a16="http://schemas.microsoft.com/office/drawing/2014/main" id="{5250CBD2-68B7-0AB3-F2F9-01CDB8128082}"/>
              </a:ext>
            </a:extLst>
          </p:cNvPr>
          <p:cNvSpPr txBox="1"/>
          <p:nvPr/>
        </p:nvSpPr>
        <p:spPr>
          <a:xfrm>
            <a:off x="5239238" y="186165"/>
            <a:ext cx="731365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ea typeface="Calibri"/>
                <a:cs typeface="Calibri"/>
              </a:rPr>
              <a:t>Introduction to Online Banking Safety Measures</a:t>
            </a:r>
            <a:endParaRPr lang="en-US" sz="4000"/>
          </a:p>
        </p:txBody>
      </p:sp>
      <p:pic>
        <p:nvPicPr>
          <p:cNvPr id="28" name="Picture 27" descr="A orange flower with a white center&#10;&#10;Description automatically generated">
            <a:extLst>
              <a:ext uri="{FF2B5EF4-FFF2-40B4-BE49-F238E27FC236}">
                <a16:creationId xmlns:a16="http://schemas.microsoft.com/office/drawing/2014/main" id="{A485EE70-1786-6DE2-F23D-3F298B2C4B8B}"/>
              </a:ext>
            </a:extLst>
          </p:cNvPr>
          <p:cNvPicPr>
            <a:picLocks noChangeAspect="1"/>
          </p:cNvPicPr>
          <p:nvPr/>
        </p:nvPicPr>
        <p:blipFill>
          <a:blip r:embed="rId3"/>
          <a:stretch>
            <a:fillRect/>
          </a:stretch>
        </p:blipFill>
        <p:spPr>
          <a:xfrm>
            <a:off x="10188828" y="3658037"/>
            <a:ext cx="4728233" cy="4771100"/>
          </a:xfrm>
          <a:prstGeom prst="rect">
            <a:avLst/>
          </a:prstGeom>
        </p:spPr>
      </p:pic>
      <p:sp>
        <p:nvSpPr>
          <p:cNvPr id="22" name="TextBox 21">
            <a:extLst>
              <a:ext uri="{FF2B5EF4-FFF2-40B4-BE49-F238E27FC236}">
                <a16:creationId xmlns:a16="http://schemas.microsoft.com/office/drawing/2014/main" id="{4FE1F745-A5C3-E329-09BA-A44F94AAD491}"/>
              </a:ext>
            </a:extLst>
          </p:cNvPr>
          <p:cNvSpPr txBox="1"/>
          <p:nvPr/>
        </p:nvSpPr>
        <p:spPr>
          <a:xfrm>
            <a:off x="5749676" y="771199"/>
            <a:ext cx="6352047"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800">
                <a:solidFill>
                  <a:schemeClr val="accent1">
                    <a:lumMod val="75000"/>
                  </a:schemeClr>
                </a:solidFill>
                <a:latin typeface="Modern Love"/>
                <a:ea typeface="Calibri"/>
                <a:cs typeface="Calibri"/>
              </a:rPr>
              <a:t>ONLINE BANKING SECURITY MEASURES</a:t>
            </a:r>
          </a:p>
        </p:txBody>
      </p:sp>
      <p:grpSp>
        <p:nvGrpSpPr>
          <p:cNvPr id="13" name="Group 12">
            <a:extLst>
              <a:ext uri="{FF2B5EF4-FFF2-40B4-BE49-F238E27FC236}">
                <a16:creationId xmlns:a16="http://schemas.microsoft.com/office/drawing/2014/main" id="{B7504410-5334-BA1B-84A2-BD123711CE64}"/>
              </a:ext>
            </a:extLst>
          </p:cNvPr>
          <p:cNvGrpSpPr/>
          <p:nvPr/>
        </p:nvGrpSpPr>
        <p:grpSpPr>
          <a:xfrm>
            <a:off x="364902" y="-81140"/>
            <a:ext cx="15685736" cy="6943858"/>
            <a:chOff x="364902" y="-81140"/>
            <a:chExt cx="5976451" cy="6943858"/>
          </a:xfrm>
        </p:grpSpPr>
        <p:sp>
          <p:nvSpPr>
            <p:cNvPr id="14" name="Rectangle: Rounded Corners 13">
              <a:extLst>
                <a:ext uri="{FF2B5EF4-FFF2-40B4-BE49-F238E27FC236}">
                  <a16:creationId xmlns:a16="http://schemas.microsoft.com/office/drawing/2014/main" id="{D6F445C3-262E-A946-4A79-59D94FEADEC2}"/>
                </a:ext>
              </a:extLst>
            </p:cNvPr>
            <p:cNvSpPr/>
            <p:nvPr/>
          </p:nvSpPr>
          <p:spPr>
            <a:xfrm>
              <a:off x="364902" y="-81140"/>
              <a:ext cx="5409125" cy="6943858"/>
            </a:xfrm>
            <a:prstGeom prst="roundRect">
              <a:avLst/>
            </a:prstGeom>
            <a:solidFill>
              <a:srgbClr val="F2C6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2ADABF0D-6C47-EDDB-8B7E-DC00EB6CEF78}"/>
                </a:ext>
              </a:extLst>
            </p:cNvPr>
            <p:cNvSpPr/>
            <p:nvPr/>
          </p:nvSpPr>
          <p:spPr>
            <a:xfrm>
              <a:off x="5214452" y="1117956"/>
              <a:ext cx="1126901" cy="869323"/>
            </a:xfrm>
            <a:prstGeom prst="roundRect">
              <a:avLst/>
            </a:prstGeom>
            <a:solidFill>
              <a:srgbClr val="F2C6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82B99812-5F71-0988-904D-93CBE155D14B}"/>
              </a:ext>
            </a:extLst>
          </p:cNvPr>
          <p:cNvGrpSpPr/>
          <p:nvPr/>
        </p:nvGrpSpPr>
        <p:grpSpPr>
          <a:xfrm>
            <a:off x="-654676" y="-70408"/>
            <a:ext cx="17599634" cy="6933126"/>
            <a:chOff x="-654676" y="-81140"/>
            <a:chExt cx="6008649" cy="6943858"/>
          </a:xfrm>
        </p:grpSpPr>
        <p:sp>
          <p:nvSpPr>
            <p:cNvPr id="15" name="Rectangle: Rounded Corners 14">
              <a:extLst>
                <a:ext uri="{FF2B5EF4-FFF2-40B4-BE49-F238E27FC236}">
                  <a16:creationId xmlns:a16="http://schemas.microsoft.com/office/drawing/2014/main" id="{437C42F9-DA50-2F7F-7A69-437580BFB609}"/>
                </a:ext>
              </a:extLst>
            </p:cNvPr>
            <p:cNvSpPr/>
            <p:nvPr/>
          </p:nvSpPr>
          <p:spPr>
            <a:xfrm>
              <a:off x="-654676" y="-81140"/>
              <a:ext cx="5409125" cy="6943858"/>
            </a:xfrm>
            <a:prstGeom prst="roundRect">
              <a:avLst/>
            </a:prstGeom>
            <a:solidFill>
              <a:srgbClr val="FFB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7E4A7FF-EA11-ED01-E182-7938A85FEB75}"/>
                </a:ext>
              </a:extLst>
            </p:cNvPr>
            <p:cNvSpPr/>
            <p:nvPr/>
          </p:nvSpPr>
          <p:spPr>
            <a:xfrm>
              <a:off x="4227072" y="2137534"/>
              <a:ext cx="1126901" cy="869323"/>
            </a:xfrm>
            <a:prstGeom prst="roundRect">
              <a:avLst/>
            </a:prstGeom>
            <a:solidFill>
              <a:srgbClr val="FFB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7194B67-1825-8260-5447-63ADCEF305BC}"/>
              </a:ext>
            </a:extLst>
          </p:cNvPr>
          <p:cNvGrpSpPr/>
          <p:nvPr/>
        </p:nvGrpSpPr>
        <p:grpSpPr>
          <a:xfrm>
            <a:off x="-1631325" y="-81140"/>
            <a:ext cx="18340171" cy="6933126"/>
            <a:chOff x="-1642057" y="-102604"/>
            <a:chExt cx="5912058" cy="6943858"/>
          </a:xfrm>
        </p:grpSpPr>
        <p:sp>
          <p:nvSpPr>
            <p:cNvPr id="16" name="Rectangle: Rounded Corners 15">
              <a:extLst>
                <a:ext uri="{FF2B5EF4-FFF2-40B4-BE49-F238E27FC236}">
                  <a16:creationId xmlns:a16="http://schemas.microsoft.com/office/drawing/2014/main" id="{09CBF782-F342-0C61-3885-61032A76EB12}"/>
                </a:ext>
              </a:extLst>
            </p:cNvPr>
            <p:cNvSpPr/>
            <p:nvPr/>
          </p:nvSpPr>
          <p:spPr>
            <a:xfrm>
              <a:off x="-1642057" y="-102604"/>
              <a:ext cx="5409125" cy="6943858"/>
            </a:xfrm>
            <a:prstGeom prst="roundRect">
              <a:avLst/>
            </a:prstGeom>
            <a:solidFill>
              <a:srgbClr val="FCB1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8A1CA71-D7D2-FFA8-41A0-AD78C5E78C21}"/>
                </a:ext>
              </a:extLst>
            </p:cNvPr>
            <p:cNvSpPr/>
            <p:nvPr/>
          </p:nvSpPr>
          <p:spPr>
            <a:xfrm>
              <a:off x="3143100" y="3242971"/>
              <a:ext cx="1126901" cy="869323"/>
            </a:xfrm>
            <a:prstGeom prst="roundRect">
              <a:avLst/>
            </a:prstGeom>
            <a:solidFill>
              <a:srgbClr val="FCB1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66B6CF88-941A-96D4-B120-E30888516D09}"/>
              </a:ext>
            </a:extLst>
          </p:cNvPr>
          <p:cNvSpPr txBox="1"/>
          <p:nvPr/>
        </p:nvSpPr>
        <p:spPr>
          <a:xfrm>
            <a:off x="2594213" y="188773"/>
            <a:ext cx="80361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Calibri"/>
              </a:rPr>
              <a:t>Phishing Awareness</a:t>
            </a:r>
            <a:endParaRPr lang="en-US" sz="3600"/>
          </a:p>
        </p:txBody>
      </p:sp>
      <p:sp>
        <p:nvSpPr>
          <p:cNvPr id="30" name="TextBox 29">
            <a:extLst>
              <a:ext uri="{FF2B5EF4-FFF2-40B4-BE49-F238E27FC236}">
                <a16:creationId xmlns:a16="http://schemas.microsoft.com/office/drawing/2014/main" id="{E7F592F6-CC0E-9212-04BD-6342FD245A58}"/>
              </a:ext>
            </a:extLst>
          </p:cNvPr>
          <p:cNvSpPr txBox="1"/>
          <p:nvPr/>
        </p:nvSpPr>
        <p:spPr>
          <a:xfrm>
            <a:off x="1693847" y="854327"/>
            <a:ext cx="9633476"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202124"/>
                </a:solidFill>
                <a:latin typeface="Arial"/>
                <a:cs typeface="Arial"/>
              </a:rPr>
              <a:t>Why is it important to know about phishing?</a:t>
            </a:r>
            <a:endParaRPr lang="en-US" sz="1600">
              <a:cs typeface="Calibri"/>
            </a:endParaRPr>
          </a:p>
          <a:p>
            <a:r>
              <a:rPr lang="en" sz="1600">
                <a:solidFill>
                  <a:srgbClr val="4D5156"/>
                </a:solidFill>
                <a:latin typeface="Arial"/>
                <a:cs typeface="Arial"/>
              </a:rPr>
              <a:t>Phishing attacks are a constant threat to campus and are becoming increasingly sophisticated. Successful Phishing attacks can: Cause financial loss for victims. Put their personal information at </a:t>
            </a:r>
            <a:r>
              <a:rPr lang="en" sz="1600" err="1">
                <a:solidFill>
                  <a:srgbClr val="4D5156"/>
                </a:solidFill>
                <a:latin typeface="Arial"/>
                <a:cs typeface="Arial"/>
              </a:rPr>
              <a:t>risk.</a:t>
            </a:r>
            <a:r>
              <a:rPr lang="en" sz="1600" err="1">
                <a:solidFill>
                  <a:srgbClr val="4D5156"/>
                </a:solidFill>
                <a:ea typeface="+mn-lt"/>
                <a:cs typeface="+mn-lt"/>
              </a:rPr>
              <a:t>With</a:t>
            </a:r>
            <a:r>
              <a:rPr lang="en" sz="1600">
                <a:solidFill>
                  <a:srgbClr val="4D5156"/>
                </a:solidFill>
                <a:ea typeface="+mn-lt"/>
                <a:cs typeface="+mn-lt"/>
              </a:rPr>
              <a:t> the sensitive information obtained from a successful phishing scam, these thieves can take out loans or obtain credit cards and even driver's licenses in your name. </a:t>
            </a:r>
            <a:r>
              <a:rPr lang="en" sz="1600">
                <a:solidFill>
                  <a:srgbClr val="040C28"/>
                </a:solidFill>
                <a:ea typeface="+mn-lt"/>
                <a:cs typeface="+mn-lt"/>
              </a:rPr>
              <a:t>They can do damage to your financial history and personal reputation that can take years to unravel</a:t>
            </a:r>
            <a:r>
              <a:rPr lang="en" sz="1600">
                <a:solidFill>
                  <a:srgbClr val="4D5156"/>
                </a:solidFill>
                <a:ea typeface="+mn-lt"/>
                <a:cs typeface="+mn-lt"/>
              </a:rPr>
              <a:t>.</a:t>
            </a:r>
            <a:endParaRPr lang="en" sz="1600">
              <a:solidFill>
                <a:srgbClr val="4D5156"/>
              </a:solidFill>
              <a:cs typeface="Calibri"/>
            </a:endParaRPr>
          </a:p>
          <a:p>
            <a:pPr algn="l"/>
            <a:endParaRPr lang="en" sz="1600">
              <a:solidFill>
                <a:srgbClr val="4D5156"/>
              </a:solidFill>
              <a:cs typeface="Calibri"/>
            </a:endParaRPr>
          </a:p>
          <a:p>
            <a:r>
              <a:rPr lang="en" sz="1600">
                <a:solidFill>
                  <a:srgbClr val="4D5156"/>
                </a:solidFill>
                <a:cs typeface="Calibri"/>
              </a:rPr>
              <a:t>How Do We Recognize Phishing?</a:t>
            </a:r>
          </a:p>
          <a:p>
            <a:r>
              <a:rPr lang="en" sz="1600">
                <a:solidFill>
                  <a:srgbClr val="1B1B1B"/>
                </a:solidFill>
                <a:ea typeface="+mn-lt"/>
                <a:cs typeface="+mn-lt"/>
              </a:rPr>
              <a:t>Scammers use email or text messages to try to steal your passwords, account numbers, or Social Security numbers. If they get that information, they could get access to your email, bank, or other accounts. Or they could sell your information to other scammers. Scammers launch thousands of phishing attacks like these every day </a:t>
            </a:r>
            <a:endParaRPr lang="en" sz="1600">
              <a:solidFill>
                <a:srgbClr val="1B1B1B"/>
              </a:solidFill>
              <a:cs typeface="Calibri"/>
            </a:endParaRPr>
          </a:p>
          <a:p>
            <a:r>
              <a:rPr lang="en" sz="1600">
                <a:solidFill>
                  <a:srgbClr val="1B1B1B"/>
                </a:solidFill>
                <a:latin typeface="Inter"/>
                <a:cs typeface="Calibri"/>
              </a:rPr>
              <a:t>Phishing emails and text messages often tell a story to trick you into clicking on a link or opening an attachment. You might get an unexpected email or text message that looks like it’s from a company you know or trust, like a bank or a credit card or utility company. Or maybe it’s from an online payment website or app. The message could be from a scammer, who might</a:t>
            </a:r>
            <a:endParaRPr lang="en" sz="1600">
              <a:cs typeface="Calibri"/>
            </a:endParaRPr>
          </a:p>
          <a:p>
            <a:pPr marL="285750" indent="-285750">
              <a:buFont typeface="Arial"/>
              <a:buChar char="•"/>
            </a:pPr>
            <a:r>
              <a:rPr lang="en" sz="1600">
                <a:solidFill>
                  <a:srgbClr val="1B1B1B"/>
                </a:solidFill>
                <a:latin typeface="Inter"/>
                <a:cs typeface="Calibri"/>
              </a:rPr>
              <a:t>say they’ve noticed some suspicious activity or log-in attempts — they haven’t</a:t>
            </a:r>
            <a:endParaRPr lang="en" sz="1600">
              <a:cs typeface="Calibri"/>
            </a:endParaRPr>
          </a:p>
          <a:p>
            <a:pPr marL="285750" indent="-285750">
              <a:buFont typeface="Arial"/>
              <a:buChar char="•"/>
            </a:pPr>
            <a:r>
              <a:rPr lang="en" sz="1600">
                <a:solidFill>
                  <a:srgbClr val="1B1B1B"/>
                </a:solidFill>
                <a:latin typeface="Inter"/>
                <a:cs typeface="Calibri"/>
              </a:rPr>
              <a:t>claim there’s a problem with your account or your payment information — there isn’t</a:t>
            </a:r>
            <a:endParaRPr lang="en" sz="1600">
              <a:cs typeface="Calibri"/>
            </a:endParaRPr>
          </a:p>
          <a:p>
            <a:pPr marL="285750" indent="-285750">
              <a:buFont typeface="Arial"/>
              <a:buChar char="•"/>
            </a:pPr>
            <a:r>
              <a:rPr lang="en" sz="1600">
                <a:solidFill>
                  <a:srgbClr val="1B1B1B"/>
                </a:solidFill>
                <a:latin typeface="Inter"/>
                <a:cs typeface="Calibri"/>
              </a:rPr>
              <a:t>say you need to confirm some personal or financial information — you don’t</a:t>
            </a:r>
            <a:endParaRPr lang="en" sz="1600">
              <a:cs typeface="Calibri"/>
            </a:endParaRPr>
          </a:p>
          <a:p>
            <a:pPr marL="285750" indent="-285750">
              <a:buFont typeface="Arial"/>
              <a:buChar char="•"/>
            </a:pPr>
            <a:r>
              <a:rPr lang="en" sz="1600">
                <a:solidFill>
                  <a:srgbClr val="1B1B1B"/>
                </a:solidFill>
                <a:latin typeface="Inter"/>
                <a:cs typeface="Calibri"/>
              </a:rPr>
              <a:t>include an invoice you don’t recognize — it’s fake</a:t>
            </a:r>
            <a:endParaRPr lang="en" sz="1600">
              <a:cs typeface="Calibri"/>
            </a:endParaRPr>
          </a:p>
          <a:p>
            <a:pPr marL="285750" indent="-285750">
              <a:buFont typeface="Arial"/>
              <a:buChar char="•"/>
            </a:pPr>
            <a:r>
              <a:rPr lang="en" sz="1600">
                <a:solidFill>
                  <a:srgbClr val="1B1B1B"/>
                </a:solidFill>
                <a:latin typeface="Inter"/>
                <a:cs typeface="Calibri"/>
              </a:rPr>
              <a:t>want you to click on a link to make a payment — but the link has malware</a:t>
            </a:r>
            <a:endParaRPr lang="en" sz="1600">
              <a:cs typeface="Calibri"/>
            </a:endParaRPr>
          </a:p>
          <a:p>
            <a:pPr marL="285750" indent="-285750">
              <a:buFont typeface="Arial"/>
              <a:buChar char="•"/>
            </a:pPr>
            <a:r>
              <a:rPr lang="en" sz="1600">
                <a:solidFill>
                  <a:srgbClr val="1B1B1B"/>
                </a:solidFill>
                <a:latin typeface="Inter"/>
                <a:cs typeface="Calibri"/>
              </a:rPr>
              <a:t>say you’re eligible to register for a government refund — it’s a scam</a:t>
            </a:r>
            <a:endParaRPr lang="en" sz="1600">
              <a:cs typeface="Calibri"/>
            </a:endParaRPr>
          </a:p>
          <a:p>
            <a:pPr marL="285750" indent="-285750">
              <a:buFont typeface="Arial"/>
              <a:buChar char="•"/>
            </a:pPr>
            <a:r>
              <a:rPr lang="en" sz="1600">
                <a:solidFill>
                  <a:srgbClr val="1B1B1B"/>
                </a:solidFill>
                <a:latin typeface="Inter"/>
                <a:cs typeface="Calibri"/>
              </a:rPr>
              <a:t>offer a coupon for free stuff — it’s not real</a:t>
            </a:r>
            <a:endParaRPr lang="en" sz="1600">
              <a:cs typeface="Calibri"/>
            </a:endParaRPr>
          </a:p>
          <a:p>
            <a:endParaRPr lang="en">
              <a:solidFill>
                <a:srgbClr val="1B1B1B"/>
              </a:solidFill>
              <a:cs typeface="Calibri"/>
            </a:endParaRPr>
          </a:p>
          <a:p>
            <a:endParaRPr lang="en-US">
              <a:cs typeface="Calibri"/>
            </a:endParaRPr>
          </a:p>
        </p:txBody>
      </p:sp>
      <p:pic>
        <p:nvPicPr>
          <p:cNvPr id="31" name="Picture 30" descr="A orange flower with a white center&#10;&#10;Description automatically generated">
            <a:extLst>
              <a:ext uri="{FF2B5EF4-FFF2-40B4-BE49-F238E27FC236}">
                <a16:creationId xmlns:a16="http://schemas.microsoft.com/office/drawing/2014/main" id="{C4918F7F-F137-6F19-AEFE-92906D31175F}"/>
              </a:ext>
            </a:extLst>
          </p:cNvPr>
          <p:cNvPicPr>
            <a:picLocks noChangeAspect="1"/>
          </p:cNvPicPr>
          <p:nvPr/>
        </p:nvPicPr>
        <p:blipFill>
          <a:blip r:embed="rId3"/>
          <a:stretch>
            <a:fillRect/>
          </a:stretch>
        </p:blipFill>
        <p:spPr>
          <a:xfrm>
            <a:off x="8978462" y="3894083"/>
            <a:ext cx="4482662" cy="4508937"/>
          </a:xfrm>
          <a:prstGeom prst="rect">
            <a:avLst/>
          </a:prstGeom>
        </p:spPr>
      </p:pic>
      <p:grpSp>
        <p:nvGrpSpPr>
          <p:cNvPr id="10" name="Group 9">
            <a:extLst>
              <a:ext uri="{FF2B5EF4-FFF2-40B4-BE49-F238E27FC236}">
                <a16:creationId xmlns:a16="http://schemas.microsoft.com/office/drawing/2014/main" id="{E6A9EA42-0057-6F93-2E40-1E4262F6CC47}"/>
              </a:ext>
            </a:extLst>
          </p:cNvPr>
          <p:cNvGrpSpPr/>
          <p:nvPr/>
        </p:nvGrpSpPr>
        <p:grpSpPr>
          <a:xfrm>
            <a:off x="-2687909" y="-70408"/>
            <a:ext cx="19381209" cy="6933126"/>
            <a:chOff x="-2661633" y="-81140"/>
            <a:chExt cx="5890592" cy="6943858"/>
          </a:xfrm>
        </p:grpSpPr>
        <p:sp>
          <p:nvSpPr>
            <p:cNvPr id="17" name="Rectangle: Rounded Corners 16">
              <a:extLst>
                <a:ext uri="{FF2B5EF4-FFF2-40B4-BE49-F238E27FC236}">
                  <a16:creationId xmlns:a16="http://schemas.microsoft.com/office/drawing/2014/main" id="{17FC4EB2-6D67-302F-2AD4-EB555C94451C}"/>
                </a:ext>
              </a:extLst>
            </p:cNvPr>
            <p:cNvSpPr/>
            <p:nvPr/>
          </p:nvSpPr>
          <p:spPr>
            <a:xfrm>
              <a:off x="-2661633" y="-81140"/>
              <a:ext cx="5409125" cy="6943858"/>
            </a:xfrm>
            <a:prstGeom prst="roundRect">
              <a:avLst/>
            </a:prstGeom>
            <a:solidFill>
              <a:srgbClr val="F7A2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7D84F94-6D2F-3E10-6BE9-CF7D8CA3D671}"/>
                </a:ext>
              </a:extLst>
            </p:cNvPr>
            <p:cNvSpPr/>
            <p:nvPr/>
          </p:nvSpPr>
          <p:spPr>
            <a:xfrm>
              <a:off x="2102058" y="4466464"/>
              <a:ext cx="1126901" cy="869323"/>
            </a:xfrm>
            <a:prstGeom prst="roundRect">
              <a:avLst/>
            </a:prstGeom>
            <a:solidFill>
              <a:srgbClr val="F7A2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F76F1B5C-DB58-F137-3158-D88EA9C1AE25}"/>
              </a:ext>
            </a:extLst>
          </p:cNvPr>
          <p:cNvSpPr txBox="1"/>
          <p:nvPr/>
        </p:nvSpPr>
        <p:spPr>
          <a:xfrm>
            <a:off x="555049" y="168928"/>
            <a:ext cx="1028049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Calibri"/>
              </a:rPr>
              <a:t>Monitoring Transactions And Securing Your Device</a:t>
            </a:r>
          </a:p>
        </p:txBody>
      </p:sp>
      <p:pic>
        <p:nvPicPr>
          <p:cNvPr id="34" name="Picture 33" descr="A bank building with a sign and dollar signs&#10;&#10;Description automatically generated">
            <a:extLst>
              <a:ext uri="{FF2B5EF4-FFF2-40B4-BE49-F238E27FC236}">
                <a16:creationId xmlns:a16="http://schemas.microsoft.com/office/drawing/2014/main" id="{2F7E4196-4535-3366-74A2-594191E512A4}"/>
              </a:ext>
            </a:extLst>
          </p:cNvPr>
          <p:cNvPicPr>
            <a:picLocks noChangeAspect="1"/>
          </p:cNvPicPr>
          <p:nvPr/>
        </p:nvPicPr>
        <p:blipFill>
          <a:blip r:embed="rId4"/>
          <a:stretch>
            <a:fillRect/>
          </a:stretch>
        </p:blipFill>
        <p:spPr>
          <a:xfrm>
            <a:off x="7371018" y="2996010"/>
            <a:ext cx="4914900" cy="4029075"/>
          </a:xfrm>
          <a:prstGeom prst="rect">
            <a:avLst/>
          </a:prstGeom>
        </p:spPr>
      </p:pic>
      <p:grpSp>
        <p:nvGrpSpPr>
          <p:cNvPr id="9" name="Group 8">
            <a:extLst>
              <a:ext uri="{FF2B5EF4-FFF2-40B4-BE49-F238E27FC236}">
                <a16:creationId xmlns:a16="http://schemas.microsoft.com/office/drawing/2014/main" id="{FB17342A-25DA-F63D-F652-BE19C026D90F}"/>
              </a:ext>
            </a:extLst>
          </p:cNvPr>
          <p:cNvGrpSpPr/>
          <p:nvPr/>
        </p:nvGrpSpPr>
        <p:grpSpPr>
          <a:xfrm>
            <a:off x="-3800377" y="-70408"/>
            <a:ext cx="20626168" cy="6933126"/>
            <a:chOff x="-3852929" y="-81140"/>
            <a:chExt cx="5879860" cy="6943858"/>
          </a:xfrm>
        </p:grpSpPr>
        <p:sp>
          <p:nvSpPr>
            <p:cNvPr id="18" name="Rectangle: Rounded Corners 17">
              <a:extLst>
                <a:ext uri="{FF2B5EF4-FFF2-40B4-BE49-F238E27FC236}">
                  <a16:creationId xmlns:a16="http://schemas.microsoft.com/office/drawing/2014/main" id="{56DAC12C-7835-03E7-EC16-BD83212C73F0}"/>
                </a:ext>
              </a:extLst>
            </p:cNvPr>
            <p:cNvSpPr/>
            <p:nvPr/>
          </p:nvSpPr>
          <p:spPr>
            <a:xfrm>
              <a:off x="-3852929" y="-81140"/>
              <a:ext cx="5409125" cy="6943858"/>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0E4E0D35-CD0F-CB5F-8B12-2E406CE13F56}"/>
                </a:ext>
              </a:extLst>
            </p:cNvPr>
            <p:cNvSpPr/>
            <p:nvPr/>
          </p:nvSpPr>
          <p:spPr>
            <a:xfrm>
              <a:off x="900030" y="5518238"/>
              <a:ext cx="1126901" cy="86932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E91692AA-8F4B-BBAA-2E4A-15C8DF2B2CD9}"/>
              </a:ext>
            </a:extLst>
          </p:cNvPr>
          <p:cNvSpPr txBox="1"/>
          <p:nvPr/>
        </p:nvSpPr>
        <p:spPr>
          <a:xfrm>
            <a:off x="273616" y="355887"/>
            <a:ext cx="1154228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a:solidFill>
                  <a:schemeClr val="accent1">
                    <a:lumMod val="50000"/>
                  </a:schemeClr>
                </a:solidFill>
                <a:latin typeface="Modern Love"/>
                <a:cs typeface="Calibri"/>
              </a:rPr>
              <a:t>CREDITS </a:t>
            </a:r>
            <a:endParaRPr lang="en-US" sz="6000">
              <a:solidFill>
                <a:schemeClr val="accent1">
                  <a:lumMod val="50000"/>
                </a:schemeClr>
              </a:solidFill>
              <a:latin typeface="Modern Love"/>
            </a:endParaRPr>
          </a:p>
        </p:txBody>
      </p:sp>
      <p:sp>
        <p:nvSpPr>
          <p:cNvPr id="36" name="TextBox 35">
            <a:extLst>
              <a:ext uri="{FF2B5EF4-FFF2-40B4-BE49-F238E27FC236}">
                <a16:creationId xmlns:a16="http://schemas.microsoft.com/office/drawing/2014/main" id="{67CBB2FC-F94B-FFEF-2868-52931E598008}"/>
              </a:ext>
            </a:extLst>
          </p:cNvPr>
          <p:cNvSpPr txBox="1"/>
          <p:nvPr/>
        </p:nvSpPr>
        <p:spPr>
          <a:xfrm>
            <a:off x="2687939" y="1517809"/>
            <a:ext cx="651580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cs typeface="Calibri"/>
              </a:rPr>
              <a:t>Slides</a:t>
            </a:r>
          </a:p>
          <a:p>
            <a:pPr algn="ctr"/>
            <a:r>
              <a:rPr lang="en-US" sz="2800">
                <a:cs typeface="Calibri"/>
              </a:rPr>
              <a:t>VARAD KALE  </a:t>
            </a:r>
          </a:p>
          <a:p>
            <a:pPr algn="ctr"/>
            <a:r>
              <a:rPr lang="en-US" sz="2800">
                <a:cs typeface="Calibri"/>
              </a:rPr>
              <a:t>SIYA </a:t>
            </a:r>
          </a:p>
          <a:p>
            <a:pPr algn="ctr"/>
            <a:endParaRPr lang="en-US" sz="2800">
              <a:cs typeface="Calibri"/>
            </a:endParaRPr>
          </a:p>
          <a:p>
            <a:pPr algn="ctr"/>
            <a:r>
              <a:rPr lang="en-US" sz="2800">
                <a:cs typeface="Calibri"/>
              </a:rPr>
              <a:t>Presentation</a:t>
            </a:r>
          </a:p>
          <a:p>
            <a:pPr algn="ctr"/>
            <a:r>
              <a:rPr lang="en-US" sz="2800">
                <a:cs typeface="Calibri"/>
              </a:rPr>
              <a:t>Shlok</a:t>
            </a:r>
          </a:p>
          <a:p>
            <a:pPr algn="ctr"/>
            <a:r>
              <a:rPr lang="en-US" sz="2800">
                <a:cs typeface="Calibri"/>
              </a:rPr>
              <a:t>Shourya</a:t>
            </a:r>
          </a:p>
          <a:p>
            <a:pPr algn="ctr"/>
            <a:r>
              <a:rPr lang="en-US" sz="2800" err="1">
                <a:cs typeface="Calibri"/>
              </a:rPr>
              <a:t>Suyashee</a:t>
            </a:r>
          </a:p>
          <a:p>
            <a:pPr algn="ctr"/>
            <a:r>
              <a:rPr lang="en-US" sz="2800">
                <a:cs typeface="Calibri"/>
              </a:rPr>
              <a:t>Chinmaya</a:t>
            </a:r>
          </a:p>
        </p:txBody>
      </p:sp>
      <p:pic>
        <p:nvPicPr>
          <p:cNvPr id="39" name="Picture 38" descr="Green paper money falling on a black background&#10;&#10;Description automatically generated">
            <a:extLst>
              <a:ext uri="{FF2B5EF4-FFF2-40B4-BE49-F238E27FC236}">
                <a16:creationId xmlns:a16="http://schemas.microsoft.com/office/drawing/2014/main" id="{61BC10D4-A0F8-A648-F619-488D7300E404}"/>
              </a:ext>
            </a:extLst>
          </p:cNvPr>
          <p:cNvPicPr>
            <a:picLocks noChangeAspect="1"/>
          </p:cNvPicPr>
          <p:nvPr/>
        </p:nvPicPr>
        <p:blipFill>
          <a:blip r:embed="rId5"/>
          <a:stretch>
            <a:fillRect/>
          </a:stretch>
        </p:blipFill>
        <p:spPr>
          <a:xfrm rot="-1380000">
            <a:off x="-654761" y="265293"/>
            <a:ext cx="6172002" cy="6374524"/>
          </a:xfrm>
          <a:prstGeom prst="rect">
            <a:avLst/>
          </a:prstGeom>
        </p:spPr>
      </p:pic>
      <p:pic>
        <p:nvPicPr>
          <p:cNvPr id="40" name="Picture 39" descr="Green paper money falling on a black background&#10;&#10;Description automatically generated">
            <a:extLst>
              <a:ext uri="{FF2B5EF4-FFF2-40B4-BE49-F238E27FC236}">
                <a16:creationId xmlns:a16="http://schemas.microsoft.com/office/drawing/2014/main" id="{08BBA814-F233-6C45-F4E2-D8C2160E0D29}"/>
              </a:ext>
            </a:extLst>
          </p:cNvPr>
          <p:cNvPicPr>
            <a:picLocks noChangeAspect="1"/>
          </p:cNvPicPr>
          <p:nvPr/>
        </p:nvPicPr>
        <p:blipFill>
          <a:blip r:embed="rId5"/>
          <a:stretch>
            <a:fillRect/>
          </a:stretch>
        </p:blipFill>
        <p:spPr>
          <a:xfrm rot="-2040000">
            <a:off x="6094562" y="1328468"/>
            <a:ext cx="4114800" cy="4114800"/>
          </a:xfrm>
          <a:prstGeom prst="rect">
            <a:avLst/>
          </a:prstGeom>
        </p:spPr>
      </p:pic>
    </p:spTree>
    <p:extLst>
      <p:ext uri="{BB962C8B-B14F-4D97-AF65-F5344CB8AC3E}">
        <p14:creationId xmlns:p14="http://schemas.microsoft.com/office/powerpoint/2010/main" val="1470986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5788B905-2C91-6778-DF5A-8C39E409462D}"/>
            </a:ext>
          </a:extLst>
        </p:cNvPr>
        <p:cNvGrpSpPr/>
        <p:nvPr/>
      </p:nvGrpSpPr>
      <p:grpSpPr>
        <a:xfrm>
          <a:off x="0" y="0"/>
          <a:ext cx="0" cy="0"/>
          <a:chOff x="0" y="0"/>
          <a:chExt cx="0" cy="0"/>
        </a:xfrm>
      </p:grpSpPr>
      <p:sp>
        <p:nvSpPr>
          <p:cNvPr id="33" name="TextBox 32">
            <a:extLst>
              <a:ext uri="{FF2B5EF4-FFF2-40B4-BE49-F238E27FC236}">
                <a16:creationId xmlns:a16="http://schemas.microsoft.com/office/drawing/2014/main" id="{76B9E232-24A9-2D1E-89F1-4A91F650D193}"/>
              </a:ext>
            </a:extLst>
          </p:cNvPr>
          <p:cNvSpPr txBox="1"/>
          <p:nvPr/>
        </p:nvSpPr>
        <p:spPr>
          <a:xfrm>
            <a:off x="-9358955" y="142849"/>
            <a:ext cx="10510822"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a:solidFill>
                <a:srgbClr val="202124"/>
              </a:solidFill>
              <a:latin typeface="Arial"/>
              <a:cs typeface="Arial"/>
            </a:endParaRPr>
          </a:p>
          <a:p>
            <a:r>
              <a:rPr lang="en-US" sz="2000" b="1">
                <a:solidFill>
                  <a:srgbClr val="202124"/>
                </a:solidFill>
                <a:latin typeface="Arial"/>
                <a:cs typeface="Arial"/>
              </a:rPr>
              <a:t>Tips for Securing Your Devices</a:t>
            </a:r>
            <a:endParaRPr lang="en-US" sz="2000">
              <a:cs typeface="Calibri"/>
            </a:endParaRPr>
          </a:p>
          <a:p>
            <a:pPr marL="285750" indent="-285750">
              <a:buFont typeface="Arial"/>
              <a:buChar char="•"/>
            </a:pPr>
            <a:r>
              <a:rPr lang="en-US" sz="2000">
                <a:solidFill>
                  <a:srgbClr val="202124"/>
                </a:solidFill>
                <a:latin typeface="Arial"/>
                <a:cs typeface="Arial"/>
              </a:rPr>
              <a:t>Encrypt your devices. ...</a:t>
            </a:r>
            <a:endParaRPr lang="en-US" sz="2000">
              <a:cs typeface="Calibri"/>
            </a:endParaRPr>
          </a:p>
          <a:p>
            <a:pPr marL="285750" indent="-285750">
              <a:buFont typeface="Arial"/>
              <a:buChar char="•"/>
            </a:pPr>
            <a:r>
              <a:rPr lang="en-US" sz="2000">
                <a:solidFill>
                  <a:srgbClr val="202124"/>
                </a:solidFill>
                <a:latin typeface="Arial"/>
                <a:cs typeface="Arial"/>
              </a:rPr>
              <a:t>Configure automatic updates for operating systems and applications. ...</a:t>
            </a:r>
            <a:endParaRPr lang="en-US" sz="2000">
              <a:cs typeface="Calibri"/>
            </a:endParaRPr>
          </a:p>
          <a:p>
            <a:pPr marL="285750" indent="-285750">
              <a:buFont typeface="Arial"/>
              <a:buChar char="•"/>
            </a:pPr>
            <a:r>
              <a:rPr lang="en-US" sz="2000">
                <a:solidFill>
                  <a:srgbClr val="202124"/>
                </a:solidFill>
                <a:latin typeface="Arial"/>
                <a:cs typeface="Arial"/>
              </a:rPr>
              <a:t>Install antivirus software. ...</a:t>
            </a:r>
            <a:endParaRPr lang="en-US" sz="2000">
              <a:cs typeface="Calibri"/>
            </a:endParaRPr>
          </a:p>
          <a:p>
            <a:pPr marL="285750" indent="-285750">
              <a:buFont typeface="Arial"/>
              <a:buChar char="•"/>
            </a:pPr>
            <a:r>
              <a:rPr lang="en-US" sz="2000">
                <a:solidFill>
                  <a:srgbClr val="202124"/>
                </a:solidFill>
                <a:latin typeface="Arial"/>
                <a:cs typeface="Arial"/>
              </a:rPr>
              <a:t>Install ad-blocking software and adjust your browser security settings. ...</a:t>
            </a:r>
            <a:endParaRPr lang="en-US" sz="2000">
              <a:cs typeface="Calibri"/>
            </a:endParaRPr>
          </a:p>
          <a:p>
            <a:pPr marL="285750" indent="-285750">
              <a:buFont typeface="Arial"/>
              <a:buChar char="•"/>
            </a:pPr>
            <a:r>
              <a:rPr lang="en-US" sz="2000">
                <a:solidFill>
                  <a:srgbClr val="202124"/>
                </a:solidFill>
                <a:latin typeface="Arial"/>
                <a:cs typeface="Arial"/>
              </a:rPr>
              <a:t>Use PINs/passwords/fingerprints/face recognition to access devices.</a:t>
            </a:r>
          </a:p>
          <a:p>
            <a:pPr algn="l"/>
            <a:endParaRPr lang="en-US" sz="2000">
              <a:solidFill>
                <a:srgbClr val="202124"/>
              </a:solidFill>
              <a:latin typeface="Arial"/>
              <a:cs typeface="Arial"/>
            </a:endParaRPr>
          </a:p>
          <a:p>
            <a:endParaRPr lang="en-US" sz="2000">
              <a:solidFill>
                <a:srgbClr val="202124"/>
              </a:solidFill>
              <a:latin typeface="Arial"/>
              <a:cs typeface="Arial"/>
            </a:endParaRPr>
          </a:p>
          <a:p>
            <a:r>
              <a:rPr lang="en-US" sz="2000">
                <a:solidFill>
                  <a:srgbClr val="202124"/>
                </a:solidFill>
                <a:latin typeface="Arial"/>
                <a:cs typeface="Arial"/>
              </a:rPr>
              <a:t>How do you make transactions more secure?</a:t>
            </a:r>
            <a:endParaRPr lang="en-US" sz="2000">
              <a:cs typeface="Calibri"/>
            </a:endParaRPr>
          </a:p>
          <a:p>
            <a:pPr marL="285750" indent="-285750">
              <a:buFont typeface="Arial"/>
              <a:buChar char="•"/>
            </a:pPr>
            <a:r>
              <a:rPr lang="en-US" sz="2000">
                <a:solidFill>
                  <a:srgbClr val="202124"/>
                </a:solidFill>
                <a:latin typeface="Arial"/>
                <a:cs typeface="Arial"/>
              </a:rPr>
              <a:t>Check Your Bank Statements Often.</a:t>
            </a:r>
            <a:endParaRPr lang="en-US" sz="2000">
              <a:cs typeface="Calibri"/>
            </a:endParaRPr>
          </a:p>
          <a:p>
            <a:pPr marL="285750" indent="-285750">
              <a:buFont typeface="Arial"/>
              <a:buChar char="•"/>
            </a:pPr>
            <a:r>
              <a:rPr lang="en-US" sz="2000">
                <a:solidFill>
                  <a:srgbClr val="202124"/>
                </a:solidFill>
                <a:latin typeface="Arial"/>
                <a:cs typeface="Arial"/>
              </a:rPr>
              <a:t>Protect Your PIN Number.</a:t>
            </a:r>
            <a:endParaRPr lang="en-US" sz="2000">
              <a:cs typeface="Calibri"/>
            </a:endParaRPr>
          </a:p>
          <a:p>
            <a:pPr marL="285750" indent="-285750">
              <a:buFont typeface="Arial"/>
              <a:buChar char="•"/>
            </a:pPr>
            <a:r>
              <a:rPr lang="en-US" sz="2000">
                <a:solidFill>
                  <a:srgbClr val="202124"/>
                </a:solidFill>
                <a:latin typeface="Arial"/>
                <a:cs typeface="Arial"/>
              </a:rPr>
              <a:t>Consider Using a Credit Card Online.</a:t>
            </a:r>
            <a:endParaRPr lang="en-US" sz="2000">
              <a:cs typeface="Calibri"/>
            </a:endParaRPr>
          </a:p>
          <a:p>
            <a:pPr marL="285750" indent="-285750">
              <a:buFont typeface="Arial"/>
              <a:buChar char="•"/>
            </a:pPr>
            <a:r>
              <a:rPr lang="en-US" sz="2000">
                <a:solidFill>
                  <a:srgbClr val="202124"/>
                </a:solidFill>
                <a:latin typeface="Arial"/>
                <a:cs typeface="Arial"/>
              </a:rPr>
              <a:t>Only Use ATMs at a Bank.</a:t>
            </a:r>
            <a:endParaRPr lang="en-US" sz="2000">
              <a:cs typeface="Calibri"/>
            </a:endParaRPr>
          </a:p>
          <a:p>
            <a:pPr marL="285750" indent="-285750">
              <a:buFont typeface="Arial"/>
              <a:buChar char="•"/>
            </a:pPr>
            <a:r>
              <a:rPr lang="en-US" sz="2000">
                <a:solidFill>
                  <a:srgbClr val="202124"/>
                </a:solidFill>
                <a:latin typeface="Arial"/>
                <a:cs typeface="Arial"/>
              </a:rPr>
              <a:t>Avoid Public Wireless Access for Financial Transactions.</a:t>
            </a:r>
            <a:endParaRPr lang="en-US" sz="2000">
              <a:cs typeface="Calibri"/>
            </a:endParaRPr>
          </a:p>
          <a:p>
            <a:pPr marL="285750" indent="-285750">
              <a:buFont typeface="Arial"/>
              <a:buChar char="•"/>
            </a:pPr>
            <a:r>
              <a:rPr lang="en-US" sz="2000">
                <a:solidFill>
                  <a:srgbClr val="202124"/>
                </a:solidFill>
                <a:latin typeface="Arial"/>
                <a:cs typeface="Arial"/>
              </a:rPr>
              <a:t>Report Problems Immediately.</a:t>
            </a:r>
            <a:endParaRPr lang="en-US" sz="2000">
              <a:cs typeface="Calibri"/>
            </a:endParaRPr>
          </a:p>
          <a:p>
            <a:pPr marL="285750" indent="-285750">
              <a:buFont typeface="Arial"/>
              <a:buChar char="•"/>
            </a:pPr>
            <a:r>
              <a:rPr lang="en-US" sz="2000">
                <a:solidFill>
                  <a:srgbClr val="202124"/>
                </a:solidFill>
                <a:latin typeface="Arial"/>
                <a:cs typeface="Arial"/>
              </a:rPr>
              <a:t>Consider Filing a Police Report.</a:t>
            </a:r>
            <a:endParaRPr lang="en-US" sz="2000">
              <a:cs typeface="Calibri"/>
            </a:endParaRPr>
          </a:p>
          <a:p>
            <a:pPr marL="285750" indent="-285750">
              <a:buFont typeface="Arial"/>
              <a:buChar char="•"/>
            </a:pPr>
            <a:r>
              <a:rPr lang="en-US" sz="2000">
                <a:solidFill>
                  <a:srgbClr val="202124"/>
                </a:solidFill>
                <a:latin typeface="Arial"/>
                <a:cs typeface="Arial"/>
              </a:rPr>
              <a:t>Create Your Own Security Profile.</a:t>
            </a:r>
            <a:endParaRPr lang="en-US" sz="2000">
              <a:cs typeface="Calibri"/>
            </a:endParaRPr>
          </a:p>
          <a:p>
            <a:endParaRPr lang="en-US" sz="2000">
              <a:solidFill>
                <a:srgbClr val="202124"/>
              </a:solidFill>
              <a:latin typeface="Arial"/>
              <a:cs typeface="Arial"/>
            </a:endParaRPr>
          </a:p>
          <a:p>
            <a:endParaRPr lang="en-US">
              <a:solidFill>
                <a:srgbClr val="000000"/>
              </a:solidFill>
              <a:latin typeface="Calibri" panose="020F0502020204030204"/>
              <a:cs typeface="Calibri" panose="020F0502020204030204"/>
            </a:endParaRPr>
          </a:p>
        </p:txBody>
      </p:sp>
      <p:sp>
        <p:nvSpPr>
          <p:cNvPr id="26" name="TextBox 25">
            <a:extLst>
              <a:ext uri="{FF2B5EF4-FFF2-40B4-BE49-F238E27FC236}">
                <a16:creationId xmlns:a16="http://schemas.microsoft.com/office/drawing/2014/main" id="{9D4F8F9E-8EDF-1BD2-D983-5B24DCE0D781}"/>
              </a:ext>
            </a:extLst>
          </p:cNvPr>
          <p:cNvSpPr txBox="1"/>
          <p:nvPr/>
        </p:nvSpPr>
        <p:spPr>
          <a:xfrm>
            <a:off x="-6611623" y="2418303"/>
            <a:ext cx="99667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sz="3200">
                <a:cs typeface="Calibri"/>
              </a:rPr>
              <a:t>Two-Factor Authentication (2FA)</a:t>
            </a:r>
          </a:p>
        </p:txBody>
      </p:sp>
      <p:sp>
        <p:nvSpPr>
          <p:cNvPr id="27" name="TextBox 26">
            <a:extLst>
              <a:ext uri="{FF2B5EF4-FFF2-40B4-BE49-F238E27FC236}">
                <a16:creationId xmlns:a16="http://schemas.microsoft.com/office/drawing/2014/main" id="{49BEC443-D3C9-E7F2-98DB-4F9FD4748DF8}"/>
              </a:ext>
            </a:extLst>
          </p:cNvPr>
          <p:cNvSpPr txBox="1"/>
          <p:nvPr/>
        </p:nvSpPr>
        <p:spPr>
          <a:xfrm>
            <a:off x="2809461" y="-6022717"/>
            <a:ext cx="8999513"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66666"/>
                </a:solidFill>
                <a:latin typeface="Arial"/>
                <a:cs typeface="Arial"/>
              </a:rPr>
              <a:t>Two-factor authentication has long been used to control access to sensitive systems and data. Online service providers are increasingly using 2FA to protect their users' credentials from being used by hackers who stole a password database or used phishing campaigns to obtain user passwords.</a:t>
            </a:r>
          </a:p>
          <a:p>
            <a:r>
              <a:rPr lang="en-US">
                <a:solidFill>
                  <a:srgbClr val="666666"/>
                </a:solidFill>
                <a:latin typeface="Arial"/>
                <a:cs typeface="Arial"/>
              </a:rPr>
              <a:t>Authentication factors, listed in approximate order of adoption for computing, include the following:</a:t>
            </a:r>
          </a:p>
          <a:p>
            <a:pPr marL="285750" indent="-285750">
              <a:buFont typeface="Arial"/>
              <a:buChar char="•"/>
            </a:pPr>
            <a:r>
              <a:rPr lang="en-US">
                <a:solidFill>
                  <a:srgbClr val="666666"/>
                </a:solidFill>
                <a:latin typeface="Arial"/>
                <a:cs typeface="Arial"/>
              </a:rPr>
              <a:t>A </a:t>
            </a:r>
            <a:r>
              <a:rPr lang="en-US" b="1">
                <a:solidFill>
                  <a:srgbClr val="666666"/>
                </a:solidFill>
                <a:latin typeface="Arial"/>
                <a:cs typeface="Arial"/>
              </a:rPr>
              <a:t>biometric factor</a:t>
            </a:r>
            <a:r>
              <a:rPr lang="en-US">
                <a:solidFill>
                  <a:srgbClr val="666666"/>
                </a:solidFill>
                <a:latin typeface="Arial"/>
                <a:cs typeface="Arial"/>
              </a:rPr>
              <a:t>, also known as an </a:t>
            </a:r>
            <a:r>
              <a:rPr lang="en-US" b="1">
                <a:solidFill>
                  <a:srgbClr val="666666"/>
                </a:solidFill>
                <a:latin typeface="Arial"/>
                <a:cs typeface="Arial"/>
              </a:rPr>
              <a:t>inherence factor</a:t>
            </a:r>
            <a:r>
              <a:rPr lang="en-US">
                <a:solidFill>
                  <a:srgbClr val="666666"/>
                </a:solidFill>
                <a:latin typeface="Arial"/>
                <a:cs typeface="Arial"/>
              </a:rPr>
              <a:t>, is something inherent in the user's physical self. These may be personal attributes mapped from physical characteristics, such as fingerprints authenticated through a fingerprint reader. Other commonly used inherence factors include facial and voice recognition or behavioral biometrics, such as keystroke dynamics, gait or speech patterns.</a:t>
            </a:r>
          </a:p>
          <a:p>
            <a:pPr marL="285750" indent="-285750">
              <a:buFont typeface="Arial"/>
              <a:buChar char="•"/>
            </a:pPr>
            <a:r>
              <a:rPr lang="en-US">
                <a:solidFill>
                  <a:srgbClr val="666666"/>
                </a:solidFill>
                <a:latin typeface="Arial"/>
                <a:cs typeface="Arial"/>
              </a:rPr>
              <a:t>A </a:t>
            </a:r>
            <a:r>
              <a:rPr lang="en-US" b="1">
                <a:solidFill>
                  <a:srgbClr val="666666"/>
                </a:solidFill>
                <a:latin typeface="Arial"/>
                <a:cs typeface="Arial"/>
              </a:rPr>
              <a:t>location factor</a:t>
            </a:r>
            <a:r>
              <a:rPr lang="en-US">
                <a:solidFill>
                  <a:srgbClr val="666666"/>
                </a:solidFill>
                <a:latin typeface="Arial"/>
                <a:cs typeface="Arial"/>
              </a:rPr>
              <a:t> is usually denoted by the location from which an authentication attempt is being made. This can be enforced by limiting authentication attempts to specific devices in a particular location or by tracking the geographic source of an authentication attempt based on the source Internet Protocol address or some other geolocation information, such as Global Positioning System data, derived from the user's mobile phone or other device.</a:t>
            </a:r>
          </a:p>
          <a:p>
            <a:pPr marL="285750" indent="-285750">
              <a:buFont typeface="Arial"/>
              <a:buChar char="•"/>
            </a:pPr>
            <a:endParaRPr lang="en-US" sz="1300">
              <a:solidFill>
                <a:srgbClr val="666666"/>
              </a:solidFill>
              <a:latin typeface="Arial"/>
              <a:cs typeface="Arial"/>
            </a:endParaRPr>
          </a:p>
          <a:p>
            <a:endParaRPr lang="en-US" sz="1300">
              <a:solidFill>
                <a:srgbClr val="666666"/>
              </a:solidFill>
              <a:latin typeface="Arial"/>
              <a:cs typeface="Arial"/>
            </a:endParaRPr>
          </a:p>
        </p:txBody>
      </p:sp>
      <p:sp>
        <p:nvSpPr>
          <p:cNvPr id="24" name="TextBox 23">
            <a:extLst>
              <a:ext uri="{FF2B5EF4-FFF2-40B4-BE49-F238E27FC236}">
                <a16:creationId xmlns:a16="http://schemas.microsoft.com/office/drawing/2014/main" id="{8059EA76-1FBF-1776-7123-3CE4233568A7}"/>
              </a:ext>
            </a:extLst>
          </p:cNvPr>
          <p:cNvSpPr txBox="1"/>
          <p:nvPr/>
        </p:nvSpPr>
        <p:spPr>
          <a:xfrm>
            <a:off x="3634426" y="-2058083"/>
            <a:ext cx="101280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cs typeface="Calibri"/>
              </a:rPr>
              <a:t>Importance Of Secure Passwords</a:t>
            </a:r>
            <a:endParaRPr lang="en-US" sz="4000"/>
          </a:p>
        </p:txBody>
      </p:sp>
      <p:sp>
        <p:nvSpPr>
          <p:cNvPr id="25" name="TextBox 24">
            <a:extLst>
              <a:ext uri="{FF2B5EF4-FFF2-40B4-BE49-F238E27FC236}">
                <a16:creationId xmlns:a16="http://schemas.microsoft.com/office/drawing/2014/main" id="{AE8B68CF-6C28-0084-403F-5BE16E136989}"/>
              </a:ext>
            </a:extLst>
          </p:cNvPr>
          <p:cNvSpPr txBox="1"/>
          <p:nvPr/>
        </p:nvSpPr>
        <p:spPr>
          <a:xfrm>
            <a:off x="3775374" y="-5543762"/>
            <a:ext cx="761023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a:solidFill>
                  <a:srgbClr val="1F1F1F"/>
                </a:solidFill>
                <a:ea typeface="+mn-lt"/>
                <a:cs typeface="+mn-lt"/>
              </a:rPr>
              <a:t>Increased security:</a:t>
            </a:r>
            <a:r>
              <a:rPr lang="en-US" sz="2800">
                <a:solidFill>
                  <a:srgbClr val="1F1F1F"/>
                </a:solidFill>
                <a:ea typeface="+mn-lt"/>
                <a:cs typeface="+mn-lt"/>
              </a:rPr>
              <a:t> A strong password, ideally 12-15 characters long with a mix of upper and lowercase letters, numbers, and symbols, is much harder for hackers to crack. It significantly increases the time and effort they need to gain access.</a:t>
            </a:r>
            <a:endParaRPr lang="en-US" sz="2800">
              <a:cs typeface="Calibri"/>
            </a:endParaRPr>
          </a:p>
          <a:p>
            <a:pPr marL="285750" indent="-285750">
              <a:buFont typeface="Arial"/>
              <a:buChar char="•"/>
            </a:pPr>
            <a:r>
              <a:rPr lang="en-US" sz="2800" b="1">
                <a:solidFill>
                  <a:srgbClr val="1F1F1F"/>
                </a:solidFill>
                <a:ea typeface="+mn-lt"/>
                <a:cs typeface="+mn-lt"/>
              </a:rPr>
              <a:t>Peace of mind:</a:t>
            </a:r>
            <a:r>
              <a:rPr lang="en-US" sz="2800">
                <a:solidFill>
                  <a:srgbClr val="1F1F1F"/>
                </a:solidFill>
                <a:ea typeface="+mn-lt"/>
                <a:cs typeface="+mn-lt"/>
              </a:rPr>
              <a:t> Knowing you have a strong password gives you peace of mind and reduces the risk of financial loss and identity theft.</a:t>
            </a:r>
            <a:endParaRPr lang="en-US" sz="2800">
              <a:cs typeface="Calibri"/>
            </a:endParaRPr>
          </a:p>
          <a:p>
            <a:pPr algn="l"/>
            <a:endParaRPr lang="en-US">
              <a:cs typeface="Calibri"/>
            </a:endParaRPr>
          </a:p>
        </p:txBody>
      </p:sp>
      <p:pic>
        <p:nvPicPr>
          <p:cNvPr id="23" name="Picture 22" descr="A red flower with a black background&#10;&#10;Description automatically generated">
            <a:extLst>
              <a:ext uri="{FF2B5EF4-FFF2-40B4-BE49-F238E27FC236}">
                <a16:creationId xmlns:a16="http://schemas.microsoft.com/office/drawing/2014/main" id="{682A5F04-A688-7109-1155-10072AEB577E}"/>
              </a:ext>
            </a:extLst>
          </p:cNvPr>
          <p:cNvPicPr>
            <a:picLocks noChangeAspect="1"/>
          </p:cNvPicPr>
          <p:nvPr/>
        </p:nvPicPr>
        <p:blipFill>
          <a:blip r:embed="rId2"/>
          <a:stretch>
            <a:fillRect/>
          </a:stretch>
        </p:blipFill>
        <p:spPr>
          <a:xfrm>
            <a:off x="-1062499" y="542542"/>
            <a:ext cx="3813524" cy="4114800"/>
          </a:xfrm>
          <a:prstGeom prst="rect">
            <a:avLst/>
          </a:prstGeom>
        </p:spPr>
      </p:pic>
      <p:grpSp>
        <p:nvGrpSpPr>
          <p:cNvPr id="19" name="Group 18">
            <a:extLst>
              <a:ext uri="{FF2B5EF4-FFF2-40B4-BE49-F238E27FC236}">
                <a16:creationId xmlns:a16="http://schemas.microsoft.com/office/drawing/2014/main" id="{8732ECDB-ECF6-A9C1-CEB9-A27F61650557}"/>
              </a:ext>
            </a:extLst>
          </p:cNvPr>
          <p:cNvGrpSpPr/>
          <p:nvPr/>
        </p:nvGrpSpPr>
        <p:grpSpPr>
          <a:xfrm>
            <a:off x="1459606" y="-84784"/>
            <a:ext cx="4033887" cy="6943858"/>
            <a:chOff x="1459606" y="-59675"/>
            <a:chExt cx="5976451" cy="6943858"/>
          </a:xfrm>
        </p:grpSpPr>
        <p:sp>
          <p:nvSpPr>
            <p:cNvPr id="4" name="Rectangle: Rounded Corners 3">
              <a:extLst>
                <a:ext uri="{FF2B5EF4-FFF2-40B4-BE49-F238E27FC236}">
                  <a16:creationId xmlns:a16="http://schemas.microsoft.com/office/drawing/2014/main" id="{7EBD264A-93CD-A5B8-D3B9-7027DCA4CF18}"/>
                </a:ext>
              </a:extLst>
            </p:cNvPr>
            <p:cNvSpPr/>
            <p:nvPr/>
          </p:nvSpPr>
          <p:spPr>
            <a:xfrm>
              <a:off x="1459606" y="-59675"/>
              <a:ext cx="5409125" cy="6943858"/>
            </a:xfrm>
            <a:prstGeom prst="roundRect">
              <a:avLst/>
            </a:prstGeom>
            <a:solidFill>
              <a:srgbClr val="EDDD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BFCEAA6E-92AB-D1B1-103D-5D1678E3EB7C}"/>
                </a:ext>
              </a:extLst>
            </p:cNvPr>
            <p:cNvSpPr/>
            <p:nvPr/>
          </p:nvSpPr>
          <p:spPr>
            <a:xfrm>
              <a:off x="6309156" y="248632"/>
              <a:ext cx="1126901" cy="869323"/>
            </a:xfrm>
            <a:prstGeom prst="roundRect">
              <a:avLst/>
            </a:prstGeom>
            <a:solidFill>
              <a:srgbClr val="EBDD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02E455B7-5078-34C1-E44C-A131B11F08A2}"/>
              </a:ext>
            </a:extLst>
          </p:cNvPr>
          <p:cNvSpPr txBox="1"/>
          <p:nvPr/>
        </p:nvSpPr>
        <p:spPr>
          <a:xfrm>
            <a:off x="-5930917" y="2126442"/>
            <a:ext cx="792981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202124"/>
                </a:solidFill>
                <a:ea typeface="+mn-lt"/>
                <a:cs typeface="+mn-lt"/>
              </a:rPr>
              <a:t>In today's digital world, online banking is a convenient and popular way to manage your finances. However, with this convenience comes the responsibility to protect yourself from cyber threats and fraud. This introduction delves into the crucial topic of online banking safety measures. We'll explore the   following:</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Importance of strong passwords and 2FA</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Being aware of phishing attacks</a:t>
            </a:r>
          </a:p>
          <a:p>
            <a:pPr marL="342900" indent="-342900">
              <a:buFont typeface="Wingdings"/>
              <a:buChar char="§"/>
            </a:pPr>
            <a:r>
              <a:rPr lang="en-US" sz="2400">
                <a:solidFill>
                  <a:srgbClr val="202124"/>
                </a:solidFill>
                <a:ea typeface="+mn-lt"/>
                <a:cs typeface="+mn-lt"/>
              </a:rPr>
              <a:t>How to secure your device</a:t>
            </a:r>
            <a:endParaRPr lang="en-US">
              <a:solidFill>
                <a:srgbClr val="000000"/>
              </a:solidFill>
              <a:ea typeface="+mn-lt"/>
              <a:cs typeface="+mn-lt"/>
            </a:endParaRPr>
          </a:p>
          <a:p>
            <a:pPr marL="342900" indent="-342900">
              <a:buFont typeface="Wingdings"/>
              <a:buChar char="§"/>
            </a:pPr>
            <a:r>
              <a:rPr lang="en-US" sz="2400">
                <a:solidFill>
                  <a:srgbClr val="202124"/>
                </a:solidFill>
                <a:ea typeface="+mn-lt"/>
                <a:cs typeface="+mn-lt"/>
              </a:rPr>
              <a:t>Two factor Authentication</a:t>
            </a:r>
          </a:p>
          <a:p>
            <a:pPr marL="342900" indent="-342900">
              <a:buFont typeface="Wingdings"/>
              <a:buChar char="§"/>
            </a:pPr>
            <a:r>
              <a:rPr lang="en-US" sz="2400">
                <a:solidFill>
                  <a:srgbClr val="202124"/>
                </a:solidFill>
                <a:ea typeface="+mn-lt"/>
                <a:cs typeface="+mn-lt"/>
              </a:rPr>
              <a:t>How to monitor transactions</a:t>
            </a:r>
            <a:endParaRPr lang="en-US">
              <a:solidFill>
                <a:srgbClr val="000000"/>
              </a:solidFill>
              <a:ea typeface="+mn-lt"/>
              <a:cs typeface="+mn-lt"/>
            </a:endParaRPr>
          </a:p>
          <a:p>
            <a:r>
              <a:rPr lang="en-US" sz="2400">
                <a:solidFill>
                  <a:srgbClr val="202124"/>
                </a:solidFill>
                <a:ea typeface="+mn-lt"/>
                <a:cs typeface="+mn-lt"/>
              </a:rPr>
              <a:t>. </a:t>
            </a:r>
            <a:endParaRPr lang="en-US">
              <a:ea typeface="Calibri" panose="020F0502020204030204"/>
              <a:cs typeface="Calibri" panose="020F0502020204030204"/>
            </a:endParaRPr>
          </a:p>
        </p:txBody>
      </p:sp>
      <p:sp>
        <p:nvSpPr>
          <p:cNvPr id="21" name="TextBox 20">
            <a:extLst>
              <a:ext uri="{FF2B5EF4-FFF2-40B4-BE49-F238E27FC236}">
                <a16:creationId xmlns:a16="http://schemas.microsoft.com/office/drawing/2014/main" id="{5250CBD2-68B7-0AB3-F2F9-01CDB8128082}"/>
              </a:ext>
            </a:extLst>
          </p:cNvPr>
          <p:cNvSpPr txBox="1"/>
          <p:nvPr/>
        </p:nvSpPr>
        <p:spPr>
          <a:xfrm>
            <a:off x="-5860083" y="1552014"/>
            <a:ext cx="731365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ea typeface="Calibri"/>
                <a:cs typeface="Calibri"/>
              </a:rPr>
              <a:t>Introduction to Online Banking Safety Measures</a:t>
            </a:r>
            <a:endParaRPr lang="en-US" sz="4000"/>
          </a:p>
        </p:txBody>
      </p:sp>
      <p:pic>
        <p:nvPicPr>
          <p:cNvPr id="28" name="Picture 27" descr="A orange flower with a white center&#10;&#10;Description automatically generated">
            <a:extLst>
              <a:ext uri="{FF2B5EF4-FFF2-40B4-BE49-F238E27FC236}">
                <a16:creationId xmlns:a16="http://schemas.microsoft.com/office/drawing/2014/main" id="{A485EE70-1786-6DE2-F23D-3F298B2C4B8B}"/>
              </a:ext>
            </a:extLst>
          </p:cNvPr>
          <p:cNvPicPr>
            <a:picLocks noChangeAspect="1"/>
          </p:cNvPicPr>
          <p:nvPr/>
        </p:nvPicPr>
        <p:blipFill>
          <a:blip r:embed="rId3"/>
          <a:stretch>
            <a:fillRect/>
          </a:stretch>
        </p:blipFill>
        <p:spPr>
          <a:xfrm>
            <a:off x="-3023965" y="3011056"/>
            <a:ext cx="4728233" cy="4771100"/>
          </a:xfrm>
          <a:prstGeom prst="rect">
            <a:avLst/>
          </a:prstGeom>
        </p:spPr>
      </p:pic>
      <p:sp>
        <p:nvSpPr>
          <p:cNvPr id="22" name="TextBox 21">
            <a:extLst>
              <a:ext uri="{FF2B5EF4-FFF2-40B4-BE49-F238E27FC236}">
                <a16:creationId xmlns:a16="http://schemas.microsoft.com/office/drawing/2014/main" id="{4FE1F745-A5C3-E329-09BA-A44F94AAD491}"/>
              </a:ext>
            </a:extLst>
          </p:cNvPr>
          <p:cNvSpPr txBox="1"/>
          <p:nvPr/>
        </p:nvSpPr>
        <p:spPr>
          <a:xfrm>
            <a:off x="-5090852" y="253614"/>
            <a:ext cx="6352047"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800">
                <a:solidFill>
                  <a:schemeClr val="accent1">
                    <a:lumMod val="75000"/>
                  </a:schemeClr>
                </a:solidFill>
                <a:latin typeface="Modern Love"/>
                <a:ea typeface="Calibri"/>
                <a:cs typeface="Calibri"/>
              </a:rPr>
              <a:t>ONLINE BANKING SECURITY MEASURES</a:t>
            </a:r>
          </a:p>
        </p:txBody>
      </p:sp>
      <p:grpSp>
        <p:nvGrpSpPr>
          <p:cNvPr id="13" name="Group 12">
            <a:extLst>
              <a:ext uri="{FF2B5EF4-FFF2-40B4-BE49-F238E27FC236}">
                <a16:creationId xmlns:a16="http://schemas.microsoft.com/office/drawing/2014/main" id="{B7504410-5334-BA1B-84A2-BD123711CE64}"/>
              </a:ext>
            </a:extLst>
          </p:cNvPr>
          <p:cNvGrpSpPr/>
          <p:nvPr/>
        </p:nvGrpSpPr>
        <p:grpSpPr>
          <a:xfrm>
            <a:off x="364902" y="-81140"/>
            <a:ext cx="4313246" cy="6943858"/>
            <a:chOff x="364902" y="-81140"/>
            <a:chExt cx="5976451" cy="6943858"/>
          </a:xfrm>
        </p:grpSpPr>
        <p:sp>
          <p:nvSpPr>
            <p:cNvPr id="14" name="Rectangle: Rounded Corners 13">
              <a:extLst>
                <a:ext uri="{FF2B5EF4-FFF2-40B4-BE49-F238E27FC236}">
                  <a16:creationId xmlns:a16="http://schemas.microsoft.com/office/drawing/2014/main" id="{D6F445C3-262E-A946-4A79-59D94FEADEC2}"/>
                </a:ext>
              </a:extLst>
            </p:cNvPr>
            <p:cNvSpPr/>
            <p:nvPr/>
          </p:nvSpPr>
          <p:spPr>
            <a:xfrm>
              <a:off x="364902" y="-81140"/>
              <a:ext cx="5409125" cy="6943858"/>
            </a:xfrm>
            <a:prstGeom prst="roundRect">
              <a:avLst/>
            </a:prstGeom>
            <a:solidFill>
              <a:srgbClr val="F2C6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2ADABF0D-6C47-EDDB-8B7E-DC00EB6CEF78}"/>
                </a:ext>
              </a:extLst>
            </p:cNvPr>
            <p:cNvSpPr/>
            <p:nvPr/>
          </p:nvSpPr>
          <p:spPr>
            <a:xfrm>
              <a:off x="5214452" y="1117956"/>
              <a:ext cx="1126901" cy="869323"/>
            </a:xfrm>
            <a:prstGeom prst="roundRect">
              <a:avLst/>
            </a:prstGeom>
            <a:solidFill>
              <a:srgbClr val="F2C68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82B99812-5F71-0988-904D-93CBE155D14B}"/>
              </a:ext>
            </a:extLst>
          </p:cNvPr>
          <p:cNvGrpSpPr/>
          <p:nvPr/>
        </p:nvGrpSpPr>
        <p:grpSpPr>
          <a:xfrm>
            <a:off x="-654676" y="-84785"/>
            <a:ext cx="4703144" cy="6947503"/>
            <a:chOff x="-654676" y="-81140"/>
            <a:chExt cx="6008649" cy="6943858"/>
          </a:xfrm>
        </p:grpSpPr>
        <p:sp>
          <p:nvSpPr>
            <p:cNvPr id="15" name="Rectangle: Rounded Corners 14">
              <a:extLst>
                <a:ext uri="{FF2B5EF4-FFF2-40B4-BE49-F238E27FC236}">
                  <a16:creationId xmlns:a16="http://schemas.microsoft.com/office/drawing/2014/main" id="{437C42F9-DA50-2F7F-7A69-437580BFB609}"/>
                </a:ext>
              </a:extLst>
            </p:cNvPr>
            <p:cNvSpPr/>
            <p:nvPr/>
          </p:nvSpPr>
          <p:spPr>
            <a:xfrm>
              <a:off x="-654676" y="-81140"/>
              <a:ext cx="5409125" cy="6943858"/>
            </a:xfrm>
            <a:prstGeom prst="roundRect">
              <a:avLst/>
            </a:prstGeom>
            <a:solidFill>
              <a:srgbClr val="FFB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7E4A7FF-EA11-ED01-E182-7938A85FEB75}"/>
                </a:ext>
              </a:extLst>
            </p:cNvPr>
            <p:cNvSpPr/>
            <p:nvPr/>
          </p:nvSpPr>
          <p:spPr>
            <a:xfrm>
              <a:off x="4227072" y="2137534"/>
              <a:ext cx="1126901" cy="869323"/>
            </a:xfrm>
            <a:prstGeom prst="roundRect">
              <a:avLst/>
            </a:prstGeom>
            <a:solidFill>
              <a:srgbClr val="FFB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7194B67-1825-8260-5447-63ADCEF305BC}"/>
              </a:ext>
            </a:extLst>
          </p:cNvPr>
          <p:cNvGrpSpPr/>
          <p:nvPr/>
        </p:nvGrpSpPr>
        <p:grpSpPr>
          <a:xfrm>
            <a:off x="-1631325" y="-81140"/>
            <a:ext cx="4969228" cy="6933126"/>
            <a:chOff x="-1642057" y="-102604"/>
            <a:chExt cx="5912058" cy="6943858"/>
          </a:xfrm>
        </p:grpSpPr>
        <p:sp>
          <p:nvSpPr>
            <p:cNvPr id="16" name="Rectangle: Rounded Corners 15">
              <a:extLst>
                <a:ext uri="{FF2B5EF4-FFF2-40B4-BE49-F238E27FC236}">
                  <a16:creationId xmlns:a16="http://schemas.microsoft.com/office/drawing/2014/main" id="{09CBF782-F342-0C61-3885-61032A76EB12}"/>
                </a:ext>
              </a:extLst>
            </p:cNvPr>
            <p:cNvSpPr/>
            <p:nvPr/>
          </p:nvSpPr>
          <p:spPr>
            <a:xfrm>
              <a:off x="-1642057" y="-102604"/>
              <a:ext cx="5409125" cy="6943858"/>
            </a:xfrm>
            <a:prstGeom prst="roundRect">
              <a:avLst/>
            </a:prstGeom>
            <a:solidFill>
              <a:srgbClr val="FCB1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8A1CA71-D7D2-FFA8-41A0-AD78C5E78C21}"/>
                </a:ext>
              </a:extLst>
            </p:cNvPr>
            <p:cNvSpPr/>
            <p:nvPr/>
          </p:nvSpPr>
          <p:spPr>
            <a:xfrm>
              <a:off x="3143100" y="3242971"/>
              <a:ext cx="1126901" cy="869323"/>
            </a:xfrm>
            <a:prstGeom prst="roundRect">
              <a:avLst/>
            </a:prstGeom>
            <a:solidFill>
              <a:srgbClr val="FCB1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66B6CF88-941A-96D4-B120-E30888516D09}"/>
              </a:ext>
            </a:extLst>
          </p:cNvPr>
          <p:cNvSpPr txBox="1"/>
          <p:nvPr/>
        </p:nvSpPr>
        <p:spPr>
          <a:xfrm>
            <a:off x="2709232" y="-1694661"/>
            <a:ext cx="80361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Calibri"/>
              </a:rPr>
              <a:t>Phishing Awareness</a:t>
            </a:r>
            <a:endParaRPr lang="en-US" sz="3600"/>
          </a:p>
        </p:txBody>
      </p:sp>
      <p:sp>
        <p:nvSpPr>
          <p:cNvPr id="30" name="TextBox 29">
            <a:extLst>
              <a:ext uri="{FF2B5EF4-FFF2-40B4-BE49-F238E27FC236}">
                <a16:creationId xmlns:a16="http://schemas.microsoft.com/office/drawing/2014/main" id="{E7F592F6-CC0E-9212-04BD-6342FD245A58}"/>
              </a:ext>
            </a:extLst>
          </p:cNvPr>
          <p:cNvSpPr txBox="1"/>
          <p:nvPr/>
        </p:nvSpPr>
        <p:spPr>
          <a:xfrm>
            <a:off x="-10498153" y="2522101"/>
            <a:ext cx="9633476"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202124"/>
                </a:solidFill>
                <a:latin typeface="Arial"/>
                <a:cs typeface="Arial"/>
              </a:rPr>
              <a:t>Why is it important to know about phishing?</a:t>
            </a:r>
            <a:endParaRPr lang="en-US" sz="1600">
              <a:cs typeface="Calibri"/>
            </a:endParaRPr>
          </a:p>
          <a:p>
            <a:r>
              <a:rPr lang="en" sz="1600">
                <a:solidFill>
                  <a:srgbClr val="4D5156"/>
                </a:solidFill>
                <a:latin typeface="Arial"/>
                <a:cs typeface="Arial"/>
              </a:rPr>
              <a:t>Phishing attacks are a constant threat to campus and are becoming increasingly sophisticated. Successful Phishing attacks can: Cause financial loss for victims. Put their personal information at </a:t>
            </a:r>
            <a:r>
              <a:rPr lang="en" sz="1600" err="1">
                <a:solidFill>
                  <a:srgbClr val="4D5156"/>
                </a:solidFill>
                <a:latin typeface="Arial"/>
                <a:cs typeface="Arial"/>
              </a:rPr>
              <a:t>risk.</a:t>
            </a:r>
            <a:r>
              <a:rPr lang="en" sz="1600" err="1">
                <a:solidFill>
                  <a:srgbClr val="4D5156"/>
                </a:solidFill>
                <a:ea typeface="+mn-lt"/>
                <a:cs typeface="+mn-lt"/>
              </a:rPr>
              <a:t>With</a:t>
            </a:r>
            <a:r>
              <a:rPr lang="en" sz="1600">
                <a:solidFill>
                  <a:srgbClr val="4D5156"/>
                </a:solidFill>
                <a:ea typeface="+mn-lt"/>
                <a:cs typeface="+mn-lt"/>
              </a:rPr>
              <a:t> the sensitive information obtained from a successful phishing scam, these thieves can take out loans or obtain credit cards and even driver's licenses in your name. </a:t>
            </a:r>
            <a:r>
              <a:rPr lang="en" sz="1600">
                <a:solidFill>
                  <a:srgbClr val="040C28"/>
                </a:solidFill>
                <a:ea typeface="+mn-lt"/>
                <a:cs typeface="+mn-lt"/>
              </a:rPr>
              <a:t>They can do damage to your financial history and personal reputation that can take years to unravel</a:t>
            </a:r>
            <a:r>
              <a:rPr lang="en" sz="1600">
                <a:solidFill>
                  <a:srgbClr val="4D5156"/>
                </a:solidFill>
                <a:ea typeface="+mn-lt"/>
                <a:cs typeface="+mn-lt"/>
              </a:rPr>
              <a:t>.</a:t>
            </a:r>
            <a:endParaRPr lang="en" sz="1600">
              <a:solidFill>
                <a:srgbClr val="4D5156"/>
              </a:solidFill>
              <a:cs typeface="Calibri"/>
            </a:endParaRPr>
          </a:p>
          <a:p>
            <a:pPr algn="l"/>
            <a:endParaRPr lang="en" sz="1600">
              <a:solidFill>
                <a:srgbClr val="4D5156"/>
              </a:solidFill>
              <a:cs typeface="Calibri"/>
            </a:endParaRPr>
          </a:p>
          <a:p>
            <a:r>
              <a:rPr lang="en" sz="1600">
                <a:solidFill>
                  <a:srgbClr val="4D5156"/>
                </a:solidFill>
                <a:cs typeface="Calibri"/>
              </a:rPr>
              <a:t>How Do We Recognize Phishing?</a:t>
            </a:r>
          </a:p>
          <a:p>
            <a:r>
              <a:rPr lang="en" sz="1600">
                <a:solidFill>
                  <a:srgbClr val="1B1B1B"/>
                </a:solidFill>
                <a:ea typeface="+mn-lt"/>
                <a:cs typeface="+mn-lt"/>
              </a:rPr>
              <a:t>Scammers use email or text messages to try to steal your passwords, account numbers, or Social Security numbers. If they get that information, they could get access to your email, bank, or other accounts. Or they could sell your information to other scammers. Scammers launch thousands of phishing attacks like these every day </a:t>
            </a:r>
            <a:endParaRPr lang="en" sz="1600">
              <a:solidFill>
                <a:srgbClr val="1B1B1B"/>
              </a:solidFill>
              <a:cs typeface="Calibri"/>
            </a:endParaRPr>
          </a:p>
          <a:p>
            <a:r>
              <a:rPr lang="en" sz="1600">
                <a:solidFill>
                  <a:srgbClr val="1B1B1B"/>
                </a:solidFill>
                <a:latin typeface="Inter"/>
                <a:cs typeface="Calibri"/>
              </a:rPr>
              <a:t>Phishing emails and text messages often tell a story to trick you into clicking on a link or opening an attachment. You might get an unexpected email or text message that looks like it’s from a company you know or trust, like a bank or a credit card or utility company. Or maybe it’s from an online payment website or app. The message could be from a scammer, who might</a:t>
            </a:r>
            <a:endParaRPr lang="en" sz="1600">
              <a:cs typeface="Calibri"/>
            </a:endParaRPr>
          </a:p>
          <a:p>
            <a:pPr marL="285750" indent="-285750">
              <a:buFont typeface="Arial"/>
              <a:buChar char="•"/>
            </a:pPr>
            <a:r>
              <a:rPr lang="en" sz="1600">
                <a:solidFill>
                  <a:srgbClr val="1B1B1B"/>
                </a:solidFill>
                <a:latin typeface="Inter"/>
                <a:cs typeface="Calibri"/>
              </a:rPr>
              <a:t>say they’ve noticed some suspicious activity or log-in attempts — they haven’t</a:t>
            </a:r>
            <a:endParaRPr lang="en" sz="1600">
              <a:cs typeface="Calibri"/>
            </a:endParaRPr>
          </a:p>
          <a:p>
            <a:pPr marL="285750" indent="-285750">
              <a:buFont typeface="Arial"/>
              <a:buChar char="•"/>
            </a:pPr>
            <a:r>
              <a:rPr lang="en" sz="1600">
                <a:solidFill>
                  <a:srgbClr val="1B1B1B"/>
                </a:solidFill>
                <a:latin typeface="Inter"/>
                <a:cs typeface="Calibri"/>
              </a:rPr>
              <a:t>claim there’s a problem with your account or your payment information — there isn’t</a:t>
            </a:r>
            <a:endParaRPr lang="en" sz="1600">
              <a:cs typeface="Calibri"/>
            </a:endParaRPr>
          </a:p>
          <a:p>
            <a:pPr marL="285750" indent="-285750">
              <a:buFont typeface="Arial"/>
              <a:buChar char="•"/>
            </a:pPr>
            <a:r>
              <a:rPr lang="en" sz="1600">
                <a:solidFill>
                  <a:srgbClr val="1B1B1B"/>
                </a:solidFill>
                <a:latin typeface="Inter"/>
                <a:cs typeface="Calibri"/>
              </a:rPr>
              <a:t>say you need to confirm some personal or financial information — you don’t</a:t>
            </a:r>
            <a:endParaRPr lang="en" sz="1600">
              <a:cs typeface="Calibri"/>
            </a:endParaRPr>
          </a:p>
          <a:p>
            <a:pPr marL="285750" indent="-285750">
              <a:buFont typeface="Arial"/>
              <a:buChar char="•"/>
            </a:pPr>
            <a:r>
              <a:rPr lang="en" sz="1600">
                <a:solidFill>
                  <a:srgbClr val="1B1B1B"/>
                </a:solidFill>
                <a:latin typeface="Inter"/>
                <a:cs typeface="Calibri"/>
              </a:rPr>
              <a:t>include an invoice you don’t recognize — it’s fake</a:t>
            </a:r>
            <a:endParaRPr lang="en" sz="1600">
              <a:cs typeface="Calibri"/>
            </a:endParaRPr>
          </a:p>
          <a:p>
            <a:pPr marL="285750" indent="-285750">
              <a:buFont typeface="Arial"/>
              <a:buChar char="•"/>
            </a:pPr>
            <a:r>
              <a:rPr lang="en" sz="1600">
                <a:solidFill>
                  <a:srgbClr val="1B1B1B"/>
                </a:solidFill>
                <a:latin typeface="Inter"/>
                <a:cs typeface="Calibri"/>
              </a:rPr>
              <a:t>want you to click on a link to make a payment — but the link has malware</a:t>
            </a:r>
            <a:endParaRPr lang="en" sz="1600">
              <a:cs typeface="Calibri"/>
            </a:endParaRPr>
          </a:p>
          <a:p>
            <a:pPr marL="285750" indent="-285750">
              <a:buFont typeface="Arial"/>
              <a:buChar char="•"/>
            </a:pPr>
            <a:r>
              <a:rPr lang="en" sz="1600">
                <a:solidFill>
                  <a:srgbClr val="1B1B1B"/>
                </a:solidFill>
                <a:latin typeface="Inter"/>
                <a:cs typeface="Calibri"/>
              </a:rPr>
              <a:t>say you’re eligible to register for a government refund — it’s a scam</a:t>
            </a:r>
            <a:endParaRPr lang="en" sz="1600">
              <a:cs typeface="Calibri"/>
            </a:endParaRPr>
          </a:p>
          <a:p>
            <a:pPr marL="285750" indent="-285750">
              <a:buFont typeface="Arial"/>
              <a:buChar char="•"/>
            </a:pPr>
            <a:r>
              <a:rPr lang="en" sz="1600">
                <a:solidFill>
                  <a:srgbClr val="1B1B1B"/>
                </a:solidFill>
                <a:latin typeface="Inter"/>
                <a:cs typeface="Calibri"/>
              </a:rPr>
              <a:t>offer a coupon for free stuff — it’s not real</a:t>
            </a:r>
            <a:endParaRPr lang="en" sz="1600">
              <a:cs typeface="Calibri"/>
            </a:endParaRPr>
          </a:p>
          <a:p>
            <a:endParaRPr lang="en">
              <a:solidFill>
                <a:srgbClr val="1B1B1B"/>
              </a:solidFill>
              <a:cs typeface="Calibri"/>
            </a:endParaRPr>
          </a:p>
          <a:p>
            <a:endParaRPr lang="en-US">
              <a:cs typeface="Calibri"/>
            </a:endParaRPr>
          </a:p>
        </p:txBody>
      </p:sp>
      <p:pic>
        <p:nvPicPr>
          <p:cNvPr id="31" name="Picture 30" descr="A orange flower with a white center&#10;&#10;Description automatically generated">
            <a:extLst>
              <a:ext uri="{FF2B5EF4-FFF2-40B4-BE49-F238E27FC236}">
                <a16:creationId xmlns:a16="http://schemas.microsoft.com/office/drawing/2014/main" id="{C4918F7F-F137-6F19-AEFE-92906D31175F}"/>
              </a:ext>
            </a:extLst>
          </p:cNvPr>
          <p:cNvPicPr>
            <a:picLocks noChangeAspect="1"/>
          </p:cNvPicPr>
          <p:nvPr/>
        </p:nvPicPr>
        <p:blipFill>
          <a:blip r:embed="rId3"/>
          <a:stretch>
            <a:fillRect/>
          </a:stretch>
        </p:blipFill>
        <p:spPr>
          <a:xfrm>
            <a:off x="-5240746" y="3505894"/>
            <a:ext cx="4482662" cy="4508937"/>
          </a:xfrm>
          <a:prstGeom prst="rect">
            <a:avLst/>
          </a:prstGeom>
        </p:spPr>
      </p:pic>
      <p:grpSp>
        <p:nvGrpSpPr>
          <p:cNvPr id="10" name="Group 9">
            <a:extLst>
              <a:ext uri="{FF2B5EF4-FFF2-40B4-BE49-F238E27FC236}">
                <a16:creationId xmlns:a16="http://schemas.microsoft.com/office/drawing/2014/main" id="{E6A9EA42-0057-6F93-2E40-1E4262F6CC47}"/>
              </a:ext>
            </a:extLst>
          </p:cNvPr>
          <p:cNvGrpSpPr/>
          <p:nvPr/>
        </p:nvGrpSpPr>
        <p:grpSpPr>
          <a:xfrm>
            <a:off x="-2687909" y="-84785"/>
            <a:ext cx="4931965" cy="6947503"/>
            <a:chOff x="-2661633" y="-81140"/>
            <a:chExt cx="5890592" cy="6943858"/>
          </a:xfrm>
        </p:grpSpPr>
        <p:sp>
          <p:nvSpPr>
            <p:cNvPr id="17" name="Rectangle: Rounded Corners 16">
              <a:extLst>
                <a:ext uri="{FF2B5EF4-FFF2-40B4-BE49-F238E27FC236}">
                  <a16:creationId xmlns:a16="http://schemas.microsoft.com/office/drawing/2014/main" id="{17FC4EB2-6D67-302F-2AD4-EB555C94451C}"/>
                </a:ext>
              </a:extLst>
            </p:cNvPr>
            <p:cNvSpPr/>
            <p:nvPr/>
          </p:nvSpPr>
          <p:spPr>
            <a:xfrm>
              <a:off x="-2661633" y="-81140"/>
              <a:ext cx="5409125" cy="6943858"/>
            </a:xfrm>
            <a:prstGeom prst="roundRect">
              <a:avLst/>
            </a:prstGeom>
            <a:solidFill>
              <a:srgbClr val="F7A2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7D84F94-6D2F-3E10-6BE9-CF7D8CA3D671}"/>
                </a:ext>
              </a:extLst>
            </p:cNvPr>
            <p:cNvSpPr/>
            <p:nvPr/>
          </p:nvSpPr>
          <p:spPr>
            <a:xfrm>
              <a:off x="2102058" y="4466464"/>
              <a:ext cx="1126901" cy="869323"/>
            </a:xfrm>
            <a:prstGeom prst="roundRect">
              <a:avLst/>
            </a:prstGeom>
            <a:solidFill>
              <a:srgbClr val="F7A2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F76F1B5C-DB58-F137-3158-D88EA9C1AE25}"/>
              </a:ext>
            </a:extLst>
          </p:cNvPr>
          <p:cNvSpPr txBox="1"/>
          <p:nvPr/>
        </p:nvSpPr>
        <p:spPr>
          <a:xfrm>
            <a:off x="-11148121" y="2066739"/>
            <a:ext cx="1028049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Calibri"/>
              </a:rPr>
              <a:t>Monitoring Transactions And Securing Your Device</a:t>
            </a:r>
          </a:p>
        </p:txBody>
      </p:sp>
      <p:pic>
        <p:nvPicPr>
          <p:cNvPr id="34" name="Picture 33" descr="A bank building with a sign and dollar signs&#10;&#10;Description automatically generated">
            <a:extLst>
              <a:ext uri="{FF2B5EF4-FFF2-40B4-BE49-F238E27FC236}">
                <a16:creationId xmlns:a16="http://schemas.microsoft.com/office/drawing/2014/main" id="{2F7E4196-4535-3366-74A2-594191E512A4}"/>
              </a:ext>
            </a:extLst>
          </p:cNvPr>
          <p:cNvPicPr>
            <a:picLocks noChangeAspect="1"/>
          </p:cNvPicPr>
          <p:nvPr/>
        </p:nvPicPr>
        <p:blipFill>
          <a:blip r:embed="rId4"/>
          <a:stretch>
            <a:fillRect/>
          </a:stretch>
        </p:blipFill>
        <p:spPr>
          <a:xfrm>
            <a:off x="-8472831" y="2880991"/>
            <a:ext cx="4914900" cy="4029075"/>
          </a:xfrm>
          <a:prstGeom prst="rect">
            <a:avLst/>
          </a:prstGeom>
        </p:spPr>
      </p:pic>
      <p:grpSp>
        <p:nvGrpSpPr>
          <p:cNvPr id="9" name="Group 8">
            <a:extLst>
              <a:ext uri="{FF2B5EF4-FFF2-40B4-BE49-F238E27FC236}">
                <a16:creationId xmlns:a16="http://schemas.microsoft.com/office/drawing/2014/main" id="{FB17342A-25DA-F63D-F652-BE19C026D90F}"/>
              </a:ext>
            </a:extLst>
          </p:cNvPr>
          <p:cNvGrpSpPr/>
          <p:nvPr/>
        </p:nvGrpSpPr>
        <p:grpSpPr>
          <a:xfrm>
            <a:off x="-3800377" y="-84785"/>
            <a:ext cx="4652923" cy="6947503"/>
            <a:chOff x="-3852929" y="-81140"/>
            <a:chExt cx="5879860" cy="6943858"/>
          </a:xfrm>
        </p:grpSpPr>
        <p:sp>
          <p:nvSpPr>
            <p:cNvPr id="18" name="Rectangle: Rounded Corners 17">
              <a:extLst>
                <a:ext uri="{FF2B5EF4-FFF2-40B4-BE49-F238E27FC236}">
                  <a16:creationId xmlns:a16="http://schemas.microsoft.com/office/drawing/2014/main" id="{56DAC12C-7835-03E7-EC16-BD83212C73F0}"/>
                </a:ext>
              </a:extLst>
            </p:cNvPr>
            <p:cNvSpPr/>
            <p:nvPr/>
          </p:nvSpPr>
          <p:spPr>
            <a:xfrm>
              <a:off x="-3852929" y="-81140"/>
              <a:ext cx="5409125" cy="6943858"/>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0E4E0D35-CD0F-CB5F-8B12-2E406CE13F56}"/>
                </a:ext>
              </a:extLst>
            </p:cNvPr>
            <p:cNvSpPr/>
            <p:nvPr/>
          </p:nvSpPr>
          <p:spPr>
            <a:xfrm>
              <a:off x="900030" y="5518238"/>
              <a:ext cx="1126901" cy="869323"/>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E91692AA-8F4B-BBAA-2E4A-15C8DF2B2CD9}"/>
              </a:ext>
            </a:extLst>
          </p:cNvPr>
          <p:cNvSpPr txBox="1"/>
          <p:nvPr/>
        </p:nvSpPr>
        <p:spPr>
          <a:xfrm>
            <a:off x="177024" y="-2058902"/>
            <a:ext cx="1154228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a:solidFill>
                  <a:schemeClr val="accent1">
                    <a:lumMod val="50000"/>
                  </a:schemeClr>
                </a:solidFill>
                <a:latin typeface="Modern Love"/>
                <a:cs typeface="Calibri"/>
              </a:rPr>
              <a:t>CREDITS </a:t>
            </a:r>
            <a:endParaRPr lang="en-US" sz="6000">
              <a:solidFill>
                <a:schemeClr val="accent1">
                  <a:lumMod val="50000"/>
                </a:schemeClr>
              </a:solidFill>
              <a:latin typeface="Modern Love"/>
            </a:endParaRPr>
          </a:p>
        </p:txBody>
      </p:sp>
      <p:sp>
        <p:nvSpPr>
          <p:cNvPr id="36" name="TextBox 35">
            <a:extLst>
              <a:ext uri="{FF2B5EF4-FFF2-40B4-BE49-F238E27FC236}">
                <a16:creationId xmlns:a16="http://schemas.microsoft.com/office/drawing/2014/main" id="{67CBB2FC-F94B-FFEF-2868-52931E598008}"/>
              </a:ext>
            </a:extLst>
          </p:cNvPr>
          <p:cNvSpPr txBox="1"/>
          <p:nvPr/>
        </p:nvSpPr>
        <p:spPr>
          <a:xfrm>
            <a:off x="2587298" y="-5253927"/>
            <a:ext cx="651580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cs typeface="Calibri"/>
              </a:rPr>
              <a:t>Slides</a:t>
            </a:r>
          </a:p>
          <a:p>
            <a:pPr algn="ctr"/>
            <a:r>
              <a:rPr lang="en-US" sz="2800">
                <a:cs typeface="Calibri"/>
              </a:rPr>
              <a:t>VARAD KALE  </a:t>
            </a:r>
          </a:p>
          <a:p>
            <a:pPr algn="ctr"/>
            <a:r>
              <a:rPr lang="en-US" sz="2800">
                <a:cs typeface="Calibri"/>
              </a:rPr>
              <a:t>SIYA </a:t>
            </a:r>
          </a:p>
          <a:p>
            <a:pPr algn="ctr"/>
            <a:endParaRPr lang="en-US" sz="2800">
              <a:cs typeface="Calibri"/>
            </a:endParaRPr>
          </a:p>
          <a:p>
            <a:pPr algn="ctr"/>
            <a:r>
              <a:rPr lang="en-US" sz="2800">
                <a:cs typeface="Calibri"/>
              </a:rPr>
              <a:t>Presentation</a:t>
            </a:r>
          </a:p>
          <a:p>
            <a:pPr algn="ctr"/>
            <a:r>
              <a:rPr lang="en-US" sz="2800">
                <a:cs typeface="Calibri"/>
              </a:rPr>
              <a:t>Shlok</a:t>
            </a:r>
          </a:p>
          <a:p>
            <a:pPr algn="ctr"/>
            <a:r>
              <a:rPr lang="en-US" sz="2800">
                <a:cs typeface="Calibri"/>
              </a:rPr>
              <a:t>Shourya</a:t>
            </a:r>
          </a:p>
          <a:p>
            <a:pPr algn="ctr"/>
            <a:r>
              <a:rPr lang="en-US" sz="2800" err="1">
                <a:cs typeface="Calibri"/>
              </a:rPr>
              <a:t>Suyashee</a:t>
            </a:r>
          </a:p>
          <a:p>
            <a:pPr algn="ctr"/>
            <a:r>
              <a:rPr lang="en-US" sz="2800">
                <a:cs typeface="Calibri"/>
              </a:rPr>
              <a:t>Chinmaya</a:t>
            </a:r>
          </a:p>
        </p:txBody>
      </p:sp>
      <p:pic>
        <p:nvPicPr>
          <p:cNvPr id="39" name="Picture 38" descr="Green paper money falling on a black background&#10;&#10;Description automatically generated">
            <a:extLst>
              <a:ext uri="{FF2B5EF4-FFF2-40B4-BE49-F238E27FC236}">
                <a16:creationId xmlns:a16="http://schemas.microsoft.com/office/drawing/2014/main" id="{61BC10D4-A0F8-A648-F619-488D7300E404}"/>
              </a:ext>
            </a:extLst>
          </p:cNvPr>
          <p:cNvPicPr>
            <a:picLocks noChangeAspect="1"/>
          </p:cNvPicPr>
          <p:nvPr/>
        </p:nvPicPr>
        <p:blipFill>
          <a:blip r:embed="rId5"/>
          <a:stretch>
            <a:fillRect/>
          </a:stretch>
        </p:blipFill>
        <p:spPr>
          <a:xfrm rot="20220000">
            <a:off x="-1931916" y="-6099017"/>
            <a:ext cx="6172002" cy="6374524"/>
          </a:xfrm>
          <a:prstGeom prst="rect">
            <a:avLst/>
          </a:prstGeom>
        </p:spPr>
      </p:pic>
      <p:pic>
        <p:nvPicPr>
          <p:cNvPr id="40" name="Picture 39" descr="Green paper money falling on a black background&#10;&#10;Description automatically generated">
            <a:extLst>
              <a:ext uri="{FF2B5EF4-FFF2-40B4-BE49-F238E27FC236}">
                <a16:creationId xmlns:a16="http://schemas.microsoft.com/office/drawing/2014/main" id="{08BBA814-F233-6C45-F4E2-D8C2160E0D29}"/>
              </a:ext>
            </a:extLst>
          </p:cNvPr>
          <p:cNvPicPr>
            <a:picLocks noChangeAspect="1"/>
          </p:cNvPicPr>
          <p:nvPr/>
        </p:nvPicPr>
        <p:blipFill>
          <a:blip r:embed="rId5"/>
          <a:stretch>
            <a:fillRect/>
          </a:stretch>
        </p:blipFill>
        <p:spPr>
          <a:xfrm rot="19560000">
            <a:off x="7650759" y="-3866011"/>
            <a:ext cx="4114800" cy="4114800"/>
          </a:xfrm>
          <a:prstGeom prst="rect">
            <a:avLst/>
          </a:prstGeom>
        </p:spPr>
      </p:pic>
      <p:sp>
        <p:nvSpPr>
          <p:cNvPr id="37" name="TextBox 36">
            <a:extLst>
              <a:ext uri="{FF2B5EF4-FFF2-40B4-BE49-F238E27FC236}">
                <a16:creationId xmlns:a16="http://schemas.microsoft.com/office/drawing/2014/main" id="{CE5F0260-3AAC-03F1-9BA4-40F6EDC11DB3}"/>
              </a:ext>
            </a:extLst>
          </p:cNvPr>
          <p:cNvSpPr txBox="1"/>
          <p:nvPr/>
        </p:nvSpPr>
        <p:spPr>
          <a:xfrm>
            <a:off x="6186530" y="1868247"/>
            <a:ext cx="501372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600">
                <a:latin typeface="Modern Love"/>
                <a:cs typeface="Calibri" panose="020F0502020204030204"/>
              </a:rPr>
              <a:t>Thank</a:t>
            </a:r>
          </a:p>
          <a:p>
            <a:pPr algn="ctr"/>
            <a:r>
              <a:rPr lang="en-US" sz="9600">
                <a:latin typeface="Modern Love"/>
                <a:cs typeface="Calibri" panose="020F0502020204030204"/>
              </a:rPr>
              <a:t>You</a:t>
            </a:r>
          </a:p>
        </p:txBody>
      </p:sp>
    </p:spTree>
    <p:extLst>
      <p:ext uri="{BB962C8B-B14F-4D97-AF65-F5344CB8AC3E}">
        <p14:creationId xmlns:p14="http://schemas.microsoft.com/office/powerpoint/2010/main" val="4245606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2024-02-19T15:07:33Z</dcterms:created>
  <dcterms:modified xsi:type="dcterms:W3CDTF">2024-02-19T19:34:26Z</dcterms:modified>
</cp:coreProperties>
</file>