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753600" cx="130048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D9D9D"/>
              </a:buClr>
              <a:buSzPts val="3000"/>
              <a:buFont typeface="Gill Sans"/>
              <a:buNone/>
              <a:defRPr i="1" sz="3000">
                <a:solidFill>
                  <a:srgbClr val="9D9D9D"/>
                </a:solidFill>
              </a:defRPr>
            </a:lvl1pPr>
            <a:lvl2pPr indent="-26289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2pPr>
            <a:lvl3pPr indent="-262889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3pPr>
            <a:lvl4pPr indent="-262889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4pPr>
            <a:lvl5pPr indent="-262889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  <a:defRPr sz="3600"/>
            </a:lvl1pPr>
            <a:lvl2pPr indent="-26289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2pPr>
            <a:lvl3pPr indent="-262889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3pPr>
            <a:lvl4pPr indent="-262889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4pPr>
            <a:lvl5pPr indent="-262889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08000" y="2578100"/>
            <a:ext cx="11988800" cy="0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 flipH="1" rot="10800000">
            <a:off x="508000" y="9245597"/>
            <a:ext cx="11988800" cy="3"/>
          </a:xfrm>
          <a:prstGeom prst="straightConnector1">
            <a:avLst/>
          </a:prstGeom>
          <a:noFill/>
          <a:ln cap="flat" cmpd="sng" w="762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 flipH="1" rot="10800000">
            <a:off x="508000" y="508000"/>
            <a:ext cx="11988800" cy="1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6289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1pPr>
            <a:lvl2pPr indent="-26289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2pPr>
            <a:lvl3pPr indent="-262889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3pPr>
            <a:lvl4pPr indent="-262889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4pPr>
            <a:lvl5pPr indent="-262889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08000" y="5181600"/>
            <a:ext cx="11988800" cy="0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>
            <p:ph idx="2" type="pic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400"/>
              <a:buFont typeface="Gill Sans"/>
              <a:buNone/>
              <a:defRPr sz="2400"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showMasterSp="0">
  <p:cSld name="Title - To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08000" y="2578100"/>
            <a:ext cx="11997292" cy="0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 flipH="1" rot="10800000">
            <a:off x="508000" y="9245597"/>
            <a:ext cx="11988800" cy="3"/>
          </a:xfrm>
          <a:prstGeom prst="straightConnector1">
            <a:avLst/>
          </a:prstGeom>
          <a:noFill/>
          <a:ln cap="flat" cmpd="sng" w="762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" name="Google Shape;39;p7"/>
          <p:cNvCxnSpPr/>
          <p:nvPr/>
        </p:nvCxnSpPr>
        <p:spPr>
          <a:xfrm flipH="1" rot="10800000">
            <a:off x="508000" y="508000"/>
            <a:ext cx="11988800" cy="1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 showMasterSp="0">
  <p:cSld name="Title, Bullets &amp;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8"/>
          <p:cNvCxnSpPr/>
          <p:nvPr/>
        </p:nvCxnSpPr>
        <p:spPr>
          <a:xfrm>
            <a:off x="508000" y="2578100"/>
            <a:ext cx="11988800" cy="0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" name="Google Shape;44;p8"/>
          <p:cNvCxnSpPr/>
          <p:nvPr/>
        </p:nvCxnSpPr>
        <p:spPr>
          <a:xfrm flipH="1" rot="10800000">
            <a:off x="508000" y="9245597"/>
            <a:ext cx="11988800" cy="3"/>
          </a:xfrm>
          <a:prstGeom prst="straightConnector1">
            <a:avLst/>
          </a:prstGeom>
          <a:noFill/>
          <a:ln cap="flat" cmpd="sng" w="762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" name="Google Shape;45;p8"/>
          <p:cNvCxnSpPr/>
          <p:nvPr/>
        </p:nvCxnSpPr>
        <p:spPr>
          <a:xfrm flipH="1" rot="10800000">
            <a:off x="508000" y="508000"/>
            <a:ext cx="11988800" cy="1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6" name="Google Shape;46;p8"/>
          <p:cNvSpPr/>
          <p:nvPr>
            <p:ph idx="2" type="pic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Gill Sans"/>
              <a:buChar char="•"/>
              <a:defRPr sz="3000"/>
            </a:lvl1pPr>
            <a:lvl2pPr indent="-2857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Gill Sans"/>
              <a:buChar char="•"/>
              <a:defRPr sz="3000"/>
            </a:lvl2pPr>
            <a:lvl3pPr indent="-2857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Gill Sans"/>
              <a:buChar char="•"/>
              <a:defRPr sz="3000"/>
            </a:lvl3pPr>
            <a:lvl4pPr indent="-2857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Gill Sans"/>
              <a:buChar char="•"/>
              <a:defRPr sz="3000"/>
            </a:lvl4pPr>
            <a:lvl5pPr indent="-2857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Gill Sans"/>
              <a:buChar char="•"/>
              <a:defRPr sz="3000"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6289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1pPr>
            <a:lvl2pPr indent="-26289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2pPr>
            <a:lvl3pPr indent="-262889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3pPr>
            <a:lvl4pPr indent="-262889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4pPr>
            <a:lvl5pPr indent="-262889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5pPr>
            <a:lvl6pPr indent="-262889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6pPr>
            <a:lvl7pPr indent="-262889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7pPr>
            <a:lvl8pPr indent="-26289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8pPr>
            <a:lvl9pPr indent="-26289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54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>
            <p:ph idx="2" type="pic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0"/>
          <p:cNvSpPr/>
          <p:nvPr>
            <p:ph idx="3" type="pic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4" type="pic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508000" y="9245597"/>
            <a:ext cx="11988800" cy="3"/>
          </a:xfrm>
          <a:prstGeom prst="straightConnector1">
            <a:avLst/>
          </a:prstGeom>
          <a:noFill/>
          <a:ln cap="flat" cmpd="sng" w="762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" name="Google Shape;7;p1"/>
          <p:cNvCxnSpPr/>
          <p:nvPr/>
        </p:nvCxnSpPr>
        <p:spPr>
          <a:xfrm flipH="1" rot="10800000">
            <a:off x="508000" y="508000"/>
            <a:ext cx="11988800" cy="1"/>
          </a:xfrm>
          <a:prstGeom prst="straightConnector1">
            <a:avLst/>
          </a:prstGeom>
          <a:noFill/>
          <a:ln cap="flat" cmpd="sng" w="12700">
            <a:solidFill>
              <a:srgbClr val="444444">
                <a:alpha val="2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9337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3369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336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336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337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337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337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337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337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Char char="•"/>
              <a:defRPr b="0" i="0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  <a:defRPr b="0" i="0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519" y="892949"/>
            <a:ext cx="5829301" cy="78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CITY HUB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</a:pPr>
            <a:r>
              <a:rPr lang="en-US" sz="3600" cap="none">
                <a:latin typeface="Gill Sans"/>
                <a:ea typeface="Gill Sans"/>
                <a:cs typeface="Gill Sans"/>
                <a:sym typeface="Gill Sans"/>
              </a:rPr>
              <a:t>by ~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</a:pPr>
            <a:r>
              <a:rPr lang="en-US" sz="3600" cap="none">
                <a:latin typeface="Gill Sans"/>
                <a:ea typeface="Gill Sans"/>
                <a:cs typeface="Gill Sans"/>
                <a:sym typeface="Gill Sans"/>
              </a:rPr>
              <a:t>Hari charan:01FB16ECS</a:t>
            </a:r>
            <a:r>
              <a:rPr lang="en-US" sz="3600"/>
              <a:t>128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</a:pPr>
            <a:r>
              <a:rPr lang="en-US" sz="3600" cap="none">
                <a:latin typeface="Gill Sans"/>
                <a:ea typeface="Gill Sans"/>
                <a:cs typeface="Gill Sans"/>
                <a:sym typeface="Gill Sans"/>
              </a:rPr>
              <a:t>Jaswanth:01FB16ECS145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</a:pPr>
            <a:r>
              <a:rPr lang="en-US" sz="3600" cap="none">
                <a:latin typeface="Gill Sans"/>
                <a:ea typeface="Gill Sans"/>
                <a:cs typeface="Gill Sans"/>
                <a:sym typeface="Gill Sans"/>
              </a:rPr>
              <a:t>Hemanth M:01FB16ECS133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600"/>
              <a:buFont typeface="Gill Sans"/>
              <a:buNone/>
            </a:pPr>
            <a:r>
              <a:rPr lang="en-US" sz="3600" cap="none">
                <a:latin typeface="Gill Sans"/>
                <a:ea typeface="Gill Sans"/>
                <a:cs typeface="Gill Sans"/>
                <a:sym typeface="Gill Sans"/>
              </a:rPr>
              <a:t>Lakshmitha:01FB16ECS177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lang="en-US" sz="3000">
                <a:solidFill>
                  <a:srgbClr val="FFFFFF"/>
                </a:solidFill>
              </a:rPr>
              <a:t>WEB TECHNOLOGY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b="0" i="0" lang="en-US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TECHNOLOGIES USED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094"/>
              <a:buFont typeface="Gill Sans"/>
              <a:buNone/>
            </a:pPr>
            <a:r>
              <a:rPr lang="en-US" sz="3094">
                <a:latin typeface="Gill Sans"/>
                <a:ea typeface="Gill Sans"/>
                <a:cs typeface="Gill Sans"/>
                <a:sym typeface="Gill Sans"/>
              </a:rPr>
              <a:t>PERIODIC REFRESH :</a:t>
            </a:r>
            <a:endParaRPr/>
          </a:p>
          <a:p>
            <a:pPr indent="-381381" lvl="0" marL="381381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BEBEBE"/>
              </a:buClr>
              <a:buSzPts val="3868"/>
              <a:buFont typeface="Gill Sans"/>
              <a:buChar char="•"/>
            </a:pPr>
            <a:r>
              <a:rPr lang="en-US" sz="3094"/>
              <a:t>It is a design pattern </a:t>
            </a:r>
            <a:endParaRPr/>
          </a:p>
          <a:p>
            <a:pPr indent="-381381" lvl="0" marL="381381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BEBEBE"/>
              </a:buClr>
              <a:buSzPts val="3868"/>
              <a:buFont typeface="Gill Sans"/>
              <a:buChar char="•"/>
            </a:pPr>
            <a:r>
              <a:rPr lang="en-US" sz="3094"/>
              <a:t> Describes the process of checking for new server information in specific intervals </a:t>
            </a:r>
            <a:endParaRPr/>
          </a:p>
          <a:p>
            <a:pPr indent="-381381" lvl="0" marL="381381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BEBEBE"/>
              </a:buClr>
              <a:buSzPts val="3868"/>
              <a:buFont typeface="Gill Sans"/>
              <a:buChar char="•"/>
            </a:pPr>
            <a:r>
              <a:rPr lang="en-US" sz="3094"/>
              <a:t> This approach is also called polling </a:t>
            </a:r>
            <a:endParaRPr/>
          </a:p>
          <a:p>
            <a:pPr indent="-381381" lvl="0" marL="381381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BEBEBE"/>
              </a:buClr>
              <a:buSzPts val="3868"/>
              <a:buFont typeface="Gill Sans"/>
              <a:buChar char="•"/>
            </a:pPr>
            <a:r>
              <a:rPr lang="en-US" sz="3094"/>
              <a:t> Used to increase user experience </a:t>
            </a:r>
            <a:endParaRPr/>
          </a:p>
          <a:p>
            <a:pPr indent="-381381" lvl="0" marL="381381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BEBEBE"/>
              </a:buClr>
              <a:buSzPts val="3868"/>
              <a:buFont typeface="Gill Sans"/>
              <a:buChar char="•"/>
            </a:pPr>
            <a:r>
              <a:rPr lang="en-US" sz="3094"/>
              <a:t>Notify users of updated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lang="en-US"/>
              <a:t>Predictive fetch</a:t>
            </a:r>
            <a:endParaRPr b="0" i="0" sz="6400" u="none" cap="none" strike="noStrike">
              <a:solidFill>
                <a:srgbClr val="606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651"/>
              <a:buFont typeface="Gill Sans"/>
              <a:buNone/>
            </a:pPr>
            <a:r>
              <a:rPr lang="en-US" sz="2651">
                <a:solidFill>
                  <a:schemeClr val="dk1"/>
                </a:solidFill>
              </a:rPr>
              <a:t>logic We used predictive fetch to to showcase the latest announcements on the webpage.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2651"/>
              <a:buFont typeface="Gill Sans"/>
              <a:buNone/>
            </a:pPr>
            <a:r>
              <a:rPr lang="en-US" sz="2651"/>
              <a:t>It relies on a POST rather than GET, are fetching JSON data and using client side templates to display it, and have many pages of results so don’t preload them all; they employ some logic to maximise the benefit whilst avoiding being over-eager in pre-fetching and caching.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2651"/>
              <a:buFont typeface="Gill Sans"/>
              <a:buNone/>
            </a:pPr>
            <a:r>
              <a:t/>
            </a:r>
            <a:endParaRPr sz="2651"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606060"/>
              </a:buClr>
              <a:buSzPts val="2651"/>
              <a:buFont typeface="Gill Sans"/>
              <a:buNone/>
            </a:pPr>
            <a:r>
              <a:t/>
            </a:r>
            <a:endParaRPr sz="265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b="0" i="0" lang="en-US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MACHINE LEARNING COMPONENT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059"/>
              <a:buFont typeface="Gill Sans"/>
              <a:buNone/>
            </a:pPr>
            <a:r>
              <a:rPr lang="en-US" sz="3059">
                <a:latin typeface="Gill Sans"/>
                <a:ea typeface="Gill Sans"/>
                <a:cs typeface="Gill Sans"/>
                <a:sym typeface="Gill Sans"/>
              </a:rPr>
              <a:t>AJAX FRAMEWORK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606060"/>
              </a:buClr>
              <a:buSzPts val="3059"/>
              <a:buFont typeface="Gill Sans"/>
              <a:buNone/>
            </a:pPr>
            <a:r>
              <a:rPr lang="en-US" sz="3059"/>
              <a:t>combination of a browser built-in XMLHttpRequest object (to request data from a web server) JavaScript and HTML DOM (to display or use the 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606060"/>
              </a:buClr>
              <a:buSzPts val="3059"/>
              <a:buFont typeface="Gill Sans"/>
              <a:buNone/>
            </a:pPr>
            <a:r>
              <a:rPr lang="en-US" sz="3059"/>
              <a:t>AJAX allows web pages to be updated asynchronously by exchanging data with a web server behind the scenes. This means that it is possible to update parts of a web page, without reloading the whole 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606060"/>
              </a:buClr>
              <a:buSzPts val="3059"/>
              <a:buFont typeface="Gill Sans"/>
              <a:buNone/>
            </a:pPr>
            <a:r>
              <a:t/>
            </a:r>
            <a:endParaRPr sz="305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b="0" i="0" lang="en-US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ARTIFICIAL COMPONENT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400"/>
              <a:buFont typeface="Gill Sans"/>
              <a:buNone/>
            </a:pPr>
            <a:r>
              <a:rPr lang="en-US"/>
              <a:t>We built a </a:t>
            </a:r>
            <a:r>
              <a:rPr b="0" i="0" lang="en-US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AI system that used API calls to fetch results from </a:t>
            </a:r>
            <a:r>
              <a:rPr lang="en-US"/>
              <a:t>New York</a:t>
            </a:r>
            <a:r>
              <a:rPr b="0" i="0" lang="en-US" sz="3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 times and wikipedia regarding the search query and display the same on the webpage.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t/>
            </a:r>
            <a:endParaRPr b="0" i="0" sz="6400" u="none" cap="none" strike="noStrike">
              <a:solidFill>
                <a:srgbClr val="606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5433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20"/>
              <a:buFont typeface="Gill Sans"/>
              <a:buNone/>
            </a:pPr>
            <a:r>
              <a:t/>
            </a:r>
            <a:endParaRPr b="0" i="0" sz="3400" u="none" cap="none" strike="noStrike">
              <a:solidFill>
                <a:srgbClr val="606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13468349" cy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6400"/>
              <a:buFont typeface="Gill Sans"/>
              <a:buNone/>
            </a:pPr>
            <a:r>
              <a:rPr b="0" i="0" lang="en-US" sz="6400" u="none" cap="none" strike="noStrike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