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62" r:id="rId6"/>
    <p:sldId id="259" r:id="rId7"/>
    <p:sldId id="263" r:id="rId8"/>
    <p:sldId id="264" r:id="rId9"/>
  </p:sldIdLst>
  <p:sldSz cx="18288000" cy="10287000"/>
  <p:notesSz cx="6858000" cy="9144000"/>
  <p:embeddedFontLst>
    <p:embeddedFont>
      <p:font typeface="Montserrat Classic Bold" panose="020B0604020202020204" charset="0"/>
      <p:regular r:id="rId10"/>
    </p:embeddedFont>
    <p:embeddedFont>
      <p:font typeface="Montserrat Heavy" panose="020B0604020202020204" charset="0"/>
      <p:regular r:id="rId11"/>
    </p:embeddedFont>
    <p:embeddedFont>
      <p:font typeface="Montserrat Ultra-Bold" panose="020B0604020202020204" charset="0"/>
      <p:regular r:id="rId12"/>
    </p:embeddedFont>
    <p:embeddedFont>
      <p:font typeface="Open Sans" panose="020B0606030504020204" pitchFamily="3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 D" userId="7519f3a6714da9df" providerId="LiveId" clId="{8156E9F5-9AAB-47B1-8401-5F0366D41465}"/>
    <pc:docChg chg="modSld">
      <pc:chgData name="W D" userId="7519f3a6714da9df" providerId="LiveId" clId="{8156E9F5-9AAB-47B1-8401-5F0366D41465}" dt="2025-01-01T10:51:09.289" v="7" actId="20577"/>
      <pc:docMkLst>
        <pc:docMk/>
      </pc:docMkLst>
      <pc:sldChg chg="modSp mod">
        <pc:chgData name="W D" userId="7519f3a6714da9df" providerId="LiveId" clId="{8156E9F5-9AAB-47B1-8401-5F0366D41465}" dt="2025-01-01T10:51:09.289" v="7" actId="20577"/>
        <pc:sldMkLst>
          <pc:docMk/>
          <pc:sldMk cId="0" sldId="256"/>
        </pc:sldMkLst>
        <pc:spChg chg="mod">
          <ac:chgData name="W D" userId="7519f3a6714da9df" providerId="LiveId" clId="{8156E9F5-9AAB-47B1-8401-5F0366D41465}" dt="2025-01-01T10:51:09.289" v="7" actId="20577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W D" userId="7519f3a6714da9df" providerId="LiveId" clId="{8156E9F5-9AAB-47B1-8401-5F0366D41465}" dt="2025-01-01T10:47:34.582" v="3" actId="1076"/>
        <pc:sldMkLst>
          <pc:docMk/>
          <pc:sldMk cId="0" sldId="257"/>
        </pc:sldMkLst>
        <pc:grpChg chg="mod">
          <ac:chgData name="W D" userId="7519f3a6714da9df" providerId="LiveId" clId="{8156E9F5-9AAB-47B1-8401-5F0366D41465}" dt="2025-01-01T10:47:34.582" v="3" actId="1076"/>
          <ac:grpSpMkLst>
            <pc:docMk/>
            <pc:sldMk cId="0" sldId="257"/>
            <ac:grpSpMk id="5" creationId="{00000000-0000-0000-0000-000000000000}"/>
          </ac:grpSpMkLst>
        </pc:grpChg>
      </pc:sldChg>
      <pc:sldChg chg="modSp mod">
        <pc:chgData name="W D" userId="7519f3a6714da9df" providerId="LiveId" clId="{8156E9F5-9AAB-47B1-8401-5F0366D41465}" dt="2025-01-01T10:48:19.093" v="4" actId="14100"/>
        <pc:sldMkLst>
          <pc:docMk/>
          <pc:sldMk cId="3962425209" sldId="264"/>
        </pc:sldMkLst>
        <pc:spChg chg="mod">
          <ac:chgData name="W D" userId="7519f3a6714da9df" providerId="LiveId" clId="{8156E9F5-9AAB-47B1-8401-5F0366D41465}" dt="2025-01-01T10:48:19.093" v="4" actId="14100"/>
          <ac:spMkLst>
            <pc:docMk/>
            <pc:sldMk cId="3962425209" sldId="264"/>
            <ac:spMk id="11" creationId="{7442847A-35C0-61FE-2BDF-067A56CF87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0790" y="0"/>
            <a:ext cx="212090" cy="5143500"/>
            <a:chOff x="0" y="0"/>
            <a:chExt cx="55859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859" cy="1354667"/>
            </a:xfrm>
            <a:custGeom>
              <a:avLst/>
              <a:gdLst/>
              <a:ahLst/>
              <a:cxnLst/>
              <a:rect l="l" t="t" r="r" b="b"/>
              <a:pathLst>
                <a:path w="55859" h="1354667">
                  <a:moveTo>
                    <a:pt x="0" y="0"/>
                  </a:moveTo>
                  <a:lnTo>
                    <a:pt x="55859" y="0"/>
                  </a:lnTo>
                  <a:lnTo>
                    <a:pt x="55859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5859" cy="1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11734" y="652759"/>
            <a:ext cx="12689221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570"/>
              </a:lnSpc>
            </a:pPr>
            <a:r>
              <a:rPr lang="en-US" sz="8700" b="1" dirty="0">
                <a:solidFill>
                  <a:srgbClr val="1211C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AI-POWERED TARGET </a:t>
            </a:r>
            <a:r>
              <a:rPr lang="en-US" sz="8700" b="1">
                <a:solidFill>
                  <a:srgbClr val="1211CA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RECOGNITION SYSTEM</a:t>
            </a:r>
            <a:endParaRPr lang="en-US" sz="8700" b="1" dirty="0">
              <a:solidFill>
                <a:srgbClr val="1211CA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11734" y="6756520"/>
            <a:ext cx="11235362" cy="467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486400" lvl="1" indent="-5184775" algn="l" defTabSz="685800">
              <a:lnSpc>
                <a:spcPts val="3920"/>
              </a:lnSpc>
              <a:tabLst>
                <a:tab pos="5207000" algn="l"/>
              </a:tabLst>
            </a:pPr>
            <a:r>
              <a:rPr lang="en-US" sz="2800" spc="963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S </a:t>
            </a:r>
            <a:r>
              <a:rPr lang="en-US" sz="2800" spc="963" dirty="0">
                <a:solidFill>
                  <a:srgbClr val="101010"/>
                </a:solidFill>
                <a:latin typeface="Open Sans"/>
                <a:ea typeface="Open Sans"/>
                <a:cs typeface="Open Sans"/>
                <a:sym typeface="Open Sans"/>
              </a:rPr>
              <a:t>SUJAN		RA2311003020537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500955" y="1866623"/>
            <a:ext cx="2758345" cy="245871"/>
            <a:chOff x="0" y="0"/>
            <a:chExt cx="726478" cy="647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3769329" y="952500"/>
            <a:ext cx="3489971" cy="570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 b="1" dirty="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Weaponizers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18540" y="1866900"/>
            <a:ext cx="2758345" cy="228600"/>
            <a:chOff x="0" y="0"/>
            <a:chExt cx="726478" cy="647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1951985"/>
            <a:ext cx="9451525" cy="1024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7"/>
              </a:lnSpc>
            </a:pPr>
            <a:r>
              <a:rPr lang="en-US" sz="4200" b="1" dirty="0">
                <a:solidFill>
                  <a:srgbClr val="1211CA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Problem Statement and Motivation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769329" y="952500"/>
            <a:ext cx="3489971" cy="570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 b="1" dirty="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Weaponizers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1DB473-383A-64DB-9EAD-632E0039CDA7}"/>
              </a:ext>
            </a:extLst>
          </p:cNvPr>
          <p:cNvSpPr txBox="1"/>
          <p:nvPr/>
        </p:nvSpPr>
        <p:spPr>
          <a:xfrm>
            <a:off x="1028700" y="3978962"/>
            <a:ext cx="13472255" cy="2281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i="1" dirty="0">
                <a:solidFill>
                  <a:srgbClr val="1211CA"/>
                </a:solidFill>
              </a:rPr>
              <a:t>PROBLEM STATEMENT:</a:t>
            </a:r>
            <a:endParaRPr kumimoji="0" lang="en-US" altLang="en-US" sz="2400" b="1" i="1" u="none" strike="noStrike" cap="none" normalizeH="0" baseline="0" dirty="0">
              <a:ln>
                <a:noFill/>
              </a:ln>
              <a:solidFill>
                <a:srgbClr val="1211CA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/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General-purpose YOLO models lack precision in identifying weapons like guns or knives.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False positives and missed detections pose a risk in critical security applications.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/>
              <a:t>High dependency on powerful hardware for real-time processing, limiting portability.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29F87-A52D-3C8C-3301-FA41B1A5A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469E765-5685-2784-F8A7-FCE507C4083F}"/>
              </a:ext>
            </a:extLst>
          </p:cNvPr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2ECC622-3AF5-C8DE-0211-F8EBB09D3848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D627A6C-0EDA-B155-DE6A-4606492D7ED9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40A1460-6C8C-442F-00E2-1210952E32E2}"/>
              </a:ext>
            </a:extLst>
          </p:cNvPr>
          <p:cNvGrpSpPr/>
          <p:nvPr/>
        </p:nvGrpSpPr>
        <p:grpSpPr>
          <a:xfrm>
            <a:off x="14500955" y="1866900"/>
            <a:ext cx="2758345" cy="245871"/>
            <a:chOff x="0" y="0"/>
            <a:chExt cx="726478" cy="6475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B51BA4-4A7E-E475-3A6A-F7FDFCEF1836}"/>
                </a:ext>
              </a:extLst>
            </p:cNvPr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EABD6AD-B830-1D73-B5A3-5C3ECD5E2489}"/>
                </a:ext>
              </a:extLst>
            </p:cNvPr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B11A8913-AFB7-BB75-8FD8-C7E95BF9C0D8}"/>
              </a:ext>
            </a:extLst>
          </p:cNvPr>
          <p:cNvSpPr txBox="1"/>
          <p:nvPr/>
        </p:nvSpPr>
        <p:spPr>
          <a:xfrm>
            <a:off x="1028700" y="1951985"/>
            <a:ext cx="9451525" cy="1024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7"/>
              </a:lnSpc>
            </a:pPr>
            <a:r>
              <a:rPr lang="en-US" sz="4200" b="1" dirty="0">
                <a:solidFill>
                  <a:srgbClr val="1211CA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Problem Statement and Motivation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F2F2D51-FD74-98DD-0942-CAD09E58D429}"/>
              </a:ext>
            </a:extLst>
          </p:cNvPr>
          <p:cNvSpPr txBox="1"/>
          <p:nvPr/>
        </p:nvSpPr>
        <p:spPr>
          <a:xfrm>
            <a:off x="13769329" y="952500"/>
            <a:ext cx="3489971" cy="570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 b="1" dirty="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Weaponizers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8B65B-69D0-7D87-A910-88D54C07C500}"/>
              </a:ext>
            </a:extLst>
          </p:cNvPr>
          <p:cNvSpPr txBox="1"/>
          <p:nvPr/>
        </p:nvSpPr>
        <p:spPr>
          <a:xfrm>
            <a:off x="1028700" y="3978962"/>
            <a:ext cx="13472255" cy="2809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i="1" dirty="0">
                <a:solidFill>
                  <a:srgbClr val="1211CA"/>
                </a:solidFill>
              </a:rPr>
              <a:t>MOTIVATION: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b="1" i="1" dirty="0">
              <a:solidFill>
                <a:srgbClr val="1211CA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/>
              <a:t>Provides real-time weapon detection to prevent dangerous situations and protect lives in high-risk areas such as airports, schools, and malls.</a:t>
            </a:r>
            <a:endParaRPr lang="en-US" sz="2200" b="1" i="1" dirty="0">
              <a:solidFill>
                <a:srgbClr val="1211CA"/>
              </a:solidFill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200" dirty="0"/>
              <a:t>Reduces reliance on manual monitoring, minimizes human error, and ensures 24/7 vigilance using AI-driven automation.</a:t>
            </a:r>
            <a:endParaRPr lang="en-US" altLang="en-US" sz="2200" b="1" i="1" dirty="0">
              <a:solidFill>
                <a:srgbClr val="1211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27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00955" y="1878457"/>
            <a:ext cx="2758345" cy="245871"/>
            <a:chOff x="0" y="0"/>
            <a:chExt cx="726478" cy="647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001393"/>
            <a:ext cx="9451525" cy="52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7"/>
              </a:lnSpc>
            </a:pPr>
            <a:r>
              <a:rPr lang="en-US" sz="4200" b="1" dirty="0">
                <a:solidFill>
                  <a:srgbClr val="1211CA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Methodology and Approach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769329" y="952500"/>
            <a:ext cx="3489971" cy="570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 b="1" dirty="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Weaponizers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172EE-04D2-F2BB-2A15-5CA0050B751F}"/>
              </a:ext>
            </a:extLst>
          </p:cNvPr>
          <p:cNvSpPr txBox="1"/>
          <p:nvPr/>
        </p:nvSpPr>
        <p:spPr>
          <a:xfrm>
            <a:off x="1026355" y="3848100"/>
            <a:ext cx="13129355" cy="382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211CA"/>
                </a:solidFill>
              </a:rPr>
              <a:t>METHODOLOGY:</a:t>
            </a:r>
          </a:p>
          <a:p>
            <a:endParaRPr lang="en-US" sz="2400" b="1" i="1" dirty="0">
              <a:solidFill>
                <a:srgbClr val="1211CA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Collection and Preprocessing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Gather and preprocess a dataset of weapon images, including normal and thermal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Development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Fine-tune the YOLO model for high accuracy in weapon detection.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 Integration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Integrate motion detection, live video annotation, and thermal toggling capabilities.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Testing and Validation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Test the system in various scenarios to ensure reliability and accuracy.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Deploy the system on standard PC platforms.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C9DD6-8ECF-2BD0-0E88-A05E5574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9DA40D2-2911-C489-53F4-CAA89209B6C2}"/>
              </a:ext>
            </a:extLst>
          </p:cNvPr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248817A-E6D7-1A5E-9B77-D6E48FFF5B81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A5D5803-9BA8-91FD-B308-211736557B23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8CC1118-4F3D-EEF9-D55C-9C330DA3E524}"/>
              </a:ext>
            </a:extLst>
          </p:cNvPr>
          <p:cNvGrpSpPr/>
          <p:nvPr/>
        </p:nvGrpSpPr>
        <p:grpSpPr>
          <a:xfrm>
            <a:off x="14500955" y="1878457"/>
            <a:ext cx="2758345" cy="245871"/>
            <a:chOff x="0" y="0"/>
            <a:chExt cx="726478" cy="6475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37F13DD-0E11-46DD-7A6A-4BF863B9AEFD}"/>
                </a:ext>
              </a:extLst>
            </p:cNvPr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81EED33-B7FA-5555-4E7D-0B979E3278CF}"/>
                </a:ext>
              </a:extLst>
            </p:cNvPr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219C2020-678A-F663-B3A5-56B89A0E4B01}"/>
              </a:ext>
            </a:extLst>
          </p:cNvPr>
          <p:cNvSpPr txBox="1"/>
          <p:nvPr/>
        </p:nvSpPr>
        <p:spPr>
          <a:xfrm>
            <a:off x="1028700" y="2001393"/>
            <a:ext cx="9451525" cy="52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7"/>
              </a:lnSpc>
            </a:pPr>
            <a:r>
              <a:rPr lang="en-US" sz="4200" b="1" dirty="0">
                <a:solidFill>
                  <a:srgbClr val="1211CA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Methodology and Approach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B62D78A0-FF8A-2920-FE1D-277323853D85}"/>
              </a:ext>
            </a:extLst>
          </p:cNvPr>
          <p:cNvSpPr txBox="1"/>
          <p:nvPr/>
        </p:nvSpPr>
        <p:spPr>
          <a:xfrm>
            <a:off x="13769329" y="952500"/>
            <a:ext cx="3489971" cy="570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 b="1" dirty="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Weaponizers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E0BA2-7383-E135-B9E5-7D918A406284}"/>
              </a:ext>
            </a:extLst>
          </p:cNvPr>
          <p:cNvSpPr txBox="1"/>
          <p:nvPr/>
        </p:nvSpPr>
        <p:spPr>
          <a:xfrm>
            <a:off x="1028700" y="3848100"/>
            <a:ext cx="13129355" cy="382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211CA"/>
                </a:solidFill>
              </a:rPr>
              <a:t>APPROACH:</a:t>
            </a:r>
          </a:p>
          <a:p>
            <a:endParaRPr kumimoji="0" lang="en-US" altLang="en-US" sz="2400" b="1" i="1" u="none" strike="noStrike" cap="none" normalizeH="0" baseline="0" dirty="0">
              <a:ln>
                <a:noFill/>
              </a:ln>
              <a:solidFill>
                <a:srgbClr val="1211CA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We Choose and fine-tune a pre-trained object detection model (</a:t>
            </a:r>
            <a:r>
              <a:rPr lang="en-US" sz="2200" b="1" dirty="0"/>
              <a:t>YOLO</a:t>
            </a:r>
            <a:r>
              <a:rPr lang="en-US" sz="2200" dirty="0"/>
              <a:t>) to identify weapons accurately and efficiently.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Implemented a real-time video feed analysis using </a:t>
            </a:r>
            <a:r>
              <a:rPr lang="en-US" sz="2200" b="1" dirty="0"/>
              <a:t>OpenCV</a:t>
            </a:r>
            <a:r>
              <a:rPr lang="en-US" sz="2200" dirty="0"/>
              <a:t> and GPU acceleration (</a:t>
            </a:r>
            <a:r>
              <a:rPr lang="en-US" sz="2200" b="1" dirty="0"/>
              <a:t>NVIDIA CUDA</a:t>
            </a:r>
            <a:r>
              <a:rPr lang="en-US" sz="2200" dirty="0"/>
              <a:t>) to ensure the system can detect threats without lag.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Develops an alert system that triggers notifications, pop-ups, and saves detected frames when weapons or suspicious activities are identified.</a:t>
            </a:r>
          </a:p>
        </p:txBody>
      </p:sp>
    </p:spTree>
    <p:extLst>
      <p:ext uri="{BB962C8B-B14F-4D97-AF65-F5344CB8AC3E}">
        <p14:creationId xmlns:p14="http://schemas.microsoft.com/office/powerpoint/2010/main" val="271836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500955" y="1878457"/>
            <a:ext cx="2758345" cy="245871"/>
            <a:chOff x="0" y="0"/>
            <a:chExt cx="726478" cy="6475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001393"/>
            <a:ext cx="9451525" cy="52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7"/>
              </a:lnSpc>
            </a:pPr>
            <a:r>
              <a:rPr lang="en-US" sz="4200" b="1">
                <a:solidFill>
                  <a:srgbClr val="1211CA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Results and Achievements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769329" y="952500"/>
            <a:ext cx="3489971" cy="570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 b="1" dirty="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Weaponizers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F91CAF-B641-BAF1-88AA-477261773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134769"/>
            <a:ext cx="6688374" cy="53212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3DD5BB-92C9-AAAF-473C-82DE3025F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3116598"/>
            <a:ext cx="6695408" cy="52919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36975-CBCB-DE14-8C49-B3016B07F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F8C4BCC-AACC-1138-7077-177E47A057D6}"/>
              </a:ext>
            </a:extLst>
          </p:cNvPr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D8B20A1-9F51-1A3E-0AD6-81D531AB8456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0955D7C-C50B-252E-EE70-7F10F518C77A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A20A114-33B6-5556-C111-78EEE25EDF7C}"/>
              </a:ext>
            </a:extLst>
          </p:cNvPr>
          <p:cNvGrpSpPr/>
          <p:nvPr/>
        </p:nvGrpSpPr>
        <p:grpSpPr>
          <a:xfrm>
            <a:off x="14500955" y="1878457"/>
            <a:ext cx="2758345" cy="245871"/>
            <a:chOff x="0" y="0"/>
            <a:chExt cx="726478" cy="6475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587F686-4D4E-416F-0067-FD472921E4E1}"/>
                </a:ext>
              </a:extLst>
            </p:cNvPr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F8F9036-9B7D-02FF-145E-ED07963555F1}"/>
                </a:ext>
              </a:extLst>
            </p:cNvPr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049668E5-C817-E94C-2F4B-0CA74A93F5C4}"/>
              </a:ext>
            </a:extLst>
          </p:cNvPr>
          <p:cNvSpPr txBox="1"/>
          <p:nvPr/>
        </p:nvSpPr>
        <p:spPr>
          <a:xfrm>
            <a:off x="1028700" y="2001393"/>
            <a:ext cx="9451525" cy="508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7"/>
              </a:lnSpc>
            </a:pPr>
            <a:r>
              <a:rPr lang="en-US" sz="4200" b="1" dirty="0">
                <a:solidFill>
                  <a:srgbClr val="1211CA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Future Work and Conclusion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A20A5F2-1F2C-4DBC-B2AA-BB4DE23993BA}"/>
              </a:ext>
            </a:extLst>
          </p:cNvPr>
          <p:cNvSpPr txBox="1"/>
          <p:nvPr/>
        </p:nvSpPr>
        <p:spPr>
          <a:xfrm>
            <a:off x="13769329" y="952500"/>
            <a:ext cx="3489971" cy="570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 b="1" dirty="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Weaponizers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B51703-81E5-9F48-D9F9-F46459CC8253}"/>
              </a:ext>
            </a:extLst>
          </p:cNvPr>
          <p:cNvSpPr txBox="1"/>
          <p:nvPr/>
        </p:nvSpPr>
        <p:spPr>
          <a:xfrm>
            <a:off x="1028700" y="3848100"/>
            <a:ext cx="13129355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211CA"/>
                </a:solidFill>
              </a:rPr>
              <a:t>FUTURE WORK:</a:t>
            </a:r>
          </a:p>
          <a:p>
            <a:endParaRPr kumimoji="0" lang="en-US" altLang="en-US" sz="2400" b="1" i="1" u="none" strike="noStrike" cap="none" normalizeH="0" baseline="0" dirty="0">
              <a:ln>
                <a:noFill/>
              </a:ln>
              <a:solidFill>
                <a:srgbClr val="1211CA"/>
              </a:solidFill>
              <a:effectLst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We have a plan to Deploy the system on drones for mobile surveillance in outdoor areas like borders, public events, or disaster zones, with real-time GPS tracking.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By Integrate thermal imaging and other sensors like LIDAR or RADAR for improved performance in low-light or challenging environments.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Continue refining the detection model by training with larger and more diverse datasets to reduce false positives and negatives.</a:t>
            </a:r>
          </a:p>
        </p:txBody>
      </p:sp>
    </p:spTree>
    <p:extLst>
      <p:ext uri="{BB962C8B-B14F-4D97-AF65-F5344CB8AC3E}">
        <p14:creationId xmlns:p14="http://schemas.microsoft.com/office/powerpoint/2010/main" val="116431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FD10E-7EFA-2DBB-AE66-ACDD4E65B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AA4F6CB-0C07-B79F-784D-43736A6E8C15}"/>
              </a:ext>
            </a:extLst>
          </p:cNvPr>
          <p:cNvGrpSpPr/>
          <p:nvPr/>
        </p:nvGrpSpPr>
        <p:grpSpPr>
          <a:xfrm>
            <a:off x="1028700" y="1574847"/>
            <a:ext cx="1856645" cy="68071"/>
            <a:chOff x="0" y="0"/>
            <a:chExt cx="488993" cy="1792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4384573-EEE8-DEC5-F9B3-926CD25C242B}"/>
                </a:ext>
              </a:extLst>
            </p:cNvPr>
            <p:cNvSpPr/>
            <p:nvPr/>
          </p:nvSpPr>
          <p:spPr>
            <a:xfrm>
              <a:off x="0" y="0"/>
              <a:ext cx="488993" cy="17928"/>
            </a:xfrm>
            <a:custGeom>
              <a:avLst/>
              <a:gdLst/>
              <a:ahLst/>
              <a:cxnLst/>
              <a:rect l="l" t="t" r="r" b="b"/>
              <a:pathLst>
                <a:path w="488993" h="17928">
                  <a:moveTo>
                    <a:pt x="0" y="0"/>
                  </a:moveTo>
                  <a:lnTo>
                    <a:pt x="488993" y="0"/>
                  </a:lnTo>
                  <a:lnTo>
                    <a:pt x="488993" y="17928"/>
                  </a:lnTo>
                  <a:lnTo>
                    <a:pt x="0" y="17928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FA7E5BF-B494-E471-B521-22EF3050FE59}"/>
                </a:ext>
              </a:extLst>
            </p:cNvPr>
            <p:cNvSpPr txBox="1"/>
            <p:nvPr/>
          </p:nvSpPr>
          <p:spPr>
            <a:xfrm>
              <a:off x="0" y="-38100"/>
              <a:ext cx="488993" cy="56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8FE3212-2329-588C-49CE-DE733692977A}"/>
              </a:ext>
            </a:extLst>
          </p:cNvPr>
          <p:cNvGrpSpPr/>
          <p:nvPr/>
        </p:nvGrpSpPr>
        <p:grpSpPr>
          <a:xfrm>
            <a:off x="14500955" y="1878457"/>
            <a:ext cx="2758345" cy="245871"/>
            <a:chOff x="0" y="0"/>
            <a:chExt cx="726478" cy="6475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10A4DB8-EF6F-6579-749B-DCCF3F47B195}"/>
                </a:ext>
              </a:extLst>
            </p:cNvPr>
            <p:cNvSpPr/>
            <p:nvPr/>
          </p:nvSpPr>
          <p:spPr>
            <a:xfrm>
              <a:off x="0" y="0"/>
              <a:ext cx="726478" cy="64756"/>
            </a:xfrm>
            <a:custGeom>
              <a:avLst/>
              <a:gdLst/>
              <a:ahLst/>
              <a:cxnLst/>
              <a:rect l="l" t="t" r="r" b="b"/>
              <a:pathLst>
                <a:path w="726478" h="64756">
                  <a:moveTo>
                    <a:pt x="0" y="0"/>
                  </a:moveTo>
                  <a:lnTo>
                    <a:pt x="726478" y="0"/>
                  </a:lnTo>
                  <a:lnTo>
                    <a:pt x="726478" y="64756"/>
                  </a:lnTo>
                  <a:lnTo>
                    <a:pt x="0" y="64756"/>
                  </a:lnTo>
                  <a:close/>
                </a:path>
              </a:pathLst>
            </a:custGeom>
            <a:solidFill>
              <a:srgbClr val="F9B314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B524CE6-38ED-597E-EB29-82A8779300EB}"/>
                </a:ext>
              </a:extLst>
            </p:cNvPr>
            <p:cNvSpPr txBox="1"/>
            <p:nvPr/>
          </p:nvSpPr>
          <p:spPr>
            <a:xfrm>
              <a:off x="0" y="-38100"/>
              <a:ext cx="726478" cy="1028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9254C646-01A7-CF6A-6C93-E0C08259B2FA}"/>
              </a:ext>
            </a:extLst>
          </p:cNvPr>
          <p:cNvSpPr txBox="1"/>
          <p:nvPr/>
        </p:nvSpPr>
        <p:spPr>
          <a:xfrm>
            <a:off x="1028700" y="2001393"/>
            <a:ext cx="9451525" cy="508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47"/>
              </a:lnSpc>
            </a:pPr>
            <a:r>
              <a:rPr lang="en-US" sz="4200" b="1" dirty="0">
                <a:solidFill>
                  <a:srgbClr val="1211CA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Future Work and Conclusion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26093CC-ADE1-696E-F856-BF470EB2316A}"/>
              </a:ext>
            </a:extLst>
          </p:cNvPr>
          <p:cNvSpPr txBox="1"/>
          <p:nvPr/>
        </p:nvSpPr>
        <p:spPr>
          <a:xfrm>
            <a:off x="13769329" y="952500"/>
            <a:ext cx="3489971" cy="570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 b="1" dirty="0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Weaponizers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2847A-35C0-61FE-2BDF-067A56CF87C1}"/>
              </a:ext>
            </a:extLst>
          </p:cNvPr>
          <p:cNvSpPr txBox="1"/>
          <p:nvPr/>
        </p:nvSpPr>
        <p:spPr>
          <a:xfrm>
            <a:off x="1028700" y="3848100"/>
            <a:ext cx="13677900" cy="2302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211CA"/>
                </a:solidFill>
              </a:rPr>
              <a:t>CONCLUSION:</a:t>
            </a:r>
          </a:p>
          <a:p>
            <a:endParaRPr kumimoji="0" lang="en-US" altLang="en-US" sz="2400" b="1" i="1" u="none" strike="noStrike" cap="none" normalizeH="0" baseline="0" dirty="0">
              <a:ln>
                <a:noFill/>
              </a:ln>
              <a:solidFill>
                <a:srgbClr val="1211CA"/>
              </a:solidFill>
              <a:effectLst/>
            </a:endParaRPr>
          </a:p>
          <a:p>
            <a:pPr marL="6286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Addressing the limitations of existing systems through specialized training and optimization.</a:t>
            </a:r>
          </a:p>
          <a:p>
            <a:pPr marL="6286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Pioneering a robust solution for real-time security applications.</a:t>
            </a:r>
          </a:p>
          <a:p>
            <a:pPr marL="62865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cs typeface="Arial" panose="020B0604020202020204" pitchFamily="34" charset="0"/>
              </a:rPr>
              <a:t>A reliable, real-time weapon detection system can redefine security standards and save lives in critical situations.</a:t>
            </a:r>
          </a:p>
        </p:txBody>
      </p:sp>
    </p:spTree>
    <p:extLst>
      <p:ext uri="{BB962C8B-B14F-4D97-AF65-F5344CB8AC3E}">
        <p14:creationId xmlns:p14="http://schemas.microsoft.com/office/powerpoint/2010/main" val="396242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387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Montserrat Ultra-Bold</vt:lpstr>
      <vt:lpstr>Calibri</vt:lpstr>
      <vt:lpstr>Montserrat Heavy</vt:lpstr>
      <vt:lpstr>Montserrat Classic Bold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and Overview</dc:title>
  <cp:lastModifiedBy>W D</cp:lastModifiedBy>
  <cp:revision>6</cp:revision>
  <dcterms:created xsi:type="dcterms:W3CDTF">2006-08-16T00:00:00Z</dcterms:created>
  <dcterms:modified xsi:type="dcterms:W3CDTF">2025-06-02T07:23:43Z</dcterms:modified>
  <dc:identifier>DAGZzy8s-aI</dc:identifier>
</cp:coreProperties>
</file>