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sldIdLst>
    <p:sldId id="256" r:id="rId2"/>
    <p:sldId id="257" r:id="rId3"/>
    <p:sldId id="258" r:id="rId4"/>
    <p:sldId id="259" r:id="rId5"/>
    <p:sldId id="260" r:id="rId6"/>
    <p:sldId id="261" r:id="rId7"/>
    <p:sldId id="262" r:id="rId8"/>
    <p:sldId id="267" r:id="rId9"/>
    <p:sldId id="263" r:id="rId10"/>
    <p:sldId id="264" r:id="rId11"/>
    <p:sldId id="265" r:id="rId12"/>
    <p:sldId id="266" r:id="rId13"/>
  </p:sldIdLst>
  <p:sldSz cx="12192000" cy="6858000"/>
  <p:notesSz cx="6858000" cy="9144000"/>
  <p:defaultTextStyle>
    <a:defPPr lvl="0">
      <a:defRPr lang="en-GB"/>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07/06/2025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07/06/2025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07/06/2025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07/06/2025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07/06/2025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07/06/2025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onlinelibrary.wiley.com/doi/10.1155/2021/9975700" TargetMode="External"/><Relationship Id="rId2" Type="http://schemas.openxmlformats.org/officeDocument/2006/relationships/hyperlink" Target="https://github.com/wolfieexd/AI-powered-target-recognition-system" TargetMode="External"/><Relationship Id="rId1" Type="http://schemas.openxmlformats.org/officeDocument/2006/relationships/slideLayout" Target="../slideLayouts/slideLayout2.xml"/><Relationship Id="rId5" Type="http://schemas.openxmlformats.org/officeDocument/2006/relationships/hyperlink" Target="https://arxiv.org/abs/2405.14148" TargetMode="External"/><Relationship Id="rId4" Type="http://schemas.openxmlformats.org/officeDocument/2006/relationships/hyperlink" Target="https://arxiv.org/html/2410.19862v1"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987551"/>
            <a:ext cx="4779664" cy="2386161"/>
          </a:xfrm>
        </p:spPr>
        <p:txBody>
          <a:bodyPr vert="horz" lIns="91440" tIns="45720" rIns="91440" bIns="45720" rtlCol="0">
            <a:normAutofit fontScale="90000"/>
          </a:bodyPr>
          <a:lstStyle/>
          <a:p>
            <a:pPr algn="l">
              <a:tabLst>
                <a:tab pos="1036638" algn="l"/>
              </a:tabLst>
            </a:pPr>
            <a:br>
              <a:rPr lang="en-US" sz="1000" b="1" kern="1200" dirty="0">
                <a:latin typeface="+mj-lt"/>
                <a:ea typeface="+mj-ea"/>
                <a:cs typeface="+mj-cs"/>
              </a:rPr>
            </a:br>
            <a:br>
              <a:rPr lang="en-US" sz="1000" b="1" dirty="0"/>
            </a:br>
            <a:br>
              <a:rPr lang="en-US" sz="5100" b="1" dirty="0"/>
            </a:br>
            <a:r>
              <a:rPr lang="en-US" sz="5100" b="1" cap="all" dirty="0">
                <a:latin typeface="Aptos"/>
              </a:rPr>
              <a:t>AI-Powered Target Recognition System</a:t>
            </a:r>
            <a:endParaRPr lang="en-US" sz="5100" b="1" kern="1200" dirty="0"/>
          </a:p>
        </p:txBody>
      </p:sp>
      <p:sp>
        <p:nvSpPr>
          <p:cNvPr id="3" name="Subtitle 2"/>
          <p:cNvSpPr>
            <a:spLocks noGrp="1"/>
          </p:cNvSpPr>
          <p:nvPr>
            <p:ph type="subTitle" idx="1"/>
          </p:nvPr>
        </p:nvSpPr>
        <p:spPr>
          <a:xfrm>
            <a:off x="599609" y="379210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a:t>
            </a:r>
            <a:r>
              <a:rPr lang="en-US" sz="1600" cap="all" dirty="0"/>
              <a:t>SUJAN S</a:t>
            </a:r>
          </a:p>
          <a:p>
            <a:pPr algn="l">
              <a:spcAft>
                <a:spcPts val="600"/>
              </a:spcAft>
            </a:pPr>
            <a:r>
              <a:rPr lang="en-US" sz="1600" b="1" cap="all" dirty="0"/>
              <a:t>College Name: </a:t>
            </a:r>
            <a:r>
              <a:rPr lang="en-US" sz="1600" dirty="0"/>
              <a:t>SRM INSTITUTE OF SCIENCE AND TECHNOLOGY, RAMAPURAM</a:t>
            </a:r>
          </a:p>
          <a:p>
            <a:pPr algn="l">
              <a:spcAft>
                <a:spcPts val="600"/>
              </a:spcAft>
            </a:pPr>
            <a:r>
              <a:rPr lang="en-US" sz="1600" b="1" cap="all" dirty="0"/>
              <a:t>Department: </a:t>
            </a:r>
            <a:r>
              <a:rPr lang="en-US" sz="1600" cap="all" dirty="0"/>
              <a:t>B. Tech CSE</a:t>
            </a:r>
          </a:p>
          <a:p>
            <a:pPr algn="l">
              <a:spcAft>
                <a:spcPts val="600"/>
              </a:spcAft>
            </a:pPr>
            <a:r>
              <a:rPr lang="en-US" sz="1600" b="1" cap="all" dirty="0"/>
              <a:t>Email ID: </a:t>
            </a:r>
            <a:r>
              <a:rPr lang="en-US" sz="1600" cap="all" dirty="0"/>
              <a:t>sujan5149481@gmail.com</a:t>
            </a:r>
          </a:p>
          <a:p>
            <a:pPr algn="l">
              <a:spcAft>
                <a:spcPts val="600"/>
              </a:spcAft>
            </a:pPr>
            <a:r>
              <a:rPr lang="en-US" sz="1600" b="1" cap="all" dirty="0"/>
              <a:t>AICTE Student ID: </a:t>
            </a:r>
            <a:r>
              <a:rPr lang="en-US" sz="1600" dirty="0"/>
              <a:t>STU68104dfc9edd21745899004</a:t>
            </a:r>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F28DD2DB-B5C3-9524-DC02-3E1E0708D19F}"/>
              </a:ext>
            </a:extLst>
          </p:cNvPr>
          <p:cNvSpPr txBox="1"/>
          <p:nvPr/>
        </p:nvSpPr>
        <p:spPr>
          <a:xfrm>
            <a:off x="599608" y="269324"/>
            <a:ext cx="2570311" cy="369332"/>
          </a:xfrm>
          <a:prstGeom prst="rect">
            <a:avLst/>
          </a:prstGeom>
          <a:noFill/>
        </p:spPr>
        <p:txBody>
          <a:bodyPr wrap="square" rtlCol="0">
            <a:spAutoFit/>
          </a:bodyPr>
          <a:lstStyle/>
          <a:p>
            <a:r>
              <a:rPr lang="en-US" b="1" dirty="0"/>
              <a:t>CAPESTONE PROJECT</a:t>
            </a:r>
            <a:endParaRPr lang="en-US" dirty="0"/>
          </a:p>
        </p:txBody>
      </p:sp>
      <p:pic>
        <p:nvPicPr>
          <p:cNvPr id="7" name="Picture 6">
            <a:extLst>
              <a:ext uri="{FF2B5EF4-FFF2-40B4-BE49-F238E27FC236}">
                <a16:creationId xmlns:a16="http://schemas.microsoft.com/office/drawing/2014/main" id="{FA408654-F39C-2724-0B63-2641CDDF13DC}"/>
              </a:ext>
            </a:extLst>
          </p:cNvPr>
          <p:cNvPicPr>
            <a:picLocks noChangeAspect="1"/>
          </p:cNvPicPr>
          <p:nvPr/>
        </p:nvPicPr>
        <p:blipFill>
          <a:blip r:embed="rId2"/>
          <a:stretch>
            <a:fillRect/>
          </a:stretch>
        </p:blipFill>
        <p:spPr>
          <a:xfrm>
            <a:off x="5715000" y="269322"/>
            <a:ext cx="5440680" cy="6208777"/>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4C844CD0-59DC-CE57-7475-CFE3CA278F1D}"/>
              </a:ext>
            </a:extLst>
          </p:cNvPr>
          <p:cNvSpPr>
            <a:spLocks noGrp="1" noChangeArrowheads="1"/>
          </p:cNvSpPr>
          <p:nvPr>
            <p:ph idx="1"/>
          </p:nvPr>
        </p:nvSpPr>
        <p:spPr bwMode="auto">
          <a:xfrm>
            <a:off x="669036" y="1892236"/>
            <a:ext cx="10853929"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1500" b="1" i="0" u="none" strike="noStrike" cap="none" normalizeH="0" baseline="0" dirty="0">
                <a:ln>
                  <a:noFill/>
                </a:ln>
                <a:solidFill>
                  <a:schemeClr val="tx1"/>
                </a:solidFill>
                <a:effectLst/>
              </a:rPr>
              <a:t>Drone-Based Surveillance</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Deploy the system on drones for outdoor areas like borders and public events with GPS tracking.</a:t>
            </a:r>
          </a:p>
          <a:p>
            <a:pPr eaLnBrk="0" fontAlgn="base" hangingPunct="0">
              <a:lnSpc>
                <a:spcPct val="100000"/>
              </a:lnSpc>
              <a:spcBef>
                <a:spcPct val="0"/>
              </a:spcBef>
              <a:spcAft>
                <a:spcPct val="0"/>
              </a:spcAft>
            </a:pPr>
            <a:endParaRPr kumimoji="0" lang="en-US" altLang="en-US" sz="15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500" b="1" i="0" u="none" strike="noStrike" cap="none" normalizeH="0" baseline="0" dirty="0">
                <a:ln>
                  <a:noFill/>
                </a:ln>
                <a:solidFill>
                  <a:schemeClr val="tx1"/>
                </a:solidFill>
                <a:effectLst/>
              </a:rPr>
              <a:t>Sensor Fusion</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Integrate with LIDAR, RADAR, and infrared for improved detection in low-visibility or smoke-filled environments.</a:t>
            </a:r>
          </a:p>
          <a:p>
            <a:pPr eaLnBrk="0" fontAlgn="base" hangingPunct="0">
              <a:lnSpc>
                <a:spcPct val="100000"/>
              </a:lnSpc>
              <a:spcBef>
                <a:spcPct val="0"/>
              </a:spcBef>
              <a:spcAft>
                <a:spcPct val="0"/>
              </a:spcAft>
            </a:pPr>
            <a:endParaRPr kumimoji="0" lang="en-US" altLang="en-US" sz="15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500" b="1" i="0" u="none" strike="noStrike" cap="none" normalizeH="0" baseline="0" dirty="0">
                <a:ln>
                  <a:noFill/>
                </a:ln>
                <a:solidFill>
                  <a:schemeClr val="tx1"/>
                </a:solidFill>
                <a:effectLst/>
              </a:rPr>
              <a:t>Automation &amp; Access Control</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Auto-</a:t>
            </a:r>
            <a:r>
              <a:rPr kumimoji="0" lang="en-US" altLang="en-US" sz="1500" b="0" i="0" u="none" strike="noStrike" cap="none" normalizeH="0" baseline="0" dirty="0" err="1">
                <a:ln>
                  <a:noFill/>
                </a:ln>
                <a:solidFill>
                  <a:schemeClr val="tx1"/>
                </a:solidFill>
                <a:effectLst/>
              </a:rPr>
              <a:t>lockdoors</a:t>
            </a:r>
            <a:r>
              <a:rPr kumimoji="0" lang="en-US" altLang="en-US" sz="1500" b="0" i="0" u="none" strike="noStrike" cap="none" normalizeH="0" baseline="0" dirty="0">
                <a:ln>
                  <a:noFill/>
                </a:ln>
                <a:solidFill>
                  <a:schemeClr val="tx1"/>
                </a:solidFill>
                <a:effectLst/>
              </a:rPr>
              <a:t> or alert security teams instantly upon weapon detection.</a:t>
            </a:r>
          </a:p>
          <a:p>
            <a:pPr eaLnBrk="0" fontAlgn="base" hangingPunct="0">
              <a:lnSpc>
                <a:spcPct val="100000"/>
              </a:lnSpc>
              <a:spcBef>
                <a:spcPct val="0"/>
              </a:spcBef>
              <a:spcAft>
                <a:spcPct val="0"/>
              </a:spcAft>
            </a:pPr>
            <a:endParaRPr kumimoji="0" lang="en-US" altLang="en-US" sz="15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500" b="1" i="0" u="none" strike="noStrike" cap="none" normalizeH="0" baseline="0" dirty="0">
                <a:ln>
                  <a:noFill/>
                </a:ln>
                <a:solidFill>
                  <a:schemeClr val="tx1"/>
                </a:solidFill>
                <a:effectLst/>
              </a:rPr>
              <a:t>Model Enhancement</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Train with a larger, more diverse dataset to improve accuracy and reduce false positives.</a:t>
            </a:r>
          </a:p>
          <a:p>
            <a:pPr eaLnBrk="0" fontAlgn="base" hangingPunct="0">
              <a:lnSpc>
                <a:spcPct val="100000"/>
              </a:lnSpc>
              <a:spcBef>
                <a:spcPct val="0"/>
              </a:spcBef>
              <a:spcAft>
                <a:spcPct val="0"/>
              </a:spcAft>
            </a:pPr>
            <a:endParaRPr kumimoji="0" lang="en-US" altLang="en-US" sz="15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500" b="1" i="0" u="none" strike="noStrike" cap="none" normalizeH="0" baseline="0" dirty="0">
                <a:ln>
                  <a:noFill/>
                </a:ln>
                <a:solidFill>
                  <a:schemeClr val="tx1"/>
                </a:solidFill>
                <a:effectLst/>
              </a:rPr>
              <a:t>Alert System Integration</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Enable real-time alerts via SMS, email, or mobile apps with captured frame &amp; location.</a:t>
            </a:r>
          </a:p>
          <a:p>
            <a:pPr eaLnBrk="0" fontAlgn="base" hangingPunct="0">
              <a:lnSpc>
                <a:spcPct val="100000"/>
              </a:lnSpc>
              <a:spcBef>
                <a:spcPct val="0"/>
              </a:spcBef>
              <a:spcAft>
                <a:spcPct val="0"/>
              </a:spcAft>
            </a:pPr>
            <a:endParaRPr kumimoji="0" lang="en-US" altLang="en-US" sz="1500" b="0" i="0" u="none" strike="noStrike" cap="none" normalizeH="0" baseline="0" dirty="0">
              <a:ln>
                <a:noFill/>
              </a:ln>
              <a:solidFill>
                <a:schemeClr val="tx1"/>
              </a:solidFill>
              <a:effectLst/>
            </a:endParaRPr>
          </a:p>
          <a:p>
            <a:pPr marR="0" lvl="0" algn="l" defTabSz="914400" rtl="0" eaLnBrk="0" fontAlgn="base" latinLnBrk="0" hangingPunct="0">
              <a:lnSpc>
                <a:spcPct val="100000"/>
              </a:lnSpc>
              <a:spcBef>
                <a:spcPct val="0"/>
              </a:spcBef>
              <a:spcAft>
                <a:spcPct val="0"/>
              </a:spcAft>
              <a:buClrTx/>
              <a:buSzTx/>
              <a:tabLst/>
            </a:pPr>
            <a:r>
              <a:rPr kumimoji="0" lang="en-US" altLang="en-US" sz="1500" b="1" i="0" u="none" strike="noStrike" cap="none" normalizeH="0" baseline="0" dirty="0">
                <a:ln>
                  <a:noFill/>
                </a:ln>
                <a:solidFill>
                  <a:schemeClr val="tx1"/>
                </a:solidFill>
                <a:effectLst/>
              </a:rPr>
              <a:t>Edge &amp; Cloud Deployment</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Use lightweight edge devices for offline use and cloud sync for centralized analytics.</a:t>
            </a:r>
          </a:p>
          <a:p>
            <a:pPr marR="0" lvl="0" algn="l" defTabSz="914400" rtl="0" eaLnBrk="0" fontAlgn="base" latinLnBrk="0" hangingPunct="0">
              <a:lnSpc>
                <a:spcPct val="100000"/>
              </a:lnSpc>
              <a:spcBef>
                <a:spcPct val="0"/>
              </a:spcBef>
              <a:spcAft>
                <a:spcPct val="0"/>
              </a:spcAft>
              <a:buClrTx/>
              <a:buSzTx/>
              <a:tabLst/>
            </a:pPr>
            <a:endParaRPr kumimoji="0" lang="en-US" altLang="en-US" sz="1500" b="0" i="0" u="none" strike="noStrike" cap="none" normalizeH="0" baseline="0" dirty="0">
              <a:ln>
                <a:noFill/>
              </a:ln>
              <a:solidFill>
                <a:schemeClr val="tx1"/>
              </a:solidFill>
              <a:effectLst/>
            </a:endParaRPr>
          </a:p>
          <a:p>
            <a:pPr eaLnBrk="0" fontAlgn="base" hangingPunct="0">
              <a:lnSpc>
                <a:spcPct val="100000"/>
              </a:lnSpc>
              <a:spcBef>
                <a:spcPct val="0"/>
              </a:spcBef>
              <a:spcAft>
                <a:spcPct val="0"/>
              </a:spcAft>
            </a:pPr>
            <a:r>
              <a:rPr kumimoji="0" lang="en-US" altLang="en-US" sz="1500" b="1" i="0" u="none" strike="noStrike" cap="none" normalizeH="0" baseline="0" dirty="0">
                <a:ln>
                  <a:noFill/>
                </a:ln>
                <a:solidFill>
                  <a:schemeClr val="tx1"/>
                </a:solidFill>
                <a:effectLst/>
              </a:rPr>
              <a:t>Extended Use-Cases</a:t>
            </a:r>
            <a:br>
              <a:rPr kumimoji="0" lang="en-US" altLang="en-US" sz="1500" b="0" i="0" u="none" strike="noStrike" cap="none" normalizeH="0" baseline="0" dirty="0">
                <a:ln>
                  <a:noFill/>
                </a:ln>
                <a:solidFill>
                  <a:schemeClr val="tx1"/>
                </a:solidFill>
                <a:effectLst/>
              </a:rPr>
            </a:br>
            <a:r>
              <a:rPr kumimoji="0" lang="en-US" altLang="en-US" sz="1500" b="0" i="0" u="none" strike="noStrike" cap="none" normalizeH="0" baseline="0" dirty="0">
                <a:ln>
                  <a:noFill/>
                </a:ln>
                <a:solidFill>
                  <a:schemeClr val="tx1"/>
                </a:solidFill>
                <a:effectLst/>
              </a:rPr>
              <a:t>Re-train model for fire detection, intruder alerts, and missing person identification.</a:t>
            </a:r>
          </a:p>
        </p:txBody>
      </p:sp>
    </p:spTree>
    <p:extLst>
      <p:ext uri="{BB962C8B-B14F-4D97-AF65-F5344CB8AC3E}">
        <p14:creationId xmlns:p14="http://schemas.microsoft.com/office/powerpoint/2010/main" val="37441996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a:bodyPr>
          <a:lstStyle/>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endParaRPr lang="en-IN" sz="2200" dirty="0">
              <a:latin typeface="Franklin Gothic Book"/>
            </a:endParaRPr>
          </a:p>
          <a:p>
            <a:pPr marL="0" indent="0">
              <a:buNone/>
            </a:pPr>
            <a:r>
              <a:rPr lang="en-IN" sz="2200" dirty="0">
                <a:latin typeface="Franklin Gothic Book"/>
              </a:rPr>
              <a:t>GitHub Link: </a:t>
            </a:r>
            <a:r>
              <a:rPr lang="en-IN" sz="2200" dirty="0">
                <a:latin typeface="Franklin Gothic Book"/>
                <a:hlinkClick r:id="rId2"/>
              </a:rPr>
              <a:t>Link</a:t>
            </a:r>
            <a:endParaRPr lang="en-IN" sz="2200" u="sng" dirty="0">
              <a:solidFill>
                <a:srgbClr val="0070C0"/>
              </a:solidFill>
              <a:latin typeface="Franklin Gothic Book"/>
            </a:endParaRPr>
          </a:p>
          <a:p>
            <a:pPr marL="0" indent="0">
              <a:buNone/>
            </a:pPr>
            <a:endParaRPr lang="en-IN" sz="2200" dirty="0">
              <a:latin typeface="Franklin Gothic Book"/>
            </a:endParaRPr>
          </a:p>
        </p:txBody>
      </p:sp>
      <p:sp>
        <p:nvSpPr>
          <p:cNvPr id="9" name="Rectangle 5">
            <a:extLst>
              <a:ext uri="{FF2B5EF4-FFF2-40B4-BE49-F238E27FC236}">
                <a16:creationId xmlns:a16="http://schemas.microsoft.com/office/drawing/2014/main" id="{0562C806-9067-D3FA-6D29-234A3A980AF0}"/>
              </a:ext>
            </a:extLst>
          </p:cNvPr>
          <p:cNvSpPr>
            <a:spLocks noChangeArrowheads="1"/>
          </p:cNvSpPr>
          <p:nvPr/>
        </p:nvSpPr>
        <p:spPr bwMode="auto">
          <a:xfrm>
            <a:off x="838200" y="1924411"/>
            <a:ext cx="6541471" cy="1298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linkClick r:id="rId3"/>
              </a:rPr>
              <a:t>Weapon Detection Using YOLO V3 – Wiley</a:t>
            </a:r>
            <a:endParaRPr kumimoji="0" lang="en-US" altLang="en-US" sz="1800" b="0" i="0" u="none" strike="noStrike" cap="none" normalizeH="0" baseline="0" dirty="0">
              <a:ln>
                <a:noFill/>
              </a:ln>
              <a:solidFill>
                <a:schemeClr val="tx1"/>
              </a:solidFill>
              <a:effectLst/>
            </a:endParaRPr>
          </a:p>
          <a:p>
            <a:pPr eaLnBrk="0" fontAlgn="base" hangingPunct="0">
              <a:lnSpc>
                <a:spcPct val="150000"/>
              </a:lnSpc>
              <a:spcBef>
                <a:spcPct val="0"/>
              </a:spcBef>
              <a:spcAft>
                <a:spcPct val="0"/>
              </a:spcAft>
              <a:buFontTx/>
              <a:buChar char="•"/>
            </a:pPr>
            <a:r>
              <a:rPr lang="en-US" altLang="en-US" dirty="0">
                <a:hlinkClick r:id="rId4"/>
              </a:rPr>
              <a:t>Real-Time Weapon Detection Using YOLOv8 – </a:t>
            </a:r>
            <a:r>
              <a:rPr lang="en-US" altLang="en-US" dirty="0" err="1">
                <a:hlinkClick r:id="rId4"/>
              </a:rPr>
              <a:t>arXiv</a:t>
            </a:r>
            <a:endParaRPr kumimoji="0" lang="en-US" altLang="en-US" sz="1800" b="0" i="0" u="none" strike="noStrike" cap="none" normalizeH="0" baseline="0" dirty="0">
              <a:ln>
                <a:noFill/>
              </a:ln>
              <a:solidFill>
                <a:schemeClr val="tx1"/>
              </a:solidFill>
              <a:effectLst/>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linkClick r:id="rId5"/>
              </a:rPr>
              <a:t>Real-Time Deep Learning Weapon Detection Techniques – </a:t>
            </a:r>
            <a:r>
              <a:rPr kumimoji="0" lang="en-US" altLang="en-US" sz="1800" b="0" i="0" u="none" strike="noStrike" cap="none" normalizeH="0" baseline="0" dirty="0" err="1">
                <a:ln>
                  <a:noFill/>
                </a:ln>
                <a:solidFill>
                  <a:schemeClr val="tx1"/>
                </a:solidFill>
                <a:effectLst/>
                <a:hlinkClick r:id="rId5"/>
              </a:rPr>
              <a:t>arXiv</a:t>
            </a:r>
            <a:endParaRPr kumimoji="0" lang="en-US" altLang="en-US" sz="18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6917006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cs typeface="Arial"/>
              </a:rPr>
              <a:t>Problem Statement </a:t>
            </a:r>
          </a:p>
          <a:p>
            <a:pPr marL="305435" indent="-305435">
              <a:spcBef>
                <a:spcPct val="20000"/>
              </a:spcBef>
              <a:spcAft>
                <a:spcPts val="600"/>
              </a:spcAft>
            </a:pPr>
            <a:r>
              <a:rPr lang="en-US" sz="2200" b="1" dirty="0">
                <a:cs typeface="Arial"/>
              </a:rPr>
              <a:t>Proposed System/Solution</a:t>
            </a:r>
            <a:endParaRPr lang="en-US" sz="2200" dirty="0">
              <a:cs typeface="Arial"/>
            </a:endParaRPr>
          </a:p>
          <a:p>
            <a:pPr marL="305435" indent="-305435">
              <a:spcBef>
                <a:spcPct val="20000"/>
              </a:spcBef>
              <a:spcAft>
                <a:spcPts val="600"/>
              </a:spcAft>
            </a:pPr>
            <a:r>
              <a:rPr lang="en-US" sz="2200" b="1" dirty="0">
                <a:cs typeface="Arial"/>
              </a:rPr>
              <a:t>System Development Approach </a:t>
            </a:r>
          </a:p>
          <a:p>
            <a:pPr marL="305435" indent="-305435">
              <a:spcBef>
                <a:spcPct val="20000"/>
              </a:spcBef>
              <a:spcAft>
                <a:spcPts val="600"/>
              </a:spcAft>
            </a:pPr>
            <a:r>
              <a:rPr lang="en-US" sz="2200" b="1" dirty="0">
                <a:cs typeface="Arial"/>
              </a:rPr>
              <a:t>Algorithm &amp; Deployment  </a:t>
            </a:r>
            <a:endParaRPr lang="en-US" sz="2200" dirty="0">
              <a:cs typeface="Arial"/>
            </a:endParaRPr>
          </a:p>
          <a:p>
            <a:pPr marL="305435" indent="-305435">
              <a:spcBef>
                <a:spcPct val="20000"/>
              </a:spcBef>
              <a:spcAft>
                <a:spcPts val="600"/>
              </a:spcAft>
            </a:pPr>
            <a:r>
              <a:rPr lang="en-US" sz="2200" b="1" dirty="0">
                <a:cs typeface="Arial"/>
              </a:rPr>
              <a:t>Result (Output Image)</a:t>
            </a:r>
            <a:endParaRPr lang="en-US" sz="2200" dirty="0">
              <a:cs typeface="Arial"/>
            </a:endParaRPr>
          </a:p>
          <a:p>
            <a:pPr marL="305435" indent="-305435">
              <a:spcBef>
                <a:spcPct val="20000"/>
              </a:spcBef>
              <a:spcAft>
                <a:spcPts val="600"/>
              </a:spcAft>
            </a:pPr>
            <a:r>
              <a:rPr lang="en-US" sz="2200" b="1" dirty="0">
                <a:cs typeface="Arial"/>
              </a:rPr>
              <a:t>Conclusion</a:t>
            </a:r>
            <a:endParaRPr lang="en-US" sz="2200" dirty="0">
              <a:cs typeface="Arial"/>
            </a:endParaRPr>
          </a:p>
          <a:p>
            <a:pPr marL="305435" indent="-305435">
              <a:spcBef>
                <a:spcPct val="20000"/>
              </a:spcBef>
              <a:spcAft>
                <a:spcPts val="600"/>
              </a:spcAft>
            </a:pPr>
            <a:r>
              <a:rPr lang="en-US" sz="2200" b="1" dirty="0">
                <a:cs typeface="Arial"/>
              </a:rPr>
              <a:t>Future Scope</a:t>
            </a:r>
            <a:endParaRPr lang="en-US" sz="2200" dirty="0">
              <a:cs typeface="Arial"/>
            </a:endParaRPr>
          </a:p>
          <a:p>
            <a:pPr marL="305435" indent="-305435">
              <a:spcBef>
                <a:spcPct val="20000"/>
              </a:spcBef>
              <a:spcAft>
                <a:spcPts val="600"/>
              </a:spcAft>
            </a:pPr>
            <a:r>
              <a:rPr lang="en-US" sz="2200" b="1" dirty="0">
                <a:cs typeface="Arial"/>
              </a:rPr>
              <a:t>References</a:t>
            </a:r>
            <a:endParaRPr lang="en-US" sz="2200" dirty="0">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50000"/>
              </a:lnSpc>
              <a:buNone/>
            </a:pPr>
            <a:r>
              <a:rPr lang="en-US" sz="2000" dirty="0"/>
              <a:t>General-purpose YOLO models lack the precision needed to identify weapons like guns or knives. False positives and missed detections pose serious security risks. Moreover, existing models demand powerful hardware, limiting real-world deployment in cost-sensitive or mobile environments.</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Autofit/>
          </a:bodyPr>
          <a:lstStyle/>
          <a:p>
            <a:pPr marL="0" indent="0">
              <a:buNone/>
            </a:pPr>
            <a:r>
              <a:rPr lang="en-US" sz="1600" dirty="0"/>
              <a:t>The proposed system is an </a:t>
            </a:r>
            <a:r>
              <a:rPr lang="en-US" sz="1600" b="1" dirty="0"/>
              <a:t>AI-Powered Real-Time Threat Detection Framework</a:t>
            </a:r>
            <a:r>
              <a:rPr lang="en-US" sz="1600" dirty="0"/>
              <a:t> that leverages deep learning and thermal imaging to enhance public and institutional safety.</a:t>
            </a:r>
          </a:p>
          <a:p>
            <a:pPr marL="0" indent="0">
              <a:buNone/>
            </a:pPr>
            <a:r>
              <a:rPr lang="en-US" sz="1600" dirty="0"/>
              <a:t>This system is designed to:</a:t>
            </a:r>
          </a:p>
          <a:p>
            <a:r>
              <a:rPr lang="en-US" sz="1600" b="1" dirty="0"/>
              <a:t>Detect weapons</a:t>
            </a:r>
            <a:r>
              <a:rPr lang="en-US" sz="1600" dirty="0"/>
              <a:t> such as knives, guns, and potential explosive devices with high precision.</a:t>
            </a:r>
          </a:p>
          <a:p>
            <a:r>
              <a:rPr lang="en-US" sz="1600" dirty="0"/>
              <a:t>Utilize a </a:t>
            </a:r>
            <a:r>
              <a:rPr lang="en-US" sz="1600" b="1" dirty="0"/>
              <a:t>custom-trained YOLOv11l.pt model</a:t>
            </a:r>
            <a:r>
              <a:rPr lang="en-US" sz="1600" dirty="0"/>
              <a:t> on a weapon-specific dataset to overcome the limitations of general-purpose detection systems.</a:t>
            </a:r>
          </a:p>
          <a:p>
            <a:r>
              <a:rPr lang="en-US" sz="1600" dirty="0"/>
              <a:t>Support </a:t>
            </a:r>
            <a:r>
              <a:rPr lang="en-US" sz="1600" b="1" dirty="0"/>
              <a:t>dual-mode surveillance</a:t>
            </a:r>
            <a:r>
              <a:rPr lang="en-US" sz="1600" dirty="0"/>
              <a:t> using both RGB (normal camera) and </a:t>
            </a:r>
            <a:r>
              <a:rPr lang="en-US" sz="1600" b="1" dirty="0"/>
              <a:t>thermal imaging</a:t>
            </a:r>
            <a:r>
              <a:rPr lang="en-US" sz="1600" dirty="0"/>
              <a:t> for enhanced detection in low-visibility environments.</a:t>
            </a:r>
          </a:p>
          <a:p>
            <a:r>
              <a:rPr lang="en-US" sz="1600" dirty="0"/>
              <a:t>Implement a </a:t>
            </a:r>
            <a:r>
              <a:rPr lang="en-US" sz="1600" b="1" dirty="0"/>
              <a:t>motion detection trigger mechanism</a:t>
            </a:r>
            <a:r>
              <a:rPr lang="en-US" sz="1600" dirty="0"/>
              <a:t> to reduce unnecessary computation and improve responsiveness.</a:t>
            </a:r>
          </a:p>
          <a:p>
            <a:r>
              <a:rPr lang="en-US" sz="1600" dirty="0"/>
              <a:t>Deliver </a:t>
            </a:r>
            <a:r>
              <a:rPr lang="en-US" sz="1600" b="1" dirty="0"/>
              <a:t>real-time alerts</a:t>
            </a:r>
            <a:r>
              <a:rPr lang="en-US" sz="1600" dirty="0"/>
              <a:t> with visual annotation, buzzer activation, and automatic screenshot capture.</a:t>
            </a:r>
          </a:p>
          <a:p>
            <a:r>
              <a:rPr lang="en-US" sz="1600" dirty="0"/>
              <a:t>Be deployed on </a:t>
            </a:r>
            <a:r>
              <a:rPr lang="en-US" sz="1600" b="1" dirty="0"/>
              <a:t>low-cost hardware platforms</a:t>
            </a:r>
            <a:r>
              <a:rPr lang="en-US" sz="1600" dirty="0"/>
              <a:t> like Raspberry Pi and Jetson Nano without compromising performance.</a:t>
            </a:r>
          </a:p>
          <a:p>
            <a:pPr marL="0" indent="0">
              <a:buNone/>
            </a:pPr>
            <a:r>
              <a:rPr lang="en-US" sz="1600" dirty="0"/>
              <a:t>This intelligent surveillance system not only minimizes human intervention but also ensures 24/7 vigilance, scalable deployment, and a proactive approach to security challenges in sensitive areas such as </a:t>
            </a:r>
            <a:r>
              <a:rPr lang="en-US" sz="1600" b="1" dirty="0"/>
              <a:t>airports, schools, borders, and metro stations</a:t>
            </a:r>
            <a:r>
              <a:rPr lang="en-US" sz="1600" dirty="0"/>
              <a:t>.</a:t>
            </a:r>
          </a:p>
          <a:p>
            <a:pPr marL="0" indent="0">
              <a:spcBef>
                <a:spcPct val="20000"/>
              </a:spcBef>
              <a:spcAft>
                <a:spcPts val="600"/>
              </a:spcAft>
              <a:buNone/>
            </a:pPr>
            <a:endParaRPr lang="en-GB" sz="1600" dirty="0"/>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2">
            <a:extLst>
              <a:ext uri="{FF2B5EF4-FFF2-40B4-BE49-F238E27FC236}">
                <a16:creationId xmlns:a16="http://schemas.microsoft.com/office/drawing/2014/main" id="{AAE5093D-7A86-8CF4-A5B8-442A99A4C5ED}"/>
              </a:ext>
            </a:extLst>
          </p:cNvPr>
          <p:cNvSpPr>
            <a:spLocks noGrp="1" noChangeArrowheads="1"/>
          </p:cNvSpPr>
          <p:nvPr>
            <p:ph idx="1"/>
          </p:nvPr>
        </p:nvSpPr>
        <p:spPr bwMode="auto">
          <a:xfrm>
            <a:off x="838200" y="2020024"/>
            <a:ext cx="9141349" cy="28179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Languages:</a:t>
            </a:r>
            <a:r>
              <a:rPr kumimoji="0" lang="en-US" altLang="en-US" sz="2000" b="0" i="0" u="none" strike="noStrike" cap="none" normalizeH="0" baseline="0" dirty="0">
                <a:ln>
                  <a:noFill/>
                </a:ln>
                <a:solidFill>
                  <a:schemeClr val="tx1"/>
                </a:solidFill>
                <a:effectLst/>
              </a:rPr>
              <a:t> Python 3.10.15</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Frameworks/Libraries:</a:t>
            </a:r>
            <a:r>
              <a:rPr kumimoji="0" lang="en-US" altLang="en-US" sz="2000" b="0" i="0" u="none" strike="noStrike" cap="none" normalizeH="0" baseline="0" dirty="0">
                <a:ln>
                  <a:noFill/>
                </a:ln>
                <a:solidFill>
                  <a:schemeClr val="tx1"/>
                </a:solidFill>
                <a:effectLst/>
              </a:rPr>
              <a:t> OpenCV, </a:t>
            </a:r>
            <a:r>
              <a:rPr kumimoji="0" lang="en-US" altLang="en-US" sz="2000" b="0" i="0" u="none" strike="noStrike" cap="none" normalizeH="0" baseline="0" dirty="0" err="1">
                <a:ln>
                  <a:noFill/>
                </a:ln>
                <a:solidFill>
                  <a:schemeClr val="tx1"/>
                </a:solidFill>
                <a:effectLst/>
              </a:rPr>
              <a:t>PyTorch</a:t>
            </a:r>
            <a:r>
              <a:rPr kumimoji="0" lang="en-US" altLang="en-US" sz="2000" b="0" i="0" u="none" strike="noStrike" cap="none" normalizeH="0" baseline="0" dirty="0">
                <a:ln>
                  <a:noFill/>
                </a:ln>
                <a:solidFill>
                  <a:schemeClr val="tx1"/>
                </a:solidFill>
                <a:effectLst/>
              </a:rPr>
              <a:t>, </a:t>
            </a:r>
            <a:r>
              <a:rPr kumimoji="0" lang="en-US" altLang="en-US" sz="2000" b="0" i="0" u="none" strike="noStrike" cap="none" normalizeH="0" baseline="0" dirty="0" err="1">
                <a:ln>
                  <a:noFill/>
                </a:ln>
                <a:solidFill>
                  <a:schemeClr val="tx1"/>
                </a:solidFill>
                <a:effectLst/>
              </a:rPr>
              <a:t>Ultralytics</a:t>
            </a:r>
            <a:r>
              <a:rPr kumimoji="0" lang="en-US" altLang="en-US" sz="2000" b="0" i="0" u="none" strike="noStrike" cap="none" normalizeH="0" baseline="0" dirty="0">
                <a:ln>
                  <a:noFill/>
                </a:ln>
                <a:solidFill>
                  <a:schemeClr val="tx1"/>
                </a:solidFill>
                <a:effectLst/>
              </a:rPr>
              <a:t> YOLO, </a:t>
            </a:r>
            <a:r>
              <a:rPr lang="en-US" sz="2000" dirty="0"/>
              <a:t>Pillow (PIL), </a:t>
            </a:r>
            <a:r>
              <a:rPr lang="en-US" sz="2000" dirty="0" err="1"/>
              <a:t>Tkinter</a:t>
            </a:r>
            <a:endParaRPr kumimoji="0" lang="en-US" altLang="en-US" sz="2000" b="0" i="0" u="none" strike="noStrike" cap="none" normalizeH="0" baseline="0" dirty="0">
              <a:ln>
                <a:noFill/>
              </a:ln>
              <a:solidFill>
                <a:schemeClr val="tx1"/>
              </a:solidFill>
              <a:effectLst/>
            </a:endParaRP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Hardware:</a:t>
            </a:r>
            <a:r>
              <a:rPr kumimoji="0" lang="en-US" altLang="en-US" sz="2000" b="0" i="0" u="none" strike="noStrike" cap="none" normalizeH="0" baseline="0" dirty="0">
                <a:ln>
                  <a:noFill/>
                </a:ln>
                <a:solidFill>
                  <a:schemeClr val="tx1"/>
                </a:solidFill>
                <a:effectLst/>
              </a:rPr>
              <a:t> PC with GPU / Raspberry Pi / Jetson Nano</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Tools:</a:t>
            </a:r>
            <a:r>
              <a:rPr kumimoji="0" lang="en-US" altLang="en-US" sz="2000" b="0" i="0" u="none" strike="noStrike" cap="none" normalizeH="0" baseline="0" dirty="0">
                <a:ln>
                  <a:noFill/>
                </a:ln>
                <a:solidFill>
                  <a:schemeClr val="tx1"/>
                </a:solidFill>
                <a:effectLst/>
              </a:rPr>
              <a:t> VS Code</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Model Used:</a:t>
            </a:r>
            <a:r>
              <a:rPr kumimoji="0" lang="en-US" altLang="en-US" sz="2000" b="0" i="0" u="none" strike="noStrike" cap="none" normalizeH="0" baseline="0" dirty="0">
                <a:ln>
                  <a:noFill/>
                </a:ln>
                <a:solidFill>
                  <a:schemeClr val="tx1"/>
                </a:solidFill>
                <a:effectLst/>
              </a:rPr>
              <a:t> YOLOv11l.pt</a:t>
            </a:r>
          </a:p>
          <a:p>
            <a:pPr eaLnBrk="0" fontAlgn="base" hangingPunct="0">
              <a:lnSpc>
                <a:spcPct val="150000"/>
              </a:lnSpc>
              <a:spcBef>
                <a:spcPct val="0"/>
              </a:spcBef>
              <a:spcAft>
                <a:spcPct val="0"/>
              </a:spcAft>
            </a:pPr>
            <a:r>
              <a:rPr kumimoji="0" lang="en-US" altLang="en-US" sz="2000" b="1" i="0" u="none" strike="noStrike" cap="none" normalizeH="0" baseline="0" dirty="0">
                <a:ln>
                  <a:noFill/>
                </a:ln>
                <a:solidFill>
                  <a:schemeClr val="tx1"/>
                </a:solidFill>
                <a:effectLst/>
              </a:rPr>
              <a:t>Additional:</a:t>
            </a:r>
            <a:r>
              <a:rPr kumimoji="0" lang="en-US" altLang="en-US" sz="2000" b="0" i="0" u="none" strike="noStrike" cap="none" normalizeH="0" baseline="0" dirty="0">
                <a:ln>
                  <a:noFill/>
                </a:ln>
                <a:solidFill>
                  <a:schemeClr val="tx1"/>
                </a:solidFill>
                <a:effectLst/>
              </a:rPr>
              <a:t> SQLite DB for logging, Thermal Camera for bomb detection</a:t>
            </a: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0" indent="0">
              <a:buNone/>
            </a:pPr>
            <a:r>
              <a:rPr lang="en-US" sz="1800" b="1" dirty="0"/>
              <a:t>Algorithm Steps:</a:t>
            </a:r>
            <a:endParaRPr lang="en-US" sz="1800" dirty="0"/>
          </a:p>
          <a:p>
            <a:pPr>
              <a:lnSpc>
                <a:spcPct val="100000"/>
              </a:lnSpc>
            </a:pPr>
            <a:r>
              <a:rPr lang="en-US" sz="1800" dirty="0"/>
              <a:t>Capture video stream</a:t>
            </a:r>
          </a:p>
          <a:p>
            <a:pPr>
              <a:lnSpc>
                <a:spcPct val="100000"/>
              </a:lnSpc>
            </a:pPr>
            <a:r>
              <a:rPr lang="en-US" sz="1800" dirty="0"/>
              <a:t>Apply motion detection</a:t>
            </a:r>
          </a:p>
          <a:p>
            <a:pPr>
              <a:lnSpc>
                <a:spcPct val="100000"/>
              </a:lnSpc>
            </a:pPr>
            <a:r>
              <a:rPr lang="en-US" sz="1800" dirty="0"/>
              <a:t>Use YOLO to detect objects</a:t>
            </a:r>
          </a:p>
          <a:p>
            <a:pPr>
              <a:lnSpc>
                <a:spcPct val="100000"/>
              </a:lnSpc>
            </a:pPr>
            <a:r>
              <a:rPr lang="en-US" sz="1800" dirty="0"/>
              <a:t>Annotate and alert if weapon/bomb is found</a:t>
            </a:r>
          </a:p>
          <a:p>
            <a:pPr>
              <a:lnSpc>
                <a:spcPct val="100000"/>
              </a:lnSpc>
            </a:pPr>
            <a:r>
              <a:rPr lang="en-US" sz="1800" dirty="0"/>
              <a:t>Log data and store screenshots</a:t>
            </a:r>
          </a:p>
          <a:p>
            <a:pPr marL="0" indent="0">
              <a:buNone/>
            </a:pPr>
            <a:endParaRPr lang="en-US" sz="1800" dirty="0"/>
          </a:p>
          <a:p>
            <a:pPr marL="0" indent="0">
              <a:buNone/>
            </a:pPr>
            <a:r>
              <a:rPr lang="en-US" sz="1800" b="1" dirty="0"/>
              <a:t>Deployment:</a:t>
            </a:r>
            <a:endParaRPr lang="en-US" sz="1800" dirty="0"/>
          </a:p>
          <a:p>
            <a:pPr>
              <a:lnSpc>
                <a:spcPct val="100000"/>
              </a:lnSpc>
            </a:pPr>
            <a:r>
              <a:rPr lang="en-US" sz="1800" dirty="0"/>
              <a:t>Tested on GPU PCs (20–30 FPS)</a:t>
            </a:r>
          </a:p>
          <a:p>
            <a:pPr>
              <a:lnSpc>
                <a:spcPct val="100000"/>
              </a:lnSpc>
            </a:pPr>
            <a:r>
              <a:rPr lang="en-US" sz="1800" dirty="0"/>
              <a:t>Works with both RGB and thermal input</a:t>
            </a:r>
          </a:p>
          <a:p>
            <a:pPr>
              <a:lnSpc>
                <a:spcPct val="100000"/>
              </a:lnSpc>
            </a:pPr>
            <a:r>
              <a:rPr lang="en-US" sz="1800" dirty="0"/>
              <a:t>Deployable in schools, airports, or drones</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pPr>
              <a:tabLst>
                <a:tab pos="2174875" algn="l"/>
              </a:tabLst>
            </a:pPr>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6102C9B-C4AF-D0DB-DE74-862D9812001C}"/>
              </a:ext>
            </a:extLst>
          </p:cNvPr>
          <p:cNvSpPr>
            <a:spLocks noGrp="1"/>
          </p:cNvSpPr>
          <p:nvPr>
            <p:ph idx="1"/>
          </p:nvPr>
        </p:nvSpPr>
        <p:spPr>
          <a:xfrm>
            <a:off x="838200" y="1929384"/>
            <a:ext cx="10515600" cy="4251960"/>
          </a:xfrm>
        </p:spPr>
        <p:txBody>
          <a:bodyPr vert="horz" lIns="91440" tIns="45720" rIns="91440" bIns="45720" rtlCol="0">
            <a:noAutofit/>
          </a:bodyPr>
          <a:lstStyle/>
          <a:p>
            <a:pPr marL="0" indent="0">
              <a:buNone/>
            </a:pPr>
            <a:r>
              <a:rPr lang="en-US" sz="1800" dirty="0"/>
              <a:t>The system successfully detects weapons in both normal and thermal video feeds using a custom-trained YOLO model.</a:t>
            </a:r>
          </a:p>
          <a:p>
            <a:r>
              <a:rPr lang="en-US" sz="1800" b="1" dirty="0"/>
              <a:t>Image 1 (Normal Vision)</a:t>
            </a:r>
            <a:r>
              <a:rPr lang="en-US" sz="1800" dirty="0"/>
              <a:t>: The model detects a </a:t>
            </a:r>
            <a:r>
              <a:rPr lang="en-US" sz="1800" i="1" dirty="0"/>
              <a:t>knife</a:t>
            </a:r>
            <a:r>
              <a:rPr lang="en-US" sz="1800" dirty="0"/>
              <a:t> in the subject’s hand with a confidence of </a:t>
            </a:r>
            <a:r>
              <a:rPr lang="en-US" sz="1800" b="1" dirty="0"/>
              <a:t>0.61</a:t>
            </a:r>
            <a:r>
              <a:rPr lang="en-US" sz="1800" dirty="0"/>
              <a:t>, alongside the person with </a:t>
            </a:r>
            <a:r>
              <a:rPr lang="en-US" sz="1800" b="1" dirty="0"/>
              <a:t>0.73</a:t>
            </a:r>
            <a:r>
              <a:rPr lang="en-US" sz="1800" dirty="0"/>
              <a:t> confidence. It immediately triggers a red alert message: </a:t>
            </a:r>
            <a:r>
              <a:rPr lang="en-US" sz="1800" b="1" dirty="0"/>
              <a:t>“WARNING: Weapon Detected!”</a:t>
            </a:r>
            <a:endParaRPr lang="en-US" sz="1800" dirty="0"/>
          </a:p>
          <a:p>
            <a:r>
              <a:rPr lang="en-US" sz="1800" b="1" dirty="0"/>
              <a:t>Image 2 (Thermal Vision)</a:t>
            </a:r>
            <a:r>
              <a:rPr lang="en-US" sz="1800" dirty="0"/>
              <a:t>: The system identifies a potential </a:t>
            </a:r>
            <a:r>
              <a:rPr lang="en-US" sz="1800" b="1" dirty="0"/>
              <a:t>Gun-like heat signature</a:t>
            </a:r>
            <a:r>
              <a:rPr lang="en-US" sz="1800" dirty="0"/>
              <a:t> concealed under the clothing using thermal imaging. This detection is highlighted with a red bounding box, demonstrating the effectiveness of heat-based threat recognition even in low-light or obscured environments.</a:t>
            </a:r>
          </a:p>
          <a:p>
            <a:pPr marL="0" indent="0">
              <a:buNone/>
            </a:pPr>
            <a:r>
              <a:rPr lang="en-US" sz="1800" b="1" dirty="0"/>
              <a:t>The results validate:</a:t>
            </a:r>
          </a:p>
          <a:p>
            <a:r>
              <a:rPr lang="en-US" sz="1800" dirty="0"/>
              <a:t>Real-time frame-by-frame processing</a:t>
            </a:r>
          </a:p>
          <a:p>
            <a:r>
              <a:rPr lang="en-US" sz="1800" dirty="0"/>
              <a:t>Dual-mode detection (RGB + thermal)</a:t>
            </a:r>
          </a:p>
          <a:p>
            <a:r>
              <a:rPr lang="en-US" sz="1800" dirty="0"/>
              <a:t>Triggered alerts, screenshots, and logging features</a:t>
            </a:r>
          </a:p>
          <a:p>
            <a:r>
              <a:rPr lang="en-US" sz="1800" dirty="0"/>
              <a:t>Achieved 20–30 FPS on GPU PC</a:t>
            </a:r>
          </a:p>
        </p:txBody>
      </p:sp>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F73C6D7-EBCB-D45C-112C-CE86892841A6}"/>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369EB62-A0E2-4F05-6597-31371FA7B1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7C379C-5F34-95C7-A6AC-E19570E92E54}"/>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Result</a:t>
            </a:r>
            <a:endParaRPr lang="en-US" sz="5400" dirty="0"/>
          </a:p>
        </p:txBody>
      </p:sp>
      <p:sp>
        <p:nvSpPr>
          <p:cNvPr id="10" name="sketch line">
            <a:extLst>
              <a:ext uri="{FF2B5EF4-FFF2-40B4-BE49-F238E27FC236}">
                <a16:creationId xmlns:a16="http://schemas.microsoft.com/office/drawing/2014/main" id="{5DC68C66-901F-7116-4F7A-28C65F7FC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Uploaded image">
            <a:extLst>
              <a:ext uri="{FF2B5EF4-FFF2-40B4-BE49-F238E27FC236}">
                <a16:creationId xmlns:a16="http://schemas.microsoft.com/office/drawing/2014/main" id="{014ADBCC-1A1B-494A-0F47-3139E6EA967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69036" y="2055812"/>
            <a:ext cx="4860126" cy="3842067"/>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Uploaded image">
            <a:extLst>
              <a:ext uri="{FF2B5EF4-FFF2-40B4-BE49-F238E27FC236}">
                <a16:creationId xmlns:a16="http://schemas.microsoft.com/office/drawing/2014/main" id="{AB5D8691-D23A-4E40-348F-45C474260C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2915" y="2055811"/>
            <a:ext cx="5430049" cy="38420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DE7FB12-C4D0-E990-3E34-6687BD891845}"/>
              </a:ext>
            </a:extLst>
          </p:cNvPr>
          <p:cNvSpPr txBox="1"/>
          <p:nvPr/>
        </p:nvSpPr>
        <p:spPr>
          <a:xfrm>
            <a:off x="1651299" y="5970720"/>
            <a:ext cx="2895600" cy="292388"/>
          </a:xfrm>
          <a:prstGeom prst="rect">
            <a:avLst/>
          </a:prstGeom>
          <a:noFill/>
        </p:spPr>
        <p:txBody>
          <a:bodyPr wrap="square" rtlCol="0">
            <a:spAutoFit/>
          </a:bodyPr>
          <a:lstStyle/>
          <a:p>
            <a:pPr algn="ctr"/>
            <a:r>
              <a:rPr lang="en-US" sz="1300" dirty="0"/>
              <a:t>Image 1 (Normal Vision)</a:t>
            </a:r>
          </a:p>
        </p:txBody>
      </p:sp>
      <p:sp>
        <p:nvSpPr>
          <p:cNvPr id="5" name="TextBox 4">
            <a:extLst>
              <a:ext uri="{FF2B5EF4-FFF2-40B4-BE49-F238E27FC236}">
                <a16:creationId xmlns:a16="http://schemas.microsoft.com/office/drawing/2014/main" id="{A364AF82-57FC-5DE4-06A2-27DD24293731}"/>
              </a:ext>
            </a:extLst>
          </p:cNvPr>
          <p:cNvSpPr txBox="1"/>
          <p:nvPr/>
        </p:nvSpPr>
        <p:spPr>
          <a:xfrm>
            <a:off x="6786099" y="5965640"/>
            <a:ext cx="4043680" cy="292388"/>
          </a:xfrm>
          <a:prstGeom prst="rect">
            <a:avLst/>
          </a:prstGeom>
          <a:noFill/>
        </p:spPr>
        <p:txBody>
          <a:bodyPr wrap="square" rtlCol="0">
            <a:spAutoFit/>
          </a:bodyPr>
          <a:lstStyle/>
          <a:p>
            <a:pPr algn="ctr"/>
            <a:r>
              <a:rPr lang="en-US" sz="1300" dirty="0"/>
              <a:t>Image 2 (Thermal Vision)</a:t>
            </a:r>
          </a:p>
        </p:txBody>
      </p:sp>
    </p:spTree>
    <p:extLst>
      <p:ext uri="{BB962C8B-B14F-4D97-AF65-F5344CB8AC3E}">
        <p14:creationId xmlns:p14="http://schemas.microsoft.com/office/powerpoint/2010/main" val="2520259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lnSpc>
                <a:spcPct val="150000"/>
              </a:lnSpc>
              <a:buNone/>
            </a:pPr>
            <a:r>
              <a:rPr lang="en-US" sz="2000" dirty="0"/>
              <a:t>This project provides an efficient AI-based surveillance solution capable of real-time weapon detection using custom-trained YOLO models. By integrating thermal imaging, motion detection, and low-cost deployment hardware, the system ensures rapid, accurate threat detection with minimal human intervention.</a:t>
            </a:r>
          </a:p>
        </p:txBody>
      </p:sp>
    </p:spTree>
    <p:extLst>
      <p:ext uri="{BB962C8B-B14F-4D97-AF65-F5344CB8AC3E}">
        <p14:creationId xmlns:p14="http://schemas.microsoft.com/office/powerpoint/2010/main" val="22453096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751</Words>
  <Application>Microsoft Office PowerPoint</Application>
  <PresentationFormat>Widescreen</PresentationFormat>
  <Paragraphs>86</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Aptos</vt:lpstr>
      <vt:lpstr>Aptos Display</vt:lpstr>
      <vt:lpstr>Arial</vt:lpstr>
      <vt:lpstr>Franklin Gothic Book</vt:lpstr>
      <vt:lpstr>office theme</vt:lpstr>
      <vt:lpstr>   AI-Powered Target Recognition System</vt:lpstr>
      <vt:lpstr>OUTLINE</vt:lpstr>
      <vt:lpstr>Problem Statement</vt:lpstr>
      <vt:lpstr>Proposed Solution</vt:lpstr>
      <vt:lpstr>System  Approach</vt:lpstr>
      <vt:lpstr>Algorithm &amp; Deployment</vt:lpstr>
      <vt:lpstr>Result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 D</cp:lastModifiedBy>
  <cp:revision>3</cp:revision>
  <dcterms:modified xsi:type="dcterms:W3CDTF">2025-06-07T07:42:38Z</dcterms:modified>
</cp:coreProperties>
</file>