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 roundtripDataSignature="AMtx7miRSxR/vmHocVckoiUt+tNyn2NrG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5A46FA-93A1-4CD6-B9CC-0A4E7E1802E3}" v="3" dt="2024-09-29T14:19:48.539"/>
  </p1510:revLst>
</p1510:revInfo>
</file>

<file path=ppt/tableStyles.xml><?xml version="1.0" encoding="utf-8"?>
<a:tblStyleLst xmlns:a="http://schemas.openxmlformats.org/drawingml/2006/main" def="{AD2A9A61-52A8-451E-AFC9-8C2B95FAA5AF}">
  <a:tblStyle styleId="{AD2A9A61-52A8-451E-AFC9-8C2B95FAA5AF}" styleName="Table_0">
    <a:wholeTbl>
      <a:tcTxStyle b="off" i="off">
        <a:font>
          <a:latin typeface="Calibri"/>
          <a:ea typeface="Calibri"/>
          <a:cs typeface="Calibri"/>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20000"/>
            </a:schemeClr>
          </a:solidFill>
        </a:fill>
      </a:tcStyle>
    </a:band1H>
    <a:band2H>
      <a:tcTxStyle/>
      <a:tcStyle>
        <a:tcBdr/>
      </a:tcStyle>
    </a:band2H>
    <a:band1V>
      <a:tcTxStyle/>
      <a:tcStyle>
        <a:tcBdr/>
        <a:fill>
          <a:solidFill>
            <a:schemeClr val="accent5">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4460FD07-3581-4755-BD7B-17E645811168}"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97" autoAdjust="0"/>
    <p:restoredTop sz="94660"/>
  </p:normalViewPr>
  <p:slideViewPr>
    <p:cSldViewPr snapToGrid="0">
      <p:cViewPr varScale="1">
        <p:scale>
          <a:sx n="75" d="100"/>
          <a:sy n="75" d="100"/>
        </p:scale>
        <p:origin x="1450"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customschemas.google.com/relationships/presentationmetadata" Target="metadata"/><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theme" Target="theme/theme1.xml"/><Relationship Id="rId4" Type="http://schemas.openxmlformats.org/officeDocument/2006/relationships/slide" Target="slides/slide3.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 D" userId="7519f3a6714da9df" providerId="LiveId" clId="{A65A46FA-93A1-4CD6-B9CC-0A4E7E1802E3}"/>
    <pc:docChg chg="custSel modSld">
      <pc:chgData name="W D" userId="7519f3a6714da9df" providerId="LiveId" clId="{A65A46FA-93A1-4CD6-B9CC-0A4E7E1802E3}" dt="2024-09-29T14:30:07.103" v="145" actId="20577"/>
      <pc:docMkLst>
        <pc:docMk/>
      </pc:docMkLst>
      <pc:sldChg chg="addSp modSp mod">
        <pc:chgData name="W D" userId="7519f3a6714da9df" providerId="LiveId" clId="{A65A46FA-93A1-4CD6-B9CC-0A4E7E1802E3}" dt="2024-09-29T14:24:46.258" v="72" actId="20577"/>
        <pc:sldMkLst>
          <pc:docMk/>
          <pc:sldMk cId="0" sldId="256"/>
        </pc:sldMkLst>
        <pc:spChg chg="add mod">
          <ac:chgData name="W D" userId="7519f3a6714da9df" providerId="LiveId" clId="{A65A46FA-93A1-4CD6-B9CC-0A4E7E1802E3}" dt="2024-09-29T14:24:32.886" v="68" actId="1076"/>
          <ac:spMkLst>
            <pc:docMk/>
            <pc:sldMk cId="0" sldId="256"/>
            <ac:spMk id="2" creationId="{D86AAD46-45B8-F033-6EB3-7DC0028FDE8F}"/>
          </ac:spMkLst>
        </pc:spChg>
        <pc:spChg chg="mod">
          <ac:chgData name="W D" userId="7519f3a6714da9df" providerId="LiveId" clId="{A65A46FA-93A1-4CD6-B9CC-0A4E7E1802E3}" dt="2024-09-29T14:20:09.983" v="58" actId="20577"/>
          <ac:spMkLst>
            <pc:docMk/>
            <pc:sldMk cId="0" sldId="256"/>
            <ac:spMk id="89" creationId="{00000000-0000-0000-0000-000000000000}"/>
          </ac:spMkLst>
        </pc:spChg>
        <pc:spChg chg="mod">
          <ac:chgData name="W D" userId="7519f3a6714da9df" providerId="LiveId" clId="{A65A46FA-93A1-4CD6-B9CC-0A4E7E1802E3}" dt="2024-09-29T14:24:46.258" v="72" actId="20577"/>
          <ac:spMkLst>
            <pc:docMk/>
            <pc:sldMk cId="0" sldId="256"/>
            <ac:spMk id="91" creationId="{00000000-0000-0000-0000-000000000000}"/>
          </ac:spMkLst>
        </pc:spChg>
      </pc:sldChg>
      <pc:sldChg chg="modSp mod">
        <pc:chgData name="W D" userId="7519f3a6714da9df" providerId="LiveId" clId="{A65A46FA-93A1-4CD6-B9CC-0A4E7E1802E3}" dt="2024-09-29T14:24:08.683" v="66" actId="2711"/>
        <pc:sldMkLst>
          <pc:docMk/>
          <pc:sldMk cId="0" sldId="257"/>
        </pc:sldMkLst>
        <pc:spChg chg="mod">
          <ac:chgData name="W D" userId="7519f3a6714da9df" providerId="LiveId" clId="{A65A46FA-93A1-4CD6-B9CC-0A4E7E1802E3}" dt="2024-09-29T14:24:08.683" v="66" actId="2711"/>
          <ac:spMkLst>
            <pc:docMk/>
            <pc:sldMk cId="0" sldId="257"/>
            <ac:spMk id="98" creationId="{00000000-0000-0000-0000-000000000000}"/>
          </ac:spMkLst>
        </pc:spChg>
      </pc:sldChg>
      <pc:sldChg chg="modSp mod">
        <pc:chgData name="W D" userId="7519f3a6714da9df" providerId="LiveId" clId="{A65A46FA-93A1-4CD6-B9CC-0A4E7E1802E3}" dt="2024-09-29T14:30:07.103" v="145" actId="20577"/>
        <pc:sldMkLst>
          <pc:docMk/>
          <pc:sldMk cId="0" sldId="260"/>
        </pc:sldMkLst>
        <pc:graphicFrameChg chg="modGraphic">
          <ac:chgData name="W D" userId="7519f3a6714da9df" providerId="LiveId" clId="{A65A46FA-93A1-4CD6-B9CC-0A4E7E1802E3}" dt="2024-09-29T14:30:07.103" v="145" actId="20577"/>
          <ac:graphicFrameMkLst>
            <pc:docMk/>
            <pc:sldMk cId="0" sldId="260"/>
            <ac:graphicFrameMk id="126"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5"/>
          <p:cNvSpPr>
            <a:spLocks noGrp="1"/>
          </p:cNvSpPr>
          <p:nvPr>
            <p:ph type="pic" idx="2"/>
          </p:nvPr>
        </p:nvSpPr>
        <p:spPr>
          <a:xfrm>
            <a:off x="1792288" y="612775"/>
            <a:ext cx="5486400" cy="4114800"/>
          </a:xfrm>
          <a:prstGeom prst="rect">
            <a:avLst/>
          </a:prstGeom>
          <a:noFill/>
          <a:ln>
            <a:noFill/>
          </a:ln>
        </p:spPr>
      </p:sp>
      <p:sp>
        <p:nvSpPr>
          <p:cNvPr id="68" name="Google Shape;68;p1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2514600" y="469900"/>
            <a:ext cx="6248400" cy="1330326"/>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800"/>
              <a:buFont typeface="Times New Roman"/>
              <a:buNone/>
            </a:pPr>
            <a:r>
              <a:rPr lang="en-US" sz="1800" b="1">
                <a:latin typeface="Times New Roman"/>
                <a:ea typeface="Times New Roman"/>
                <a:cs typeface="Times New Roman"/>
                <a:sym typeface="Times New Roman"/>
              </a:rPr>
              <a:t>SRM INSTITUTE OF SCIENCE AND TECHNOLOGY</a:t>
            </a:r>
            <a:br>
              <a:rPr lang="en-US" sz="1800" b="1">
                <a:latin typeface="Times New Roman"/>
                <a:ea typeface="Times New Roman"/>
                <a:cs typeface="Times New Roman"/>
                <a:sym typeface="Times New Roman"/>
              </a:rPr>
            </a:br>
            <a:r>
              <a:rPr lang="en-US" sz="1800" b="1">
                <a:latin typeface="Times New Roman"/>
                <a:ea typeface="Times New Roman"/>
                <a:cs typeface="Times New Roman"/>
                <a:sym typeface="Times New Roman"/>
              </a:rPr>
              <a:t>Ramapuram, Chennai – 600 089</a:t>
            </a:r>
            <a:br>
              <a:rPr lang="en-US" sz="1800" b="1">
                <a:latin typeface="Times New Roman"/>
                <a:ea typeface="Times New Roman"/>
                <a:cs typeface="Times New Roman"/>
                <a:sym typeface="Times New Roman"/>
              </a:rPr>
            </a:br>
            <a:r>
              <a:rPr lang="en-US" sz="1600" b="1">
                <a:latin typeface="Times New Roman"/>
                <a:ea typeface="Times New Roman"/>
                <a:cs typeface="Times New Roman"/>
                <a:sym typeface="Times New Roman"/>
              </a:rPr>
              <a:t>DEPARTMENT OF COMPUTER SCIENCE AND ENGINEERING</a:t>
            </a:r>
            <a:endParaRPr sz="1800"/>
          </a:p>
        </p:txBody>
      </p:sp>
      <p:sp>
        <p:nvSpPr>
          <p:cNvPr id="89" name="Google Shape;89;p1"/>
          <p:cNvSpPr txBox="1">
            <a:spLocks noGrp="1"/>
          </p:cNvSpPr>
          <p:nvPr>
            <p:ph type="subTitle" idx="1"/>
          </p:nvPr>
        </p:nvSpPr>
        <p:spPr>
          <a:xfrm>
            <a:off x="609600" y="2133601"/>
            <a:ext cx="8077200" cy="533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3000"/>
              <a:buNone/>
            </a:pPr>
            <a:r>
              <a:rPr lang="en-US" sz="3000" b="1" dirty="0">
                <a:solidFill>
                  <a:schemeClr val="dk1"/>
                </a:solidFill>
              </a:rPr>
              <a:t>21CSC203P - Advanced Programming Practice</a:t>
            </a:r>
          </a:p>
          <a:p>
            <a:pPr marL="0" lvl="0" indent="0" algn="ctr" rtl="0">
              <a:spcBef>
                <a:spcPts val="0"/>
              </a:spcBef>
              <a:spcAft>
                <a:spcPts val="0"/>
              </a:spcAft>
              <a:buClr>
                <a:schemeClr val="dk1"/>
              </a:buClr>
              <a:buSzPts val="3000"/>
              <a:buNone/>
            </a:pPr>
            <a:r>
              <a:rPr lang="en-US" sz="3200" dirty="0">
                <a:solidFill>
                  <a:schemeClr val="tx1"/>
                </a:solidFill>
              </a:rPr>
              <a:t> </a:t>
            </a:r>
            <a:endParaRPr lang="en-US" sz="3000" u="sng" dirty="0">
              <a:solidFill>
                <a:schemeClr val="tx1"/>
              </a:solidFill>
            </a:endParaRPr>
          </a:p>
        </p:txBody>
      </p:sp>
      <p:pic>
        <p:nvPicPr>
          <p:cNvPr id="90" name="Google Shape;90;p1"/>
          <p:cNvPicPr preferRelativeResize="0"/>
          <p:nvPr/>
        </p:nvPicPr>
        <p:blipFill rotWithShape="1">
          <a:blip r:embed="rId3">
            <a:alphaModFix/>
          </a:blip>
          <a:srcRect/>
          <a:stretch/>
        </p:blipFill>
        <p:spPr>
          <a:xfrm>
            <a:off x="-3048" y="609600"/>
            <a:ext cx="2695575" cy="1190625"/>
          </a:xfrm>
          <a:prstGeom prst="rect">
            <a:avLst/>
          </a:prstGeom>
          <a:noFill/>
          <a:ln>
            <a:noFill/>
          </a:ln>
        </p:spPr>
      </p:pic>
      <p:sp>
        <p:nvSpPr>
          <p:cNvPr id="91" name="Google Shape;91;p1"/>
          <p:cNvSpPr txBox="1"/>
          <p:nvPr/>
        </p:nvSpPr>
        <p:spPr>
          <a:xfrm>
            <a:off x="1371600" y="3708783"/>
            <a:ext cx="64008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2600"/>
              <a:buFont typeface="Arial"/>
              <a:buNone/>
            </a:pPr>
            <a:r>
              <a:rPr lang="en-US" sz="2600" b="1" i="0" u="none" strike="noStrike" cap="none" dirty="0">
                <a:solidFill>
                  <a:schemeClr val="dk1"/>
                </a:solidFill>
                <a:latin typeface="Calibri"/>
                <a:ea typeface="Calibri"/>
                <a:cs typeface="Calibri"/>
                <a:sym typeface="Calibri"/>
              </a:rPr>
              <a:t>Batch Number : I-15</a:t>
            </a:r>
            <a:endParaRPr dirty="0"/>
          </a:p>
        </p:txBody>
      </p:sp>
      <p:graphicFrame>
        <p:nvGraphicFramePr>
          <p:cNvPr id="92" name="Google Shape;92;p1"/>
          <p:cNvGraphicFramePr/>
          <p:nvPr>
            <p:extLst>
              <p:ext uri="{D42A27DB-BD31-4B8C-83A1-F6EECF244321}">
                <p14:modId xmlns:p14="http://schemas.microsoft.com/office/powerpoint/2010/main" val="3547657976"/>
              </p:ext>
            </p:extLst>
          </p:nvPr>
        </p:nvGraphicFramePr>
        <p:xfrm>
          <a:off x="457200" y="4489439"/>
          <a:ext cx="8305800" cy="1581923"/>
        </p:xfrm>
        <a:graphic>
          <a:graphicData uri="http://schemas.openxmlformats.org/drawingml/2006/table">
            <a:tbl>
              <a:tblPr firstRow="1" bandRow="1">
                <a:noFill/>
                <a:tableStyleId>{AD2A9A61-52A8-451E-AFC9-8C2B95FAA5AF}</a:tableStyleId>
              </a:tblPr>
              <a:tblGrid>
                <a:gridCol w="4152900">
                  <a:extLst>
                    <a:ext uri="{9D8B030D-6E8A-4147-A177-3AD203B41FA5}">
                      <a16:colId xmlns:a16="http://schemas.microsoft.com/office/drawing/2014/main" val="20000"/>
                    </a:ext>
                  </a:extLst>
                </a:gridCol>
                <a:gridCol w="4152900">
                  <a:extLst>
                    <a:ext uri="{9D8B030D-6E8A-4147-A177-3AD203B41FA5}">
                      <a16:colId xmlns:a16="http://schemas.microsoft.com/office/drawing/2014/main" val="20001"/>
                    </a:ext>
                  </a:extLst>
                </a:gridCol>
              </a:tblGrid>
              <a:tr h="319288">
                <a:tc>
                  <a:txBody>
                    <a:bodyPr/>
                    <a:lstStyle/>
                    <a:p>
                      <a:pPr marL="0" marR="0" lvl="0" indent="0" algn="l" rtl="0">
                        <a:spcBef>
                          <a:spcPts val="0"/>
                        </a:spcBef>
                        <a:spcAft>
                          <a:spcPts val="0"/>
                        </a:spcAft>
                        <a:buNone/>
                      </a:pPr>
                      <a:r>
                        <a:rPr lang="en-US" sz="1800" u="none" strike="noStrike" cap="none"/>
                        <a:t>Team Members </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t>Supervisor</a:t>
                      </a:r>
                      <a:endParaRPr/>
                    </a:p>
                  </a:txBody>
                  <a:tcPr marL="91450" marR="91450" marT="45725" marB="45725"/>
                </a:tc>
                <a:extLst>
                  <a:ext uri="{0D108BD9-81ED-4DB2-BD59-A6C34878D82A}">
                    <a16:rowId xmlns:a16="http://schemas.microsoft.com/office/drawing/2014/main" val="10000"/>
                  </a:ext>
                </a:extLst>
              </a:tr>
              <a:tr h="1216153">
                <a:tc>
                  <a:txBody>
                    <a:bodyPr/>
                    <a:lstStyle/>
                    <a:p>
                      <a:pPr marL="0" marR="0" lvl="0" indent="0" algn="l" rtl="0">
                        <a:lnSpc>
                          <a:spcPct val="150000"/>
                        </a:lnSpc>
                        <a:spcBef>
                          <a:spcPts val="0"/>
                        </a:spcBef>
                        <a:spcAft>
                          <a:spcPts val="0"/>
                        </a:spcAft>
                        <a:buNone/>
                      </a:pPr>
                      <a:r>
                        <a:rPr lang="en-US" sz="1800" dirty="0"/>
                        <a:t>S SUJAN             :RA2311003020537</a:t>
                      </a:r>
                    </a:p>
                  </a:txBody>
                  <a:tcPr marL="91450" marR="91450" marT="45725" marB="45725"/>
                </a:tc>
                <a:tc>
                  <a:txBody>
                    <a:bodyPr/>
                    <a:lstStyle/>
                    <a:p>
                      <a:pPr marL="0" marR="0" lvl="0" indent="0" algn="l" rtl="0">
                        <a:lnSpc>
                          <a:spcPct val="150000"/>
                        </a:lnSpc>
                        <a:spcBef>
                          <a:spcPts val="0"/>
                        </a:spcBef>
                        <a:spcAft>
                          <a:spcPts val="0"/>
                        </a:spcAft>
                        <a:buClr>
                          <a:schemeClr val="dk1"/>
                        </a:buClr>
                        <a:buSzPts val="1800"/>
                        <a:buFont typeface="Calibri"/>
                        <a:buNone/>
                      </a:pPr>
                      <a:r>
                        <a:rPr lang="en-US" sz="1800" dirty="0"/>
                        <a:t>Mr. Madhu A, Assistant Professor</a:t>
                      </a:r>
                      <a:endParaRPr dirty="0"/>
                    </a:p>
                    <a:p>
                      <a:pPr marL="0" marR="0" lvl="0" indent="0" algn="l" rtl="0">
                        <a:lnSpc>
                          <a:spcPct val="100000"/>
                        </a:lnSpc>
                        <a:spcBef>
                          <a:spcPts val="0"/>
                        </a:spcBef>
                        <a:spcAft>
                          <a:spcPts val="0"/>
                        </a:spcAft>
                        <a:buClr>
                          <a:schemeClr val="dk1"/>
                        </a:buClr>
                        <a:buSzPts val="1800"/>
                        <a:buFont typeface="Calibri"/>
                        <a:buNone/>
                      </a:pPr>
                      <a:endParaRPr sz="1800"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bl>
          </a:graphicData>
        </a:graphic>
      </p:graphicFrame>
      <p:sp>
        <p:nvSpPr>
          <p:cNvPr id="2" name="TextBox 1">
            <a:extLst>
              <a:ext uri="{FF2B5EF4-FFF2-40B4-BE49-F238E27FC236}">
                <a16:creationId xmlns:a16="http://schemas.microsoft.com/office/drawing/2014/main" id="{D86AAD46-45B8-F033-6EB3-7DC0028FDE8F}"/>
              </a:ext>
            </a:extLst>
          </p:cNvPr>
          <p:cNvSpPr txBox="1"/>
          <p:nvPr/>
        </p:nvSpPr>
        <p:spPr>
          <a:xfrm>
            <a:off x="1184322" y="3000376"/>
            <a:ext cx="6851556" cy="461665"/>
          </a:xfrm>
          <a:prstGeom prst="rect">
            <a:avLst/>
          </a:prstGeom>
          <a:noFill/>
        </p:spPr>
        <p:txBody>
          <a:bodyPr wrap="none" rtlCol="0">
            <a:spAutoFit/>
          </a:bodyPr>
          <a:lstStyle/>
          <a:p>
            <a:r>
              <a:rPr lang="en-US" sz="2400" u="sng" dirty="0">
                <a:solidFill>
                  <a:schemeClr val="tx1"/>
                </a:solidFill>
                <a:latin typeface="Times New Roman" panose="02020603050405020304" pitchFamily="18" charset="0"/>
                <a:cs typeface="Times New Roman" panose="02020603050405020304" pitchFamily="18" charset="0"/>
              </a:rPr>
              <a:t>CHAOTIC IMAGE ENCRYPTION TECHNIQUES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b="1" dirty="0"/>
              <a:t>Problem Statement</a:t>
            </a:r>
            <a:endParaRPr b="1" dirty="0"/>
          </a:p>
        </p:txBody>
      </p:sp>
      <p:sp>
        <p:nvSpPr>
          <p:cNvPr id="98" name="Google Shape;98;p2"/>
          <p:cNvSpPr txBox="1">
            <a:spLocks noGrp="1"/>
          </p:cNvSpPr>
          <p:nvPr>
            <p:ph type="body" idx="1"/>
          </p:nvPr>
        </p:nvSpPr>
        <p:spPr>
          <a:xfrm>
            <a:off x="457200" y="1780261"/>
            <a:ext cx="8229600" cy="3297477"/>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dirty="0">
                <a:latin typeface="Times New Roman" panose="02020603050405020304" pitchFamily="18" charset="0"/>
                <a:cs typeface="Times New Roman" panose="02020603050405020304" pitchFamily="18" charset="0"/>
              </a:rPr>
              <a:t>With the increasing importance of data privacy and security, it has become essential to protect sensitive data, including multimedia content like images. In this project, you are required to develop an </a:t>
            </a:r>
            <a:r>
              <a:rPr lang="en-US" b="1" dirty="0">
                <a:latin typeface="Times New Roman" panose="02020603050405020304" pitchFamily="18" charset="0"/>
                <a:cs typeface="Times New Roman" panose="02020603050405020304" pitchFamily="18" charset="0"/>
              </a:rPr>
              <a:t>Image Encryption</a:t>
            </a:r>
            <a:r>
              <a:rPr lang="en-US" dirty="0">
                <a:latin typeface="Times New Roman" panose="02020603050405020304" pitchFamily="18" charset="0"/>
                <a:cs typeface="Times New Roman" panose="02020603050405020304" pitchFamily="18" charset="0"/>
              </a:rPr>
              <a:t> system using Java.</a:t>
            </a:r>
            <a:endParaRPr dirty="0">
              <a:latin typeface="Times New Roman" panose="02020603050405020304" pitchFamily="18" charset="0"/>
              <a:cs typeface="Times New Roman" panose="02020603050405020304" pitchFamily="18" charset="0"/>
            </a:endParaRPr>
          </a:p>
        </p:txBody>
      </p:sp>
      <p:sp>
        <p:nvSpPr>
          <p:cNvPr id="99" name="Google Shape;99;p2"/>
          <p:cNvSpPr txBox="1">
            <a:spLocks noGrp="1"/>
          </p:cNvSpPr>
          <p:nvPr>
            <p:ph type="ftr" idx="11"/>
          </p:nvPr>
        </p:nvSpPr>
        <p:spPr>
          <a:xfrm>
            <a:off x="1495425" y="6356350"/>
            <a:ext cx="60960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AND ENGINEERING</a:t>
            </a:r>
            <a:endParaRPr/>
          </a:p>
        </p:txBody>
      </p:sp>
      <p:sp>
        <p:nvSpPr>
          <p:cNvPr id="100" name="Google Shape;100;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8/31/2024</a:t>
            </a:r>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b="1" dirty="0"/>
              <a:t>Objective</a:t>
            </a:r>
            <a:endParaRPr b="1" dirty="0"/>
          </a:p>
        </p:txBody>
      </p:sp>
      <p:sp>
        <p:nvSpPr>
          <p:cNvPr id="107" name="Google Shape;107;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endParaRPr lang="en-IN" sz="2600" dirty="0"/>
          </a:p>
          <a:p>
            <a:pPr>
              <a:buFont typeface="Wingdings" pitchFamily="2" charset="2"/>
              <a:buChar char="Ø"/>
            </a:pPr>
            <a:r>
              <a:rPr lang="en-IN" sz="2600" dirty="0">
                <a:latin typeface="Times New Roman" pitchFamily="18" charset="0"/>
                <a:cs typeface="Times New Roman" pitchFamily="18" charset="0"/>
              </a:rPr>
              <a:t> </a:t>
            </a:r>
            <a:r>
              <a:rPr lang="en-US" sz="2600" dirty="0">
                <a:latin typeface="Times New Roman" pitchFamily="18" charset="0"/>
                <a:cs typeface="Times New Roman" pitchFamily="18" charset="0"/>
              </a:rPr>
              <a:t>The main Objective was to provide a Image encryption mechanism which provides high security level, less computational time and power in reliable and efficient way to deal with balky, difficult and intractable data.</a:t>
            </a:r>
            <a:endParaRPr lang="en-IN" sz="2600" dirty="0">
              <a:latin typeface="Times New Roman" pitchFamily="18" charset="0"/>
              <a:cs typeface="Times New Roman" pitchFamily="18" charset="0"/>
            </a:endParaRPr>
          </a:p>
        </p:txBody>
      </p:sp>
      <p:sp>
        <p:nvSpPr>
          <p:cNvPr id="108" name="Google Shape;108;p3"/>
          <p:cNvSpPr txBox="1">
            <a:spLocks noGrp="1"/>
          </p:cNvSpPr>
          <p:nvPr>
            <p:ph type="ftr" idx="11"/>
          </p:nvPr>
        </p:nvSpPr>
        <p:spPr>
          <a:xfrm>
            <a:off x="2209800" y="6356350"/>
            <a:ext cx="5257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AND ENGINEERING</a:t>
            </a:r>
            <a:endParaRPr/>
          </a:p>
        </p:txBody>
      </p:sp>
      <p:sp>
        <p:nvSpPr>
          <p:cNvPr id="109" name="Google Shape;109;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8/31/2024</a:t>
            </a:r>
            <a:endParaRPr dirty="0"/>
          </a:p>
        </p:txBody>
      </p:sp>
      <p:sp>
        <p:nvSpPr>
          <p:cNvPr id="110" name="Google Shape;11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b="1" dirty="0"/>
              <a:t>Proposed Solution</a:t>
            </a:r>
            <a:endParaRPr dirty="0"/>
          </a:p>
        </p:txBody>
      </p:sp>
      <p:sp>
        <p:nvSpPr>
          <p:cNvPr id="116" name="Google Shape;116;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algn="just">
              <a:buFont typeface="Arial" panose="020B0604020202020204" pitchFamily="34" charset="0"/>
              <a:buChar char="•"/>
            </a:pPr>
            <a:r>
              <a:rPr lang="en-IN" sz="2400" dirty="0">
                <a:latin typeface="Times New Roman" pitchFamily="18" charset="0"/>
                <a:cs typeface="Times New Roman" pitchFamily="18" charset="0"/>
              </a:rPr>
              <a:t>The conventional cryptographic algorithms are mainly based on discrete mathematics.</a:t>
            </a:r>
          </a:p>
          <a:p>
            <a:pPr algn="just">
              <a:buFont typeface="Arial" panose="020B0604020202020204" pitchFamily="34" charset="0"/>
              <a:buChar char="•"/>
            </a:pPr>
            <a:r>
              <a:rPr lang="en-IN" sz="2400" dirty="0">
                <a:latin typeface="Times New Roman" pitchFamily="18" charset="0"/>
                <a:cs typeface="Times New Roman" pitchFamily="18" charset="0"/>
              </a:rPr>
              <a:t>chaos-based cryptography is relied on the complex dynamics of nonlinear systems .</a:t>
            </a:r>
            <a:endParaRPr lang="en-US" sz="2400" dirty="0">
              <a:latin typeface="Times New Roman" pitchFamily="18" charset="0"/>
              <a:cs typeface="Times New Roman" pitchFamily="18" charset="0"/>
            </a:endParaRPr>
          </a:p>
          <a:p>
            <a:pPr marL="342900" indent="-154940">
              <a:spcBef>
                <a:spcPts val="592"/>
              </a:spcBef>
              <a:buSzPct val="100000"/>
              <a:buNone/>
            </a:pPr>
            <a:endParaRPr lang="en-IN" sz="2400" dirty="0">
              <a:latin typeface="Times New Roman" pitchFamily="18" charset="0"/>
              <a:cs typeface="Times New Roman" pitchFamily="18" charset="0"/>
            </a:endParaRPr>
          </a:p>
          <a:p>
            <a:pPr marL="342900" indent="-154940">
              <a:spcBef>
                <a:spcPts val="592"/>
              </a:spcBef>
              <a:buSzPct val="100000"/>
              <a:buNone/>
            </a:pPr>
            <a:r>
              <a:rPr lang="en-IN" sz="2400" dirty="0">
                <a:latin typeface="Times New Roman" pitchFamily="18" charset="0"/>
                <a:cs typeface="Times New Roman" pitchFamily="18" charset="0"/>
              </a:rPr>
              <a:t>The image encryption algorithm includes two steps:</a:t>
            </a:r>
          </a:p>
          <a:p>
            <a:pPr marL="571500" indent="-457200" algn="just">
              <a:buFont typeface="+mj-lt"/>
              <a:buAutoNum type="arabicPeriod"/>
            </a:pPr>
            <a:r>
              <a:rPr lang="en-IN" sz="2400" dirty="0">
                <a:latin typeface="Times New Roman" pitchFamily="18" charset="0"/>
                <a:cs typeface="Times New Roman" pitchFamily="18" charset="0"/>
              </a:rPr>
              <a:t>Firstly, the image fusion is completed between the original-image and the key-image. </a:t>
            </a:r>
          </a:p>
          <a:p>
            <a:pPr marL="571500" indent="-457200" algn="just">
              <a:buFont typeface="+mj-lt"/>
              <a:buAutoNum type="arabicPeriod"/>
            </a:pPr>
            <a:r>
              <a:rPr lang="en-IN" sz="2400" dirty="0">
                <a:latin typeface="Times New Roman" pitchFamily="18" charset="0"/>
                <a:cs typeface="Times New Roman" pitchFamily="18" charset="0"/>
              </a:rPr>
              <a:t>Then the pixel values of the fusion image are encrypted by </a:t>
            </a:r>
            <a:r>
              <a:rPr lang="en-IN" sz="2400" dirty="0" err="1">
                <a:latin typeface="Times New Roman" pitchFamily="18" charset="0"/>
                <a:cs typeface="Times New Roman" pitchFamily="18" charset="0"/>
              </a:rPr>
              <a:t>Henon</a:t>
            </a:r>
            <a:r>
              <a:rPr lang="en-IN" sz="2400" dirty="0">
                <a:latin typeface="Times New Roman" pitchFamily="18" charset="0"/>
                <a:cs typeface="Times New Roman" pitchFamily="18" charset="0"/>
              </a:rPr>
              <a:t> chaotic system.</a:t>
            </a:r>
            <a:endParaRPr lang="en-US" sz="2400" dirty="0">
              <a:latin typeface="Times New Roman" pitchFamily="18" charset="0"/>
              <a:cs typeface="Times New Roman" pitchFamily="18" charset="0"/>
            </a:endParaRPr>
          </a:p>
          <a:p>
            <a:pPr marL="342900" lvl="0" indent="-154940" algn="l" rtl="0">
              <a:spcBef>
                <a:spcPts val="592"/>
              </a:spcBef>
              <a:spcAft>
                <a:spcPts val="0"/>
              </a:spcAft>
              <a:buClr>
                <a:schemeClr val="dk1"/>
              </a:buClr>
              <a:buSzPct val="100000"/>
              <a:buFont typeface="Noto Sans Symbols"/>
              <a:buNone/>
            </a:pPr>
            <a:endParaRPr sz="2400" dirty="0"/>
          </a:p>
        </p:txBody>
      </p:sp>
      <p:sp>
        <p:nvSpPr>
          <p:cNvPr id="117" name="Google Shape;117;p4"/>
          <p:cNvSpPr txBox="1">
            <a:spLocks noGrp="1"/>
          </p:cNvSpPr>
          <p:nvPr>
            <p:ph type="ftr" idx="11"/>
          </p:nvPr>
        </p:nvSpPr>
        <p:spPr>
          <a:xfrm>
            <a:off x="2057400" y="6356350"/>
            <a:ext cx="53340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AND ENGINEERING</a:t>
            </a:r>
            <a:endParaRPr/>
          </a:p>
        </p:txBody>
      </p:sp>
      <p:sp>
        <p:nvSpPr>
          <p:cNvPr id="118" name="Google Shape;118;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8/31/2024</a:t>
            </a:r>
            <a:endParaRPr/>
          </a:p>
        </p:txBody>
      </p:sp>
      <p:sp>
        <p:nvSpPr>
          <p:cNvPr id="119" name="Google Shape;119;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b="1"/>
              <a:t>Technology Stack</a:t>
            </a:r>
            <a:endParaRPr b="1"/>
          </a:p>
        </p:txBody>
      </p:sp>
      <p:sp>
        <p:nvSpPr>
          <p:cNvPr id="125" name="Google Shape;125;p5"/>
          <p:cNvSpPr txBox="1">
            <a:spLocks noGrp="1"/>
          </p:cNvSpPr>
          <p:nvPr>
            <p:ph type="ftr" idx="11"/>
          </p:nvPr>
        </p:nvSpPr>
        <p:spPr>
          <a:xfrm>
            <a:off x="2209800" y="6356350"/>
            <a:ext cx="5181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AND ENGINEERING</a:t>
            </a:r>
            <a:endParaRPr/>
          </a:p>
        </p:txBody>
      </p:sp>
      <p:graphicFrame>
        <p:nvGraphicFramePr>
          <p:cNvPr id="126" name="Google Shape;126;p5"/>
          <p:cNvGraphicFramePr/>
          <p:nvPr>
            <p:extLst>
              <p:ext uri="{D42A27DB-BD31-4B8C-83A1-F6EECF244321}">
                <p14:modId xmlns:p14="http://schemas.microsoft.com/office/powerpoint/2010/main" val="4050666797"/>
              </p:ext>
            </p:extLst>
          </p:nvPr>
        </p:nvGraphicFramePr>
        <p:xfrm>
          <a:off x="1524000" y="1651000"/>
          <a:ext cx="6400800" cy="2921025"/>
        </p:xfrm>
        <a:graphic>
          <a:graphicData uri="http://schemas.openxmlformats.org/drawingml/2006/table">
            <a:tbl>
              <a:tblPr firstRow="1" bandRow="1">
                <a:noFill/>
                <a:tableStyleId>{4460FD07-3581-4755-BD7B-17E645811168}</a:tableStyleId>
              </a:tblPr>
              <a:tblGrid>
                <a:gridCol w="2960375">
                  <a:extLst>
                    <a:ext uri="{9D8B030D-6E8A-4147-A177-3AD203B41FA5}">
                      <a16:colId xmlns:a16="http://schemas.microsoft.com/office/drawing/2014/main" val="20000"/>
                    </a:ext>
                  </a:extLst>
                </a:gridCol>
                <a:gridCol w="3440425">
                  <a:extLst>
                    <a:ext uri="{9D8B030D-6E8A-4147-A177-3AD203B41FA5}">
                      <a16:colId xmlns:a16="http://schemas.microsoft.com/office/drawing/2014/main" val="20001"/>
                    </a:ext>
                  </a:extLst>
                </a:gridCol>
              </a:tblGrid>
              <a:tr h="481275">
                <a:tc>
                  <a:txBody>
                    <a:bodyPr/>
                    <a:lstStyle/>
                    <a:p>
                      <a:pPr marL="0" marR="0" lvl="0" indent="0" algn="l" rtl="0">
                        <a:lnSpc>
                          <a:spcPct val="150000"/>
                        </a:lnSpc>
                        <a:spcBef>
                          <a:spcPts val="0"/>
                        </a:spcBef>
                        <a:spcAft>
                          <a:spcPts val="0"/>
                        </a:spcAft>
                        <a:buNone/>
                      </a:pPr>
                      <a:r>
                        <a:rPr lang="en-US" sz="1800"/>
                        <a:t>Category</a:t>
                      </a:r>
                      <a:endParaRPr sz="1800"/>
                    </a:p>
                  </a:txBody>
                  <a:tcPr marL="91450" marR="91450" marT="45725" marB="45725"/>
                </a:tc>
                <a:tc>
                  <a:txBody>
                    <a:bodyPr/>
                    <a:lstStyle/>
                    <a:p>
                      <a:pPr marL="0" marR="0" lvl="0" indent="0" algn="l" rtl="0">
                        <a:lnSpc>
                          <a:spcPct val="150000"/>
                        </a:lnSpc>
                        <a:spcBef>
                          <a:spcPts val="0"/>
                        </a:spcBef>
                        <a:spcAft>
                          <a:spcPts val="0"/>
                        </a:spcAft>
                        <a:buNone/>
                      </a:pPr>
                      <a:r>
                        <a:rPr lang="en-US" sz="1800"/>
                        <a:t>Technologies</a:t>
                      </a:r>
                      <a:endParaRPr sz="1800"/>
                    </a:p>
                  </a:txBody>
                  <a:tcPr marL="91450" marR="91450" marT="45725" marB="45725"/>
                </a:tc>
                <a:extLst>
                  <a:ext uri="{0D108BD9-81ED-4DB2-BD59-A6C34878D82A}">
                    <a16:rowId xmlns:a16="http://schemas.microsoft.com/office/drawing/2014/main" val="10000"/>
                  </a:ext>
                </a:extLst>
              </a:tr>
              <a:tr h="487950">
                <a:tc>
                  <a:txBody>
                    <a:bodyPr/>
                    <a:lstStyle/>
                    <a:p>
                      <a:pPr marL="0" marR="0" lvl="0" indent="0" algn="l" rtl="0">
                        <a:lnSpc>
                          <a:spcPct val="150000"/>
                        </a:lnSpc>
                        <a:spcBef>
                          <a:spcPts val="0"/>
                        </a:spcBef>
                        <a:spcAft>
                          <a:spcPts val="0"/>
                        </a:spcAft>
                        <a:buNone/>
                      </a:pPr>
                      <a:r>
                        <a:rPr lang="en-US" sz="1800"/>
                        <a:t>Programming Languages</a:t>
                      </a:r>
                      <a:endParaRPr sz="1800"/>
                    </a:p>
                  </a:txBody>
                  <a:tcPr marL="91450" marR="91450" marT="45725" marB="45725"/>
                </a:tc>
                <a:tc>
                  <a:txBody>
                    <a:bodyPr/>
                    <a:lstStyle/>
                    <a:p>
                      <a:pPr marL="0" marR="0" lvl="0" indent="0" algn="l" rtl="0">
                        <a:lnSpc>
                          <a:spcPct val="150000"/>
                        </a:lnSpc>
                        <a:spcBef>
                          <a:spcPts val="0"/>
                        </a:spcBef>
                        <a:spcAft>
                          <a:spcPts val="0"/>
                        </a:spcAft>
                        <a:buNone/>
                      </a:pPr>
                      <a:r>
                        <a:rPr lang="en-US" sz="1800" dirty="0"/>
                        <a:t>Java</a:t>
                      </a:r>
                      <a:endParaRPr sz="1800" dirty="0"/>
                    </a:p>
                  </a:txBody>
                  <a:tcPr marL="91450" marR="91450" marT="45725" marB="45725"/>
                </a:tc>
                <a:extLst>
                  <a:ext uri="{0D108BD9-81ED-4DB2-BD59-A6C34878D82A}">
                    <a16:rowId xmlns:a16="http://schemas.microsoft.com/office/drawing/2014/main" val="10001"/>
                  </a:ext>
                </a:extLst>
              </a:tr>
              <a:tr h="487950">
                <a:tc>
                  <a:txBody>
                    <a:bodyPr/>
                    <a:lstStyle/>
                    <a:p>
                      <a:pPr marL="0" marR="0" lvl="0" indent="0" algn="l" rtl="0">
                        <a:lnSpc>
                          <a:spcPct val="150000"/>
                        </a:lnSpc>
                        <a:spcBef>
                          <a:spcPts val="0"/>
                        </a:spcBef>
                        <a:spcAft>
                          <a:spcPts val="0"/>
                        </a:spcAft>
                        <a:buNone/>
                      </a:pPr>
                      <a:r>
                        <a:rPr lang="en-US" sz="1800" dirty="0"/>
                        <a:t>Web Server </a:t>
                      </a:r>
                      <a:endParaRPr sz="1800" dirty="0"/>
                    </a:p>
                  </a:txBody>
                  <a:tcPr marL="91450" marR="91450" marT="45725" marB="45725"/>
                </a:tc>
                <a:tc>
                  <a:txBody>
                    <a:bodyPr/>
                    <a:lstStyle/>
                    <a:p>
                      <a:pPr marL="0" marR="0" lvl="0" indent="0" algn="l" rtl="0">
                        <a:lnSpc>
                          <a:spcPct val="150000"/>
                        </a:lnSpc>
                        <a:spcBef>
                          <a:spcPts val="0"/>
                        </a:spcBef>
                        <a:spcAft>
                          <a:spcPts val="0"/>
                        </a:spcAft>
                        <a:buNone/>
                      </a:pPr>
                      <a:r>
                        <a:rPr lang="en-US" sz="1800" dirty="0"/>
                        <a:t>Apache Tomcat 6.0</a:t>
                      </a:r>
                      <a:endParaRPr sz="1800" dirty="0"/>
                    </a:p>
                  </a:txBody>
                  <a:tcPr marL="91450" marR="91450" marT="45725" marB="45725"/>
                </a:tc>
                <a:extLst>
                  <a:ext uri="{0D108BD9-81ED-4DB2-BD59-A6C34878D82A}">
                    <a16:rowId xmlns:a16="http://schemas.microsoft.com/office/drawing/2014/main" val="10002"/>
                  </a:ext>
                </a:extLst>
              </a:tr>
              <a:tr h="487950">
                <a:tc>
                  <a:txBody>
                    <a:bodyPr/>
                    <a:lstStyle/>
                    <a:p>
                      <a:pPr marL="0" marR="0" lvl="0" indent="0" algn="l" rtl="0">
                        <a:lnSpc>
                          <a:spcPct val="150000"/>
                        </a:lnSpc>
                        <a:spcBef>
                          <a:spcPts val="0"/>
                        </a:spcBef>
                        <a:spcAft>
                          <a:spcPts val="0"/>
                        </a:spcAft>
                        <a:buNone/>
                      </a:pPr>
                      <a:r>
                        <a:rPr lang="en-US" sz="1800" dirty="0"/>
                        <a:t>Database</a:t>
                      </a:r>
                      <a:endParaRPr sz="1800" dirty="0"/>
                    </a:p>
                  </a:txBody>
                  <a:tcPr marL="91450" marR="91450" marT="45725" marB="45725"/>
                </a:tc>
                <a:tc>
                  <a:txBody>
                    <a:bodyPr/>
                    <a:lstStyle/>
                    <a:p>
                      <a:pPr marL="0" marR="0" lvl="0" indent="0" algn="l" rtl="0">
                        <a:lnSpc>
                          <a:spcPct val="150000"/>
                        </a:lnSpc>
                        <a:spcBef>
                          <a:spcPts val="0"/>
                        </a:spcBef>
                        <a:spcAft>
                          <a:spcPts val="0"/>
                        </a:spcAft>
                        <a:buNone/>
                      </a:pPr>
                      <a:r>
                        <a:rPr lang="en-US" sz="1800" dirty="0"/>
                        <a:t>Oracle 10g XE</a:t>
                      </a:r>
                      <a:endParaRPr sz="1800" dirty="0"/>
                    </a:p>
                  </a:txBody>
                  <a:tcPr marL="91450" marR="91450" marT="45725" marB="45725"/>
                </a:tc>
                <a:extLst>
                  <a:ext uri="{0D108BD9-81ED-4DB2-BD59-A6C34878D82A}">
                    <a16:rowId xmlns:a16="http://schemas.microsoft.com/office/drawing/2014/main" val="10003"/>
                  </a:ext>
                </a:extLst>
              </a:tr>
              <a:tr h="487950">
                <a:tc>
                  <a:txBody>
                    <a:bodyPr/>
                    <a:lstStyle/>
                    <a:p>
                      <a:pPr marL="0" marR="0" lvl="0" indent="0" algn="l" rtl="0">
                        <a:lnSpc>
                          <a:spcPct val="150000"/>
                        </a:lnSpc>
                        <a:spcBef>
                          <a:spcPts val="0"/>
                        </a:spcBef>
                        <a:spcAft>
                          <a:spcPts val="0"/>
                        </a:spcAft>
                        <a:buNone/>
                      </a:pPr>
                      <a:r>
                        <a:rPr lang="en-US" sz="1800"/>
                        <a:t>Database Connectivity</a:t>
                      </a:r>
                      <a:endParaRPr sz="1800"/>
                    </a:p>
                  </a:txBody>
                  <a:tcPr marL="91450" marR="91450" marT="45725" marB="45725"/>
                </a:tc>
                <a:tc>
                  <a:txBody>
                    <a:bodyPr/>
                    <a:lstStyle/>
                    <a:p>
                      <a:pPr marL="0" marR="0" lvl="0" indent="0" algn="l" rtl="0">
                        <a:lnSpc>
                          <a:spcPct val="150000"/>
                        </a:lnSpc>
                        <a:spcBef>
                          <a:spcPts val="0"/>
                        </a:spcBef>
                        <a:spcAft>
                          <a:spcPts val="0"/>
                        </a:spcAft>
                        <a:buNone/>
                      </a:pPr>
                      <a:r>
                        <a:rPr lang="en-US" sz="1800" dirty="0"/>
                        <a:t>JDBC</a:t>
                      </a:r>
                      <a:endParaRPr sz="1800" dirty="0"/>
                    </a:p>
                  </a:txBody>
                  <a:tcPr marL="91450" marR="91450" marT="45725" marB="45725"/>
                </a:tc>
                <a:extLst>
                  <a:ext uri="{0D108BD9-81ED-4DB2-BD59-A6C34878D82A}">
                    <a16:rowId xmlns:a16="http://schemas.microsoft.com/office/drawing/2014/main" val="10004"/>
                  </a:ext>
                </a:extLst>
              </a:tr>
              <a:tr h="487950">
                <a:tc>
                  <a:txBody>
                    <a:bodyPr/>
                    <a:lstStyle/>
                    <a:p>
                      <a:pPr marL="0" marR="0" lvl="0" indent="0" algn="l" rtl="0">
                        <a:lnSpc>
                          <a:spcPct val="150000"/>
                        </a:lnSpc>
                        <a:spcBef>
                          <a:spcPts val="0"/>
                        </a:spcBef>
                        <a:spcAft>
                          <a:spcPts val="0"/>
                        </a:spcAft>
                        <a:buNone/>
                      </a:pPr>
                      <a:r>
                        <a:rPr lang="en-US" sz="1800"/>
                        <a:t>IDE</a:t>
                      </a:r>
                      <a:endParaRPr sz="1800"/>
                    </a:p>
                  </a:txBody>
                  <a:tcPr marL="91450" marR="91450" marT="45725" marB="45725"/>
                </a:tc>
                <a:tc>
                  <a:txBody>
                    <a:bodyPr/>
                    <a:lstStyle/>
                    <a:p>
                      <a:pPr marL="0" marR="0" lvl="0" indent="0" algn="l" rtl="0">
                        <a:lnSpc>
                          <a:spcPct val="150000"/>
                        </a:lnSpc>
                        <a:spcBef>
                          <a:spcPts val="0"/>
                        </a:spcBef>
                        <a:spcAft>
                          <a:spcPts val="0"/>
                        </a:spcAft>
                        <a:buNone/>
                      </a:pPr>
                      <a:r>
                        <a:rPr lang="en-US" sz="1800" dirty="0"/>
                        <a:t>Java: Eclipse IDE</a:t>
                      </a:r>
                      <a:endParaRPr dirty="0"/>
                    </a:p>
                  </a:txBody>
                  <a:tcPr marL="91450" marR="91450" marT="45725" marB="45725"/>
                </a:tc>
                <a:extLst>
                  <a:ext uri="{0D108BD9-81ED-4DB2-BD59-A6C34878D82A}">
                    <a16:rowId xmlns:a16="http://schemas.microsoft.com/office/drawing/2014/main" val="10005"/>
                  </a:ext>
                </a:extLst>
              </a:tr>
            </a:tbl>
          </a:graphicData>
        </a:graphic>
      </p:graphicFrame>
      <p:sp>
        <p:nvSpPr>
          <p:cNvPr id="127" name="Google Shape;12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8/31/2024</a:t>
            </a:r>
            <a:endParaRPr/>
          </a:p>
        </p:txBody>
      </p:sp>
      <p:sp>
        <p:nvSpPr>
          <p:cNvPr id="128" name="Google Shape;128;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2124</TotalTime>
  <Words>247</Words>
  <Application>Microsoft Office PowerPoint</Application>
  <PresentationFormat>On-screen Show (4:3)</PresentationFormat>
  <Paragraphs>46</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Noto Sans Symbols</vt:lpstr>
      <vt:lpstr>Times New Roman</vt:lpstr>
      <vt:lpstr>Wingdings</vt:lpstr>
      <vt:lpstr>Office Theme</vt:lpstr>
      <vt:lpstr>SRM INSTITUTE OF SCIENCE AND TECHNOLOGY Ramapuram, Chennai – 600 089 DEPARTMENT OF COMPUTER SCIENCE AND ENGINEERING</vt:lpstr>
      <vt:lpstr>Problem Statement</vt:lpstr>
      <vt:lpstr>Objective</vt:lpstr>
      <vt:lpstr>Proposed Solution</vt:lpstr>
      <vt:lpstr>Technology Stack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W D</cp:lastModifiedBy>
  <cp:revision>2</cp:revision>
  <dcterms:created xsi:type="dcterms:W3CDTF">2023-07-26T03:49:14Z</dcterms:created>
  <dcterms:modified xsi:type="dcterms:W3CDTF">2025-06-05T04:25:33Z</dcterms:modified>
</cp:coreProperties>
</file>