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74" r:id="rId2"/>
    <p:sldId id="257" r:id="rId3"/>
    <p:sldId id="258" r:id="rId4"/>
    <p:sldId id="265" r:id="rId5"/>
    <p:sldId id="259" r:id="rId6"/>
    <p:sldId id="262" r:id="rId7"/>
    <p:sldId id="263" r:id="rId8"/>
    <p:sldId id="267" r:id="rId9"/>
    <p:sldId id="266" r:id="rId10"/>
    <p:sldId id="271" r:id="rId11"/>
    <p:sldId id="260" r:id="rId12"/>
    <p:sldId id="272" r:id="rId13"/>
    <p:sldId id="273"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 kishore" initials="vk" lastIdx="1" clrIdx="0">
    <p:extLst>
      <p:ext uri="{19B8F6BF-5375-455C-9EA6-DF929625EA0E}">
        <p15:presenceInfo xmlns:p15="http://schemas.microsoft.com/office/powerpoint/2012/main" userId="56fd2146b232a6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FB1AD-5D0F-4962-B176-8609B3E3C4AD}" v="2" dt="2024-10-25T05:24:32.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1" autoAdjust="0"/>
  </p:normalViewPr>
  <p:slideViewPr>
    <p:cSldViewPr>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D" userId="7519f3a6714da9df" providerId="LiveId" clId="{107EF2B2-1A73-4B67-9322-2047811C97DE}"/>
    <pc:docChg chg="undo custSel addSld delSld modSld">
      <pc:chgData name="W D" userId="7519f3a6714da9df" providerId="LiveId" clId="{107EF2B2-1A73-4B67-9322-2047811C97DE}" dt="2024-10-03T18:28:25.420" v="148" actId="1076"/>
      <pc:docMkLst>
        <pc:docMk/>
      </pc:docMkLst>
      <pc:sldChg chg="modSp mod">
        <pc:chgData name="W D" userId="7519f3a6714da9df" providerId="LiveId" clId="{107EF2B2-1A73-4B67-9322-2047811C97DE}" dt="2024-10-03T17:06:11.560" v="115" actId="255"/>
        <pc:sldMkLst>
          <pc:docMk/>
          <pc:sldMk cId="3403828881" sldId="257"/>
        </pc:sldMkLst>
        <pc:spChg chg="mod">
          <ac:chgData name="W D" userId="7519f3a6714da9df" providerId="LiveId" clId="{107EF2B2-1A73-4B67-9322-2047811C97DE}" dt="2024-10-03T17:06:11.560" v="115" actId="255"/>
          <ac:spMkLst>
            <pc:docMk/>
            <pc:sldMk cId="3403828881" sldId="257"/>
            <ac:spMk id="3" creationId="{B8BBA64A-DF61-26B2-BEB1-2B9B3993CE4C}"/>
          </ac:spMkLst>
        </pc:spChg>
      </pc:sldChg>
      <pc:sldChg chg="modSp mod">
        <pc:chgData name="W D" userId="7519f3a6714da9df" providerId="LiveId" clId="{107EF2B2-1A73-4B67-9322-2047811C97DE}" dt="2024-10-03T17:05:53.007" v="112" actId="255"/>
        <pc:sldMkLst>
          <pc:docMk/>
          <pc:sldMk cId="1479094422" sldId="258"/>
        </pc:sldMkLst>
        <pc:spChg chg="mod">
          <ac:chgData name="W D" userId="7519f3a6714da9df" providerId="LiveId" clId="{107EF2B2-1A73-4B67-9322-2047811C97DE}" dt="2024-10-03T17:05:53.007" v="112" actId="255"/>
          <ac:spMkLst>
            <pc:docMk/>
            <pc:sldMk cId="1479094422" sldId="258"/>
            <ac:spMk id="3" creationId="{62897A6F-F157-869D-9B37-858D9CD4DB92}"/>
          </ac:spMkLst>
        </pc:spChg>
      </pc:sldChg>
      <pc:sldChg chg="modSp add mod">
        <pc:chgData name="W D" userId="7519f3a6714da9df" providerId="LiveId" clId="{107EF2B2-1A73-4B67-9322-2047811C97DE}" dt="2024-10-03T16:57:21.827" v="44"/>
        <pc:sldMkLst>
          <pc:docMk/>
          <pc:sldMk cId="0" sldId="260"/>
        </pc:sldMkLst>
        <pc:graphicFrameChg chg="mod modGraphic">
          <ac:chgData name="W D" userId="7519f3a6714da9df" providerId="LiveId" clId="{107EF2B2-1A73-4B67-9322-2047811C97DE}" dt="2024-10-03T16:57:21.827" v="44"/>
          <ac:graphicFrameMkLst>
            <pc:docMk/>
            <pc:sldMk cId="0" sldId="260"/>
            <ac:graphicFrameMk id="126" creationId="{00000000-0000-0000-0000-000000000000}"/>
          </ac:graphicFrameMkLst>
        </pc:graphicFrameChg>
      </pc:sldChg>
      <pc:sldChg chg="del">
        <pc:chgData name="W D" userId="7519f3a6714da9df" providerId="LiveId" clId="{107EF2B2-1A73-4B67-9322-2047811C97DE}" dt="2024-10-03T16:53:37.164" v="15" actId="47"/>
        <pc:sldMkLst>
          <pc:docMk/>
          <pc:sldMk cId="4220432721" sldId="261"/>
        </pc:sldMkLst>
      </pc:sldChg>
      <pc:sldChg chg="modSp mod">
        <pc:chgData name="W D" userId="7519f3a6714da9df" providerId="LiveId" clId="{107EF2B2-1A73-4B67-9322-2047811C97DE}" dt="2024-10-03T17:05:29.302" v="109" actId="5793"/>
        <pc:sldMkLst>
          <pc:docMk/>
          <pc:sldMk cId="3559670397" sldId="262"/>
        </pc:sldMkLst>
        <pc:spChg chg="mod">
          <ac:chgData name="W D" userId="7519f3a6714da9df" providerId="LiveId" clId="{107EF2B2-1A73-4B67-9322-2047811C97DE}" dt="2024-10-03T17:05:29.302" v="109" actId="5793"/>
          <ac:spMkLst>
            <pc:docMk/>
            <pc:sldMk cId="3559670397" sldId="262"/>
            <ac:spMk id="3" creationId="{74F72DA8-EAD4-65D7-2E00-70E17B7C72E4}"/>
          </ac:spMkLst>
        </pc:spChg>
      </pc:sldChg>
      <pc:sldChg chg="modSp mod">
        <pc:chgData name="W D" userId="7519f3a6714da9df" providerId="LiveId" clId="{107EF2B2-1A73-4B67-9322-2047811C97DE}" dt="2024-10-03T17:04:23.928" v="107" actId="113"/>
        <pc:sldMkLst>
          <pc:docMk/>
          <pc:sldMk cId="2055060812" sldId="263"/>
        </pc:sldMkLst>
        <pc:spChg chg="mod">
          <ac:chgData name="W D" userId="7519f3a6714da9df" providerId="LiveId" clId="{107EF2B2-1A73-4B67-9322-2047811C97DE}" dt="2024-10-03T17:04:23.928" v="107" actId="113"/>
          <ac:spMkLst>
            <pc:docMk/>
            <pc:sldMk cId="2055060812" sldId="263"/>
            <ac:spMk id="3" creationId="{1AEEC1D7-9B3A-3F87-4AD1-91B20CE0F752}"/>
          </ac:spMkLst>
        </pc:spChg>
      </pc:sldChg>
      <pc:sldChg chg="del">
        <pc:chgData name="W D" userId="7519f3a6714da9df" providerId="LiveId" clId="{107EF2B2-1A73-4B67-9322-2047811C97DE}" dt="2024-10-03T17:01:25.065" v="79" actId="47"/>
        <pc:sldMkLst>
          <pc:docMk/>
          <pc:sldMk cId="4128202663" sldId="264"/>
        </pc:sldMkLst>
      </pc:sldChg>
      <pc:sldChg chg="modSp mod">
        <pc:chgData name="W D" userId="7519f3a6714da9df" providerId="LiveId" clId="{107EF2B2-1A73-4B67-9322-2047811C97DE}" dt="2024-10-03T17:05:44.749" v="110" actId="12"/>
        <pc:sldMkLst>
          <pc:docMk/>
          <pc:sldMk cId="2540730424" sldId="265"/>
        </pc:sldMkLst>
        <pc:spChg chg="mod">
          <ac:chgData name="W D" userId="7519f3a6714da9df" providerId="LiveId" clId="{107EF2B2-1A73-4B67-9322-2047811C97DE}" dt="2024-10-03T17:05:44.749" v="110" actId="12"/>
          <ac:spMkLst>
            <pc:docMk/>
            <pc:sldMk cId="2540730424" sldId="265"/>
            <ac:spMk id="3" creationId="{B2CCB0EF-AE63-5CE3-2400-A6A67E5B71C8}"/>
          </ac:spMkLst>
        </pc:spChg>
      </pc:sldChg>
      <pc:sldChg chg="addSp delSp modSp mod">
        <pc:chgData name="W D" userId="7519f3a6714da9df" providerId="LiveId" clId="{107EF2B2-1A73-4B67-9322-2047811C97DE}" dt="2024-10-03T17:20:18.696" v="126" actId="1076"/>
        <pc:sldMkLst>
          <pc:docMk/>
          <pc:sldMk cId="207761405" sldId="267"/>
        </pc:sldMkLst>
        <pc:spChg chg="add del mod">
          <ac:chgData name="W D" userId="7519f3a6714da9df" providerId="LiveId" clId="{107EF2B2-1A73-4B67-9322-2047811C97DE}" dt="2024-10-03T17:19:50.369" v="119" actId="478"/>
          <ac:spMkLst>
            <pc:docMk/>
            <pc:sldMk cId="207761405" sldId="267"/>
            <ac:spMk id="9" creationId="{4089F5C2-917D-9536-8622-D441B8D17D75}"/>
          </ac:spMkLst>
        </pc:spChg>
        <pc:picChg chg="del">
          <ac:chgData name="W D" userId="7519f3a6714da9df" providerId="LiveId" clId="{107EF2B2-1A73-4B67-9322-2047811C97DE}" dt="2024-10-03T17:19:45.714" v="118" actId="478"/>
          <ac:picMkLst>
            <pc:docMk/>
            <pc:sldMk cId="207761405" sldId="267"/>
            <ac:picMk id="7" creationId="{D6D918F0-2333-66F5-7980-36E40CDA6F23}"/>
          </ac:picMkLst>
        </pc:picChg>
        <pc:picChg chg="add mod">
          <ac:chgData name="W D" userId="7519f3a6714da9df" providerId="LiveId" clId="{107EF2B2-1A73-4B67-9322-2047811C97DE}" dt="2024-10-03T17:20:18.696" v="126" actId="1076"/>
          <ac:picMkLst>
            <pc:docMk/>
            <pc:sldMk cId="207761405" sldId="267"/>
            <ac:picMk id="8" creationId="{8B6A8F3F-6BB6-103F-8508-0671BC31DE54}"/>
          </ac:picMkLst>
        </pc:picChg>
      </pc:sldChg>
      <pc:sldChg chg="modSp mod">
        <pc:chgData name="W D" userId="7519f3a6714da9df" providerId="LiveId" clId="{107EF2B2-1A73-4B67-9322-2047811C97DE}" dt="2024-10-03T18:28:25.420" v="148" actId="1076"/>
        <pc:sldMkLst>
          <pc:docMk/>
          <pc:sldMk cId="1380258822" sldId="269"/>
        </pc:sldMkLst>
        <pc:spChg chg="mod">
          <ac:chgData name="W D" userId="7519f3a6714da9df" providerId="LiveId" clId="{107EF2B2-1A73-4B67-9322-2047811C97DE}" dt="2024-10-03T18:28:25.420" v="148" actId="1076"/>
          <ac:spMkLst>
            <pc:docMk/>
            <pc:sldMk cId="1380258822" sldId="269"/>
            <ac:spMk id="3" creationId="{A7E02603-1DD6-F0C9-7EDC-433F1926A7F1}"/>
          </ac:spMkLst>
        </pc:spChg>
      </pc:sldChg>
      <pc:sldChg chg="modSp mod">
        <pc:chgData name="W D" userId="7519f3a6714da9df" providerId="LiveId" clId="{107EF2B2-1A73-4B67-9322-2047811C97DE}" dt="2024-10-03T17:57:40.132" v="141" actId="255"/>
        <pc:sldMkLst>
          <pc:docMk/>
          <pc:sldMk cId="1833610503" sldId="270"/>
        </pc:sldMkLst>
        <pc:spChg chg="mod">
          <ac:chgData name="W D" userId="7519f3a6714da9df" providerId="LiveId" clId="{107EF2B2-1A73-4B67-9322-2047811C97DE}" dt="2024-10-03T17:57:40.132" v="141" actId="255"/>
          <ac:spMkLst>
            <pc:docMk/>
            <pc:sldMk cId="1833610503" sldId="270"/>
            <ac:spMk id="3" creationId="{0ED38D5B-D7E7-E40E-E09B-3875FA0E4F3A}"/>
          </ac:spMkLst>
        </pc:spChg>
      </pc:sldChg>
    </pc:docChg>
  </pc:docChgLst>
  <pc:docChgLst>
    <pc:chgData name="W D" userId="7519f3a6714da9df" providerId="LiveId" clId="{594FB1AD-5D0F-4962-B176-8609B3E3C4AD}"/>
    <pc:docChg chg="modSld">
      <pc:chgData name="W D" userId="7519f3a6714da9df" providerId="LiveId" clId="{594FB1AD-5D0F-4962-B176-8609B3E3C4AD}" dt="2024-10-25T09:56:31.591" v="73" actId="20577"/>
      <pc:docMkLst>
        <pc:docMk/>
      </pc:docMkLst>
      <pc:sldChg chg="modSp mod">
        <pc:chgData name="W D" userId="7519f3a6714da9df" providerId="LiveId" clId="{594FB1AD-5D0F-4962-B176-8609B3E3C4AD}" dt="2024-10-25T09:32:49.061" v="72" actId="255"/>
        <pc:sldMkLst>
          <pc:docMk/>
          <pc:sldMk cId="1524368880" sldId="259"/>
        </pc:sldMkLst>
        <pc:spChg chg="mod">
          <ac:chgData name="W D" userId="7519f3a6714da9df" providerId="LiveId" clId="{594FB1AD-5D0F-4962-B176-8609B3E3C4AD}" dt="2024-10-25T09:32:49.061" v="72" actId="255"/>
          <ac:spMkLst>
            <pc:docMk/>
            <pc:sldMk cId="1524368880" sldId="259"/>
            <ac:spMk id="3" creationId="{A7354303-DB3A-4CB8-061E-2497AD6A488B}"/>
          </ac:spMkLst>
        </pc:spChg>
      </pc:sldChg>
      <pc:sldChg chg="addSp delSp modSp mod">
        <pc:chgData name="W D" userId="7519f3a6714da9df" providerId="LiveId" clId="{594FB1AD-5D0F-4962-B176-8609B3E3C4AD}" dt="2024-10-25T05:24:42.842" v="7" actId="1076"/>
        <pc:sldMkLst>
          <pc:docMk/>
          <pc:sldMk cId="4224082560" sldId="268"/>
        </pc:sldMkLst>
        <pc:spChg chg="add del mod">
          <ac:chgData name="W D" userId="7519f3a6714da9df" providerId="LiveId" clId="{594FB1AD-5D0F-4962-B176-8609B3E3C4AD}" dt="2024-10-25T05:24:32.204" v="5"/>
          <ac:spMkLst>
            <pc:docMk/>
            <pc:sldMk cId="4224082560" sldId="268"/>
            <ac:spMk id="3" creationId="{538707FE-9363-C89F-9E80-7AD590A8561B}"/>
          </ac:spMkLst>
        </pc:spChg>
        <pc:picChg chg="del">
          <ac:chgData name="W D" userId="7519f3a6714da9df" providerId="LiveId" clId="{594FB1AD-5D0F-4962-B176-8609B3E3C4AD}" dt="2024-10-25T05:22:38.548" v="4" actId="478"/>
          <ac:picMkLst>
            <pc:docMk/>
            <pc:sldMk cId="4224082560" sldId="268"/>
            <ac:picMk id="7" creationId="{DFC578FC-8C15-F009-57F0-42AF2D856F50}"/>
          </ac:picMkLst>
        </pc:picChg>
        <pc:picChg chg="add mod">
          <ac:chgData name="W D" userId="7519f3a6714da9df" providerId="LiveId" clId="{594FB1AD-5D0F-4962-B176-8609B3E3C4AD}" dt="2024-10-25T05:24:42.842" v="7" actId="1076"/>
          <ac:picMkLst>
            <pc:docMk/>
            <pc:sldMk cId="4224082560" sldId="268"/>
            <ac:picMk id="10" creationId="{0BD35F67-2852-299C-116F-7883B79183D2}"/>
          </ac:picMkLst>
        </pc:picChg>
      </pc:sldChg>
      <pc:sldChg chg="modSp mod">
        <pc:chgData name="W D" userId="7519f3a6714da9df" providerId="LiveId" clId="{594FB1AD-5D0F-4962-B176-8609B3E3C4AD}" dt="2024-10-25T09:56:31.591" v="73" actId="20577"/>
        <pc:sldMkLst>
          <pc:docMk/>
          <pc:sldMk cId="1962699847" sldId="272"/>
        </pc:sldMkLst>
        <pc:graphicFrameChg chg="modGraphic">
          <ac:chgData name="W D" userId="7519f3a6714da9df" providerId="LiveId" clId="{594FB1AD-5D0F-4962-B176-8609B3E3C4AD}" dt="2024-10-25T09:56:31.591" v="73" actId="20577"/>
          <ac:graphicFrameMkLst>
            <pc:docMk/>
            <pc:sldMk cId="1962699847" sldId="272"/>
            <ac:graphicFrameMk id="7" creationId="{83959D11-FA64-707B-798F-765D49303D2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10/28/2024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910487-5D6A-4BE3-9FAB-5E3220BC1D4C}" type="datetime1">
              <a:rPr lang="en-US" smtClean="0"/>
              <a:t>10/28/2024</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730396-9A86-413C-9D0A-AB7E54102CAF}" type="datetime1">
              <a:rPr lang="en-US" smtClean="0"/>
              <a:t>10/28/2024</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EF00-CCE7-4E9E-924E-D0B1C551EDB1}" type="datetime1">
              <a:rPr lang="en-US" smtClean="0"/>
              <a:t>10/28/2024</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D16A9-8723-43BB-80D7-7D0C6054EE50}" type="datetime1">
              <a:rPr lang="en-US" smtClean="0"/>
              <a:t>10/28/2024</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EF93C6-B205-4C5C-91A0-0B77CA221344}" type="datetime1">
              <a:rPr lang="en-US" smtClean="0"/>
              <a:t>10/28/2024</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FFE712-06A6-4D00-8662-25A1A0035CB6}" type="datetime1">
              <a:rPr lang="en-US" smtClean="0"/>
              <a:t>10/28/2024</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8FBAF0-DD34-492F-B85D-3415A88A10C6}" type="datetime1">
              <a:rPr lang="en-US" smtClean="0"/>
              <a:t>10/28/2024</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CBC24-44C7-4BAB-B59F-5308A135793E}" type="datetime1">
              <a:rPr lang="en-US" smtClean="0"/>
              <a:t>10/28/2024</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8E850-352C-44CF-888E-DA1FEB33E7D4}" type="datetime1">
              <a:rPr lang="en-US" smtClean="0"/>
              <a:t>10/28/2024</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EAABE-EA80-4C48-A2C7-56B81FAFCA65}" type="datetime1">
              <a:rPr lang="en-US" smtClean="0"/>
              <a:t>10/28/2024</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0E89B-7A17-46FA-9691-B245D84018AA}" type="datetime1">
              <a:rPr lang="en-US" smtClean="0"/>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609600" y="2133601"/>
            <a:ext cx="80772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000"/>
              <a:buNone/>
            </a:pPr>
            <a:r>
              <a:rPr lang="en-US" sz="3000" b="1" dirty="0">
                <a:solidFill>
                  <a:schemeClr val="dk1"/>
                </a:solidFill>
              </a:rPr>
              <a:t>21CSC203P - Advanced Programming Practice</a:t>
            </a:r>
          </a:p>
          <a:p>
            <a:pPr marL="0" lvl="0" indent="0" algn="ctr" rtl="0">
              <a:spcBef>
                <a:spcPts val="0"/>
              </a:spcBef>
              <a:spcAft>
                <a:spcPts val="0"/>
              </a:spcAft>
              <a:buClr>
                <a:schemeClr val="dk1"/>
              </a:buClr>
              <a:buSzPts val="3000"/>
              <a:buNone/>
            </a:pPr>
            <a:r>
              <a:rPr lang="en-US" sz="3200" dirty="0">
                <a:solidFill>
                  <a:schemeClr val="tx1"/>
                </a:solidFill>
              </a:rPr>
              <a:t> </a:t>
            </a:r>
            <a:endParaRPr lang="en-US" sz="3000" u="sng" dirty="0">
              <a:solidFill>
                <a:schemeClr val="tx1"/>
              </a:solidFill>
            </a:endParaRPr>
          </a:p>
        </p:txBody>
      </p:sp>
      <p:pic>
        <p:nvPicPr>
          <p:cNvPr id="90" name="Google Shape;90;p1"/>
          <p:cNvPicPr preferRelativeResize="0"/>
          <p:nvPr/>
        </p:nvPicPr>
        <p:blipFill rotWithShape="1">
          <a:blip r:embed="rId3">
            <a:alphaModFix/>
          </a:blip>
          <a:srcRect/>
          <a:stretch/>
        </p:blipFill>
        <p:spPr>
          <a:xfrm>
            <a:off x="-3048" y="609600"/>
            <a:ext cx="2695575" cy="1190625"/>
          </a:xfrm>
          <a:prstGeom prst="rect">
            <a:avLst/>
          </a:prstGeom>
          <a:noFill/>
          <a:ln>
            <a:noFill/>
          </a:ln>
        </p:spPr>
      </p:pic>
      <p:sp>
        <p:nvSpPr>
          <p:cNvPr id="91" name="Google Shape;91;p1"/>
          <p:cNvSpPr txBox="1"/>
          <p:nvPr/>
        </p:nvSpPr>
        <p:spPr>
          <a:xfrm>
            <a:off x="1371600" y="3708783"/>
            <a:ext cx="64008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Arial"/>
              <a:buNone/>
            </a:pPr>
            <a:r>
              <a:rPr lang="en-US" sz="2600" b="1" i="0" u="none" strike="noStrike" cap="none" dirty="0">
                <a:solidFill>
                  <a:schemeClr val="dk1"/>
                </a:solidFill>
                <a:latin typeface="Calibri"/>
                <a:ea typeface="Calibri"/>
                <a:cs typeface="Calibri"/>
                <a:sym typeface="Calibri"/>
              </a:rPr>
              <a:t>Batch Number : I-15</a:t>
            </a:r>
            <a:endParaRPr dirty="0"/>
          </a:p>
        </p:txBody>
      </p:sp>
      <p:graphicFrame>
        <p:nvGraphicFramePr>
          <p:cNvPr id="92" name="Google Shape;92;p1"/>
          <p:cNvGraphicFramePr/>
          <p:nvPr>
            <p:extLst>
              <p:ext uri="{D42A27DB-BD31-4B8C-83A1-F6EECF244321}">
                <p14:modId xmlns:p14="http://schemas.microsoft.com/office/powerpoint/2010/main" val="1791048890"/>
              </p:ext>
            </p:extLst>
          </p:nvPr>
        </p:nvGraphicFramePr>
        <p:xfrm>
          <a:off x="457200" y="4489439"/>
          <a:ext cx="8305800" cy="2060595"/>
        </p:xfrm>
        <a:graphic>
          <a:graphicData uri="http://schemas.openxmlformats.org/drawingml/2006/table">
            <a:tbl>
              <a:tblPr firstRow="1" bandRow="1">
                <a:tableStyleId>{35758FB7-9AC5-4552-8A53-C91805E547FA}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12275">
                <a:tc>
                  <a:txBody>
                    <a:bodyPr/>
                    <a:lstStyle/>
                    <a:p>
                      <a:pPr marL="0" marR="0" lvl="0" indent="0" algn="l" rtl="0">
                        <a:spcBef>
                          <a:spcPts val="0"/>
                        </a:spcBef>
                        <a:spcAft>
                          <a:spcPts val="0"/>
                        </a:spcAft>
                        <a:buNone/>
                      </a:pPr>
                      <a:r>
                        <a:rPr lang="en-US" sz="1800" u="none" strike="noStrike" cap="none">
                          <a:solidFill>
                            <a:schemeClr val="tx1"/>
                          </a:solidFill>
                        </a:rPr>
                        <a:t>Team Members </a:t>
                      </a:r>
                      <a:endParaRPr>
                        <a:solidFill>
                          <a:schemeClr val="tx1"/>
                        </a:solidFill>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solidFill>
                            <a:schemeClr val="tx1"/>
                          </a:solidFill>
                        </a:rPr>
                        <a:t>Supervisor</a:t>
                      </a:r>
                      <a:endParaRPr dirty="0">
                        <a:solidFill>
                          <a:schemeClr val="tx1"/>
                        </a:solidFill>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393200">
                <a:tc>
                  <a:txBody>
                    <a:bodyPr/>
                    <a:lstStyle/>
                    <a:p>
                      <a:pPr marL="0" marR="0" lvl="0" indent="0" algn="l" rtl="0">
                        <a:lnSpc>
                          <a:spcPct val="150000"/>
                        </a:lnSpc>
                        <a:spcBef>
                          <a:spcPts val="0"/>
                        </a:spcBef>
                        <a:spcAft>
                          <a:spcPts val="0"/>
                        </a:spcAft>
                        <a:buNone/>
                      </a:pPr>
                      <a:r>
                        <a:rPr lang="en-US" sz="1800" dirty="0"/>
                        <a:t>P KIRAN             :RA2311003020532</a:t>
                      </a:r>
                    </a:p>
                    <a:p>
                      <a:pPr marL="0" marR="0" lvl="0" indent="0" algn="l" rtl="0">
                        <a:lnSpc>
                          <a:spcPct val="150000"/>
                        </a:lnSpc>
                        <a:spcBef>
                          <a:spcPts val="0"/>
                        </a:spcBef>
                        <a:spcAft>
                          <a:spcPts val="0"/>
                        </a:spcAft>
                        <a:buNone/>
                      </a:pPr>
                      <a:r>
                        <a:rPr lang="en-US" sz="1800" dirty="0"/>
                        <a:t>S SUJAN             :RA2311003020537</a:t>
                      </a:r>
                    </a:p>
                    <a:p>
                      <a:pPr marL="0" marR="0" lvl="0" indent="0" algn="l" rtl="0">
                        <a:lnSpc>
                          <a:spcPct val="150000"/>
                        </a:lnSpc>
                        <a:spcBef>
                          <a:spcPts val="0"/>
                        </a:spcBef>
                        <a:spcAft>
                          <a:spcPts val="0"/>
                        </a:spcAft>
                        <a:buNone/>
                      </a:pPr>
                      <a:r>
                        <a:rPr lang="en-US" sz="1800" dirty="0"/>
                        <a:t>S MUNI AJEY     :RA2311003020541</a:t>
                      </a:r>
                      <a:endParaRPr dirty="0"/>
                    </a:p>
                    <a:p>
                      <a:pPr marL="0" marR="0" lvl="0" indent="0" algn="l" rtl="0">
                        <a:lnSpc>
                          <a:spcPct val="150000"/>
                        </a:lnSpc>
                        <a:spcBef>
                          <a:spcPts val="0"/>
                        </a:spcBef>
                        <a:spcAft>
                          <a:spcPts val="0"/>
                        </a:spcAft>
                        <a:buNone/>
                      </a:pPr>
                      <a:endParaRPr sz="1800" dirty="0"/>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l" rtl="0">
                        <a:lnSpc>
                          <a:spcPct val="150000"/>
                        </a:lnSpc>
                        <a:spcBef>
                          <a:spcPts val="0"/>
                        </a:spcBef>
                        <a:spcAft>
                          <a:spcPts val="0"/>
                        </a:spcAft>
                        <a:buClr>
                          <a:schemeClr val="dk1"/>
                        </a:buClr>
                        <a:buSzPts val="1800"/>
                        <a:buFont typeface="Calibri"/>
                        <a:buNone/>
                      </a:pPr>
                      <a:r>
                        <a:rPr lang="en-US" sz="1800" dirty="0"/>
                        <a:t>Mr. Madhu A, Assistant Professor</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Times New Roman"/>
                        <a:ea typeface="Times New Roman"/>
                        <a:cs typeface="Times New Roman"/>
                        <a:sym typeface="Times New Roman"/>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86AAD46-45B8-F033-6EB3-7DC0028FDE8F}"/>
              </a:ext>
            </a:extLst>
          </p:cNvPr>
          <p:cNvSpPr txBox="1"/>
          <p:nvPr/>
        </p:nvSpPr>
        <p:spPr>
          <a:xfrm>
            <a:off x="1184322" y="3000376"/>
            <a:ext cx="6851556" cy="461665"/>
          </a:xfrm>
          <a:prstGeom prst="rect">
            <a:avLst/>
          </a:prstGeom>
          <a:noFill/>
        </p:spPr>
        <p:txBody>
          <a:bodyPr wrap="none" rtlCol="0">
            <a:spAutoFit/>
          </a:bodyPr>
          <a:lstStyle/>
          <a:p>
            <a:r>
              <a:rPr lang="en-US" sz="2400" u="sng" dirty="0">
                <a:solidFill>
                  <a:schemeClr val="tx1"/>
                </a:solidFill>
                <a:latin typeface="Times New Roman" panose="02020603050405020304" pitchFamily="18" charset="0"/>
                <a:cs typeface="Times New Roman" panose="02020603050405020304" pitchFamily="18" charset="0"/>
              </a:rPr>
              <a:t>CHAOTIC IMAGE ENCRYPTION TECHNIQUES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4721-79F1-5BCD-3D35-60D833AD4E78}"/>
              </a:ext>
            </a:extLst>
          </p:cNvPr>
          <p:cNvSpPr>
            <a:spLocks noGrp="1"/>
          </p:cNvSpPr>
          <p:nvPr>
            <p:ph type="title"/>
          </p:nvPr>
        </p:nvSpPr>
        <p:spPr/>
        <p:txBody>
          <a:bodyPr/>
          <a:lstStyle/>
          <a:p>
            <a:pPr algn="l"/>
            <a:r>
              <a:rPr lang="en-US" b="1" dirty="0"/>
              <a:t>Entity Relationship Diagram</a:t>
            </a:r>
            <a:endParaRPr lang="en-IN" b="1" dirty="0"/>
          </a:p>
        </p:txBody>
      </p:sp>
      <p:sp>
        <p:nvSpPr>
          <p:cNvPr id="4" name="Date Placeholder 3">
            <a:extLst>
              <a:ext uri="{FF2B5EF4-FFF2-40B4-BE49-F238E27FC236}">
                <a16:creationId xmlns:a16="http://schemas.microsoft.com/office/drawing/2014/main" id="{1DB6B357-4F60-6351-A190-C098A8CBAC12}"/>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A2E16B23-9DAC-DB10-64CA-FFD7B81A1461}"/>
              </a:ext>
            </a:extLst>
          </p:cNvPr>
          <p:cNvSpPr>
            <a:spLocks noGrp="1"/>
          </p:cNvSpPr>
          <p:nvPr>
            <p:ph type="ftr" sz="quarter" idx="11"/>
          </p:nvPr>
        </p:nvSpPr>
        <p:spPr>
          <a:xfrm>
            <a:off x="2057400" y="6356350"/>
            <a:ext cx="4572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7C73452-82D6-E402-68A5-90ACA7B95230}"/>
              </a:ext>
            </a:extLst>
          </p:cNvPr>
          <p:cNvSpPr>
            <a:spLocks noGrp="1"/>
          </p:cNvSpPr>
          <p:nvPr>
            <p:ph type="sldNum" sz="quarter" idx="12"/>
          </p:nvPr>
        </p:nvSpPr>
        <p:spPr/>
        <p:txBody>
          <a:bodyPr/>
          <a:lstStyle/>
          <a:p>
            <a:fld id="{BECDEB80-DBCE-406A-80BF-FEBEE692EE79}" type="slidenum">
              <a:rPr lang="en-US" smtClean="0"/>
              <a:t>10</a:t>
            </a:fld>
            <a:endParaRPr lang="en-US"/>
          </a:p>
        </p:txBody>
      </p:sp>
      <p:pic>
        <p:nvPicPr>
          <p:cNvPr id="7" name="Content Placeholder 3">
            <a:extLst>
              <a:ext uri="{FF2B5EF4-FFF2-40B4-BE49-F238E27FC236}">
                <a16:creationId xmlns:a16="http://schemas.microsoft.com/office/drawing/2014/main" id="{1587DB5C-983E-93B0-83BC-38F4F8A3D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09800"/>
            <a:ext cx="5410199" cy="2967995"/>
          </a:xfrm>
          <a:prstGeom prst="rect">
            <a:avLst/>
          </a:prstGeom>
        </p:spPr>
      </p:pic>
    </p:spTree>
    <p:extLst>
      <p:ext uri="{BB962C8B-B14F-4D97-AF65-F5344CB8AC3E}">
        <p14:creationId xmlns:p14="http://schemas.microsoft.com/office/powerpoint/2010/main" val="28261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Technology Stack</a:t>
            </a:r>
            <a:endParaRPr b="1"/>
          </a:p>
        </p:txBody>
      </p:sp>
      <p:sp>
        <p:nvSpPr>
          <p:cNvPr id="125" name="Google Shape;125;p5"/>
          <p:cNvSpPr txBox="1">
            <a:spLocks noGrp="1"/>
          </p:cNvSpPr>
          <p:nvPr>
            <p:ph type="ftr" idx="11"/>
          </p:nvPr>
        </p:nvSpPr>
        <p:spPr>
          <a:xfrm>
            <a:off x="2209800" y="6356350"/>
            <a:ext cx="5181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graphicFrame>
        <p:nvGraphicFramePr>
          <p:cNvPr id="126" name="Google Shape;126;p5"/>
          <p:cNvGraphicFramePr/>
          <p:nvPr>
            <p:extLst>
              <p:ext uri="{D42A27DB-BD31-4B8C-83A1-F6EECF244321}">
                <p14:modId xmlns:p14="http://schemas.microsoft.com/office/powerpoint/2010/main" val="865177095"/>
              </p:ext>
            </p:extLst>
          </p:nvPr>
        </p:nvGraphicFramePr>
        <p:xfrm>
          <a:off x="1371600" y="1968487"/>
          <a:ext cx="6400800" cy="2921025"/>
        </p:xfrm>
        <a:graphic>
          <a:graphicData uri="http://schemas.openxmlformats.org/drawingml/2006/table">
            <a:tbl>
              <a:tblPr firstRow="1" bandRow="1">
                <a:tableStyleId>{69012ECD-51FC-41F1-AA8D-1B2483CD663E}</a:tableStyleId>
              </a:tblPr>
              <a:tblGrid>
                <a:gridCol w="2960375">
                  <a:extLst>
                    <a:ext uri="{9D8B030D-6E8A-4147-A177-3AD203B41FA5}">
                      <a16:colId xmlns:a16="http://schemas.microsoft.com/office/drawing/2014/main" val="20000"/>
                    </a:ext>
                  </a:extLst>
                </a:gridCol>
                <a:gridCol w="3440425">
                  <a:extLst>
                    <a:ext uri="{9D8B030D-6E8A-4147-A177-3AD203B41FA5}">
                      <a16:colId xmlns:a16="http://schemas.microsoft.com/office/drawing/2014/main" val="20001"/>
                    </a:ext>
                  </a:extLst>
                </a:gridCol>
              </a:tblGrid>
              <a:tr h="481275">
                <a:tc>
                  <a:txBody>
                    <a:bodyPr/>
                    <a:lstStyle/>
                    <a:p>
                      <a:pPr marL="0" marR="0" lvl="0" indent="0" algn="l" rtl="0">
                        <a:lnSpc>
                          <a:spcPct val="150000"/>
                        </a:lnSpc>
                        <a:spcBef>
                          <a:spcPts val="0"/>
                        </a:spcBef>
                        <a:spcAft>
                          <a:spcPts val="0"/>
                        </a:spcAft>
                        <a:buNone/>
                      </a:pPr>
                      <a:r>
                        <a:rPr lang="en-US" sz="1800" dirty="0"/>
                        <a:t>Category</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None/>
                      </a:pPr>
                      <a:r>
                        <a:rPr lang="en-US" sz="1800"/>
                        <a:t>Technologies</a:t>
                      </a:r>
                      <a:endParaRPr sz="180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87950">
                <a:tc>
                  <a:txBody>
                    <a:bodyPr/>
                    <a:lstStyle/>
                    <a:p>
                      <a:pPr marL="0" marR="0" lvl="0" indent="0" algn="l" rtl="0">
                        <a:lnSpc>
                          <a:spcPct val="150000"/>
                        </a:lnSpc>
                        <a:spcBef>
                          <a:spcPts val="0"/>
                        </a:spcBef>
                        <a:spcAft>
                          <a:spcPts val="0"/>
                        </a:spcAft>
                        <a:buNone/>
                      </a:pPr>
                      <a:r>
                        <a:rPr lang="en-US" sz="1800" dirty="0"/>
                        <a:t>Programming Languages</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Java</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487950">
                <a:tc>
                  <a:txBody>
                    <a:bodyPr/>
                    <a:lstStyle/>
                    <a:p>
                      <a:pPr marL="0" marR="0" lvl="0" indent="0" algn="l" rtl="0">
                        <a:lnSpc>
                          <a:spcPct val="150000"/>
                        </a:lnSpc>
                        <a:spcBef>
                          <a:spcPts val="0"/>
                        </a:spcBef>
                        <a:spcAft>
                          <a:spcPts val="0"/>
                        </a:spcAft>
                        <a:buNone/>
                      </a:pPr>
                      <a:r>
                        <a:rPr lang="en-US" sz="1800" dirty="0"/>
                        <a:t>Interface</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50000"/>
                        </a:lnSpc>
                        <a:spcBef>
                          <a:spcPts val="0"/>
                        </a:spcBef>
                        <a:spcAft>
                          <a:spcPts val="0"/>
                        </a:spcAft>
                        <a:buNone/>
                      </a:pPr>
                      <a:r>
                        <a:rPr lang="en-US" sz="1800" dirty="0"/>
                        <a:t>Java Swing</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487950">
                <a:tc>
                  <a:txBody>
                    <a:bodyPr/>
                    <a:lstStyle/>
                    <a:p>
                      <a:pPr marL="0" marR="0" lvl="0" indent="0" algn="l" rtl="0">
                        <a:lnSpc>
                          <a:spcPct val="150000"/>
                        </a:lnSpc>
                        <a:spcBef>
                          <a:spcPts val="0"/>
                        </a:spcBef>
                        <a:spcAft>
                          <a:spcPts val="0"/>
                        </a:spcAft>
                        <a:buNone/>
                      </a:pPr>
                      <a:r>
                        <a:rPr lang="en-US" sz="1800" dirty="0"/>
                        <a:t>Database</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MySQL</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487950">
                <a:tc>
                  <a:txBody>
                    <a:bodyPr/>
                    <a:lstStyle/>
                    <a:p>
                      <a:pPr marL="0" marR="0" lvl="0" indent="0" algn="l" rtl="0">
                        <a:lnSpc>
                          <a:spcPct val="150000"/>
                        </a:lnSpc>
                        <a:spcBef>
                          <a:spcPts val="0"/>
                        </a:spcBef>
                        <a:spcAft>
                          <a:spcPts val="0"/>
                        </a:spcAft>
                        <a:buNone/>
                      </a:pPr>
                      <a:r>
                        <a:rPr lang="en-US" sz="1800" dirty="0"/>
                        <a:t>Database Connectivity</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50000"/>
                        </a:lnSpc>
                        <a:spcBef>
                          <a:spcPts val="0"/>
                        </a:spcBef>
                        <a:spcAft>
                          <a:spcPts val="0"/>
                        </a:spcAft>
                        <a:buNone/>
                      </a:pPr>
                      <a:r>
                        <a:rPr lang="en-US" sz="1800" dirty="0"/>
                        <a:t>JDBC</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87950">
                <a:tc>
                  <a:txBody>
                    <a:bodyPr/>
                    <a:lstStyle/>
                    <a:p>
                      <a:pPr marL="0" marR="0" lvl="0" indent="0" algn="l" rtl="0">
                        <a:lnSpc>
                          <a:spcPct val="150000"/>
                        </a:lnSpc>
                        <a:spcBef>
                          <a:spcPts val="0"/>
                        </a:spcBef>
                        <a:spcAft>
                          <a:spcPts val="0"/>
                        </a:spcAft>
                        <a:buNone/>
                      </a:pPr>
                      <a:r>
                        <a:rPr lang="en-US" sz="1800"/>
                        <a:t>IDE</a:t>
                      </a:r>
                      <a:endParaRPr sz="180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Java: Eclipse IDE</a:t>
                      </a:r>
                      <a:endParaRPr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127" name="Google Shape;12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8/31/2024</a:t>
            </a:r>
            <a:endParaRPr/>
          </a:p>
        </p:txBody>
      </p:sp>
      <p:sp>
        <p:nvSpPr>
          <p:cNvPr id="128" name="Google Shape;12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D8B1-30F9-20CA-6C24-E09E647F47FE}"/>
              </a:ext>
            </a:extLst>
          </p:cNvPr>
          <p:cNvSpPr>
            <a:spLocks noGrp="1"/>
          </p:cNvSpPr>
          <p:nvPr>
            <p:ph type="title"/>
          </p:nvPr>
        </p:nvSpPr>
        <p:spPr/>
        <p:txBody>
          <a:bodyPr/>
          <a:lstStyle/>
          <a:p>
            <a:pPr algn="l"/>
            <a:r>
              <a:rPr lang="en-IN" b="1" dirty="0"/>
              <a:t>Implementation: User Interface</a:t>
            </a:r>
          </a:p>
        </p:txBody>
      </p:sp>
      <p:sp>
        <p:nvSpPr>
          <p:cNvPr id="4" name="Date Placeholder 3">
            <a:extLst>
              <a:ext uri="{FF2B5EF4-FFF2-40B4-BE49-F238E27FC236}">
                <a16:creationId xmlns:a16="http://schemas.microsoft.com/office/drawing/2014/main" id="{C04F9144-808B-4884-5B68-8BFEAF76AB0A}"/>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87FAAB9F-E8FA-3768-CA1B-8E111BA13A46}"/>
              </a:ext>
            </a:extLst>
          </p:cNvPr>
          <p:cNvSpPr>
            <a:spLocks noGrp="1"/>
          </p:cNvSpPr>
          <p:nvPr>
            <p:ph type="ftr" sz="quarter" idx="11"/>
          </p:nvPr>
        </p:nvSpPr>
        <p:spPr>
          <a:xfrm>
            <a:off x="2133600" y="6356350"/>
            <a:ext cx="4343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E4361AE-8035-C466-E90A-79ECD33FE07A}"/>
              </a:ext>
            </a:extLst>
          </p:cNvPr>
          <p:cNvSpPr>
            <a:spLocks noGrp="1"/>
          </p:cNvSpPr>
          <p:nvPr>
            <p:ph type="sldNum" sz="quarter" idx="12"/>
          </p:nvPr>
        </p:nvSpPr>
        <p:spPr/>
        <p:txBody>
          <a:bodyPr/>
          <a:lstStyle/>
          <a:p>
            <a:fld id="{BECDEB80-DBCE-406A-80BF-FEBEE692EE79}" type="slidenum">
              <a:rPr lang="en-US" smtClean="0"/>
              <a:t>12</a:t>
            </a:fld>
            <a:endParaRPr lang="en-US"/>
          </a:p>
        </p:txBody>
      </p:sp>
      <p:graphicFrame>
        <p:nvGraphicFramePr>
          <p:cNvPr id="7" name="Content Placeholder 5">
            <a:extLst>
              <a:ext uri="{FF2B5EF4-FFF2-40B4-BE49-F238E27FC236}">
                <a16:creationId xmlns:a16="http://schemas.microsoft.com/office/drawing/2014/main" id="{83959D11-FA64-707B-798F-765D49303D23}"/>
              </a:ext>
            </a:extLst>
          </p:cNvPr>
          <p:cNvGraphicFramePr>
            <a:graphicFrameLocks noGrp="1"/>
          </p:cNvGraphicFramePr>
          <p:nvPr>
            <p:ph idx="1"/>
            <p:extLst>
              <p:ext uri="{D42A27DB-BD31-4B8C-83A1-F6EECF244321}">
                <p14:modId xmlns:p14="http://schemas.microsoft.com/office/powerpoint/2010/main" val="1795278224"/>
              </p:ext>
            </p:extLst>
          </p:nvPr>
        </p:nvGraphicFramePr>
        <p:xfrm>
          <a:off x="1143000" y="2057400"/>
          <a:ext cx="6858000" cy="2439333"/>
        </p:xfrm>
        <a:graphic>
          <a:graphicData uri="http://schemas.openxmlformats.org/drawingml/2006/table">
            <a:tbl>
              <a:tblPr firstRow="1" firstCol="1" bandRow="1">
                <a:tableStyleId>{0660B408-B3CF-4A94-85FC-2B1E0A45F4A2}</a:tableStyleId>
              </a:tblPr>
              <a:tblGrid>
                <a:gridCol w="2160196">
                  <a:extLst>
                    <a:ext uri="{9D8B030D-6E8A-4147-A177-3AD203B41FA5}">
                      <a16:colId xmlns:a16="http://schemas.microsoft.com/office/drawing/2014/main" val="1621527404"/>
                    </a:ext>
                  </a:extLst>
                </a:gridCol>
                <a:gridCol w="4697804">
                  <a:extLst>
                    <a:ext uri="{9D8B030D-6E8A-4147-A177-3AD203B41FA5}">
                      <a16:colId xmlns:a16="http://schemas.microsoft.com/office/drawing/2014/main" val="3487008178"/>
                    </a:ext>
                  </a:extLst>
                </a:gridCol>
              </a:tblGrid>
              <a:tr h="329598">
                <a:tc>
                  <a:txBody>
                    <a:bodyPr/>
                    <a:lstStyle/>
                    <a:p>
                      <a:pPr marL="0" marR="0" algn="ctr">
                        <a:lnSpc>
                          <a:spcPct val="150000"/>
                        </a:lnSpc>
                        <a:spcBef>
                          <a:spcPts val="0"/>
                        </a:spcBef>
                        <a:spcAft>
                          <a:spcPts val="0"/>
                        </a:spcAft>
                      </a:pPr>
                      <a:r>
                        <a:rPr lang="en-US" sz="1400" dirty="0">
                          <a:effectLst/>
                        </a:rPr>
                        <a:t>Name of the file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effectLst/>
                        </a:rPr>
                        <a:t>Usage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962071"/>
                  </a:ext>
                </a:extLst>
              </a:tr>
              <a:tr h="1042002">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ClientGUI.java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Usage of the file “</a:t>
                      </a:r>
                      <a:r>
                        <a:rPr lang="en-US" sz="1400" dirty="0" err="1"/>
                        <a:t>ClientGUI</a:t>
                      </a:r>
                      <a:r>
                        <a:rPr lang="en-US" sz="1400" dirty="0"/>
                        <a:t>”</a:t>
                      </a:r>
                      <a:r>
                        <a:rPr lang="en-US" sz="1400" b="0" i="0" kern="1200" dirty="0">
                          <a:solidFill>
                            <a:schemeClr val="dk1"/>
                          </a:solidFill>
                          <a:effectLst/>
                          <a:latin typeface="+mn-lt"/>
                          <a:ea typeface="+mn-ea"/>
                          <a:cs typeface="+mn-cs"/>
                        </a:rPr>
                        <a:t>, is to serve as a graphical user interface (GUI) application for encrypting image files and optionally sending them over a network.</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953522"/>
                  </a:ext>
                </a:extLst>
              </a:tr>
              <a:tr h="1067733">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ImageDecryptor.java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Usage of the file “</a:t>
                      </a:r>
                      <a:r>
                        <a:rPr lang="en-US" sz="1400" dirty="0" err="1"/>
                        <a:t>ImageDecryptor</a:t>
                      </a:r>
                      <a:r>
                        <a:rPr lang="en-US" sz="1400" dirty="0"/>
                        <a:t>”</a:t>
                      </a:r>
                      <a:r>
                        <a:rPr lang="en-US" sz="1400" b="0" i="0" kern="1200" dirty="0">
                          <a:solidFill>
                            <a:schemeClr val="dk1"/>
                          </a:solidFill>
                          <a:effectLst/>
                          <a:latin typeface="+mn-lt"/>
                          <a:ea typeface="+mn-ea"/>
                          <a:cs typeface="+mn-cs"/>
                        </a:rPr>
                        <a:t>, is to serve as a graphical user interface (GUI) application that enables users to decrypt encrypted image files.</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847546"/>
                  </a:ext>
                </a:extLst>
              </a:tr>
            </a:tbl>
          </a:graphicData>
        </a:graphic>
      </p:graphicFrame>
    </p:spTree>
    <p:extLst>
      <p:ext uri="{BB962C8B-B14F-4D97-AF65-F5344CB8AC3E}">
        <p14:creationId xmlns:p14="http://schemas.microsoft.com/office/powerpoint/2010/main" val="196269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A2A1-F20B-8910-10F3-EACADD5DF9BD}"/>
              </a:ext>
            </a:extLst>
          </p:cNvPr>
          <p:cNvSpPr>
            <a:spLocks noGrp="1"/>
          </p:cNvSpPr>
          <p:nvPr>
            <p:ph type="title"/>
          </p:nvPr>
        </p:nvSpPr>
        <p:spPr/>
        <p:txBody>
          <a:bodyPr/>
          <a:lstStyle/>
          <a:p>
            <a:pPr algn="l"/>
            <a:r>
              <a:rPr lang="en-IN" b="1" dirty="0"/>
              <a:t>Implementation: Server Side</a:t>
            </a:r>
          </a:p>
        </p:txBody>
      </p:sp>
      <p:sp>
        <p:nvSpPr>
          <p:cNvPr id="4" name="Date Placeholder 3">
            <a:extLst>
              <a:ext uri="{FF2B5EF4-FFF2-40B4-BE49-F238E27FC236}">
                <a16:creationId xmlns:a16="http://schemas.microsoft.com/office/drawing/2014/main" id="{6F114BD7-9AAE-DDFA-9BC7-EEA54C52C29F}"/>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86011DB5-DCC1-3DE4-F486-E1A6472B2F13}"/>
              </a:ext>
            </a:extLst>
          </p:cNvPr>
          <p:cNvSpPr>
            <a:spLocks noGrp="1"/>
          </p:cNvSpPr>
          <p:nvPr>
            <p:ph type="ftr" sz="quarter" idx="11"/>
          </p:nvPr>
        </p:nvSpPr>
        <p:spPr>
          <a:xfrm>
            <a:off x="2286000" y="6356350"/>
            <a:ext cx="4724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4A97C6AD-AA92-4223-AA27-C67E05FB1E54}"/>
              </a:ext>
            </a:extLst>
          </p:cNvPr>
          <p:cNvSpPr>
            <a:spLocks noGrp="1"/>
          </p:cNvSpPr>
          <p:nvPr>
            <p:ph type="sldNum" sz="quarter" idx="12"/>
          </p:nvPr>
        </p:nvSpPr>
        <p:spPr/>
        <p:txBody>
          <a:bodyPr/>
          <a:lstStyle/>
          <a:p>
            <a:fld id="{BECDEB80-DBCE-406A-80BF-FEBEE692EE79}" type="slidenum">
              <a:rPr lang="en-US" smtClean="0"/>
              <a:t>13</a:t>
            </a:fld>
            <a:endParaRPr lang="en-US"/>
          </a:p>
        </p:txBody>
      </p:sp>
      <p:graphicFrame>
        <p:nvGraphicFramePr>
          <p:cNvPr id="7" name="Content Placeholder 5">
            <a:extLst>
              <a:ext uri="{FF2B5EF4-FFF2-40B4-BE49-F238E27FC236}">
                <a16:creationId xmlns:a16="http://schemas.microsoft.com/office/drawing/2014/main" id="{9D30A078-1F92-B90A-B7E6-E2F16DC62D85}"/>
              </a:ext>
            </a:extLst>
          </p:cNvPr>
          <p:cNvGraphicFramePr>
            <a:graphicFrameLocks noGrp="1"/>
          </p:cNvGraphicFramePr>
          <p:nvPr>
            <p:ph idx="1"/>
            <p:extLst>
              <p:ext uri="{D42A27DB-BD31-4B8C-83A1-F6EECF244321}">
                <p14:modId xmlns:p14="http://schemas.microsoft.com/office/powerpoint/2010/main" val="3418158398"/>
              </p:ext>
            </p:extLst>
          </p:nvPr>
        </p:nvGraphicFramePr>
        <p:xfrm>
          <a:off x="1143000" y="2168297"/>
          <a:ext cx="6896100" cy="890286"/>
        </p:xfrm>
        <a:graphic>
          <a:graphicData uri="http://schemas.openxmlformats.org/drawingml/2006/table">
            <a:tbl>
              <a:tblPr firstRow="1" firstCol="1" bandRow="1">
                <a:tableStyleId>{0660B408-B3CF-4A94-85FC-2B1E0A45F4A2}</a:tableStyleId>
              </a:tblPr>
              <a:tblGrid>
                <a:gridCol w="2172197">
                  <a:extLst>
                    <a:ext uri="{9D8B030D-6E8A-4147-A177-3AD203B41FA5}">
                      <a16:colId xmlns:a16="http://schemas.microsoft.com/office/drawing/2014/main" val="2084731509"/>
                    </a:ext>
                  </a:extLst>
                </a:gridCol>
                <a:gridCol w="4723903">
                  <a:extLst>
                    <a:ext uri="{9D8B030D-6E8A-4147-A177-3AD203B41FA5}">
                      <a16:colId xmlns:a16="http://schemas.microsoft.com/office/drawing/2014/main" val="3669675851"/>
                    </a:ext>
                  </a:extLst>
                </a:gridCol>
              </a:tblGrid>
              <a:tr h="225831">
                <a:tc>
                  <a:txBody>
                    <a:bodyPr/>
                    <a:lstStyle/>
                    <a:p>
                      <a:pPr marL="0" marR="0" algn="ctr">
                        <a:lnSpc>
                          <a:spcPct val="150000"/>
                        </a:lnSpc>
                        <a:spcBef>
                          <a:spcPts val="0"/>
                        </a:spcBef>
                        <a:spcAft>
                          <a:spcPts val="0"/>
                        </a:spcAft>
                      </a:pPr>
                      <a:r>
                        <a:rPr lang="en-US" sz="1400" dirty="0">
                          <a:effectLst/>
                        </a:rPr>
                        <a:t>Name of the package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effectLst/>
                        </a:rPr>
                        <a:t>Usage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278514"/>
                  </a:ext>
                </a:extLst>
              </a:tr>
              <a:tr h="292743">
                <a:tc>
                  <a:txBody>
                    <a:bodyPr/>
                    <a:lstStyle/>
                    <a:p>
                      <a:pPr marL="0" marR="0">
                        <a:lnSpc>
                          <a:spcPct val="150000"/>
                        </a:lnSpc>
                        <a:spcBef>
                          <a:spcPts val="0"/>
                        </a:spcBef>
                        <a:spcAft>
                          <a:spcPts val="0"/>
                        </a:spcAft>
                      </a:pPr>
                      <a:r>
                        <a:rPr lang="en-US" sz="1400" b="1" i="0" kern="1200" dirty="0">
                          <a:solidFill>
                            <a:schemeClr val="dk1"/>
                          </a:solidFill>
                          <a:effectLst/>
                          <a:latin typeface="+mn-lt"/>
                          <a:ea typeface="+mn-ea"/>
                          <a:cs typeface="+mn-cs"/>
                        </a:rPr>
                        <a:t>java.io</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Used for file handling and data input/output</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254813"/>
                  </a:ext>
                </a:extLst>
              </a:tr>
              <a:tr h="311729">
                <a:tc>
                  <a:txBody>
                    <a:bodyPr/>
                    <a:lstStyle/>
                    <a:p>
                      <a:pPr marL="0" marR="0">
                        <a:lnSpc>
                          <a:spcPct val="150000"/>
                        </a:lnSpc>
                        <a:spcBef>
                          <a:spcPts val="0"/>
                        </a:spcBef>
                        <a:spcAft>
                          <a:spcPts val="0"/>
                        </a:spcAft>
                      </a:pPr>
                      <a:r>
                        <a:rPr lang="en-US" sz="1400" b="1" i="0" kern="1200" dirty="0">
                          <a:solidFill>
                            <a:schemeClr val="dk1"/>
                          </a:solidFill>
                          <a:effectLst/>
                          <a:latin typeface="+mn-lt"/>
                          <a:ea typeface="+mn-ea"/>
                          <a:cs typeface="+mn-cs"/>
                        </a:rPr>
                        <a:t>java.net</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rPr>
                        <a:t>Used </a:t>
                      </a:r>
                      <a:r>
                        <a:rPr lang="en-US" sz="1400" b="0" i="0" kern="1200" dirty="0">
                          <a:solidFill>
                            <a:schemeClr val="dk1"/>
                          </a:solidFill>
                          <a:effectLst/>
                          <a:latin typeface="+mn-lt"/>
                          <a:ea typeface="+mn-ea"/>
                          <a:cs typeface="+mn-cs"/>
                        </a:rPr>
                        <a:t>for network communication through sockets.</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194316"/>
                  </a:ext>
                </a:extLst>
              </a:tr>
            </a:tbl>
          </a:graphicData>
        </a:graphic>
      </p:graphicFrame>
      <p:graphicFrame>
        <p:nvGraphicFramePr>
          <p:cNvPr id="8" name="Table 7">
            <a:extLst>
              <a:ext uri="{FF2B5EF4-FFF2-40B4-BE49-F238E27FC236}">
                <a16:creationId xmlns:a16="http://schemas.microsoft.com/office/drawing/2014/main" id="{83628CA5-29CA-8DDB-CDA0-66C1569E6CCC}"/>
              </a:ext>
            </a:extLst>
          </p:cNvPr>
          <p:cNvGraphicFramePr>
            <a:graphicFrameLocks noGrp="1"/>
          </p:cNvGraphicFramePr>
          <p:nvPr>
            <p:extLst>
              <p:ext uri="{D42A27DB-BD31-4B8C-83A1-F6EECF244321}">
                <p14:modId xmlns:p14="http://schemas.microsoft.com/office/powerpoint/2010/main" val="1790948682"/>
              </p:ext>
            </p:extLst>
          </p:nvPr>
        </p:nvGraphicFramePr>
        <p:xfrm>
          <a:off x="1143000" y="3831275"/>
          <a:ext cx="6896100" cy="1280160"/>
        </p:xfrm>
        <a:graphic>
          <a:graphicData uri="http://schemas.openxmlformats.org/drawingml/2006/table">
            <a:tbl>
              <a:tblPr firstRow="1" firstCol="1" bandRow="1">
                <a:tableStyleId>{0660B408-B3CF-4A94-85FC-2B1E0A45F4A2}</a:tableStyleId>
              </a:tblPr>
              <a:tblGrid>
                <a:gridCol w="1981200">
                  <a:extLst>
                    <a:ext uri="{9D8B030D-6E8A-4147-A177-3AD203B41FA5}">
                      <a16:colId xmlns:a16="http://schemas.microsoft.com/office/drawing/2014/main" val="4249328931"/>
                    </a:ext>
                  </a:extLst>
                </a:gridCol>
                <a:gridCol w="2438400">
                  <a:extLst>
                    <a:ext uri="{9D8B030D-6E8A-4147-A177-3AD203B41FA5}">
                      <a16:colId xmlns:a16="http://schemas.microsoft.com/office/drawing/2014/main" val="2266326918"/>
                    </a:ext>
                  </a:extLst>
                </a:gridCol>
                <a:gridCol w="2476500">
                  <a:extLst>
                    <a:ext uri="{9D8B030D-6E8A-4147-A177-3AD203B41FA5}">
                      <a16:colId xmlns:a16="http://schemas.microsoft.com/office/drawing/2014/main" val="378040386"/>
                    </a:ext>
                  </a:extLst>
                </a:gridCol>
              </a:tblGrid>
              <a:tr h="0">
                <a:tc gridSpan="3">
                  <a:txBody>
                    <a:bodyPr/>
                    <a:lstStyle/>
                    <a:p>
                      <a:pPr marL="0" marR="0">
                        <a:spcBef>
                          <a:spcPts val="0"/>
                        </a:spcBef>
                        <a:spcAft>
                          <a:spcPts val="0"/>
                        </a:spcAft>
                      </a:pPr>
                      <a:r>
                        <a:rPr lang="en-US" sz="1400" dirty="0">
                          <a:effectLst/>
                        </a:rPr>
                        <a:t>Package: </a:t>
                      </a:r>
                      <a:r>
                        <a:rPr lang="en-US" sz="1400" dirty="0" err="1">
                          <a:effectLst/>
                        </a:rPr>
                        <a:t>com.srm.util</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2834239"/>
                  </a:ext>
                </a:extLst>
              </a:tr>
              <a:tr h="0">
                <a:tc>
                  <a:txBody>
                    <a:bodyPr/>
                    <a:lstStyle/>
                    <a:p>
                      <a:pPr marL="0" marR="0" algn="ctr">
                        <a:spcBef>
                          <a:spcPts val="0"/>
                        </a:spcBef>
                        <a:spcAft>
                          <a:spcPts val="0"/>
                        </a:spcAft>
                      </a:pPr>
                      <a:r>
                        <a:rPr lang="en-US" sz="1400">
                          <a:effectLst/>
                        </a:rPr>
                        <a:t>Class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a:effectLst/>
                        </a:rPr>
                        <a:t>Methods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9564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java.io</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r>
                        <a:rPr lang="en-US" sz="1400" b="0" i="0" kern="1200" dirty="0">
                          <a:solidFill>
                            <a:schemeClr val="dk1"/>
                          </a:solidFill>
                          <a:effectLst/>
                          <a:latin typeface="+mn-lt"/>
                          <a:ea typeface="+mn-ea"/>
                          <a:cs typeface="+mn-cs"/>
                        </a:rPr>
                        <a:t>void close()</a:t>
                      </a:r>
                      <a:endParaRPr lang="en-US" sz="14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This package provides classes for input and output through data streams, serialization, and the file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25845"/>
                  </a:ext>
                </a:extLst>
              </a:tr>
            </a:tbl>
          </a:graphicData>
        </a:graphic>
      </p:graphicFrame>
    </p:spTree>
    <p:extLst>
      <p:ext uri="{BB962C8B-B14F-4D97-AF65-F5344CB8AC3E}">
        <p14:creationId xmlns:p14="http://schemas.microsoft.com/office/powerpoint/2010/main" val="151026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C220-4E29-BD33-CDDE-6CE0317D2A91}"/>
              </a:ext>
            </a:extLst>
          </p:cNvPr>
          <p:cNvSpPr>
            <a:spLocks noGrp="1"/>
          </p:cNvSpPr>
          <p:nvPr>
            <p:ph type="title"/>
          </p:nvPr>
        </p:nvSpPr>
        <p:spPr/>
        <p:txBody>
          <a:bodyPr>
            <a:normAutofit/>
          </a:bodyPr>
          <a:lstStyle/>
          <a:p>
            <a:pPr algn="l"/>
            <a:r>
              <a:rPr lang="en-US" b="1" dirty="0"/>
              <a:t>Results</a:t>
            </a:r>
            <a:endParaRPr lang="en-IN" b="1" dirty="0"/>
          </a:p>
        </p:txBody>
      </p:sp>
      <p:sp>
        <p:nvSpPr>
          <p:cNvPr id="4" name="Date Placeholder 3">
            <a:extLst>
              <a:ext uri="{FF2B5EF4-FFF2-40B4-BE49-F238E27FC236}">
                <a16:creationId xmlns:a16="http://schemas.microsoft.com/office/drawing/2014/main" id="{24CE8A52-8B7F-9673-A6C9-721367EE628F}"/>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D248CA23-94D9-2613-4B06-F3F2E5B56F04}"/>
              </a:ext>
            </a:extLst>
          </p:cNvPr>
          <p:cNvSpPr>
            <a:spLocks noGrp="1"/>
          </p:cNvSpPr>
          <p:nvPr>
            <p:ph type="ftr" sz="quarter" idx="11"/>
          </p:nvPr>
        </p:nvSpPr>
        <p:spPr>
          <a:xfrm>
            <a:off x="24384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DEBF7E43-DEF9-16FA-C032-FFCBB76358E0}"/>
              </a:ext>
            </a:extLst>
          </p:cNvPr>
          <p:cNvSpPr>
            <a:spLocks noGrp="1"/>
          </p:cNvSpPr>
          <p:nvPr>
            <p:ph type="sldNum" sz="quarter" idx="12"/>
          </p:nvPr>
        </p:nvSpPr>
        <p:spPr/>
        <p:txBody>
          <a:bodyPr/>
          <a:lstStyle/>
          <a:p>
            <a:fld id="{BECDEB80-DBCE-406A-80BF-FEBEE692EE79}" type="slidenum">
              <a:rPr lang="en-US" smtClean="0"/>
              <a:t>14</a:t>
            </a:fld>
            <a:endParaRPr lang="en-US"/>
          </a:p>
        </p:txBody>
      </p:sp>
      <p:sp>
        <p:nvSpPr>
          <p:cNvPr id="8" name="TextBox 7">
            <a:extLst>
              <a:ext uri="{FF2B5EF4-FFF2-40B4-BE49-F238E27FC236}">
                <a16:creationId xmlns:a16="http://schemas.microsoft.com/office/drawing/2014/main" id="{E894EF2E-351A-D8CF-D1CB-0FC5DD252274}"/>
              </a:ext>
            </a:extLst>
          </p:cNvPr>
          <p:cNvSpPr txBox="1"/>
          <p:nvPr/>
        </p:nvSpPr>
        <p:spPr>
          <a:xfrm>
            <a:off x="1066800" y="5410200"/>
            <a:ext cx="7086600" cy="369332"/>
          </a:xfrm>
          <a:prstGeom prst="rect">
            <a:avLst/>
          </a:prstGeom>
          <a:noFill/>
        </p:spPr>
        <p:txBody>
          <a:bodyPr wrap="square" rtlCol="0">
            <a:spAutoFit/>
          </a:bodyPr>
          <a:lstStyle/>
          <a:p>
            <a:pPr algn="ctr"/>
            <a:r>
              <a:rPr lang="en-US" sz="1800" b="1" dirty="0">
                <a:solidFill>
                  <a:srgbClr val="0000FF"/>
                </a:solidFill>
                <a:effectLst>
                  <a:outerShdw blurRad="38100" dist="38100" dir="2700000" algn="tl">
                    <a:srgbClr val="000000">
                      <a:alpha val="43137"/>
                    </a:srgbClr>
                  </a:outerShdw>
                </a:effectLst>
              </a:rPr>
              <a:t>Fig: User </a:t>
            </a:r>
            <a:r>
              <a:rPr lang="en-US" b="1" dirty="0">
                <a:solidFill>
                  <a:srgbClr val="0000FF"/>
                </a:solidFill>
                <a:effectLst>
                  <a:outerShdw blurRad="38100" dist="38100" dir="2700000" algn="tl">
                    <a:srgbClr val="000000">
                      <a:alpha val="43137"/>
                    </a:srgbClr>
                  </a:outerShdw>
                </a:effectLst>
              </a:rPr>
              <a:t>Interface of Image Encryption</a:t>
            </a:r>
            <a:endParaRPr lang="en-IN" dirty="0"/>
          </a:p>
        </p:txBody>
      </p:sp>
      <p:pic>
        <p:nvPicPr>
          <p:cNvPr id="10" name="Content Placeholder 9">
            <a:extLst>
              <a:ext uri="{FF2B5EF4-FFF2-40B4-BE49-F238E27FC236}">
                <a16:creationId xmlns:a16="http://schemas.microsoft.com/office/drawing/2014/main" id="{0BD35F67-2852-299C-116F-7883B79183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1552207"/>
            <a:ext cx="7086600" cy="3753903"/>
          </a:xfrm>
        </p:spPr>
      </p:pic>
    </p:spTree>
    <p:extLst>
      <p:ext uri="{BB962C8B-B14F-4D97-AF65-F5344CB8AC3E}">
        <p14:creationId xmlns:p14="http://schemas.microsoft.com/office/powerpoint/2010/main" val="422408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057F-6585-1C55-B439-0E0C36A89D26}"/>
              </a:ext>
            </a:extLst>
          </p:cNvPr>
          <p:cNvSpPr>
            <a:spLocks noGrp="1"/>
          </p:cNvSpPr>
          <p:nvPr>
            <p:ph type="title"/>
          </p:nvPr>
        </p:nvSpPr>
        <p:spPr/>
        <p:txBody>
          <a:bodyPr/>
          <a:lstStyle/>
          <a:p>
            <a:pPr algn="l"/>
            <a:r>
              <a:rPr lang="en-US" b="1" dirty="0"/>
              <a:t>Conclusion</a:t>
            </a:r>
            <a:endParaRPr lang="en-IN" b="1" dirty="0"/>
          </a:p>
        </p:txBody>
      </p:sp>
      <p:sp>
        <p:nvSpPr>
          <p:cNvPr id="3" name="Content Placeholder 2">
            <a:extLst>
              <a:ext uri="{FF2B5EF4-FFF2-40B4-BE49-F238E27FC236}">
                <a16:creationId xmlns:a16="http://schemas.microsoft.com/office/drawing/2014/main" id="{A7E02603-1DD6-F0C9-7EDC-433F1926A7F1}"/>
              </a:ext>
            </a:extLst>
          </p:cNvPr>
          <p:cNvSpPr>
            <a:spLocks noGrp="1"/>
          </p:cNvSpPr>
          <p:nvPr>
            <p:ph idx="1"/>
          </p:nvPr>
        </p:nvSpPr>
        <p:spPr>
          <a:xfrm>
            <a:off x="457200" y="1447455"/>
            <a:ext cx="8229600" cy="4525963"/>
          </a:xfrm>
        </p:spPr>
        <p:txBody>
          <a:bodyPr>
            <a:noAutofit/>
          </a:bodyPr>
          <a:lstStyle/>
          <a:p>
            <a:pPr marL="0" indent="0" algn="just">
              <a:lnSpc>
                <a:spcPct val="170000"/>
              </a:lnSpc>
              <a:spcBef>
                <a:spcPts val="0"/>
              </a:spcBef>
              <a:buNone/>
            </a:pPr>
            <a:r>
              <a:rPr lang="en-US" sz="1200" dirty="0">
                <a:latin typeface="Arial" panose="020B0604020202020204" pitchFamily="34" charset="0"/>
                <a:cs typeface="Arial" panose="020B0604020202020204" pitchFamily="34" charset="0"/>
              </a:rPr>
              <a:t>Advances in space science, data analysis, and communication technologies present new opportunities for users to increase productivity, reduce cost, facilitate innovation, and create virtual collaborative environments for addressing new challenges. In such processes data sharing is usually based on CD/DVD-ROM hardcopy or shared network environment (Internet, LAN, WAN,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so there exists an inherent security risk of unauthorized access or use of the product. To fulfill such security and privacy needs in various applications, encryption of such data is essential to minimize malicious attacks from unauthorized parties and to safeguard sensitive data.  From the study of the above traditional and chaos-based image encryption techniques; it is quite clear that conventional image encryption techniques DES, Triple-DES, and IDEA have some limitations such as these algorithms have high-security levels under  CBC mode but require large data size, and long computational time and high computing power.  On the other hand chaos-based cryptographic scheme provides a high-security level,  less computational time, and energy reliably and efficiently to deal with balky,  difficult, and intractable data that is why many researchers recommend that it is more suitable for multimedia data, especially for images. Chaos-based systems have many properties to achieve high-security levels, such as sensitivity to change initial conditions and parameters, ergodicity (a system that tends in probability to a limiting form that is independent of the initial conditions), random behavior, and unstable periodic orbits with long periods. It has very high diffusion and confusion properties that are desirable for cryptosystems.</a:t>
            </a:r>
            <a:endParaRPr lang="en-IN" sz="1200" dirty="0"/>
          </a:p>
        </p:txBody>
      </p:sp>
      <p:sp>
        <p:nvSpPr>
          <p:cNvPr id="4" name="Date Placeholder 3">
            <a:extLst>
              <a:ext uri="{FF2B5EF4-FFF2-40B4-BE49-F238E27FC236}">
                <a16:creationId xmlns:a16="http://schemas.microsoft.com/office/drawing/2014/main" id="{A1513AE2-15FD-0E46-B9EC-19D4F2520BDD}"/>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1925CEC6-1D87-D667-8580-600581840BF5}"/>
              </a:ext>
            </a:extLst>
          </p:cNvPr>
          <p:cNvSpPr>
            <a:spLocks noGrp="1"/>
          </p:cNvSpPr>
          <p:nvPr>
            <p:ph type="ftr" sz="quarter" idx="11"/>
          </p:nvPr>
        </p:nvSpPr>
        <p:spPr>
          <a:xfrm>
            <a:off x="22860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BBB44392-1E8A-A237-20D0-00F7D0E9BC63}"/>
              </a:ext>
            </a:extLst>
          </p:cNvPr>
          <p:cNvSpPr>
            <a:spLocks noGrp="1"/>
          </p:cNvSpPr>
          <p:nvPr>
            <p:ph type="sldNum" sz="quarter" idx="12"/>
          </p:nvPr>
        </p:nvSpPr>
        <p:spPr/>
        <p:txBody>
          <a:bodyPr/>
          <a:lstStyle/>
          <a:p>
            <a:fld id="{BECDEB80-DBCE-406A-80BF-FEBEE692EE79}" type="slidenum">
              <a:rPr lang="en-US" smtClean="0"/>
              <a:t>15</a:t>
            </a:fld>
            <a:endParaRPr lang="en-US"/>
          </a:p>
        </p:txBody>
      </p:sp>
    </p:spTree>
    <p:extLst>
      <p:ext uri="{BB962C8B-B14F-4D97-AF65-F5344CB8AC3E}">
        <p14:creationId xmlns:p14="http://schemas.microsoft.com/office/powerpoint/2010/main" val="138025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2311-20E6-4C58-19CE-3FEDEA2164A1}"/>
              </a:ext>
            </a:extLst>
          </p:cNvPr>
          <p:cNvSpPr>
            <a:spLocks noGrp="1"/>
          </p:cNvSpPr>
          <p:nvPr>
            <p:ph type="title"/>
          </p:nvPr>
        </p:nvSpPr>
        <p:spPr/>
        <p:txBody>
          <a:bodyPr/>
          <a:lstStyle/>
          <a:p>
            <a:pPr algn="l"/>
            <a:r>
              <a:rPr lang="en-US" b="1" dirty="0"/>
              <a:t>References</a:t>
            </a:r>
            <a:endParaRPr lang="en-IN" b="1" dirty="0"/>
          </a:p>
        </p:txBody>
      </p:sp>
      <p:sp>
        <p:nvSpPr>
          <p:cNvPr id="3" name="Content Placeholder 2">
            <a:extLst>
              <a:ext uri="{FF2B5EF4-FFF2-40B4-BE49-F238E27FC236}">
                <a16:creationId xmlns:a16="http://schemas.microsoft.com/office/drawing/2014/main" id="{0ED38D5B-D7E7-E40E-E09B-3875FA0E4F3A}"/>
              </a:ext>
            </a:extLst>
          </p:cNvPr>
          <p:cNvSpPr>
            <a:spLocks noGrp="1"/>
          </p:cNvSpPr>
          <p:nvPr>
            <p:ph idx="1"/>
          </p:nvPr>
        </p:nvSpPr>
        <p:spPr>
          <a:xfrm>
            <a:off x="457200" y="1417638"/>
            <a:ext cx="8229600" cy="4708525"/>
          </a:xfrm>
        </p:spPr>
        <p:txBody>
          <a:bodyPr>
            <a:noAutofit/>
          </a:bodyPr>
          <a:lstStyle/>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Yen J. C. and Guo J. I., “A new chaotic image </a:t>
            </a:r>
            <a:r>
              <a:rPr lang="en-US" sz="2000" dirty="0" err="1">
                <a:latin typeface="Times New Roman" panose="02020603050405020304" pitchFamily="18" charset="0"/>
                <a:cs typeface="Times New Roman" panose="02020603050405020304" pitchFamily="18" charset="0"/>
              </a:rPr>
              <a:t>encryp-tion</a:t>
            </a:r>
            <a:r>
              <a:rPr lang="en-US" sz="2000" dirty="0">
                <a:latin typeface="Times New Roman" panose="02020603050405020304" pitchFamily="18" charset="0"/>
                <a:cs typeface="Times New Roman" panose="02020603050405020304" pitchFamily="18" charset="0"/>
              </a:rPr>
              <a:t> algorithm,” Proceeding of National Symposium on Telecommunications, pp. 358-362, December 1998. </a:t>
            </a:r>
          </a:p>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Jui-Cheng Yen and J. I. Guo, “A New Chaotic Mirror-Like Image Encryption Algorithm and its VLSI Archi-</a:t>
            </a:r>
            <a:r>
              <a:rPr lang="en-US" sz="2000" dirty="0" err="1">
                <a:latin typeface="Times New Roman" panose="02020603050405020304" pitchFamily="18" charset="0"/>
                <a:cs typeface="Times New Roman" panose="02020603050405020304" pitchFamily="18" charset="0"/>
              </a:rPr>
              <a:t>tecture</a:t>
            </a:r>
            <a:r>
              <a:rPr lang="en-US" sz="2000" dirty="0">
                <a:latin typeface="Times New Roman" panose="02020603050405020304" pitchFamily="18" charset="0"/>
                <a:cs typeface="Times New Roman" panose="02020603050405020304" pitchFamily="18" charset="0"/>
              </a:rPr>
              <a:t>”, Pattern Recognition and Image Analysis, vol.10, no.2, pp.236-247, 2000. </a:t>
            </a:r>
          </a:p>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Jui-Cheng Yen and J. I. Guo, “Efficient Hierarchical Chaotic Image Encryption Algorithm and Its VLSI Re-</a:t>
            </a:r>
            <a:r>
              <a:rPr lang="en-US" sz="2000" dirty="0" err="1">
                <a:latin typeface="Times New Roman" panose="02020603050405020304" pitchFamily="18" charset="0"/>
                <a:cs typeface="Times New Roman" panose="02020603050405020304" pitchFamily="18" charset="0"/>
              </a:rPr>
              <a:t>alization</a:t>
            </a:r>
            <a:r>
              <a:rPr lang="en-US" sz="2000" dirty="0">
                <a:latin typeface="Times New Roman" panose="02020603050405020304" pitchFamily="18" charset="0"/>
                <a:cs typeface="Times New Roman" panose="02020603050405020304" pitchFamily="18" charset="0"/>
              </a:rPr>
              <a:t>”. IEEE Proceeding Vis. Image Signal Process, vol. 147, no. 2, pp. 167-175,2000</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304EA8-0B3D-508D-2F6E-4A64799CD44E}"/>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7120E74C-BBD2-D8ED-8320-6493A5555762}"/>
              </a:ext>
            </a:extLst>
          </p:cNvPr>
          <p:cNvSpPr>
            <a:spLocks noGrp="1"/>
          </p:cNvSpPr>
          <p:nvPr>
            <p:ph type="ftr" sz="quarter" idx="11"/>
          </p:nvPr>
        </p:nvSpPr>
        <p:spPr>
          <a:xfrm>
            <a:off x="2514600" y="6356350"/>
            <a:ext cx="40386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89A25B2-FBFF-4BBF-8B16-E7BD07E45A73}"/>
              </a:ext>
            </a:extLst>
          </p:cNvPr>
          <p:cNvSpPr>
            <a:spLocks noGrp="1"/>
          </p:cNvSpPr>
          <p:nvPr>
            <p:ph type="sldNum" sz="quarter" idx="12"/>
          </p:nvPr>
        </p:nvSpPr>
        <p:spPr/>
        <p:txBody>
          <a:bodyPr/>
          <a:lstStyle/>
          <a:p>
            <a:fld id="{BECDEB80-DBCE-406A-80BF-FEBEE692EE79}" type="slidenum">
              <a:rPr lang="en-US" smtClean="0"/>
              <a:t>16</a:t>
            </a:fld>
            <a:endParaRPr lang="en-US"/>
          </a:p>
        </p:txBody>
      </p:sp>
    </p:spTree>
    <p:extLst>
      <p:ext uri="{BB962C8B-B14F-4D97-AF65-F5344CB8AC3E}">
        <p14:creationId xmlns:p14="http://schemas.microsoft.com/office/powerpoint/2010/main" val="183361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242A-6DF7-A2A1-0376-FC1B6DC1C052}"/>
              </a:ext>
            </a:extLst>
          </p:cNvPr>
          <p:cNvSpPr>
            <a:spLocks noGrp="1"/>
          </p:cNvSpPr>
          <p:nvPr>
            <p:ph type="title"/>
          </p:nvPr>
        </p:nvSpPr>
        <p:spPr/>
        <p:txBody>
          <a:bodyPr/>
          <a:lstStyle/>
          <a:p>
            <a:pPr algn="l"/>
            <a:r>
              <a:rPr lang="en-US" b="1" dirty="0"/>
              <a:t>Problem Statement</a:t>
            </a:r>
            <a:endParaRPr lang="en-IN" b="1" dirty="0"/>
          </a:p>
        </p:txBody>
      </p:sp>
      <p:sp>
        <p:nvSpPr>
          <p:cNvPr id="3" name="Content Placeholder 2">
            <a:extLst>
              <a:ext uri="{FF2B5EF4-FFF2-40B4-BE49-F238E27FC236}">
                <a16:creationId xmlns:a16="http://schemas.microsoft.com/office/drawing/2014/main" id="{B8BBA64A-DF61-26B2-BEB1-2B9B3993CE4C}"/>
              </a:ext>
            </a:extLst>
          </p:cNvPr>
          <p:cNvSpPr>
            <a:spLocks noGrp="1"/>
          </p:cNvSpPr>
          <p:nvPr>
            <p:ph idx="1"/>
          </p:nvPr>
        </p:nvSpPr>
        <p:spPr/>
        <p:txBody>
          <a:bodyPr>
            <a:normAutofit/>
          </a:bodyPr>
          <a:lstStyle/>
          <a:p>
            <a:pPr lvl="0" algn="l" rtl="0">
              <a:spcBef>
                <a:spcPts val="0"/>
              </a:spcBef>
              <a:spcAft>
                <a:spcPts val="0"/>
              </a:spcAft>
              <a:buClr>
                <a:schemeClr val="dk1"/>
              </a:buClr>
              <a:buSzPts val="32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the increasing importance of data privacy and security, it has become essential to protect sensitive data, including multimedia content like images. In this project, you are required to develop an </a:t>
            </a:r>
            <a:r>
              <a:rPr lang="en-US" sz="2200" b="1" dirty="0">
                <a:latin typeface="Times New Roman" panose="02020603050405020304" pitchFamily="18" charset="0"/>
                <a:cs typeface="Times New Roman" panose="02020603050405020304" pitchFamily="18" charset="0"/>
              </a:rPr>
              <a:t>Image Encryption</a:t>
            </a:r>
            <a:r>
              <a:rPr lang="en-US" sz="2200" dirty="0">
                <a:latin typeface="Times New Roman" panose="02020603050405020304" pitchFamily="18" charset="0"/>
                <a:cs typeface="Times New Roman" panose="02020603050405020304" pitchFamily="18" charset="0"/>
              </a:rPr>
              <a:t> system using Java.</a:t>
            </a:r>
          </a:p>
        </p:txBody>
      </p:sp>
      <p:sp>
        <p:nvSpPr>
          <p:cNvPr id="4" name="Footer Placeholder 3">
            <a:extLst>
              <a:ext uri="{FF2B5EF4-FFF2-40B4-BE49-F238E27FC236}">
                <a16:creationId xmlns:a16="http://schemas.microsoft.com/office/drawing/2014/main" id="{3A8BDE11-73DD-9044-E794-D2360FED91B1}"/>
              </a:ext>
            </a:extLst>
          </p:cNvPr>
          <p:cNvSpPr>
            <a:spLocks noGrp="1"/>
          </p:cNvSpPr>
          <p:nvPr>
            <p:ph type="ftr" sz="quarter" idx="11"/>
          </p:nvPr>
        </p:nvSpPr>
        <p:spPr>
          <a:xfrm>
            <a:off x="1495425" y="6356350"/>
            <a:ext cx="6096000" cy="365125"/>
          </a:xfrm>
        </p:spPr>
        <p:txBody>
          <a:bodyPr/>
          <a:lstStyle/>
          <a:p>
            <a:r>
              <a:rPr lang="en-US"/>
              <a:t>DEPARTMENT OF COMPUTER SCIENCE AND ENGINEERING</a:t>
            </a:r>
            <a:endParaRPr lang="en-US" dirty="0"/>
          </a:p>
        </p:txBody>
      </p:sp>
      <p:sp>
        <p:nvSpPr>
          <p:cNvPr id="5" name="Date Placeholder 4">
            <a:extLst>
              <a:ext uri="{FF2B5EF4-FFF2-40B4-BE49-F238E27FC236}">
                <a16:creationId xmlns:a16="http://schemas.microsoft.com/office/drawing/2014/main" id="{7FFF876A-25F5-3FA1-5DE0-80FD39E309BC}"/>
              </a:ext>
            </a:extLst>
          </p:cNvPr>
          <p:cNvSpPr>
            <a:spLocks noGrp="1"/>
          </p:cNvSpPr>
          <p:nvPr>
            <p:ph type="dt" sz="half" idx="10"/>
          </p:nvPr>
        </p:nvSpPr>
        <p:spPr/>
        <p:txBody>
          <a:bodyPr/>
          <a:lstStyle/>
          <a:p>
            <a:fld id="{10BCDF7D-BCA5-4DFE-A593-724F92FEC62D}" type="datetime1">
              <a:rPr lang="en-US" smtClean="0"/>
              <a:t>10/28/2024</a:t>
            </a:fld>
            <a:endParaRPr lang="en-US"/>
          </a:p>
        </p:txBody>
      </p:sp>
      <p:sp>
        <p:nvSpPr>
          <p:cNvPr id="6" name="Slide Number Placeholder 5">
            <a:extLst>
              <a:ext uri="{FF2B5EF4-FFF2-40B4-BE49-F238E27FC236}">
                <a16:creationId xmlns:a16="http://schemas.microsoft.com/office/drawing/2014/main" id="{8040E275-38BC-771A-549E-C0C8769C6389}"/>
              </a:ext>
            </a:extLst>
          </p:cNvPr>
          <p:cNvSpPr>
            <a:spLocks noGrp="1"/>
          </p:cNvSpPr>
          <p:nvPr>
            <p:ph type="sldNum" sz="quarter" idx="12"/>
          </p:nvPr>
        </p:nvSpPr>
        <p:spPr/>
        <p:txBody>
          <a:bodyPr/>
          <a:lstStyle/>
          <a:p>
            <a:fld id="{BECDEB80-DBCE-406A-80BF-FEBEE692EE79}" type="slidenum">
              <a:rPr lang="en-US" smtClean="0"/>
              <a:t>2</a:t>
            </a:fld>
            <a:endParaRPr lang="en-US"/>
          </a:p>
        </p:txBody>
      </p:sp>
    </p:spTree>
    <p:extLst>
      <p:ext uri="{BB962C8B-B14F-4D97-AF65-F5344CB8AC3E}">
        <p14:creationId xmlns:p14="http://schemas.microsoft.com/office/powerpoint/2010/main" val="340382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CEF-EB7A-0619-1EF9-4A508835B2AE}"/>
              </a:ext>
            </a:extLst>
          </p:cNvPr>
          <p:cNvSpPr>
            <a:spLocks noGrp="1"/>
          </p:cNvSpPr>
          <p:nvPr>
            <p:ph type="title"/>
          </p:nvPr>
        </p:nvSpPr>
        <p:spPr/>
        <p:txBody>
          <a:bodyPr/>
          <a:lstStyle/>
          <a:p>
            <a:pPr algn="l"/>
            <a:r>
              <a:rPr lang="en-US" b="1" dirty="0"/>
              <a:t>Objective</a:t>
            </a:r>
            <a:endParaRPr lang="en-IN" b="1" dirty="0"/>
          </a:p>
        </p:txBody>
      </p:sp>
      <p:sp>
        <p:nvSpPr>
          <p:cNvPr id="3" name="Content Placeholder 2">
            <a:extLst>
              <a:ext uri="{FF2B5EF4-FFF2-40B4-BE49-F238E27FC236}">
                <a16:creationId xmlns:a16="http://schemas.microsoft.com/office/drawing/2014/main" id="{62897A6F-F157-869D-9B37-858D9CD4DB92}"/>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Times New Roman" pitchFamily="18" charset="0"/>
                <a:cs typeface="Times New Roman" pitchFamily="18" charset="0"/>
              </a:rPr>
              <a:t>The main Objective was to provide a Image encryption mechanism which provides high security level, less computational time and power in reliable and efficient way to deal with balky, difficult and intractable data.</a:t>
            </a:r>
            <a:endParaRPr lang="en-IN" sz="22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795112E-1498-77DE-0ED9-27876CA7C401}"/>
              </a:ext>
            </a:extLst>
          </p:cNvPr>
          <p:cNvSpPr>
            <a:spLocks noGrp="1"/>
          </p:cNvSpPr>
          <p:nvPr>
            <p:ph type="ftr" sz="quarter" idx="11"/>
          </p:nvPr>
        </p:nvSpPr>
        <p:spPr>
          <a:xfrm>
            <a:off x="2209800" y="6356350"/>
            <a:ext cx="5257800" cy="365125"/>
          </a:xfrm>
        </p:spPr>
        <p:txBody>
          <a:bodyPr/>
          <a:lstStyle/>
          <a:p>
            <a:r>
              <a:rPr lang="en-US"/>
              <a:t>DEPARTMENT OF COMPUTER SCIENCE AND ENGINEERING</a:t>
            </a:r>
          </a:p>
        </p:txBody>
      </p:sp>
      <p:sp>
        <p:nvSpPr>
          <p:cNvPr id="5" name="Date Placeholder 4">
            <a:extLst>
              <a:ext uri="{FF2B5EF4-FFF2-40B4-BE49-F238E27FC236}">
                <a16:creationId xmlns:a16="http://schemas.microsoft.com/office/drawing/2014/main" id="{21027B64-A3A3-BE22-A6AC-018F568C15A5}"/>
              </a:ext>
            </a:extLst>
          </p:cNvPr>
          <p:cNvSpPr>
            <a:spLocks noGrp="1"/>
          </p:cNvSpPr>
          <p:nvPr>
            <p:ph type="dt" sz="half" idx="10"/>
          </p:nvPr>
        </p:nvSpPr>
        <p:spPr/>
        <p:txBody>
          <a:bodyPr/>
          <a:lstStyle/>
          <a:p>
            <a:fld id="{52ACE733-CAD7-4D04-BC4D-B9C75DB4404F}" type="datetime1">
              <a:rPr lang="en-US" smtClean="0"/>
              <a:t>10/28/2024</a:t>
            </a:fld>
            <a:endParaRPr lang="en-US"/>
          </a:p>
        </p:txBody>
      </p:sp>
      <p:sp>
        <p:nvSpPr>
          <p:cNvPr id="6" name="Slide Number Placeholder 5">
            <a:extLst>
              <a:ext uri="{FF2B5EF4-FFF2-40B4-BE49-F238E27FC236}">
                <a16:creationId xmlns:a16="http://schemas.microsoft.com/office/drawing/2014/main" id="{79BA055B-1E2D-DA28-3F9E-99D5CC65AA22}"/>
              </a:ext>
            </a:extLst>
          </p:cNvPr>
          <p:cNvSpPr>
            <a:spLocks noGrp="1"/>
          </p:cNvSpPr>
          <p:nvPr>
            <p:ph type="sldNum" sz="quarter" idx="12"/>
          </p:nvPr>
        </p:nvSpPr>
        <p:spPr/>
        <p:txBody>
          <a:bodyPr/>
          <a:lstStyle/>
          <a:p>
            <a:fld id="{BECDEB80-DBCE-406A-80BF-FEBEE692EE79}" type="slidenum">
              <a:rPr lang="en-US" smtClean="0"/>
              <a:t>3</a:t>
            </a:fld>
            <a:endParaRPr lang="en-US"/>
          </a:p>
        </p:txBody>
      </p:sp>
    </p:spTree>
    <p:extLst>
      <p:ext uri="{BB962C8B-B14F-4D97-AF65-F5344CB8AC3E}">
        <p14:creationId xmlns:p14="http://schemas.microsoft.com/office/powerpoint/2010/main" val="147909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92FD-FB01-D756-1C9B-C383091E8F23}"/>
              </a:ext>
            </a:extLst>
          </p:cNvPr>
          <p:cNvSpPr>
            <a:spLocks noGrp="1"/>
          </p:cNvSpPr>
          <p:nvPr>
            <p:ph type="title"/>
          </p:nvPr>
        </p:nvSpPr>
        <p:spPr/>
        <p:txBody>
          <a:bodyPr/>
          <a:lstStyle/>
          <a:p>
            <a:pPr algn="l"/>
            <a:r>
              <a:rPr lang="en-US" b="1" dirty="0"/>
              <a:t>Introduction</a:t>
            </a:r>
            <a:endParaRPr lang="en-IN" b="1" dirty="0"/>
          </a:p>
        </p:txBody>
      </p:sp>
      <p:sp>
        <p:nvSpPr>
          <p:cNvPr id="3" name="Content Placeholder 2">
            <a:extLst>
              <a:ext uri="{FF2B5EF4-FFF2-40B4-BE49-F238E27FC236}">
                <a16:creationId xmlns:a16="http://schemas.microsoft.com/office/drawing/2014/main" id="{B2CCB0EF-AE63-5CE3-2400-A6A67E5B71C8}"/>
              </a:ext>
            </a:extLst>
          </p:cNvPr>
          <p:cNvSpPr>
            <a:spLocks noGrp="1"/>
          </p:cNvSpPr>
          <p:nvPr>
            <p:ph idx="1"/>
          </p:nvPr>
        </p:nvSpPr>
        <p:spPr/>
        <p:txBody>
          <a:bodyPr>
            <a:normAutofit/>
          </a:bodyPr>
          <a:lstStyle/>
          <a:p>
            <a:pPr algn="just">
              <a:buFont typeface="Wingdings" panose="05000000000000000000" pitchFamily="2" charset="2"/>
              <a:buChar char="Ø"/>
            </a:pPr>
            <a:r>
              <a:rPr lang="en-US" sz="2200" dirty="0">
                <a:latin typeface="Times New Roman" pitchFamily="18" charset="0"/>
                <a:cs typeface="Times New Roman" pitchFamily="18" charset="0"/>
              </a:rPr>
              <a:t>The conventional cryptographic algorithms are mainly based on discrete mathematics.</a:t>
            </a:r>
          </a:p>
          <a:p>
            <a:pPr algn="just">
              <a:buFont typeface="Wingdings" panose="05000000000000000000" pitchFamily="2" charset="2"/>
              <a:buChar char="Ø"/>
            </a:pPr>
            <a:r>
              <a:rPr lang="en-US" sz="2200" dirty="0">
                <a:latin typeface="Times New Roman" pitchFamily="18" charset="0"/>
                <a:cs typeface="Times New Roman" pitchFamily="18" charset="0"/>
              </a:rPr>
              <a:t>chaos-based cryptography is relied on the complex dynamics of nonlinear systems .</a:t>
            </a:r>
          </a:p>
          <a:p>
            <a:pPr marL="342900" indent="-154940">
              <a:spcBef>
                <a:spcPts val="592"/>
              </a:spcBef>
              <a:buSzPct val="100000"/>
              <a:buNone/>
            </a:pPr>
            <a:endParaRPr lang="en-US" sz="2200" dirty="0">
              <a:latin typeface="Times New Roman" pitchFamily="18" charset="0"/>
              <a:cs typeface="Times New Roman" pitchFamily="18" charset="0"/>
            </a:endParaRPr>
          </a:p>
          <a:p>
            <a:pPr marL="342900" indent="-154940">
              <a:spcBef>
                <a:spcPts val="592"/>
              </a:spcBef>
              <a:buSzPct val="100000"/>
              <a:buNone/>
            </a:pPr>
            <a:r>
              <a:rPr lang="en-US" sz="2200" dirty="0">
                <a:latin typeface="Times New Roman" pitchFamily="18" charset="0"/>
                <a:cs typeface="Times New Roman" pitchFamily="18" charset="0"/>
              </a:rPr>
              <a:t>The image encryption algorithm includes two steps:</a:t>
            </a:r>
          </a:p>
          <a:p>
            <a:pPr marL="571500" indent="-457200" algn="just">
              <a:buFont typeface="+mj-lt"/>
              <a:buAutoNum type="arabicPeriod"/>
            </a:pPr>
            <a:r>
              <a:rPr lang="en-US" sz="2200" dirty="0">
                <a:latin typeface="Times New Roman" pitchFamily="18" charset="0"/>
                <a:cs typeface="Times New Roman" pitchFamily="18" charset="0"/>
              </a:rPr>
              <a:t>Firstly, the image fusion is completed between the original-image and the key-image. </a:t>
            </a:r>
          </a:p>
          <a:p>
            <a:pPr marL="571500" indent="-457200" algn="just">
              <a:buFont typeface="+mj-lt"/>
              <a:buAutoNum type="arabicPeriod"/>
            </a:pPr>
            <a:r>
              <a:rPr lang="en-US" sz="2200" dirty="0">
                <a:latin typeface="Times New Roman" pitchFamily="18" charset="0"/>
                <a:cs typeface="Times New Roman" pitchFamily="18" charset="0"/>
              </a:rPr>
              <a:t>Then the pixel values of the fusion image are encrypted by </a:t>
            </a:r>
            <a:r>
              <a:rPr lang="en-US" sz="2200" dirty="0" err="1">
                <a:latin typeface="Times New Roman" pitchFamily="18" charset="0"/>
                <a:cs typeface="Times New Roman" pitchFamily="18" charset="0"/>
              </a:rPr>
              <a:t>Henon</a:t>
            </a:r>
            <a:r>
              <a:rPr lang="en-US" sz="2200" dirty="0">
                <a:latin typeface="Times New Roman" pitchFamily="18" charset="0"/>
                <a:cs typeface="Times New Roman" pitchFamily="18" charset="0"/>
              </a:rPr>
              <a:t> chaotic system.</a:t>
            </a:r>
          </a:p>
        </p:txBody>
      </p:sp>
      <p:sp>
        <p:nvSpPr>
          <p:cNvPr id="4" name="Date Placeholder 3">
            <a:extLst>
              <a:ext uri="{FF2B5EF4-FFF2-40B4-BE49-F238E27FC236}">
                <a16:creationId xmlns:a16="http://schemas.microsoft.com/office/drawing/2014/main" id="{D8BF95BF-305A-CFA6-B98A-05CA5074456A}"/>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7B2A4D77-0B8A-9E66-FDE3-1EE6531065F2}"/>
              </a:ext>
            </a:extLst>
          </p:cNvPr>
          <p:cNvSpPr>
            <a:spLocks noGrp="1"/>
          </p:cNvSpPr>
          <p:nvPr>
            <p:ph type="ftr" sz="quarter" idx="11"/>
          </p:nvPr>
        </p:nvSpPr>
        <p:spPr>
          <a:xfrm>
            <a:off x="2590800" y="6356350"/>
            <a:ext cx="3962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D1D99A0B-130D-F729-98B0-8B72DA39681C}"/>
              </a:ext>
            </a:extLst>
          </p:cNvPr>
          <p:cNvSpPr>
            <a:spLocks noGrp="1"/>
          </p:cNvSpPr>
          <p:nvPr>
            <p:ph type="sldNum" sz="quarter" idx="12"/>
          </p:nvPr>
        </p:nvSpPr>
        <p:spPr/>
        <p:txBody>
          <a:bodyPr/>
          <a:lstStyle/>
          <a:p>
            <a:fld id="{BECDEB80-DBCE-406A-80BF-FEBEE692EE79}" type="slidenum">
              <a:rPr lang="en-US" smtClean="0"/>
              <a:t>4</a:t>
            </a:fld>
            <a:endParaRPr lang="en-US"/>
          </a:p>
        </p:txBody>
      </p:sp>
    </p:spTree>
    <p:extLst>
      <p:ext uri="{BB962C8B-B14F-4D97-AF65-F5344CB8AC3E}">
        <p14:creationId xmlns:p14="http://schemas.microsoft.com/office/powerpoint/2010/main" val="254073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6EA0-3506-518A-6C97-B7B31CAFA0E4}"/>
              </a:ext>
            </a:extLst>
          </p:cNvPr>
          <p:cNvSpPr>
            <a:spLocks noGrp="1"/>
          </p:cNvSpPr>
          <p:nvPr>
            <p:ph type="title"/>
          </p:nvPr>
        </p:nvSpPr>
        <p:spPr/>
        <p:txBody>
          <a:bodyPr/>
          <a:lstStyle/>
          <a:p>
            <a:pPr algn="l"/>
            <a:r>
              <a:rPr lang="en-IN" b="1" dirty="0"/>
              <a:t>Proposed Solution</a:t>
            </a:r>
          </a:p>
        </p:txBody>
      </p:sp>
      <p:sp>
        <p:nvSpPr>
          <p:cNvPr id="3" name="Content Placeholder 2">
            <a:extLst>
              <a:ext uri="{FF2B5EF4-FFF2-40B4-BE49-F238E27FC236}">
                <a16:creationId xmlns:a16="http://schemas.microsoft.com/office/drawing/2014/main" id="{A7354303-DB3A-4CB8-061E-2497AD6A488B}"/>
              </a:ext>
            </a:extLst>
          </p:cNvPr>
          <p:cNvSpPr>
            <a:spLocks noGrp="1"/>
          </p:cNvSpPr>
          <p:nvPr>
            <p:ph idx="1"/>
          </p:nvPr>
        </p:nvSpPr>
        <p:spPr>
          <a:xfrm>
            <a:off x="457200" y="1624012"/>
            <a:ext cx="8229600" cy="4525963"/>
          </a:xfrm>
        </p:spPr>
        <p:txBody>
          <a:bodyPr>
            <a:noAutofit/>
          </a:bodyPr>
          <a:lstStyle/>
          <a:p>
            <a:pPr>
              <a:lnSpc>
                <a:spcPct val="150000"/>
              </a:lnSpc>
              <a:spcBef>
                <a:spcPts val="0"/>
              </a:spcBef>
              <a:buFont typeface="Wingdings" panose="05000000000000000000" pitchFamily="2" charset="2"/>
              <a:buChar char="v"/>
            </a:pPr>
            <a:r>
              <a:rPr lang="en-US" sz="1700" dirty="0"/>
              <a:t>Proposed system provides a solution to existing system by extending its facilities. The proposed study aims to explore the possibility of using chaotic or chaos-based encryption techniques to protect remote sensing satellite images and provides high level of security in efficient and reliable way. </a:t>
            </a:r>
          </a:p>
          <a:p>
            <a:pPr>
              <a:lnSpc>
                <a:spcPct val="150000"/>
              </a:lnSpc>
              <a:spcBef>
                <a:spcPts val="0"/>
              </a:spcBef>
              <a:buFont typeface="Wingdings" panose="05000000000000000000" pitchFamily="2" charset="2"/>
              <a:buChar char="v"/>
            </a:pPr>
            <a:r>
              <a:rPr lang="en-US" sz="1700" dirty="0"/>
              <a:t>Chaos based cryptographic scheme provides high security level, less computational time and power in reliable and efficient way to deal with balky, difficult and intractable data that why many researchers recommends that it is more suitable for multimedia data, especially for images. Chaos-based system have many properties to achieve high security level, such as sensitivity to change initial conditions and parameters, periodicity (a system that tends in probability to a limiting form that is independent of the initial conditions), random behavior and unstable periodic orbits with long periods. It has very high diffusion and confusion properties that are desirable for cryptosystem. </a:t>
            </a:r>
            <a:endParaRPr lang="en-IN" sz="1700" dirty="0"/>
          </a:p>
        </p:txBody>
      </p:sp>
      <p:sp>
        <p:nvSpPr>
          <p:cNvPr id="4" name="Footer Placeholder 3">
            <a:extLst>
              <a:ext uri="{FF2B5EF4-FFF2-40B4-BE49-F238E27FC236}">
                <a16:creationId xmlns:a16="http://schemas.microsoft.com/office/drawing/2014/main" id="{E37C4A6E-9543-350D-4136-7763B7FDEC17}"/>
              </a:ext>
            </a:extLst>
          </p:cNvPr>
          <p:cNvSpPr>
            <a:spLocks noGrp="1"/>
          </p:cNvSpPr>
          <p:nvPr>
            <p:ph type="ftr" sz="quarter" idx="11"/>
          </p:nvPr>
        </p:nvSpPr>
        <p:spPr>
          <a:xfrm>
            <a:off x="2057400" y="6356350"/>
            <a:ext cx="5334000" cy="365125"/>
          </a:xfrm>
        </p:spPr>
        <p:txBody>
          <a:bodyPr/>
          <a:lstStyle/>
          <a:p>
            <a:r>
              <a:rPr lang="en-US"/>
              <a:t>DEPARTMENT OF COMPUTER SCIENCE AND ENGINEERING</a:t>
            </a:r>
            <a:endParaRPr lang="en-US" dirty="0"/>
          </a:p>
        </p:txBody>
      </p:sp>
      <p:sp>
        <p:nvSpPr>
          <p:cNvPr id="5" name="Date Placeholder 4">
            <a:extLst>
              <a:ext uri="{FF2B5EF4-FFF2-40B4-BE49-F238E27FC236}">
                <a16:creationId xmlns:a16="http://schemas.microsoft.com/office/drawing/2014/main" id="{F2FC9F9B-3E72-A64A-63C9-6CC9AB7A3545}"/>
              </a:ext>
            </a:extLst>
          </p:cNvPr>
          <p:cNvSpPr>
            <a:spLocks noGrp="1"/>
          </p:cNvSpPr>
          <p:nvPr>
            <p:ph type="dt" sz="half" idx="10"/>
          </p:nvPr>
        </p:nvSpPr>
        <p:spPr/>
        <p:txBody>
          <a:bodyPr/>
          <a:lstStyle/>
          <a:p>
            <a:fld id="{08C09536-1FE1-496D-8A61-A70EDA8387FB}" type="datetime1">
              <a:rPr lang="en-US" smtClean="0"/>
              <a:t>10/28/2024</a:t>
            </a:fld>
            <a:endParaRPr lang="en-US"/>
          </a:p>
        </p:txBody>
      </p:sp>
      <p:sp>
        <p:nvSpPr>
          <p:cNvPr id="6" name="Slide Number Placeholder 5">
            <a:extLst>
              <a:ext uri="{FF2B5EF4-FFF2-40B4-BE49-F238E27FC236}">
                <a16:creationId xmlns:a16="http://schemas.microsoft.com/office/drawing/2014/main" id="{9E4586C1-C957-D08E-6E4D-A0FB197FCE09}"/>
              </a:ext>
            </a:extLst>
          </p:cNvPr>
          <p:cNvSpPr>
            <a:spLocks noGrp="1"/>
          </p:cNvSpPr>
          <p:nvPr>
            <p:ph type="sldNum" sz="quarter" idx="12"/>
          </p:nvPr>
        </p:nvSpPr>
        <p:spPr/>
        <p:txBody>
          <a:bodyPr/>
          <a:lstStyle/>
          <a:p>
            <a:fld id="{BECDEB80-DBCE-406A-80BF-FEBEE692EE79}" type="slidenum">
              <a:rPr lang="en-US" smtClean="0"/>
              <a:t>5</a:t>
            </a:fld>
            <a:endParaRPr lang="en-US"/>
          </a:p>
        </p:txBody>
      </p:sp>
    </p:spTree>
    <p:extLst>
      <p:ext uri="{BB962C8B-B14F-4D97-AF65-F5344CB8AC3E}">
        <p14:creationId xmlns:p14="http://schemas.microsoft.com/office/powerpoint/2010/main" val="152436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D5F-830B-9317-8B4E-7C22E11CBFE8}"/>
              </a:ext>
            </a:extLst>
          </p:cNvPr>
          <p:cNvSpPr>
            <a:spLocks noGrp="1"/>
          </p:cNvSpPr>
          <p:nvPr>
            <p:ph type="title"/>
          </p:nvPr>
        </p:nvSpPr>
        <p:spPr/>
        <p:txBody>
          <a:bodyPr/>
          <a:lstStyle/>
          <a:p>
            <a:pPr algn="l"/>
            <a:r>
              <a:rPr lang="en-US" b="1" dirty="0"/>
              <a:t>Modules</a:t>
            </a:r>
            <a:endParaRPr lang="en-IN" b="1" dirty="0"/>
          </a:p>
        </p:txBody>
      </p:sp>
      <p:sp>
        <p:nvSpPr>
          <p:cNvPr id="3" name="Content Placeholder 2">
            <a:extLst>
              <a:ext uri="{FF2B5EF4-FFF2-40B4-BE49-F238E27FC236}">
                <a16:creationId xmlns:a16="http://schemas.microsoft.com/office/drawing/2014/main" id="{74F72DA8-EAD4-65D7-2E00-70E17B7C72E4}"/>
              </a:ext>
            </a:extLst>
          </p:cNvPr>
          <p:cNvSpPr>
            <a:spLocks noGrp="1"/>
          </p:cNvSpPr>
          <p:nvPr>
            <p:ph idx="1"/>
          </p:nvPr>
        </p:nvSpPr>
        <p:spPr/>
        <p:txBody>
          <a:bodyPr>
            <a:normAutofit/>
          </a:bodyPr>
          <a:lstStyle/>
          <a:p>
            <a:pPr>
              <a:buFont typeface="Wingdings" panose="05000000000000000000" pitchFamily="2" charset="2"/>
              <a:buChar char="Ø"/>
            </a:pPr>
            <a:r>
              <a:rPr lang="en-US" sz="2200" dirty="0"/>
              <a:t>Administrative</a:t>
            </a:r>
          </a:p>
          <a:p>
            <a:pPr>
              <a:buFont typeface="Wingdings" panose="05000000000000000000" pitchFamily="2" charset="2"/>
              <a:buChar char="Ø"/>
            </a:pPr>
            <a:r>
              <a:rPr lang="en-US" sz="2200" dirty="0"/>
              <a:t>Encryption Module </a:t>
            </a:r>
            <a:endParaRPr lang="en-IN" sz="2200" dirty="0"/>
          </a:p>
          <a:p>
            <a:pPr>
              <a:buFont typeface="Wingdings" panose="05000000000000000000" pitchFamily="2" charset="2"/>
              <a:buChar char="Ø"/>
            </a:pPr>
            <a:r>
              <a:rPr lang="en-US" sz="2200" dirty="0"/>
              <a:t>Decryption Module</a:t>
            </a:r>
            <a:endParaRPr lang="en-IN" sz="2200" dirty="0"/>
          </a:p>
          <a:p>
            <a:pPr>
              <a:buFont typeface="Wingdings" panose="05000000000000000000" pitchFamily="2" charset="2"/>
              <a:buChar char="Ø"/>
            </a:pPr>
            <a:r>
              <a:rPr lang="en-US" sz="2200" dirty="0"/>
              <a:t>File Transfer Module</a:t>
            </a:r>
            <a:endParaRPr lang="en-IN" sz="2200" dirty="0"/>
          </a:p>
          <a:p>
            <a:pPr marL="0" indent="0">
              <a:buNone/>
            </a:pPr>
            <a:endParaRPr lang="en-IN" sz="2800" dirty="0"/>
          </a:p>
        </p:txBody>
      </p:sp>
      <p:sp>
        <p:nvSpPr>
          <p:cNvPr id="4" name="Date Placeholder 3">
            <a:extLst>
              <a:ext uri="{FF2B5EF4-FFF2-40B4-BE49-F238E27FC236}">
                <a16:creationId xmlns:a16="http://schemas.microsoft.com/office/drawing/2014/main" id="{3E1CC484-49A8-69A2-874A-7795CF1F19ED}"/>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B0CB9376-4EB0-0EC5-8503-718A1CC5C2FB}"/>
              </a:ext>
            </a:extLst>
          </p:cNvPr>
          <p:cNvSpPr>
            <a:spLocks noGrp="1"/>
          </p:cNvSpPr>
          <p:nvPr>
            <p:ph type="ftr" sz="quarter" idx="11"/>
          </p:nvPr>
        </p:nvSpPr>
        <p:spPr>
          <a:xfrm>
            <a:off x="3124200" y="6356350"/>
            <a:ext cx="3810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35E59534-A2ED-AF5C-CDA3-73F505E7D73E}"/>
              </a:ext>
            </a:extLst>
          </p:cNvPr>
          <p:cNvSpPr>
            <a:spLocks noGrp="1"/>
          </p:cNvSpPr>
          <p:nvPr>
            <p:ph type="sldNum" sz="quarter" idx="12"/>
          </p:nvPr>
        </p:nvSpPr>
        <p:spPr/>
        <p:txBody>
          <a:bodyPr/>
          <a:lstStyle/>
          <a:p>
            <a:fld id="{BECDEB80-DBCE-406A-80BF-FEBEE692EE79}" type="slidenum">
              <a:rPr lang="en-US" smtClean="0"/>
              <a:t>6</a:t>
            </a:fld>
            <a:endParaRPr lang="en-US"/>
          </a:p>
        </p:txBody>
      </p:sp>
    </p:spTree>
    <p:extLst>
      <p:ext uri="{BB962C8B-B14F-4D97-AF65-F5344CB8AC3E}">
        <p14:creationId xmlns:p14="http://schemas.microsoft.com/office/powerpoint/2010/main" val="355967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872-5CC0-D77E-7776-8B643DFA112A}"/>
              </a:ext>
            </a:extLst>
          </p:cNvPr>
          <p:cNvSpPr>
            <a:spLocks noGrp="1"/>
          </p:cNvSpPr>
          <p:nvPr>
            <p:ph type="title"/>
          </p:nvPr>
        </p:nvSpPr>
        <p:spPr/>
        <p:txBody>
          <a:bodyPr/>
          <a:lstStyle/>
          <a:p>
            <a:pPr algn="l"/>
            <a:r>
              <a:rPr lang="en-US" sz="4400" b="1" dirty="0">
                <a:latin typeface="Arial" pitchFamily="34" charset="0"/>
                <a:cs typeface="Arial" pitchFamily="34" charset="0"/>
              </a:rPr>
              <a:t>Module Descriptions</a:t>
            </a:r>
            <a:endParaRPr lang="en-IN" dirty="0"/>
          </a:p>
        </p:txBody>
      </p:sp>
      <p:sp>
        <p:nvSpPr>
          <p:cNvPr id="3" name="Content Placeholder 2">
            <a:extLst>
              <a:ext uri="{FF2B5EF4-FFF2-40B4-BE49-F238E27FC236}">
                <a16:creationId xmlns:a16="http://schemas.microsoft.com/office/drawing/2014/main" id="{1AEEC1D7-9B3A-3F87-4AD1-91B20CE0F752}"/>
              </a:ext>
            </a:extLst>
          </p:cNvPr>
          <p:cNvSpPr>
            <a:spLocks noGrp="1"/>
          </p:cNvSpPr>
          <p:nvPr>
            <p:ph idx="1"/>
          </p:nvPr>
        </p:nvSpPr>
        <p:spPr>
          <a:xfrm>
            <a:off x="457200" y="1600201"/>
            <a:ext cx="8229600" cy="4267200"/>
          </a:xfrm>
        </p:spPr>
        <p:txBody>
          <a:bodyPr>
            <a:normAutofit/>
          </a:bodyPr>
          <a:lstStyle/>
          <a:p>
            <a:pPr marL="285750" indent="-285750">
              <a:buFont typeface="Wingdings" pitchFamily="2" charset="2"/>
              <a:buChar char="Ø"/>
            </a:pPr>
            <a:r>
              <a:rPr lang="en-US" sz="2200" dirty="0"/>
              <a:t> </a:t>
            </a:r>
            <a:r>
              <a:rPr lang="en-US" sz="2200" b="1" dirty="0"/>
              <a:t>Administrative </a:t>
            </a:r>
            <a:r>
              <a:rPr lang="en-US" sz="2200" dirty="0"/>
              <a:t>            </a:t>
            </a:r>
            <a:endParaRPr lang="en-IN" sz="2200" dirty="0"/>
          </a:p>
          <a:p>
            <a:r>
              <a:rPr lang="en-US" sz="2200" dirty="0"/>
              <a:t>Maintains the user accountability</a:t>
            </a:r>
          </a:p>
          <a:p>
            <a:r>
              <a:rPr lang="en-US" sz="2200" dirty="0"/>
              <a:t>Controls the user activities </a:t>
            </a:r>
            <a:endParaRPr lang="en-IN" sz="2200" dirty="0"/>
          </a:p>
          <a:p>
            <a:pPr marL="285750" indent="-285750">
              <a:buFont typeface="Wingdings" pitchFamily="2" charset="2"/>
              <a:buChar char="Ø"/>
            </a:pPr>
            <a:r>
              <a:rPr lang="en-US" sz="2200" dirty="0"/>
              <a:t> </a:t>
            </a:r>
            <a:r>
              <a:rPr lang="en-US" sz="2200" b="1" dirty="0"/>
              <a:t>Encryption Module </a:t>
            </a:r>
            <a:endParaRPr lang="en-IN" sz="2200" b="1" dirty="0"/>
          </a:p>
          <a:p>
            <a:r>
              <a:rPr lang="en-US" sz="2200" dirty="0"/>
              <a:t>Selects the image </a:t>
            </a:r>
          </a:p>
          <a:p>
            <a:r>
              <a:rPr lang="en-US" sz="2200" dirty="0"/>
              <a:t>Providing key for Encryption</a:t>
            </a:r>
          </a:p>
          <a:p>
            <a:pPr>
              <a:buFont typeface="Wingdings" panose="05000000000000000000" pitchFamily="2" charset="2"/>
              <a:buChar char="Ø"/>
            </a:pPr>
            <a:r>
              <a:rPr lang="en-US" sz="2200" b="1" dirty="0"/>
              <a:t>Decryption Module</a:t>
            </a:r>
            <a:endParaRPr lang="en-IN" sz="2200" b="1" dirty="0"/>
          </a:p>
          <a:p>
            <a:r>
              <a:rPr lang="en-US" sz="2200" dirty="0"/>
              <a:t>Enter the key for Decryption </a:t>
            </a:r>
            <a:endParaRPr lang="en-IN" sz="2200" dirty="0"/>
          </a:p>
          <a:p>
            <a:pPr>
              <a:buFont typeface="Wingdings" panose="05000000000000000000" pitchFamily="2" charset="2"/>
              <a:buChar char="Ø"/>
            </a:pPr>
            <a:r>
              <a:rPr lang="en-US" sz="2200" b="1" dirty="0"/>
              <a:t>File Transfer Module</a:t>
            </a:r>
            <a:endParaRPr lang="en-IN" sz="2200" b="1" dirty="0"/>
          </a:p>
          <a:p>
            <a:r>
              <a:rPr lang="en-US" sz="2200" dirty="0"/>
              <a:t>Which transfer file in Networking</a:t>
            </a:r>
            <a:endParaRPr lang="en-IN" sz="2200" dirty="0"/>
          </a:p>
        </p:txBody>
      </p:sp>
      <p:sp>
        <p:nvSpPr>
          <p:cNvPr id="4" name="Date Placeholder 3">
            <a:extLst>
              <a:ext uri="{FF2B5EF4-FFF2-40B4-BE49-F238E27FC236}">
                <a16:creationId xmlns:a16="http://schemas.microsoft.com/office/drawing/2014/main" id="{2F5CA7E0-747A-D6DF-2162-8F0DAFD449D6}"/>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62912F3B-B01F-DF9B-D6D1-CFB6258D0DB3}"/>
              </a:ext>
            </a:extLst>
          </p:cNvPr>
          <p:cNvSpPr>
            <a:spLocks noGrp="1"/>
          </p:cNvSpPr>
          <p:nvPr>
            <p:ph type="ftr" sz="quarter" idx="11"/>
          </p:nvPr>
        </p:nvSpPr>
        <p:spPr>
          <a:xfrm>
            <a:off x="3124200" y="6356350"/>
            <a:ext cx="3810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20AFFA7-7F3F-B3DB-98C8-B0D3F3EF784F}"/>
              </a:ext>
            </a:extLst>
          </p:cNvPr>
          <p:cNvSpPr>
            <a:spLocks noGrp="1"/>
          </p:cNvSpPr>
          <p:nvPr>
            <p:ph type="sldNum" sz="quarter" idx="12"/>
          </p:nvPr>
        </p:nvSpPr>
        <p:spPr/>
        <p:txBody>
          <a:bodyPr/>
          <a:lstStyle/>
          <a:p>
            <a:fld id="{BECDEB80-DBCE-406A-80BF-FEBEE692EE79}" type="slidenum">
              <a:rPr lang="en-US" smtClean="0"/>
              <a:t>7</a:t>
            </a:fld>
            <a:endParaRPr lang="en-US"/>
          </a:p>
        </p:txBody>
      </p:sp>
    </p:spTree>
    <p:extLst>
      <p:ext uri="{BB962C8B-B14F-4D97-AF65-F5344CB8AC3E}">
        <p14:creationId xmlns:p14="http://schemas.microsoft.com/office/powerpoint/2010/main" val="205506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B182-D125-3FFE-CEEB-575C144851B4}"/>
              </a:ext>
            </a:extLst>
          </p:cNvPr>
          <p:cNvSpPr>
            <a:spLocks noGrp="1"/>
          </p:cNvSpPr>
          <p:nvPr>
            <p:ph type="title"/>
          </p:nvPr>
        </p:nvSpPr>
        <p:spPr/>
        <p:txBody>
          <a:bodyPr/>
          <a:lstStyle/>
          <a:p>
            <a:pPr algn="l"/>
            <a:r>
              <a:rPr lang="en-US" b="1" dirty="0"/>
              <a:t>Use-Case Diagram</a:t>
            </a:r>
            <a:endParaRPr lang="en-IN" b="1" dirty="0"/>
          </a:p>
        </p:txBody>
      </p:sp>
      <p:sp>
        <p:nvSpPr>
          <p:cNvPr id="4" name="Date Placeholder 3">
            <a:extLst>
              <a:ext uri="{FF2B5EF4-FFF2-40B4-BE49-F238E27FC236}">
                <a16:creationId xmlns:a16="http://schemas.microsoft.com/office/drawing/2014/main" id="{022D9B4F-9FA9-E47F-94D3-99D076A98CEF}"/>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CC7641E3-0053-A00E-5F03-84883022A214}"/>
              </a:ext>
            </a:extLst>
          </p:cNvPr>
          <p:cNvSpPr>
            <a:spLocks noGrp="1"/>
          </p:cNvSpPr>
          <p:nvPr>
            <p:ph type="ftr" sz="quarter" idx="11"/>
          </p:nvPr>
        </p:nvSpPr>
        <p:spPr>
          <a:xfrm>
            <a:off x="24384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9D21E905-3C8B-BB51-6AE3-0C3F70EB76EE}"/>
              </a:ext>
            </a:extLst>
          </p:cNvPr>
          <p:cNvSpPr>
            <a:spLocks noGrp="1"/>
          </p:cNvSpPr>
          <p:nvPr>
            <p:ph type="sldNum" sz="quarter" idx="12"/>
          </p:nvPr>
        </p:nvSpPr>
        <p:spPr/>
        <p:txBody>
          <a:bodyPr/>
          <a:lstStyle/>
          <a:p>
            <a:fld id="{BECDEB80-DBCE-406A-80BF-FEBEE692EE79}" type="slidenum">
              <a:rPr lang="en-US" smtClean="0"/>
              <a:t>8</a:t>
            </a:fld>
            <a:endParaRPr lang="en-US"/>
          </a:p>
        </p:txBody>
      </p:sp>
      <p:pic>
        <p:nvPicPr>
          <p:cNvPr id="8" name="Picture 7">
            <a:extLst>
              <a:ext uri="{FF2B5EF4-FFF2-40B4-BE49-F238E27FC236}">
                <a16:creationId xmlns:a16="http://schemas.microsoft.com/office/drawing/2014/main" id="{8B6A8F3F-6BB6-103F-8508-0671BC31DE54}"/>
              </a:ext>
            </a:extLst>
          </p:cNvPr>
          <p:cNvPicPr>
            <a:picLocks noChangeAspect="1"/>
          </p:cNvPicPr>
          <p:nvPr/>
        </p:nvPicPr>
        <p:blipFill>
          <a:blip r:embed="rId2"/>
          <a:stretch>
            <a:fillRect/>
          </a:stretch>
        </p:blipFill>
        <p:spPr>
          <a:xfrm>
            <a:off x="1371600" y="1504623"/>
            <a:ext cx="6869761" cy="4764742"/>
          </a:xfrm>
          <a:prstGeom prst="rect">
            <a:avLst/>
          </a:prstGeom>
        </p:spPr>
      </p:pic>
    </p:spTree>
    <p:extLst>
      <p:ext uri="{BB962C8B-B14F-4D97-AF65-F5344CB8AC3E}">
        <p14:creationId xmlns:p14="http://schemas.microsoft.com/office/powerpoint/2010/main" val="20776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9838-700F-8CBF-CEB4-FBF818F53EC8}"/>
              </a:ext>
            </a:extLst>
          </p:cNvPr>
          <p:cNvSpPr>
            <a:spLocks noGrp="1"/>
          </p:cNvSpPr>
          <p:nvPr>
            <p:ph type="title"/>
          </p:nvPr>
        </p:nvSpPr>
        <p:spPr/>
        <p:txBody>
          <a:bodyPr/>
          <a:lstStyle/>
          <a:p>
            <a:pPr algn="l"/>
            <a:r>
              <a:rPr lang="en-US" b="1" dirty="0"/>
              <a:t>System Architecture</a:t>
            </a:r>
            <a:endParaRPr lang="en-IN" b="1" dirty="0"/>
          </a:p>
        </p:txBody>
      </p:sp>
      <p:sp>
        <p:nvSpPr>
          <p:cNvPr id="4" name="Date Placeholder 3">
            <a:extLst>
              <a:ext uri="{FF2B5EF4-FFF2-40B4-BE49-F238E27FC236}">
                <a16:creationId xmlns:a16="http://schemas.microsoft.com/office/drawing/2014/main" id="{A84B3033-4876-0E1E-A34F-BEBAB3861C12}"/>
              </a:ext>
            </a:extLst>
          </p:cNvPr>
          <p:cNvSpPr>
            <a:spLocks noGrp="1"/>
          </p:cNvSpPr>
          <p:nvPr>
            <p:ph type="dt" sz="half" idx="10"/>
          </p:nvPr>
        </p:nvSpPr>
        <p:spPr/>
        <p:txBody>
          <a:bodyPr/>
          <a:lstStyle/>
          <a:p>
            <a:fld id="{6CACFC53-FD4F-4319-A4E0-67CFC24F7E7D}" type="datetime1">
              <a:rPr lang="en-US" smtClean="0"/>
              <a:t>10/28/2024</a:t>
            </a:fld>
            <a:endParaRPr lang="en-US"/>
          </a:p>
        </p:txBody>
      </p:sp>
      <p:sp>
        <p:nvSpPr>
          <p:cNvPr id="5" name="Footer Placeholder 4">
            <a:extLst>
              <a:ext uri="{FF2B5EF4-FFF2-40B4-BE49-F238E27FC236}">
                <a16:creationId xmlns:a16="http://schemas.microsoft.com/office/drawing/2014/main" id="{A0F7AF2D-39E8-0B29-D662-AA2ABF1701F6}"/>
              </a:ext>
            </a:extLst>
          </p:cNvPr>
          <p:cNvSpPr>
            <a:spLocks noGrp="1"/>
          </p:cNvSpPr>
          <p:nvPr>
            <p:ph type="ftr" sz="quarter" idx="11"/>
          </p:nvPr>
        </p:nvSpPr>
        <p:spPr>
          <a:xfrm>
            <a:off x="2133600" y="6356350"/>
            <a:ext cx="44196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0C408F3-A881-CB98-FC66-0D4F2021C8EA}"/>
              </a:ext>
            </a:extLst>
          </p:cNvPr>
          <p:cNvSpPr>
            <a:spLocks noGrp="1"/>
          </p:cNvSpPr>
          <p:nvPr>
            <p:ph type="sldNum" sz="quarter" idx="12"/>
          </p:nvPr>
        </p:nvSpPr>
        <p:spPr/>
        <p:txBody>
          <a:bodyPr/>
          <a:lstStyle/>
          <a:p>
            <a:fld id="{BECDEB80-DBCE-406A-80BF-FEBEE692EE79}" type="slidenum">
              <a:rPr lang="en-US" smtClean="0"/>
              <a:t>9</a:t>
            </a:fld>
            <a:endParaRPr lang="en-US"/>
          </a:p>
        </p:txBody>
      </p:sp>
      <p:pic>
        <p:nvPicPr>
          <p:cNvPr id="1026" name="Picture 2">
            <a:extLst>
              <a:ext uri="{FF2B5EF4-FFF2-40B4-BE49-F238E27FC236}">
                <a16:creationId xmlns:a16="http://schemas.microsoft.com/office/drawing/2014/main" id="{C53506A6-13A9-073E-5629-2F19C4C98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6000750" cy="344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35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1095</Words>
  <Application>Microsoft Office PowerPoint</Application>
  <PresentationFormat>On-screen Show (4:3)</PresentationFormat>
  <Paragraphs>131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SRM INSTITUTE OF SCIENCE AND TECHNOLOGY Ramapuram, Chennai – 600 089 DEPARTMENT OF COMPUTER SCIENCE AND ENGINEERING</vt:lpstr>
      <vt:lpstr>Problem Statement</vt:lpstr>
      <vt:lpstr>Objective</vt:lpstr>
      <vt:lpstr>Introduction</vt:lpstr>
      <vt:lpstr>Proposed Solution</vt:lpstr>
      <vt:lpstr>Modules</vt:lpstr>
      <vt:lpstr>Module Descriptions</vt:lpstr>
      <vt:lpstr>Use-Case Diagram</vt:lpstr>
      <vt:lpstr>System Architecture</vt:lpstr>
      <vt:lpstr>Entity Relationship Diagram</vt:lpstr>
      <vt:lpstr>Technology Stack</vt:lpstr>
      <vt:lpstr>Implementation: User Interface</vt:lpstr>
      <vt:lpstr>Implementation: Server Side</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W D</cp:lastModifiedBy>
  <cp:revision>30</cp:revision>
  <dcterms:created xsi:type="dcterms:W3CDTF">2023-07-26T03:49:14Z</dcterms:created>
  <dcterms:modified xsi:type="dcterms:W3CDTF">2024-10-28T03:59:11Z</dcterms:modified>
</cp:coreProperties>
</file>