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57" r:id="rId3"/>
    <p:sldId id="266" r:id="rId4"/>
    <p:sldId id="274" r:id="rId5"/>
    <p:sldId id="258" r:id="rId6"/>
    <p:sldId id="277" r:id="rId7"/>
    <p:sldId id="275" r:id="rId8"/>
    <p:sldId id="259" r:id="rId9"/>
    <p:sldId id="267" r:id="rId10"/>
    <p:sldId id="268" r:id="rId11"/>
    <p:sldId id="276" r:id="rId12"/>
    <p:sldId id="262" r:id="rId13"/>
    <p:sldId id="282" r:id="rId14"/>
    <p:sldId id="264" r:id="rId15"/>
    <p:sldId id="278" r:id="rId16"/>
    <p:sldId id="272" r:id="rId17"/>
    <p:sldId id="279" r:id="rId18"/>
    <p:sldId id="260" r:id="rId19"/>
    <p:sldId id="270" r:id="rId20"/>
    <p:sldId id="286" r:id="rId21"/>
    <p:sldId id="263" r:id="rId22"/>
    <p:sldId id="280" r:id="rId23"/>
    <p:sldId id="269" r:id="rId24"/>
    <p:sldId id="285" r:id="rId25"/>
    <p:sldId id="271" r:id="rId26"/>
    <p:sldId id="288" r:id="rId27"/>
    <p:sldId id="281" r:id="rId28"/>
    <p:sldId id="273" r:id="rId29"/>
    <p:sldId id="283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509"/>
    <a:srgbClr val="F24B00"/>
    <a:srgbClr val="797600"/>
    <a:srgbClr val="9A9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80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879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13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0327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4616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2801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57744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6903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327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585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529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584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344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66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590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096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92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388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bg2">
                <a:tint val="97000"/>
                <a:hueMod val="162000"/>
                <a:satMod val="200000"/>
                <a:lumMod val="124000"/>
              </a:schemeClr>
            </a:gs>
            <a:gs pos="100000">
              <a:srgbClr val="FF5509"/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7108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Mini-Hackathon</a:t>
            </a:r>
            <a:endParaRPr lang="he-IL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1544012"/>
            <a:ext cx="6400800" cy="194733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Data Structures 2017</a:t>
            </a:r>
            <a:endParaRPr lang="he-IL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70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892285"/>
            <a:ext cx="8534400" cy="1507067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Collisions </a:t>
            </a:r>
            <a:r>
              <a:rPr lang="en-US" dirty="0" smtClean="0">
                <a:solidFill>
                  <a:schemeClr val="bg1"/>
                </a:solidFill>
              </a:rPr>
              <a:t>in </a:t>
            </a:r>
            <a:r>
              <a:rPr lang="en-US" dirty="0">
                <a:solidFill>
                  <a:schemeClr val="bg1"/>
                </a:solidFill>
              </a:rPr>
              <a:t>Hash Functions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9531206" cy="4680527"/>
          </a:xfrm>
        </p:spPr>
        <p:txBody>
          <a:bodyPr>
            <a:noAutofit/>
          </a:bodyPr>
          <a:lstStyle/>
          <a:p>
            <a:r>
              <a:rPr lang="he-IL" sz="2800" dirty="0" smtClean="0">
                <a:solidFill>
                  <a:schemeClr val="tx1"/>
                </a:solidFill>
              </a:rPr>
              <a:t>בנוסף לפונקציות גיבוב רגילות ולפונקציות גיבוב חסינות התנגשויות, קיימות פונקציות שקשה למצוא בהן התנגשות.</a:t>
            </a:r>
          </a:p>
          <a:p>
            <a:pPr lvl="1"/>
            <a:r>
              <a:rPr lang="he-IL" sz="2600" dirty="0" smtClean="0">
                <a:solidFill>
                  <a:schemeClr val="tx1"/>
                </a:solidFill>
              </a:rPr>
              <a:t>כלומר, אפשר למצוא, אבל זה דורש הרבה משאבים, זמן, וכן אלגוריתמים מתוחכמים. </a:t>
            </a:r>
          </a:p>
          <a:p>
            <a:pPr lvl="1"/>
            <a:r>
              <a:rPr lang="he-IL" sz="2600" dirty="0" smtClean="0">
                <a:solidFill>
                  <a:schemeClr val="tx1"/>
                </a:solidFill>
              </a:rPr>
              <a:t>הפונקציה הקשה ביותר בקטגוריה זו הינה </a:t>
            </a:r>
            <a:r>
              <a:rPr lang="en-US" sz="2600" dirty="0" smtClean="0">
                <a:solidFill>
                  <a:schemeClr val="tx1"/>
                </a:solidFill>
              </a:rPr>
              <a:t>SHA-1</a:t>
            </a:r>
            <a:r>
              <a:rPr lang="he-IL" sz="2600" dirty="0" smtClean="0">
                <a:solidFill>
                  <a:schemeClr val="tx1"/>
                </a:solidFill>
              </a:rPr>
              <a:t>, שההתנגשות הראשונה נמצאה בה ע"י </a:t>
            </a:r>
            <a:r>
              <a:rPr lang="en-US" sz="2600" dirty="0" smtClean="0">
                <a:solidFill>
                  <a:schemeClr val="tx1"/>
                </a:solidFill>
              </a:rPr>
              <a:t>Google</a:t>
            </a:r>
            <a:r>
              <a:rPr lang="he-IL" sz="2600" dirty="0" smtClean="0">
                <a:solidFill>
                  <a:schemeClr val="tx1"/>
                </a:solidFill>
              </a:rPr>
              <a:t> ו</a:t>
            </a:r>
            <a:r>
              <a:rPr lang="en-US" sz="2600" dirty="0" smtClean="0">
                <a:solidFill>
                  <a:schemeClr val="tx1"/>
                </a:solidFill>
              </a:rPr>
              <a:t>CWI </a:t>
            </a:r>
            <a:r>
              <a:rPr lang="he-IL" sz="2600" dirty="0" smtClean="0">
                <a:solidFill>
                  <a:schemeClr val="tx1"/>
                </a:solidFill>
              </a:rPr>
              <a:t> רק בפברואר השנה!</a:t>
            </a:r>
          </a:p>
          <a:p>
            <a:pPr lvl="1"/>
            <a:r>
              <a:rPr lang="he-IL" sz="2600" dirty="0" smtClean="0">
                <a:solidFill>
                  <a:schemeClr val="tx1"/>
                </a:solidFill>
              </a:rPr>
              <a:t>בתחילת המילניום, </a:t>
            </a:r>
            <a:r>
              <a:rPr lang="en-US" sz="2600" dirty="0" smtClean="0">
                <a:solidFill>
                  <a:schemeClr val="tx1"/>
                </a:solidFill>
              </a:rPr>
              <a:t>SHA-1</a:t>
            </a:r>
            <a:r>
              <a:rPr lang="he-IL" sz="2600" dirty="0" smtClean="0">
                <a:solidFill>
                  <a:schemeClr val="tx1"/>
                </a:solidFill>
              </a:rPr>
              <a:t> נחשבה חסינת התנגשויות!</a:t>
            </a:r>
          </a:p>
          <a:p>
            <a:r>
              <a:rPr lang="he-IL" sz="2800" dirty="0" smtClean="0">
                <a:solidFill>
                  <a:schemeClr val="tx1"/>
                </a:solidFill>
              </a:rPr>
              <a:t>עיקר העבודה שלכם בהאקתון תהיה למצוא התנגשויות בפונקציות </a:t>
            </a:r>
            <a:r>
              <a:rPr lang="he-IL" sz="2800" dirty="0">
                <a:solidFill>
                  <a:schemeClr val="tx1"/>
                </a:solidFill>
              </a:rPr>
              <a:t>גיבוב שקשה למצוא בהן </a:t>
            </a:r>
            <a:r>
              <a:rPr lang="he-IL" sz="2800" dirty="0" smtClean="0">
                <a:solidFill>
                  <a:schemeClr val="tx1"/>
                </a:solidFill>
              </a:rPr>
              <a:t>התנגשויות.</a:t>
            </a:r>
          </a:p>
        </p:txBody>
      </p:sp>
    </p:spTree>
    <p:extLst>
      <p:ext uri="{BB962C8B-B14F-4D97-AF65-F5344CB8AC3E}">
        <p14:creationId xmlns:p14="http://schemas.microsoft.com/office/powerpoint/2010/main" val="4158729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Bitcoin and the block-chain</a:t>
            </a:r>
            <a:endParaRPr lang="he-IL" sz="6600" dirty="0"/>
          </a:p>
        </p:txBody>
      </p:sp>
    </p:spTree>
    <p:extLst>
      <p:ext uri="{BB962C8B-B14F-4D97-AF65-F5344CB8AC3E}">
        <p14:creationId xmlns:p14="http://schemas.microsoft.com/office/powerpoint/2010/main" val="116588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Bit-Coin and the Block-chain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378692"/>
            <a:ext cx="8534400" cy="4553526"/>
          </a:xfrm>
        </p:spPr>
        <p:txBody>
          <a:bodyPr>
            <a:noAutofit/>
          </a:bodyPr>
          <a:lstStyle/>
          <a:p>
            <a:r>
              <a:rPr lang="he-IL" sz="3200" dirty="0" smtClean="0">
                <a:solidFill>
                  <a:schemeClr val="tx1"/>
                </a:solidFill>
              </a:rPr>
              <a:t>ביטקוין הינו מטבע קריפטוגרפי –  מטבע אלקטרוני שפעולות המסחר ויצירת המטבע נעזרות בכלים מתחום ההצפנות. </a:t>
            </a:r>
          </a:p>
          <a:p>
            <a:r>
              <a:rPr lang="he-IL" sz="3200" dirty="0" smtClean="0">
                <a:solidFill>
                  <a:schemeClr val="tx1"/>
                </a:solidFill>
              </a:rPr>
              <a:t>ניתן לסחור בביטקוין ולהשתמש בו כמטבע</a:t>
            </a:r>
            <a:r>
              <a:rPr lang="he-IL" sz="3200" dirty="0">
                <a:solidFill>
                  <a:schemeClr val="tx1"/>
                </a:solidFill>
              </a:rPr>
              <a:t> </a:t>
            </a:r>
            <a:r>
              <a:rPr lang="he-IL" sz="3200" dirty="0" smtClean="0">
                <a:solidFill>
                  <a:schemeClr val="tx1"/>
                </a:solidFill>
              </a:rPr>
              <a:t>– ישנם אנשים וחנויות בהם אפשר לקנות באמצעות העברת ביטקוין במקום כסף סטנדרטי.</a:t>
            </a:r>
          </a:p>
        </p:txBody>
      </p:sp>
    </p:spTree>
    <p:extLst>
      <p:ext uri="{BB962C8B-B14F-4D97-AF65-F5344CB8AC3E}">
        <p14:creationId xmlns:p14="http://schemas.microsoft.com/office/powerpoint/2010/main" val="1514744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Bit-Coin and the Block-chain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378692"/>
            <a:ext cx="8534400" cy="4553526"/>
          </a:xfrm>
        </p:spPr>
        <p:txBody>
          <a:bodyPr>
            <a:noAutofit/>
          </a:bodyPr>
          <a:lstStyle/>
          <a:p>
            <a:r>
              <a:rPr lang="he-IL" sz="3200" dirty="0" smtClean="0">
                <a:solidFill>
                  <a:schemeClr val="tx1"/>
                </a:solidFill>
              </a:rPr>
              <a:t>כל העסקאות המבוצעות באמצעות ביטקוין (כל העברות הביטקוין) מתעודות באופן פומבי במאגר מידע שנקרא ה </a:t>
            </a:r>
            <a:r>
              <a:rPr lang="en-US" sz="3200" b="1" dirty="0" smtClean="0">
                <a:solidFill>
                  <a:schemeClr val="tx1"/>
                </a:solidFill>
              </a:rPr>
              <a:t>block-chain</a:t>
            </a:r>
            <a:r>
              <a:rPr lang="he-IL" sz="3200" dirty="0" smtClean="0">
                <a:solidFill>
                  <a:schemeClr val="tx1"/>
                </a:solidFill>
              </a:rPr>
              <a:t>. </a:t>
            </a:r>
          </a:p>
          <a:p>
            <a:r>
              <a:rPr lang="he-IL" sz="3200" dirty="0" smtClean="0">
                <a:solidFill>
                  <a:schemeClr val="tx1"/>
                </a:solidFill>
              </a:rPr>
              <a:t>ה </a:t>
            </a:r>
            <a:r>
              <a:rPr lang="en-US" sz="3200" dirty="0" smtClean="0">
                <a:solidFill>
                  <a:schemeClr val="tx1"/>
                </a:solidFill>
              </a:rPr>
              <a:t>block-chain</a:t>
            </a:r>
            <a:r>
              <a:rPr lang="he-IL" sz="3200" dirty="0" smtClean="0">
                <a:solidFill>
                  <a:schemeClr val="tx1"/>
                </a:solidFill>
              </a:rPr>
              <a:t> מאוחסן בהרבה מאוד מקומות בעולם</a:t>
            </a:r>
          </a:p>
          <a:p>
            <a:pPr lvl="1"/>
            <a:r>
              <a:rPr lang="he-IL" sz="2800" dirty="0" smtClean="0">
                <a:solidFill>
                  <a:schemeClr val="tx1"/>
                </a:solidFill>
              </a:rPr>
              <a:t>יש צורך לדאוג לעקביות, כלומר לדאוג שבכל מקום בעולם יאוחסן אותו </a:t>
            </a:r>
            <a:r>
              <a:rPr lang="en-US" sz="2800" dirty="0" smtClean="0">
                <a:solidFill>
                  <a:schemeClr val="tx1"/>
                </a:solidFill>
              </a:rPr>
              <a:t>block-chain</a:t>
            </a:r>
            <a:r>
              <a:rPr lang="he-IL" sz="2800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4052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Bit-Coin and Block-chain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12436"/>
            <a:ext cx="8534400" cy="4544291"/>
          </a:xfrm>
        </p:spPr>
        <p:txBody>
          <a:bodyPr>
            <a:normAutofit/>
          </a:bodyPr>
          <a:lstStyle/>
          <a:p>
            <a:r>
              <a:rPr lang="he-IL" sz="2800" dirty="0">
                <a:solidFill>
                  <a:schemeClr val="tx1"/>
                </a:solidFill>
              </a:rPr>
              <a:t>ניתן לדמיין את ה </a:t>
            </a:r>
            <a:r>
              <a:rPr lang="en-US" sz="2800" dirty="0">
                <a:solidFill>
                  <a:schemeClr val="tx1"/>
                </a:solidFill>
              </a:rPr>
              <a:t>block-chain</a:t>
            </a:r>
            <a:r>
              <a:rPr lang="he-IL" sz="2800" dirty="0">
                <a:solidFill>
                  <a:schemeClr val="tx1"/>
                </a:solidFill>
              </a:rPr>
              <a:t> </a:t>
            </a:r>
            <a:r>
              <a:rPr lang="he-IL" sz="2800" dirty="0" smtClean="0">
                <a:solidFill>
                  <a:schemeClr val="tx1"/>
                </a:solidFill>
              </a:rPr>
              <a:t>כשרשרת ארוכה </a:t>
            </a:r>
            <a:r>
              <a:rPr lang="he-IL" sz="2800" dirty="0">
                <a:solidFill>
                  <a:schemeClr val="tx1"/>
                </a:solidFill>
              </a:rPr>
              <a:t>של בלוקים. </a:t>
            </a:r>
            <a:endParaRPr lang="he-IL" sz="2800" dirty="0" smtClean="0">
              <a:solidFill>
                <a:schemeClr val="tx1"/>
              </a:solidFill>
            </a:endParaRPr>
          </a:p>
          <a:p>
            <a:r>
              <a:rPr lang="he-IL" sz="2800" dirty="0" smtClean="0">
                <a:solidFill>
                  <a:schemeClr val="tx1"/>
                </a:solidFill>
              </a:rPr>
              <a:t>בכל </a:t>
            </a:r>
            <a:r>
              <a:rPr lang="he-IL" sz="2800" dirty="0">
                <a:solidFill>
                  <a:schemeClr val="tx1"/>
                </a:solidFill>
              </a:rPr>
              <a:t>פעם </a:t>
            </a:r>
            <a:r>
              <a:rPr lang="he-IL" sz="2800" dirty="0" smtClean="0">
                <a:solidFill>
                  <a:schemeClr val="tx1"/>
                </a:solidFill>
              </a:rPr>
              <a:t>שמתבצעות </a:t>
            </a:r>
            <a:r>
              <a:rPr lang="he-IL" sz="2800" dirty="0">
                <a:solidFill>
                  <a:schemeClr val="tx1"/>
                </a:solidFill>
              </a:rPr>
              <a:t>עסקאות חדשות, נוצר בלוק חדש בשרשרת</a:t>
            </a:r>
            <a:r>
              <a:rPr lang="he-IL" sz="2800" dirty="0" smtClean="0">
                <a:solidFill>
                  <a:schemeClr val="tx1"/>
                </a:solidFill>
              </a:rPr>
              <a:t>.</a:t>
            </a:r>
          </a:p>
          <a:p>
            <a:r>
              <a:rPr lang="he-IL" sz="2800" dirty="0" smtClean="0">
                <a:solidFill>
                  <a:schemeClr val="tx1"/>
                </a:solidFill>
              </a:rPr>
              <a:t>יצירת בלוק חדש נקרא </a:t>
            </a:r>
            <a:r>
              <a:rPr lang="he-IL" sz="2800" b="1" dirty="0" smtClean="0">
                <a:solidFill>
                  <a:schemeClr val="tx1"/>
                </a:solidFill>
              </a:rPr>
              <a:t>כרייה</a:t>
            </a:r>
            <a:r>
              <a:rPr lang="he-IL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(mining)</a:t>
            </a:r>
            <a:r>
              <a:rPr lang="he-IL" sz="2800" dirty="0" smtClean="0">
                <a:solidFill>
                  <a:schemeClr val="tx1"/>
                </a:solidFill>
              </a:rPr>
              <a:t>. </a:t>
            </a:r>
          </a:p>
          <a:p>
            <a:pPr lvl="1"/>
            <a:r>
              <a:rPr lang="he-IL" sz="2400" dirty="0" smtClean="0">
                <a:solidFill>
                  <a:schemeClr val="tx1"/>
                </a:solidFill>
              </a:rPr>
              <a:t>כרייה הינה יקרה מאוד מבחינת זמן ומשאבים. </a:t>
            </a:r>
          </a:p>
          <a:p>
            <a:pPr lvl="1"/>
            <a:r>
              <a:rPr lang="he-IL" sz="2400" dirty="0" smtClean="0">
                <a:solidFill>
                  <a:schemeClr val="tx1"/>
                </a:solidFill>
              </a:rPr>
              <a:t>לעומת זאת, וידוא נכונות של בלוק חדש הינו קל ומהיר מאוד. </a:t>
            </a:r>
          </a:p>
          <a:p>
            <a:pPr lvl="1"/>
            <a:r>
              <a:rPr lang="he-IL" sz="2400" dirty="0" smtClean="0">
                <a:solidFill>
                  <a:schemeClr val="tx1"/>
                </a:solidFill>
              </a:rPr>
              <a:t>שתי תכונות אלו הכרחיות כדי לדאוג לעקביות ה</a:t>
            </a:r>
            <a:r>
              <a:rPr lang="en-US" sz="2400" dirty="0" smtClean="0">
                <a:solidFill>
                  <a:schemeClr val="tx1"/>
                </a:solidFill>
              </a:rPr>
              <a:t>block-chain</a:t>
            </a:r>
            <a:r>
              <a:rPr lang="he-IL" sz="2400" dirty="0" smtClean="0">
                <a:solidFill>
                  <a:schemeClr val="tx1"/>
                </a:solidFill>
              </a:rPr>
              <a:t> וכן על-מנת למנוע רמאויות.</a:t>
            </a:r>
          </a:p>
        </p:txBody>
      </p:sp>
    </p:spTree>
    <p:extLst>
      <p:ext uri="{BB962C8B-B14F-4D97-AF65-F5344CB8AC3E}">
        <p14:creationId xmlns:p14="http://schemas.microsoft.com/office/powerpoint/2010/main" val="263074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Bit-Coin and Block-chain Players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12436"/>
            <a:ext cx="8534400" cy="4544291"/>
          </a:xfrm>
        </p:spPr>
        <p:txBody>
          <a:bodyPr>
            <a:normAutofit/>
          </a:bodyPr>
          <a:lstStyle/>
          <a:p>
            <a:r>
              <a:rPr lang="he-IL" sz="3200" dirty="0" smtClean="0">
                <a:solidFill>
                  <a:schemeClr val="tx1"/>
                </a:solidFill>
              </a:rPr>
              <a:t>ישנם שלושה סוגים שונים של משתתפים בביטקוין</a:t>
            </a:r>
          </a:p>
          <a:p>
            <a:pPr marL="800100" lvl="1" indent="-342900">
              <a:buFont typeface="+mj-lt"/>
              <a:buAutoNum type="arabicPeriod"/>
            </a:pPr>
            <a:r>
              <a:rPr lang="he-IL" sz="2800" dirty="0" smtClean="0">
                <a:solidFill>
                  <a:schemeClr val="tx1"/>
                </a:solidFill>
              </a:rPr>
              <a:t>הסוחרים – הם אלו שמשתמשים בביטקוין על מנת לקנות מוצרים או מספקים מוצרים (או כסף, או...) תמורת ביטקוין.</a:t>
            </a:r>
          </a:p>
          <a:p>
            <a:pPr marL="800100" lvl="1" indent="-342900">
              <a:buFont typeface="+mj-lt"/>
              <a:buAutoNum type="arabicPeriod"/>
            </a:pPr>
            <a:r>
              <a:rPr lang="he-IL" sz="2800" dirty="0" smtClean="0">
                <a:solidFill>
                  <a:schemeClr val="tx1"/>
                </a:solidFill>
              </a:rPr>
              <a:t>המוודאים – הם אלו שמאחסנים את ה </a:t>
            </a:r>
            <a:r>
              <a:rPr lang="en-US" sz="2800" dirty="0" smtClean="0">
                <a:solidFill>
                  <a:schemeClr val="tx1"/>
                </a:solidFill>
              </a:rPr>
              <a:t>block-chain</a:t>
            </a:r>
            <a:r>
              <a:rPr lang="he-IL" sz="2800" dirty="0" smtClean="0">
                <a:solidFill>
                  <a:schemeClr val="tx1"/>
                </a:solidFill>
              </a:rPr>
              <a:t> ומוודאים את נכונותו וכן את הנכונות של בלוקים חדשים.</a:t>
            </a:r>
          </a:p>
          <a:p>
            <a:pPr marL="800100" lvl="1" indent="-342900">
              <a:buFont typeface="+mj-lt"/>
              <a:buAutoNum type="arabicPeriod"/>
            </a:pPr>
            <a:r>
              <a:rPr lang="he-IL" sz="2800" b="1" u="sng" dirty="0" smtClean="0">
                <a:solidFill>
                  <a:schemeClr val="tx1"/>
                </a:solidFill>
              </a:rPr>
              <a:t>הכורים</a:t>
            </a:r>
            <a:r>
              <a:rPr lang="he-IL" sz="2800" dirty="0" smtClean="0">
                <a:solidFill>
                  <a:schemeClr val="tx1"/>
                </a:solidFill>
              </a:rPr>
              <a:t> – הם אלו שכורים בלוקים חדשים. עבור כריית בלוקים, </a:t>
            </a:r>
            <a:r>
              <a:rPr lang="he-IL" sz="2800" dirty="0">
                <a:solidFill>
                  <a:schemeClr val="tx1"/>
                </a:solidFill>
              </a:rPr>
              <a:t>הכורים </a:t>
            </a:r>
            <a:r>
              <a:rPr lang="he-IL" sz="2800" dirty="0" smtClean="0">
                <a:solidFill>
                  <a:schemeClr val="tx1"/>
                </a:solidFill>
              </a:rPr>
              <a:t>מתוגמלים ע"י </a:t>
            </a:r>
            <a:r>
              <a:rPr lang="he-IL" sz="2800" dirty="0">
                <a:solidFill>
                  <a:schemeClr val="tx1"/>
                </a:solidFill>
              </a:rPr>
              <a:t>תשלום </a:t>
            </a:r>
            <a:r>
              <a:rPr lang="he-IL" sz="2800" dirty="0" smtClean="0">
                <a:solidFill>
                  <a:schemeClr val="tx1"/>
                </a:solidFill>
              </a:rPr>
              <a:t>בביטקוין. </a:t>
            </a:r>
          </a:p>
        </p:txBody>
      </p:sp>
    </p:spTree>
    <p:extLst>
      <p:ext uri="{BB962C8B-B14F-4D97-AF65-F5344CB8AC3E}">
        <p14:creationId xmlns:p14="http://schemas.microsoft.com/office/powerpoint/2010/main" val="228269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Bit-Coin and Block-chain Players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107873"/>
          </a:xfrm>
        </p:spPr>
        <p:txBody>
          <a:bodyPr>
            <a:normAutofit/>
          </a:bodyPr>
          <a:lstStyle/>
          <a:p>
            <a:r>
              <a:rPr lang="he-IL" sz="2800" dirty="0" smtClean="0">
                <a:solidFill>
                  <a:schemeClr val="tx1"/>
                </a:solidFill>
              </a:rPr>
              <a:t>בעולם האמיתי, כל אחד ואחת יכול לתפקד בכל אחד משלושת התפקידים.</a:t>
            </a:r>
          </a:p>
          <a:p>
            <a:pPr lvl="1"/>
            <a:r>
              <a:rPr lang="he-IL" sz="2600" dirty="0" smtClean="0">
                <a:solidFill>
                  <a:schemeClr val="tx1"/>
                </a:solidFill>
              </a:rPr>
              <a:t>הרבה מאוד משתתפים בוחרים לעשות זאת, ולכן כמעט בלתי אפשרי (לפחות כך מאמינים) לרמות.</a:t>
            </a:r>
          </a:p>
          <a:p>
            <a:r>
              <a:rPr lang="he-IL" sz="2800" dirty="0" smtClean="0">
                <a:solidFill>
                  <a:schemeClr val="tx1"/>
                </a:solidFill>
              </a:rPr>
              <a:t>אולם, בסימולציה שלנו שתוסבר בהמשך, יהיו רק 2 תפקידים, מוודא ו</a:t>
            </a:r>
            <a:r>
              <a:rPr lang="he-IL" sz="2800" b="1" u="sng" dirty="0" smtClean="0">
                <a:solidFill>
                  <a:schemeClr val="tx1"/>
                </a:solidFill>
              </a:rPr>
              <a:t>כורים</a:t>
            </a:r>
            <a:r>
              <a:rPr lang="he-IL" sz="2800" dirty="0" smtClean="0">
                <a:solidFill>
                  <a:schemeClr val="tx1"/>
                </a:solidFill>
              </a:rPr>
              <a:t>, ולכל משתתף יהיה תפקיד יחיד.</a:t>
            </a:r>
          </a:p>
          <a:p>
            <a:pPr lvl="1"/>
            <a:r>
              <a:rPr lang="he-IL" sz="2600" dirty="0" smtClean="0">
                <a:solidFill>
                  <a:schemeClr val="tx1"/>
                </a:solidFill>
              </a:rPr>
              <a:t>בניגוד </a:t>
            </a:r>
            <a:r>
              <a:rPr lang="he-IL" sz="2600" dirty="0" smtClean="0">
                <a:solidFill>
                  <a:schemeClr val="tx1"/>
                </a:solidFill>
              </a:rPr>
              <a:t>מוחלט לרעיון של ביטקוין</a:t>
            </a:r>
            <a:r>
              <a:rPr lang="he-IL" sz="2600" dirty="0" smtClean="0">
                <a:solidFill>
                  <a:schemeClr val="tx1"/>
                </a:solidFill>
              </a:rPr>
              <a:t>, </a:t>
            </a:r>
            <a:r>
              <a:rPr lang="he-IL" sz="2600" dirty="0" smtClean="0">
                <a:solidFill>
                  <a:schemeClr val="tx1"/>
                </a:solidFill>
              </a:rPr>
              <a:t>בסימולציה </a:t>
            </a:r>
            <a:r>
              <a:rPr lang="he-IL" sz="2600" dirty="0" smtClean="0">
                <a:solidFill>
                  <a:schemeClr val="tx1"/>
                </a:solidFill>
              </a:rPr>
              <a:t>שלנו            ה </a:t>
            </a:r>
            <a:r>
              <a:rPr lang="en-US" sz="2600" dirty="0" smtClean="0">
                <a:solidFill>
                  <a:schemeClr val="tx1"/>
                </a:solidFill>
              </a:rPr>
              <a:t>block-chain</a:t>
            </a:r>
            <a:r>
              <a:rPr lang="he-IL" sz="2600" dirty="0" smtClean="0">
                <a:solidFill>
                  <a:schemeClr val="tx1"/>
                </a:solidFill>
              </a:rPr>
              <a:t> </a:t>
            </a:r>
            <a:r>
              <a:rPr lang="he-IL" sz="2600" dirty="0" smtClean="0">
                <a:solidFill>
                  <a:schemeClr val="tx1"/>
                </a:solidFill>
              </a:rPr>
              <a:t>יאוחסן על שרת יחיד.</a:t>
            </a:r>
          </a:p>
        </p:txBody>
      </p:sp>
    </p:spTree>
    <p:extLst>
      <p:ext uri="{BB962C8B-B14F-4D97-AF65-F5344CB8AC3E}">
        <p14:creationId xmlns:p14="http://schemas.microsoft.com/office/powerpoint/2010/main" val="311347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e-IL" sz="6600" dirty="0" smtClean="0"/>
              <a:t>המשימה שלכם</a:t>
            </a:r>
            <a:endParaRPr lang="he-IL" sz="6600" dirty="0"/>
          </a:p>
        </p:txBody>
      </p:sp>
    </p:spTree>
    <p:extLst>
      <p:ext uri="{BB962C8B-B14F-4D97-AF65-F5344CB8AC3E}">
        <p14:creationId xmlns:p14="http://schemas.microsoft.com/office/powerpoint/2010/main" val="331808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0"/>
            <a:r>
              <a:rPr lang="en-US" dirty="0" smtClean="0">
                <a:solidFill>
                  <a:schemeClr val="bg1"/>
                </a:solidFill>
              </a:rPr>
              <a:t>Introducing Ds-Coins – 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Our very own </a:t>
            </a:r>
            <a:r>
              <a:rPr lang="en-US" sz="1800" dirty="0" smtClean="0">
                <a:solidFill>
                  <a:schemeClr val="bg1"/>
                </a:solidFill>
              </a:rPr>
              <a:t>(semi)</a:t>
            </a:r>
            <a:r>
              <a:rPr lang="en-US" dirty="0" smtClean="0">
                <a:solidFill>
                  <a:schemeClr val="bg1"/>
                </a:solidFill>
              </a:rPr>
              <a:t> Block-Chain!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600" dirty="0" smtClean="0">
                <a:solidFill>
                  <a:schemeClr val="tx1"/>
                </a:solidFill>
              </a:rPr>
              <a:t>וכעת, לעיקר הערב – הצגת המטבע הקריפטוגרפי החדש שלנו</a:t>
            </a:r>
          </a:p>
          <a:p>
            <a:endParaRPr lang="he-IL" sz="2600" dirty="0">
              <a:solidFill>
                <a:schemeClr val="tx1"/>
              </a:solidFill>
            </a:endParaRPr>
          </a:p>
          <a:p>
            <a:endParaRPr lang="he-IL" sz="2600" dirty="0" smtClean="0">
              <a:solidFill>
                <a:schemeClr val="tx1"/>
              </a:solidFill>
            </a:endParaRPr>
          </a:p>
          <a:p>
            <a:r>
              <a:rPr lang="he-IL" sz="2600" dirty="0" smtClean="0">
                <a:solidFill>
                  <a:schemeClr val="tx1"/>
                </a:solidFill>
              </a:rPr>
              <a:t>ה </a:t>
            </a:r>
            <a:r>
              <a:rPr lang="en-US" sz="2600" dirty="0" smtClean="0">
                <a:solidFill>
                  <a:schemeClr val="tx1"/>
                </a:solidFill>
              </a:rPr>
              <a:t>DS-coin</a:t>
            </a:r>
            <a:r>
              <a:rPr lang="he-IL" sz="2600" dirty="0" smtClean="0">
                <a:solidFill>
                  <a:schemeClr val="tx1"/>
                </a:solidFill>
              </a:rPr>
              <a:t> כרגע בשלבי פיתוח – עדיין אין סוחרים ועסקאות, אלא רק </a:t>
            </a:r>
            <a:r>
              <a:rPr lang="en-US" sz="2600" dirty="0" smtClean="0">
                <a:solidFill>
                  <a:schemeClr val="tx1"/>
                </a:solidFill>
              </a:rPr>
              <a:t>block-chain</a:t>
            </a:r>
            <a:r>
              <a:rPr lang="he-IL" sz="2600" dirty="0" smtClean="0">
                <a:solidFill>
                  <a:schemeClr val="tx1"/>
                </a:solidFill>
              </a:rPr>
              <a:t>, מוודא יחיד (אנחנו) וכורים.</a:t>
            </a:r>
            <a:endParaRPr lang="he-IL" sz="2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97941" y="1742823"/>
            <a:ext cx="3106941" cy="923330"/>
          </a:xfrm>
          <a:prstGeom prst="rect">
            <a:avLst/>
          </a:prstGeom>
          <a:noFill/>
          <a:effectLst/>
        </p:spPr>
        <p:txBody>
          <a:bodyPr wrap="none" lIns="91440" tIns="45720" rIns="91440" bIns="45720">
            <a:prstTxWarp prst="textDeflateTop">
              <a:avLst/>
            </a:prstTxWarp>
            <a:spAutoFit/>
          </a:bodyPr>
          <a:lstStyle/>
          <a:p>
            <a:pPr algn="ctr"/>
            <a:r>
              <a:rPr lang="en-US" sz="5400" dirty="0" smtClean="0">
                <a:ln w="0">
                  <a:solidFill>
                    <a:schemeClr val="bg1">
                      <a:lumMod val="95000"/>
                      <a:lumOff val="5000"/>
                    </a:schemeClr>
                  </a:solidFill>
                </a:ln>
                <a:solidFill>
                  <a:srgbClr val="FFFF00"/>
                </a:solidFill>
                <a:effectLst>
                  <a:glow rad="508000">
                    <a:srgbClr val="FFFF00">
                      <a:alpha val="60000"/>
                    </a:srgbClr>
                  </a:glow>
                  <a:outerShdw blurRad="50800" dist="50800" dir="5400000" algn="ctr" rotWithShape="0">
                    <a:srgbClr val="FF0000"/>
                  </a:outerShdw>
                  <a:reflection blurRad="6350" stA="53000" endA="300" endPos="35500" dir="5400000" sy="-90000" algn="bl" rotWithShape="0"/>
                </a:effectLst>
              </a:rPr>
              <a:t>DS-COIN</a:t>
            </a:r>
            <a:endParaRPr lang="en-US" sz="5400" dirty="0">
              <a:ln w="0">
                <a:solidFill>
                  <a:schemeClr val="bg1">
                    <a:lumMod val="95000"/>
                    <a:lumOff val="5000"/>
                  </a:schemeClr>
                </a:solidFill>
              </a:ln>
              <a:solidFill>
                <a:srgbClr val="FFFF00"/>
              </a:solidFill>
              <a:effectLst>
                <a:glow rad="508000">
                  <a:srgbClr val="FFFF00">
                    <a:alpha val="60000"/>
                  </a:srgbClr>
                </a:glow>
                <a:outerShdw blurRad="50800" dist="50800" dir="5400000" algn="ctr" rotWithShape="0">
                  <a:srgbClr val="FF0000"/>
                </a:outerShdw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1122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684213" y="1397726"/>
            <a:ext cx="10811102" cy="4781005"/>
          </a:xfrm>
          <a:prstGeom prst="rect">
            <a:avLst/>
          </a:prstGeom>
          <a:solidFill>
            <a:schemeClr val="tx1"/>
          </a:solidFill>
          <a:ln w="12700">
            <a:solidFill>
              <a:schemeClr val="dk1">
                <a:hueMod val="94000"/>
              </a:schemeClr>
            </a:solidFill>
          </a:ln>
        </p:spPr>
        <p:txBody>
          <a:bodyPr wrap="square" rtlCol="1">
            <a:no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Brainstorming at TA meeting….</a:t>
            </a:r>
            <a:endParaRPr lang="he-IL" sz="3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887938"/>
          </a:xfrm>
        </p:spPr>
        <p:txBody>
          <a:bodyPr>
            <a:normAutofit fontScale="85000" lnSpcReduction="10000"/>
          </a:bodyPr>
          <a:lstStyle/>
          <a:p>
            <a:r>
              <a:rPr lang="he-IL" sz="3600" dirty="0" smtClean="0">
                <a:solidFill>
                  <a:schemeClr val="tx1"/>
                </a:solidFill>
              </a:rPr>
              <a:t>כמו ביטקוין, גם המטבע החדש שלנו זקוק לכורים. 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3394439" y="3827415"/>
            <a:ext cx="1023936" cy="1876425"/>
            <a:chOff x="3825513" y="3108959"/>
            <a:chExt cx="1023936" cy="1876425"/>
          </a:xfrm>
        </p:grpSpPr>
        <p:sp>
          <p:nvSpPr>
            <p:cNvPr id="4" name="Smiley Face 3"/>
            <p:cNvSpPr/>
            <p:nvPr/>
          </p:nvSpPr>
          <p:spPr>
            <a:xfrm>
              <a:off x="4101737" y="3108959"/>
              <a:ext cx="485775" cy="476250"/>
            </a:xfrm>
            <a:prstGeom prst="smileyFac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6" name="Straight Connector 5"/>
            <p:cNvCxnSpPr>
              <a:stCxn id="4" idx="4"/>
            </p:cNvCxnSpPr>
            <p:nvPr/>
          </p:nvCxnSpPr>
          <p:spPr>
            <a:xfrm flipH="1">
              <a:off x="4330337" y="3585209"/>
              <a:ext cx="14288" cy="762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4325574" y="3728084"/>
              <a:ext cx="523875" cy="23812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825513" y="3728084"/>
              <a:ext cx="500061" cy="24394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4075543" y="4341918"/>
              <a:ext cx="250031" cy="64346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337480" y="4336098"/>
              <a:ext cx="216694" cy="64928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7625000" y="3827415"/>
            <a:ext cx="1023936" cy="1876425"/>
            <a:chOff x="6318714" y="3108959"/>
            <a:chExt cx="1023936" cy="1876425"/>
          </a:xfrm>
        </p:grpSpPr>
        <p:sp>
          <p:nvSpPr>
            <p:cNvPr id="17" name="Smiley Face 16"/>
            <p:cNvSpPr/>
            <p:nvPr/>
          </p:nvSpPr>
          <p:spPr>
            <a:xfrm>
              <a:off x="6594938" y="3108959"/>
              <a:ext cx="485775" cy="476250"/>
            </a:xfrm>
            <a:prstGeom prst="smileyFac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8" name="Straight Connector 17"/>
            <p:cNvCxnSpPr>
              <a:stCxn id="17" idx="4"/>
            </p:cNvCxnSpPr>
            <p:nvPr/>
          </p:nvCxnSpPr>
          <p:spPr>
            <a:xfrm flipH="1">
              <a:off x="6823538" y="3585209"/>
              <a:ext cx="14288" cy="762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818775" y="3728084"/>
              <a:ext cx="523875" cy="23812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6318714" y="3728084"/>
              <a:ext cx="500061" cy="24394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6568744" y="4341918"/>
              <a:ext cx="250031" cy="64346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830681" y="4336098"/>
              <a:ext cx="216694" cy="64928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7" name="Oval Callout 26"/>
          <p:cNvSpPr/>
          <p:nvPr/>
        </p:nvSpPr>
        <p:spPr>
          <a:xfrm>
            <a:off x="8509871" y="1675290"/>
            <a:ext cx="2711497" cy="1314453"/>
          </a:xfrm>
          <a:prstGeom prst="wedgeEllipseCallout">
            <a:avLst>
              <a:gd name="adj1" fmla="val -51837"/>
              <a:gd name="adj2" fmla="val 13206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2400" dirty="0"/>
              <a:t>איך נכרה את המטבע החדש שלנו בזול?</a:t>
            </a:r>
          </a:p>
        </p:txBody>
      </p:sp>
      <p:sp>
        <p:nvSpPr>
          <p:cNvPr id="30" name="Cloud Callout 29"/>
          <p:cNvSpPr/>
          <p:nvPr/>
        </p:nvSpPr>
        <p:spPr>
          <a:xfrm>
            <a:off x="4905270" y="2182052"/>
            <a:ext cx="2618217" cy="1306286"/>
          </a:xfrm>
          <a:prstGeom prst="cloudCallout">
            <a:avLst>
              <a:gd name="adj1" fmla="val -76802"/>
              <a:gd name="adj2" fmla="val 765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2400" dirty="0" smtClean="0"/>
              <a:t>סטודנטים...</a:t>
            </a:r>
            <a:endParaRPr lang="he-IL" sz="2400" dirty="0"/>
          </a:p>
        </p:txBody>
      </p:sp>
      <p:sp>
        <p:nvSpPr>
          <p:cNvPr id="31" name="Cloud Callout 30"/>
          <p:cNvSpPr/>
          <p:nvPr/>
        </p:nvSpPr>
        <p:spPr>
          <a:xfrm>
            <a:off x="4905270" y="2192659"/>
            <a:ext cx="2618217" cy="1306286"/>
          </a:xfrm>
          <a:prstGeom prst="cloudCallout">
            <a:avLst>
              <a:gd name="adj1" fmla="val 64892"/>
              <a:gd name="adj2" fmla="val 735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2400" dirty="0" smtClean="0"/>
              <a:t>סטודנטים...</a:t>
            </a:r>
            <a:endParaRPr lang="he-IL" sz="2400" dirty="0"/>
          </a:p>
        </p:txBody>
      </p:sp>
      <p:sp>
        <p:nvSpPr>
          <p:cNvPr id="32" name="Oval Callout 31"/>
          <p:cNvSpPr/>
          <p:nvPr/>
        </p:nvSpPr>
        <p:spPr>
          <a:xfrm>
            <a:off x="850017" y="2810608"/>
            <a:ext cx="2711497" cy="1314453"/>
          </a:xfrm>
          <a:prstGeom prst="wedgeEllipseCallout">
            <a:avLst>
              <a:gd name="adj1" fmla="val 52704"/>
              <a:gd name="adj2" fmla="val 505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2400" dirty="0" smtClean="0"/>
              <a:t>בואו נארגן האקתון!</a:t>
            </a:r>
            <a:endParaRPr lang="he-IL" sz="2400" dirty="0"/>
          </a:p>
        </p:txBody>
      </p:sp>
      <p:grpSp>
        <p:nvGrpSpPr>
          <p:cNvPr id="38" name="Group 37"/>
          <p:cNvGrpSpPr/>
          <p:nvPr/>
        </p:nvGrpSpPr>
        <p:grpSpPr>
          <a:xfrm>
            <a:off x="4905270" y="3827415"/>
            <a:ext cx="1023936" cy="1876425"/>
            <a:chOff x="6318714" y="3108959"/>
            <a:chExt cx="1023936" cy="1876425"/>
          </a:xfrm>
        </p:grpSpPr>
        <p:sp>
          <p:nvSpPr>
            <p:cNvPr id="39" name="Smiley Face 38"/>
            <p:cNvSpPr/>
            <p:nvPr/>
          </p:nvSpPr>
          <p:spPr>
            <a:xfrm>
              <a:off x="6594938" y="3108959"/>
              <a:ext cx="485775" cy="476250"/>
            </a:xfrm>
            <a:prstGeom prst="smileyFac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40" name="Straight Connector 39"/>
            <p:cNvCxnSpPr>
              <a:stCxn id="39" idx="4"/>
            </p:cNvCxnSpPr>
            <p:nvPr/>
          </p:nvCxnSpPr>
          <p:spPr>
            <a:xfrm flipH="1">
              <a:off x="6823538" y="3585209"/>
              <a:ext cx="14288" cy="762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6818775" y="3728084"/>
              <a:ext cx="523875" cy="23812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6318714" y="3728084"/>
              <a:ext cx="500061" cy="24394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6568744" y="4341918"/>
              <a:ext cx="250031" cy="64346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830681" y="4336098"/>
              <a:ext cx="216694" cy="64928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6272278" y="3823253"/>
            <a:ext cx="1023936" cy="1876425"/>
            <a:chOff x="6318714" y="3108959"/>
            <a:chExt cx="1023936" cy="1876425"/>
          </a:xfrm>
        </p:grpSpPr>
        <p:sp>
          <p:nvSpPr>
            <p:cNvPr id="46" name="Smiley Face 45"/>
            <p:cNvSpPr/>
            <p:nvPr/>
          </p:nvSpPr>
          <p:spPr>
            <a:xfrm>
              <a:off x="6594938" y="3108959"/>
              <a:ext cx="485775" cy="476250"/>
            </a:xfrm>
            <a:prstGeom prst="smileyFac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47" name="Straight Connector 46"/>
            <p:cNvCxnSpPr>
              <a:stCxn id="46" idx="4"/>
            </p:cNvCxnSpPr>
            <p:nvPr/>
          </p:nvCxnSpPr>
          <p:spPr>
            <a:xfrm flipH="1">
              <a:off x="6823538" y="3585209"/>
              <a:ext cx="14288" cy="762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6818775" y="3728084"/>
              <a:ext cx="523875" cy="23812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6318714" y="3728084"/>
              <a:ext cx="500061" cy="24394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6568744" y="4341918"/>
              <a:ext cx="250031" cy="64346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6830681" y="4336098"/>
              <a:ext cx="216694" cy="64928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2" name="Cloud Callout 51"/>
          <p:cNvSpPr/>
          <p:nvPr/>
        </p:nvSpPr>
        <p:spPr>
          <a:xfrm>
            <a:off x="4914787" y="2171445"/>
            <a:ext cx="2618217" cy="1306286"/>
          </a:xfrm>
          <a:prstGeom prst="cloudCallout">
            <a:avLst>
              <a:gd name="adj1" fmla="val 14002"/>
              <a:gd name="adj2" fmla="val 745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2400" dirty="0" smtClean="0"/>
              <a:t>סטודנטים...</a:t>
            </a:r>
            <a:endParaRPr lang="he-IL" sz="2400" dirty="0"/>
          </a:p>
        </p:txBody>
      </p:sp>
      <p:sp>
        <p:nvSpPr>
          <p:cNvPr id="53" name="Cloud Callout 52"/>
          <p:cNvSpPr/>
          <p:nvPr/>
        </p:nvSpPr>
        <p:spPr>
          <a:xfrm>
            <a:off x="4918332" y="2179596"/>
            <a:ext cx="2618217" cy="1306286"/>
          </a:xfrm>
          <a:prstGeom prst="cloudCallout">
            <a:avLst>
              <a:gd name="adj1" fmla="val -19925"/>
              <a:gd name="adj2" fmla="val 785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2400" dirty="0" smtClean="0"/>
              <a:t>סטודנטים...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1338006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27" grpId="0" animBg="1"/>
      <p:bldP spid="30" grpId="0" animBg="1"/>
      <p:bldP spid="31" grpId="0" animBg="1"/>
      <p:bldP spid="32" grpId="0" animBg="1"/>
      <p:bldP spid="52" grpId="0" animBg="1"/>
      <p:bldP spid="5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527972"/>
            <a:ext cx="8534400" cy="1507067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Important clarifications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341746"/>
            <a:ext cx="8534400" cy="4350328"/>
          </a:xfrm>
        </p:spPr>
        <p:txBody>
          <a:bodyPr>
            <a:normAutofit fontScale="92500" lnSpcReduction="10000"/>
          </a:bodyPr>
          <a:lstStyle/>
          <a:p>
            <a:r>
              <a:rPr lang="he-IL" sz="2800" b="1" u="sng" dirty="0" smtClean="0">
                <a:solidFill>
                  <a:schemeClr val="tx1"/>
                </a:solidFill>
              </a:rPr>
              <a:t>הבהרה: </a:t>
            </a:r>
          </a:p>
          <a:p>
            <a:pPr lvl="1"/>
            <a:r>
              <a:rPr lang="he-IL" sz="2400" dirty="0" smtClean="0">
                <a:solidFill>
                  <a:schemeClr val="tx1"/>
                </a:solidFill>
              </a:rPr>
              <a:t>במצגת זו אסביר על המושגים </a:t>
            </a:r>
            <a:r>
              <a:rPr lang="en-US" sz="2400" dirty="0" smtClean="0">
                <a:solidFill>
                  <a:schemeClr val="tx1"/>
                </a:solidFill>
              </a:rPr>
              <a:t>bitcoin, block-chain, collision-resistant hash functions</a:t>
            </a:r>
            <a:r>
              <a:rPr lang="he-IL" sz="2400" dirty="0" smtClean="0">
                <a:solidFill>
                  <a:schemeClr val="tx1"/>
                </a:solidFill>
              </a:rPr>
              <a:t> ועוד.</a:t>
            </a:r>
          </a:p>
          <a:p>
            <a:pPr lvl="1"/>
            <a:r>
              <a:rPr lang="he-IL" sz="2400" dirty="0" smtClean="0">
                <a:solidFill>
                  <a:schemeClr val="tx1"/>
                </a:solidFill>
              </a:rPr>
              <a:t>אולם, ההסברים יהיו פישוט יתר והם לוקים בחסר, אינם מלאים ו\או לא לגמרי נכונים.</a:t>
            </a:r>
          </a:p>
          <a:p>
            <a:pPr lvl="1"/>
            <a:r>
              <a:rPr lang="he-IL" sz="2400" dirty="0" smtClean="0">
                <a:solidFill>
                  <a:schemeClr val="tx1"/>
                </a:solidFill>
              </a:rPr>
              <a:t>אנסה לציין בכל מקום שיש סטייה מהמושג האמיתי, ואתם יכולים גם לשאול אותי לגבי זה לאחר ההאקתון.</a:t>
            </a:r>
          </a:p>
          <a:p>
            <a:r>
              <a:rPr lang="he-IL" sz="2800" b="1" u="sng" dirty="0" smtClean="0">
                <a:solidFill>
                  <a:schemeClr val="tx1"/>
                </a:solidFill>
              </a:rPr>
              <a:t>תזכורת:</a:t>
            </a:r>
            <a:r>
              <a:rPr lang="he-IL" sz="2800" dirty="0" smtClean="0">
                <a:solidFill>
                  <a:schemeClr val="tx1"/>
                </a:solidFill>
              </a:rPr>
              <a:t> ההאקתון הינו תחרות בין הקבוצות. </a:t>
            </a:r>
          </a:p>
          <a:p>
            <a:pPr lvl="1"/>
            <a:r>
              <a:rPr lang="he-IL" sz="2200" dirty="0" smtClean="0">
                <a:solidFill>
                  <a:schemeClr val="tx1"/>
                </a:solidFill>
              </a:rPr>
              <a:t>אם יש לכם רעיונות טובים, מומלץ לשמור אותם בתוך הקבוצה. </a:t>
            </a:r>
          </a:p>
          <a:p>
            <a:pPr lvl="1"/>
            <a:r>
              <a:rPr lang="he-IL" sz="2400" dirty="0" smtClean="0">
                <a:solidFill>
                  <a:schemeClr val="tx1"/>
                </a:solidFill>
              </a:rPr>
              <a:t>היו ספורטיבייים ואל תפריעו לקבוצות אחרות.</a:t>
            </a:r>
          </a:p>
        </p:txBody>
      </p:sp>
    </p:spTree>
    <p:extLst>
      <p:ext uri="{BB962C8B-B14F-4D97-AF65-F5344CB8AC3E}">
        <p14:creationId xmlns:p14="http://schemas.microsoft.com/office/powerpoint/2010/main" val="189090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0"/>
            <a:r>
              <a:rPr lang="en-US" dirty="0" smtClean="0">
                <a:solidFill>
                  <a:schemeClr val="bg1"/>
                </a:solidFill>
              </a:rPr>
              <a:t>Your mission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he-IL" sz="3600" dirty="0" smtClean="0">
                <a:solidFill>
                  <a:schemeClr val="tx1"/>
                </a:solidFill>
              </a:rPr>
              <a:t>כמו ביטקוין, גם המטבע החדש שלנו זקוק לכורים. </a:t>
            </a:r>
          </a:p>
          <a:p>
            <a:r>
              <a:rPr lang="he-IL" sz="3600" dirty="0" smtClean="0">
                <a:solidFill>
                  <a:schemeClr val="tx1"/>
                </a:solidFill>
              </a:rPr>
              <a:t>אתם תשמשו בתור הכורים של המטבע שלנו!</a:t>
            </a:r>
          </a:p>
          <a:p>
            <a:r>
              <a:rPr lang="he-IL" sz="3600" dirty="0" smtClean="0">
                <a:solidFill>
                  <a:schemeClr val="tx1"/>
                </a:solidFill>
              </a:rPr>
              <a:t>כזכור, כרייה צריכה להיות פעולה יקרה על מנת לדאוג לעקביות ולמנוע רמאויות.</a:t>
            </a:r>
          </a:p>
          <a:p>
            <a:r>
              <a:rPr lang="he-IL" sz="3600" dirty="0" smtClean="0">
                <a:solidFill>
                  <a:schemeClr val="tx1"/>
                </a:solidFill>
              </a:rPr>
              <a:t>לכן, כדי לכרות בלוקים חדשים בשרשרת שלנו, תצטרכו למצוא התנגשויות בפונקצית גיבוב שקשה למצוא בה התנגשויות.</a:t>
            </a:r>
          </a:p>
        </p:txBody>
      </p:sp>
    </p:spTree>
    <p:extLst>
      <p:ext uri="{BB962C8B-B14F-4D97-AF65-F5344CB8AC3E}">
        <p14:creationId xmlns:p14="http://schemas.microsoft.com/office/powerpoint/2010/main" val="1957153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0"/>
            <a:r>
              <a:rPr lang="en-US" dirty="0" smtClean="0">
                <a:solidFill>
                  <a:schemeClr val="bg1"/>
                </a:solidFill>
              </a:rPr>
              <a:t>Your mission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799"/>
            <a:ext cx="8534400" cy="4056017"/>
          </a:xfrm>
        </p:spPr>
        <p:txBody>
          <a:bodyPr>
            <a:noAutofit/>
          </a:bodyPr>
          <a:lstStyle/>
          <a:p>
            <a:r>
              <a:rPr lang="he-IL" sz="2800" dirty="0" smtClean="0">
                <a:solidFill>
                  <a:schemeClr val="tx1"/>
                </a:solidFill>
              </a:rPr>
              <a:t>ישנה דרישה נוספת עבור ההתנגשויות שתמצאו – תחילית המחרוזות יכילו פריט מזהה על הבלוק הקודם בשרשרת ופריט מזהה עליכם. </a:t>
            </a:r>
          </a:p>
          <a:p>
            <a:pPr lvl="1"/>
            <a:r>
              <a:rPr lang="he-IL" sz="2600" dirty="0" smtClean="0">
                <a:solidFill>
                  <a:schemeClr val="tx1"/>
                </a:solidFill>
              </a:rPr>
              <a:t>באופן מפורש, המחרוזות יהיו מהצורה</a:t>
            </a:r>
            <a:endParaRPr lang="he-IL" sz="2600" dirty="0">
              <a:solidFill>
                <a:schemeClr val="tx1"/>
              </a:solidFill>
            </a:endParaRPr>
          </a:p>
          <a:p>
            <a:pPr marL="0" indent="0" algn="ctr" rtl="0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challenge + </a:t>
            </a:r>
            <a:r>
              <a:rPr lang="en-US" sz="2800" dirty="0" err="1" smtClean="0">
                <a:solidFill>
                  <a:schemeClr val="tx1"/>
                </a:solidFill>
              </a:rPr>
              <a:t>teamID</a:t>
            </a:r>
            <a:r>
              <a:rPr lang="en-US" sz="2800" dirty="0" smtClean="0">
                <a:solidFill>
                  <a:schemeClr val="tx1"/>
                </a:solidFill>
              </a:rPr>
              <a:t> + string</a:t>
            </a:r>
          </a:p>
          <a:p>
            <a:r>
              <a:rPr lang="he-IL" sz="2800" dirty="0" smtClean="0">
                <a:solidFill>
                  <a:schemeClr val="tx1"/>
                </a:solidFill>
              </a:rPr>
              <a:t>ה</a:t>
            </a:r>
            <a:r>
              <a:rPr lang="en-US" sz="2800" dirty="0" smtClean="0">
                <a:solidFill>
                  <a:schemeClr val="tx1"/>
                </a:solidFill>
              </a:rPr>
              <a:t>challenge</a:t>
            </a:r>
            <a:r>
              <a:rPr lang="he-IL" sz="2800" dirty="0" smtClean="0">
                <a:solidFill>
                  <a:schemeClr val="tx1"/>
                </a:solidFill>
              </a:rPr>
              <a:t> יסופק על ידנו ומקשר לבלוק הקודם, </a:t>
            </a:r>
            <a:r>
              <a:rPr lang="en-US" sz="2800" dirty="0" err="1" smtClean="0">
                <a:solidFill>
                  <a:schemeClr val="tx1"/>
                </a:solidFill>
              </a:rPr>
              <a:t>teamID</a:t>
            </a:r>
            <a:r>
              <a:rPr lang="he-IL" sz="2800" dirty="0" smtClean="0">
                <a:solidFill>
                  <a:schemeClr val="tx1"/>
                </a:solidFill>
              </a:rPr>
              <a:t> יהיה מספר הקבוצה שלכם, שתקבלו מאיתנו. </a:t>
            </a:r>
          </a:p>
          <a:p>
            <a:r>
              <a:rPr lang="he-IL" sz="2800" dirty="0" smtClean="0">
                <a:solidFill>
                  <a:schemeClr val="tx1"/>
                </a:solidFill>
              </a:rPr>
              <a:t>הסבר מפורט נמצא בדפי ההסברים.</a:t>
            </a:r>
          </a:p>
        </p:txBody>
      </p:sp>
    </p:spTree>
    <p:extLst>
      <p:ext uri="{BB962C8B-B14F-4D97-AF65-F5344CB8AC3E}">
        <p14:creationId xmlns:p14="http://schemas.microsoft.com/office/powerpoint/2010/main" val="204750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18836"/>
            <a:ext cx="8534400" cy="5310909"/>
          </a:xfrm>
        </p:spPr>
        <p:txBody>
          <a:bodyPr>
            <a:noAutofit/>
          </a:bodyPr>
          <a:lstStyle/>
          <a:p>
            <a:r>
              <a:rPr lang="he-IL" sz="3600" b="1" u="sng" dirty="0" smtClean="0">
                <a:solidFill>
                  <a:schemeClr val="tx1"/>
                </a:solidFill>
              </a:rPr>
              <a:t>הערה חשובה:</a:t>
            </a:r>
            <a:r>
              <a:rPr lang="he-IL" sz="3200" dirty="0" smtClean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he-IL" sz="2800" dirty="0" smtClean="0">
                <a:solidFill>
                  <a:schemeClr val="tx1"/>
                </a:solidFill>
              </a:rPr>
              <a:t>כריית בלוק חדש תלויה במצב ה </a:t>
            </a:r>
            <a:r>
              <a:rPr lang="en-US" sz="2800" dirty="0" smtClean="0">
                <a:solidFill>
                  <a:schemeClr val="tx1"/>
                </a:solidFill>
              </a:rPr>
              <a:t>block-chain</a:t>
            </a:r>
            <a:r>
              <a:rPr lang="he-IL" sz="2800" dirty="0" smtClean="0">
                <a:solidFill>
                  <a:schemeClr val="tx1"/>
                </a:solidFill>
              </a:rPr>
              <a:t>, ובפרט בבלוק הקודם.</a:t>
            </a:r>
          </a:p>
          <a:p>
            <a:pPr lvl="1"/>
            <a:r>
              <a:rPr lang="he-IL" sz="2800" dirty="0">
                <a:solidFill>
                  <a:schemeClr val="tx1"/>
                </a:solidFill>
              </a:rPr>
              <a:t>אם נוצר בלוק חדש בשרשרת, הוא משנה את מצב ה</a:t>
            </a:r>
            <a:r>
              <a:rPr lang="en-US" sz="2800" dirty="0" smtClean="0">
                <a:solidFill>
                  <a:schemeClr val="tx1"/>
                </a:solidFill>
              </a:rPr>
              <a:t>block-chain</a:t>
            </a:r>
            <a:endParaRPr lang="he-IL" sz="2800" dirty="0" smtClean="0">
              <a:solidFill>
                <a:schemeClr val="tx1"/>
              </a:solidFill>
            </a:endParaRPr>
          </a:p>
          <a:p>
            <a:pPr lvl="2"/>
            <a:r>
              <a:rPr lang="he-IL" sz="2600" dirty="0" smtClean="0">
                <a:solidFill>
                  <a:schemeClr val="tx1"/>
                </a:solidFill>
              </a:rPr>
              <a:t>כל </a:t>
            </a:r>
            <a:r>
              <a:rPr lang="he-IL" sz="2600" dirty="0" smtClean="0">
                <a:solidFill>
                  <a:schemeClr val="tx1"/>
                </a:solidFill>
              </a:rPr>
              <a:t>החישובים שבוצעו עבור הבלוק הקודם אינם רלוונטים עוד</a:t>
            </a:r>
            <a:r>
              <a:rPr lang="he-IL" sz="2600" dirty="0" smtClean="0">
                <a:solidFill>
                  <a:schemeClr val="tx1"/>
                </a:solidFill>
              </a:rPr>
              <a:t>!</a:t>
            </a:r>
          </a:p>
          <a:p>
            <a:pPr lvl="2"/>
            <a:r>
              <a:rPr lang="he-IL" sz="2600" dirty="0" smtClean="0">
                <a:solidFill>
                  <a:schemeClr val="tx1"/>
                </a:solidFill>
              </a:rPr>
              <a:t>(בביטקוין הסיטואציה דומה אך הרבה יותר מורכבת הרבה יותר...)</a:t>
            </a:r>
            <a:endParaRPr lang="he-IL" sz="2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9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295564"/>
            <a:ext cx="8943115" cy="4433190"/>
          </a:xfrm>
        </p:spPr>
        <p:txBody>
          <a:bodyPr>
            <a:normAutofit/>
          </a:bodyPr>
          <a:lstStyle/>
          <a:p>
            <a:r>
              <a:rPr lang="he-IL" sz="4800" dirty="0" smtClean="0">
                <a:solidFill>
                  <a:schemeClr val="tx1"/>
                </a:solidFill>
              </a:rPr>
              <a:t>אתם מקבלים מאיתנו 2 קבצים –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4400" dirty="0" smtClean="0">
                <a:solidFill>
                  <a:schemeClr val="tx1"/>
                </a:solidFill>
              </a:rPr>
              <a:t>BlockChainCleint.jar</a:t>
            </a:r>
            <a:endParaRPr lang="he-IL" sz="4400" dirty="0" smtClean="0">
              <a:solidFill>
                <a:schemeClr val="tx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4400" dirty="0" smtClean="0">
                <a:solidFill>
                  <a:schemeClr val="tx1"/>
                </a:solidFill>
              </a:rPr>
              <a:t>SecretHash.java</a:t>
            </a:r>
            <a:endParaRPr lang="he-IL" sz="4400" dirty="0" smtClean="0">
              <a:solidFill>
                <a:schemeClr val="tx1"/>
              </a:solidFill>
            </a:endParaRPr>
          </a:p>
          <a:p>
            <a:pPr lvl="1"/>
            <a:r>
              <a:rPr lang="he-IL" sz="4400" dirty="0" smtClean="0">
                <a:solidFill>
                  <a:schemeClr val="tx1"/>
                </a:solidFill>
              </a:rPr>
              <a:t>יש להוריד את הקבצים מאתר הקורס, בלשונית </a:t>
            </a:r>
            <a:r>
              <a:rPr lang="en-US" sz="4400" dirty="0">
                <a:solidFill>
                  <a:schemeClr val="tx1"/>
                </a:solidFill>
              </a:rPr>
              <a:t>H</a:t>
            </a:r>
            <a:r>
              <a:rPr lang="en-US" sz="4400" dirty="0" smtClean="0">
                <a:solidFill>
                  <a:schemeClr val="tx1"/>
                </a:solidFill>
              </a:rPr>
              <a:t>ackathon</a:t>
            </a:r>
            <a:r>
              <a:rPr lang="he-IL" sz="44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pPr algn="ctr" rtl="0"/>
            <a:r>
              <a:rPr lang="en-US" dirty="0" smtClean="0">
                <a:solidFill>
                  <a:schemeClr val="bg1"/>
                </a:solidFill>
              </a:rPr>
              <a:t>Your mission</a:t>
            </a:r>
            <a:endParaRPr lang="he-I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1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0"/>
            <a:r>
              <a:rPr lang="en-US" dirty="0" smtClean="0">
                <a:solidFill>
                  <a:schemeClr val="bg1"/>
                </a:solidFill>
              </a:rPr>
              <a:t>Your mission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295564"/>
            <a:ext cx="9269685" cy="4629133"/>
          </a:xfrm>
        </p:spPr>
        <p:txBody>
          <a:bodyPr>
            <a:normAutofit lnSpcReduction="10000"/>
          </a:bodyPr>
          <a:lstStyle/>
          <a:p>
            <a:r>
              <a:rPr lang="he-IL" sz="3200" dirty="0">
                <a:solidFill>
                  <a:schemeClr val="tx1"/>
                </a:solidFill>
              </a:rPr>
              <a:t>בעזרת הרצת הקובץ </a:t>
            </a:r>
            <a:r>
              <a:rPr lang="en-US" sz="3200" dirty="0">
                <a:solidFill>
                  <a:schemeClr val="tx1"/>
                </a:solidFill>
              </a:rPr>
              <a:t>BlockChainClient.jar </a:t>
            </a:r>
            <a:r>
              <a:rPr lang="he-IL" sz="3200" dirty="0">
                <a:solidFill>
                  <a:schemeClr val="tx1"/>
                </a:solidFill>
              </a:rPr>
              <a:t> תוכלו להתחבר לשרת שלנו. </a:t>
            </a:r>
          </a:p>
          <a:p>
            <a:r>
              <a:rPr lang="he-IL" sz="3200" dirty="0">
                <a:solidFill>
                  <a:schemeClr val="tx1"/>
                </a:solidFill>
              </a:rPr>
              <a:t>ההתחברות לשרת פשוטה מאוד, ומוסברת בדף ההסברים. </a:t>
            </a:r>
          </a:p>
          <a:p>
            <a:r>
              <a:rPr lang="he-IL" sz="3200" dirty="0">
                <a:solidFill>
                  <a:schemeClr val="tx1"/>
                </a:solidFill>
              </a:rPr>
              <a:t>כמו-כן, יש סרטון הסברה באתר</a:t>
            </a:r>
            <a:r>
              <a:rPr lang="he-IL" sz="3200" dirty="0" smtClean="0">
                <a:solidFill>
                  <a:schemeClr val="tx1"/>
                </a:solidFill>
              </a:rPr>
              <a:t>.</a:t>
            </a:r>
          </a:p>
          <a:p>
            <a:r>
              <a:rPr lang="he-IL" sz="3200" dirty="0" smtClean="0">
                <a:solidFill>
                  <a:schemeClr val="tx1"/>
                </a:solidFill>
              </a:rPr>
              <a:t>על כל קבוצה להתחבר עם </a:t>
            </a:r>
            <a:r>
              <a:rPr lang="he-IL" sz="3200" b="1" u="sng" dirty="0" smtClean="0">
                <a:solidFill>
                  <a:schemeClr val="tx1"/>
                </a:solidFill>
              </a:rPr>
              <a:t>מחשב יחיד</a:t>
            </a:r>
            <a:r>
              <a:rPr lang="he-IL" sz="3200" dirty="0" smtClean="0">
                <a:solidFill>
                  <a:schemeClr val="tx1"/>
                </a:solidFill>
              </a:rPr>
              <a:t> לשרת.</a:t>
            </a:r>
          </a:p>
          <a:p>
            <a:r>
              <a:rPr lang="he-IL" sz="3200" dirty="0" smtClean="0">
                <a:solidFill>
                  <a:schemeClr val="tx1"/>
                </a:solidFill>
              </a:rPr>
              <a:t>במידה ואתם מסתבכים עם ההתחברות לשרת, פנו לאחד המרצים או המתרגלים.</a:t>
            </a:r>
          </a:p>
        </p:txBody>
      </p:sp>
    </p:spTree>
    <p:extLst>
      <p:ext uri="{BB962C8B-B14F-4D97-AF65-F5344CB8AC3E}">
        <p14:creationId xmlns:p14="http://schemas.microsoft.com/office/powerpoint/2010/main" val="270466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0"/>
            <a:r>
              <a:rPr lang="en-US" dirty="0" smtClean="0">
                <a:solidFill>
                  <a:schemeClr val="bg1"/>
                </a:solidFill>
              </a:rPr>
              <a:t>Your mission</a:t>
            </a:r>
            <a:endParaRPr lang="he-IL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4212" y="447676"/>
                <a:ext cx="8534400" cy="44577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he-IL" sz="3200" dirty="0" smtClean="0">
                    <a:solidFill>
                      <a:schemeClr val="tx1"/>
                    </a:solidFill>
                  </a:rPr>
                  <a:t>הקובץ </a:t>
                </a:r>
                <a:r>
                  <a:rPr lang="en-US" sz="3200" dirty="0" smtClean="0">
                    <a:solidFill>
                      <a:schemeClr val="tx1"/>
                    </a:solidFill>
                  </a:rPr>
                  <a:t>SecretHash.java</a:t>
                </a:r>
                <a:r>
                  <a:rPr lang="he-IL" sz="3200" dirty="0" smtClean="0">
                    <a:solidFill>
                      <a:schemeClr val="tx1"/>
                    </a:solidFill>
                  </a:rPr>
                  <a:t> מכיל </a:t>
                </a:r>
                <a:r>
                  <a:rPr lang="he-IL" sz="3200" dirty="0">
                    <a:solidFill>
                      <a:schemeClr val="tx1"/>
                    </a:solidFill>
                  </a:rPr>
                  <a:t>את המחלקה </a:t>
                </a:r>
                <a:r>
                  <a:rPr lang="en-US" sz="3200" dirty="0" err="1">
                    <a:solidFill>
                      <a:schemeClr val="tx1"/>
                    </a:solidFill>
                  </a:rPr>
                  <a:t>SecretHash</a:t>
                </a:r>
                <a:r>
                  <a:rPr lang="he-IL" sz="3200" dirty="0">
                    <a:solidFill>
                      <a:schemeClr val="tx1"/>
                    </a:solidFill>
                  </a:rPr>
                  <a:t> עם שתי </a:t>
                </a:r>
                <a:r>
                  <a:rPr lang="he-IL" sz="3200" dirty="0" smtClean="0">
                    <a:solidFill>
                      <a:schemeClr val="tx1"/>
                    </a:solidFill>
                  </a:rPr>
                  <a:t>פונקציות: </a:t>
                </a:r>
              </a:p>
              <a:p>
                <a:pPr marL="457200" indent="-457200" algn="l" rtl="0">
                  <a:buFont typeface="+mj-lt"/>
                  <a:buAutoNum type="arabicPeriod"/>
                </a:pPr>
                <a:r>
                  <a:rPr lang="en-US" sz="3200" dirty="0" smtClean="0">
                    <a:solidFill>
                      <a:schemeClr val="tx1"/>
                    </a:solidFill>
                  </a:rPr>
                  <a:t>String </a:t>
                </a:r>
                <a:r>
                  <a:rPr lang="en-US" sz="3200" dirty="0" err="1" smtClean="0">
                    <a:solidFill>
                      <a:schemeClr val="tx1"/>
                    </a:solidFill>
                  </a:rPr>
                  <a:t>secretHash</a:t>
                </a:r>
                <a:r>
                  <a:rPr lang="en-US" sz="3200" dirty="0" smtClean="0">
                    <a:solidFill>
                      <a:schemeClr val="tx1"/>
                    </a:solidFill>
                  </a:rPr>
                  <a:t>(String input)</a:t>
                </a:r>
              </a:p>
              <a:p>
                <a:pPr marL="457200" indent="-457200" algn="l" rtl="0">
                  <a:buFont typeface="+mj-lt"/>
                  <a:buAutoNum type="arabicPeriod"/>
                </a:pPr>
                <a:r>
                  <a:rPr lang="en-US" sz="3200" dirty="0" smtClean="0">
                    <a:solidFill>
                      <a:schemeClr val="tx1"/>
                    </a:solidFill>
                  </a:rPr>
                  <a:t>void </a:t>
                </a:r>
                <a:r>
                  <a:rPr lang="en-US" sz="3200" dirty="0" err="1" smtClean="0">
                    <a:solidFill>
                      <a:schemeClr val="tx1"/>
                    </a:solidFill>
                  </a:rPr>
                  <a:t>setDifficulty</a:t>
                </a:r>
                <a:r>
                  <a:rPr lang="en-US" sz="3200" dirty="0" smtClean="0">
                    <a:solidFill>
                      <a:schemeClr val="tx1"/>
                    </a:solidFill>
                  </a:rPr>
                  <a:t>(</a:t>
                </a:r>
                <a:r>
                  <a:rPr lang="en-US" sz="3200" dirty="0" err="1" smtClean="0">
                    <a:solidFill>
                      <a:schemeClr val="tx1"/>
                    </a:solidFill>
                  </a:rPr>
                  <a:t>int</a:t>
                </a:r>
                <a:r>
                  <a:rPr lang="en-US" sz="3200" dirty="0" smtClean="0">
                    <a:solidFill>
                      <a:schemeClr val="tx1"/>
                    </a:solidFill>
                  </a:rPr>
                  <a:t> difficulty)</a:t>
                </a:r>
                <a:endParaRPr lang="he-IL" sz="3200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z="2800" dirty="0" err="1" smtClean="0">
                    <a:solidFill>
                      <a:schemeClr val="tx1"/>
                    </a:solidFill>
                  </a:rPr>
                  <a:t>secretHash</a:t>
                </a:r>
                <a:r>
                  <a:rPr lang="he-IL" sz="2800" dirty="0" smtClean="0">
                    <a:solidFill>
                      <a:schemeClr val="tx1"/>
                    </a:solidFill>
                  </a:rPr>
                  <a:t> הינה פונקציית הגיבוב.</a:t>
                </a:r>
              </a:p>
              <a:p>
                <a:pPr lvl="1"/>
                <a:r>
                  <a:rPr lang="en-US" sz="2800" dirty="0" err="1" smtClean="0">
                    <a:solidFill>
                      <a:schemeClr val="tx1"/>
                    </a:solidFill>
                  </a:rPr>
                  <a:t>setDifficulty</a:t>
                </a:r>
                <a:r>
                  <a:rPr lang="he-IL" sz="2800" dirty="0" smtClean="0">
                    <a:solidFill>
                      <a:schemeClr val="tx1"/>
                    </a:solidFill>
                  </a:rPr>
                  <a:t> משנה את רמת הקושי 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(difficulty)</a:t>
                </a:r>
                <a:r>
                  <a:rPr lang="he-IL" sz="2800" dirty="0" smtClean="0">
                    <a:solidFill>
                      <a:schemeClr val="tx1"/>
                    </a:solidFill>
                  </a:rPr>
                  <a:t> של פונקציית הגיבוב.</a:t>
                </a:r>
              </a:p>
              <a:p>
                <a:pPr lvl="2"/>
                <a:r>
                  <a:rPr lang="he-IL" sz="2600" dirty="0" smtClean="0">
                    <a:solidFill>
                      <a:schemeClr val="tx1"/>
                    </a:solidFill>
                  </a:rPr>
                  <a:t>רמת הקושי גבוהה יותר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⇐</m:t>
                    </m:r>
                  </m:oMath>
                </a14:m>
                <a:r>
                  <a:rPr lang="he-IL" sz="2600" dirty="0" smtClean="0">
                    <a:solidFill>
                      <a:schemeClr val="tx1"/>
                    </a:solidFill>
                  </a:rPr>
                  <a:t> קשה יותר למצוא התנגשות.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4212" y="447676"/>
                <a:ext cx="8534400" cy="4457700"/>
              </a:xfrm>
              <a:blipFill>
                <a:blip r:embed="rId2"/>
                <a:stretch>
                  <a:fillRect l="-1214" r="-1214" b="-27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73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0"/>
            <a:r>
              <a:rPr lang="en-US" dirty="0" smtClean="0">
                <a:solidFill>
                  <a:schemeClr val="bg1"/>
                </a:solidFill>
              </a:rPr>
              <a:t>Your mission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447676"/>
            <a:ext cx="8534400" cy="4457700"/>
          </a:xfrm>
        </p:spPr>
        <p:txBody>
          <a:bodyPr>
            <a:normAutofit/>
          </a:bodyPr>
          <a:lstStyle/>
          <a:p>
            <a:pPr lvl="1"/>
            <a:r>
              <a:rPr lang="he-IL" sz="3200" b="1" u="sng" dirty="0" smtClean="0">
                <a:solidFill>
                  <a:schemeClr val="tx1"/>
                </a:solidFill>
              </a:rPr>
              <a:t>אל </a:t>
            </a:r>
            <a:r>
              <a:rPr lang="he-IL" sz="3200" b="1" u="sng" dirty="0">
                <a:solidFill>
                  <a:schemeClr val="tx1"/>
                </a:solidFill>
              </a:rPr>
              <a:t>תשנו את </a:t>
            </a:r>
            <a:r>
              <a:rPr lang="he-IL" sz="3200" b="1" u="sng" dirty="0" smtClean="0">
                <a:solidFill>
                  <a:schemeClr val="tx1"/>
                </a:solidFill>
              </a:rPr>
              <a:t>הקובץ </a:t>
            </a:r>
            <a:r>
              <a:rPr lang="en-US" sz="3200" b="1" u="sng" dirty="0" smtClean="0">
                <a:solidFill>
                  <a:schemeClr val="tx1"/>
                </a:solidFill>
              </a:rPr>
              <a:t>SecretHash.java</a:t>
            </a:r>
            <a:endParaRPr lang="he-IL" sz="3200" b="1" u="sng" dirty="0" smtClean="0">
              <a:solidFill>
                <a:schemeClr val="tx1"/>
              </a:solidFill>
            </a:endParaRPr>
          </a:p>
          <a:p>
            <a:pPr lvl="1"/>
            <a:r>
              <a:rPr lang="he-IL" sz="3200" b="1" u="sng" dirty="0" smtClean="0">
                <a:solidFill>
                  <a:schemeClr val="tx1"/>
                </a:solidFill>
              </a:rPr>
              <a:t>שנו את רמת הקושי אך ורק ע"י קריאה לפוקנציה </a:t>
            </a:r>
            <a:r>
              <a:rPr lang="en-US" sz="3200" b="1" u="sng" dirty="0" err="1" smtClean="0">
                <a:solidFill>
                  <a:schemeClr val="tx1"/>
                </a:solidFill>
              </a:rPr>
              <a:t>setDifficulty</a:t>
            </a:r>
            <a:r>
              <a:rPr lang="he-IL" sz="3200" b="1" u="sng" dirty="0" smtClean="0">
                <a:solidFill>
                  <a:schemeClr val="tx1"/>
                </a:solidFill>
              </a:rPr>
              <a:t>!</a:t>
            </a:r>
          </a:p>
          <a:p>
            <a:pPr lvl="1"/>
            <a:r>
              <a:rPr lang="he-IL" sz="3200" dirty="0" smtClean="0">
                <a:solidFill>
                  <a:schemeClr val="tx1"/>
                </a:solidFill>
              </a:rPr>
              <a:t>מומלץ </a:t>
            </a:r>
            <a:r>
              <a:rPr lang="he-IL" sz="3200" dirty="0">
                <a:solidFill>
                  <a:schemeClr val="tx1"/>
                </a:solidFill>
              </a:rPr>
              <a:t>לכתוב את הקוד שלכם בקובץ\קבצים נפרד\ים ולהוסיף את </a:t>
            </a:r>
            <a:r>
              <a:rPr lang="he-IL" sz="3200" dirty="0" smtClean="0">
                <a:solidFill>
                  <a:schemeClr val="tx1"/>
                </a:solidFill>
              </a:rPr>
              <a:t>הקובץ </a:t>
            </a:r>
            <a:r>
              <a:rPr lang="en-US" sz="3200" dirty="0" smtClean="0">
                <a:solidFill>
                  <a:schemeClr val="tx1"/>
                </a:solidFill>
              </a:rPr>
              <a:t>SecretHash.java</a:t>
            </a:r>
            <a:r>
              <a:rPr lang="he-IL" sz="3200" dirty="0" smtClean="0">
                <a:solidFill>
                  <a:schemeClr val="tx1"/>
                </a:solidFill>
              </a:rPr>
              <a:t> לפרוייקט שלכם.</a:t>
            </a:r>
          </a:p>
        </p:txBody>
      </p:sp>
    </p:spTree>
    <p:extLst>
      <p:ext uri="{BB962C8B-B14F-4D97-AF65-F5344CB8AC3E}">
        <p14:creationId xmlns:p14="http://schemas.microsoft.com/office/powerpoint/2010/main" val="27999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0"/>
            <a:r>
              <a:rPr lang="en-US" dirty="0" smtClean="0">
                <a:solidFill>
                  <a:schemeClr val="bg1"/>
                </a:solidFill>
              </a:rPr>
              <a:t>Your mission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548640"/>
            <a:ext cx="9988142" cy="4343642"/>
          </a:xfrm>
        </p:spPr>
        <p:txBody>
          <a:bodyPr>
            <a:noAutofit/>
          </a:bodyPr>
          <a:lstStyle/>
          <a:p>
            <a:r>
              <a:rPr lang="he-IL" sz="3600" dirty="0" smtClean="0">
                <a:solidFill>
                  <a:schemeClr val="tx1"/>
                </a:solidFill>
              </a:rPr>
              <a:t>עליכם לכתוב את קוד הכרייה, המוצא את הבלוק הבא בשרשרת בכל פעם שמתווסף בלוק חדש.</a:t>
            </a:r>
          </a:p>
          <a:p>
            <a:r>
              <a:rPr lang="he-IL" sz="3600" dirty="0" smtClean="0">
                <a:solidFill>
                  <a:schemeClr val="tx1"/>
                </a:solidFill>
              </a:rPr>
              <a:t>המרצים והמתרגלים של הקורס יסתובבו ביניכם וניתן להעזר בהם ולשאול אותם שאלות. </a:t>
            </a:r>
          </a:p>
          <a:p>
            <a:r>
              <a:rPr lang="he-IL" sz="3600" dirty="0" smtClean="0">
                <a:solidFill>
                  <a:schemeClr val="tx1"/>
                </a:solidFill>
              </a:rPr>
              <a:t>כדי לשמור על ספורטיביות ועניין, אנחנו לא נעזור עם תכנון האלגוריתם, אלא רק עם שאלות הבנה ובעיות טכניות.</a:t>
            </a:r>
          </a:p>
          <a:p>
            <a:endParaRPr lang="he-IL" sz="3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74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455" y="355600"/>
            <a:ext cx="10510981" cy="6248400"/>
          </a:xfrm>
        </p:spPr>
        <p:txBody>
          <a:bodyPr>
            <a:noAutofit/>
          </a:bodyPr>
          <a:lstStyle/>
          <a:p>
            <a:r>
              <a:rPr lang="he-IL" sz="3200" dirty="0" smtClean="0">
                <a:solidFill>
                  <a:schemeClr val="tx1"/>
                </a:solidFill>
              </a:rPr>
              <a:t>כרגע, השרת פועל עם רמת קושי </a:t>
            </a:r>
            <a:r>
              <a:rPr lang="en-US" sz="3200" dirty="0" smtClean="0">
                <a:solidFill>
                  <a:schemeClr val="tx1"/>
                </a:solidFill>
              </a:rPr>
              <a:t>0</a:t>
            </a:r>
            <a:r>
              <a:rPr lang="he-IL" sz="3200" dirty="0" smtClean="0">
                <a:solidFill>
                  <a:schemeClr val="tx1"/>
                </a:solidFill>
              </a:rPr>
              <a:t> כדי שתוכלו להתחבר אליו, לתרגל, לבדוק את האלגוריתם שלכם, ולהתכונן לתחרות.</a:t>
            </a:r>
          </a:p>
          <a:p>
            <a:pPr lvl="1"/>
            <a:r>
              <a:rPr lang="he-IL" sz="2800" b="1" dirty="0" smtClean="0">
                <a:solidFill>
                  <a:schemeClr val="tx1"/>
                </a:solidFill>
              </a:rPr>
              <a:t>שימו לב:</a:t>
            </a:r>
            <a:r>
              <a:rPr lang="he-IL" sz="2800" dirty="0" smtClean="0">
                <a:solidFill>
                  <a:schemeClr val="tx1"/>
                </a:solidFill>
              </a:rPr>
              <a:t> רמת קושי 0 קלה בהרבה מרמת הקושי שתהיה בתחרות!</a:t>
            </a:r>
          </a:p>
          <a:p>
            <a:r>
              <a:rPr lang="he-IL" sz="3200" dirty="0" smtClean="0">
                <a:solidFill>
                  <a:schemeClr val="tx1"/>
                </a:solidFill>
              </a:rPr>
              <a:t>בשעה 20:00 תתחיל התחרות. על כל כריית בלוק במהלך התחרות, תתוגמלו ב</a:t>
            </a:r>
            <a:r>
              <a:rPr lang="he-IL" sz="3200" b="1" dirty="0" smtClean="0">
                <a:solidFill>
                  <a:srgbClr val="FFFF00"/>
                </a:solidFill>
              </a:rPr>
              <a:t>100</a:t>
            </a:r>
            <a:r>
              <a:rPr lang="he-IL" sz="3200" dirty="0">
                <a:solidFill>
                  <a:schemeClr val="tx1"/>
                </a:solidFill>
              </a:rPr>
              <a:t> </a:t>
            </a:r>
            <a:r>
              <a:rPr lang="en-US" sz="3200" b="1" dirty="0" smtClean="0">
                <a:solidFill>
                  <a:srgbClr val="FFFF00"/>
                </a:solidFill>
              </a:rPr>
              <a:t>DS-Coins</a:t>
            </a:r>
            <a:r>
              <a:rPr lang="he-IL" sz="3200" dirty="0" smtClean="0">
                <a:solidFill>
                  <a:schemeClr val="tx1"/>
                </a:solidFill>
              </a:rPr>
              <a:t> </a:t>
            </a:r>
            <a:endParaRPr lang="he-IL" sz="3200" dirty="0">
              <a:solidFill>
                <a:schemeClr val="tx1"/>
              </a:solidFill>
            </a:endParaRPr>
          </a:p>
          <a:p>
            <a:r>
              <a:rPr lang="he-IL" sz="3200" dirty="0" smtClean="0">
                <a:solidFill>
                  <a:schemeClr val="tx1"/>
                </a:solidFill>
              </a:rPr>
              <a:t>התחרות תתחיל ברמת קושי 1 </a:t>
            </a:r>
            <a:endParaRPr lang="he-IL" sz="3200" dirty="0">
              <a:solidFill>
                <a:schemeClr val="tx1"/>
              </a:solidFill>
            </a:endParaRPr>
          </a:p>
          <a:p>
            <a:pPr lvl="1"/>
            <a:r>
              <a:rPr lang="he-IL" sz="2800" dirty="0" smtClean="0">
                <a:solidFill>
                  <a:schemeClr val="tx1"/>
                </a:solidFill>
              </a:rPr>
              <a:t>רמת </a:t>
            </a:r>
            <a:r>
              <a:rPr lang="he-IL" sz="2800" dirty="0">
                <a:solidFill>
                  <a:schemeClr val="tx1"/>
                </a:solidFill>
              </a:rPr>
              <a:t>הקושי תתעדכן במהלך </a:t>
            </a:r>
            <a:r>
              <a:rPr lang="he-IL" sz="2800" dirty="0" smtClean="0">
                <a:solidFill>
                  <a:schemeClr val="tx1"/>
                </a:solidFill>
              </a:rPr>
              <a:t>התחרות, אך תשאר ברמות 1-9.</a:t>
            </a:r>
          </a:p>
          <a:p>
            <a:pPr lvl="1"/>
            <a:r>
              <a:rPr lang="he-IL" sz="2800" dirty="0" smtClean="0">
                <a:solidFill>
                  <a:schemeClr val="tx1"/>
                </a:solidFill>
              </a:rPr>
              <a:t>מזכיר שוב – יש לעדכן את רמת הקושי </a:t>
            </a:r>
            <a:r>
              <a:rPr lang="he-IL" sz="2800" b="1" u="sng" dirty="0" smtClean="0">
                <a:solidFill>
                  <a:schemeClr val="tx1"/>
                </a:solidFill>
              </a:rPr>
              <a:t>אך ורק ע"י קריאה לפונקציה </a:t>
            </a:r>
            <a:r>
              <a:rPr lang="en-US" sz="2800" b="1" u="sng" dirty="0" err="1" smtClean="0">
                <a:solidFill>
                  <a:schemeClr val="tx1"/>
                </a:solidFill>
              </a:rPr>
              <a:t>setDifficulty</a:t>
            </a:r>
            <a:endParaRPr lang="he-IL" sz="28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4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455" y="355600"/>
            <a:ext cx="10510981" cy="62484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he-IL" sz="2800" b="1" u="sng" dirty="0">
              <a:solidFill>
                <a:schemeClr val="tx1"/>
              </a:solidFill>
            </a:endParaRPr>
          </a:p>
          <a:p>
            <a:r>
              <a:rPr lang="he-IL" sz="3200" dirty="0" smtClean="0">
                <a:solidFill>
                  <a:schemeClr val="tx1"/>
                </a:solidFill>
              </a:rPr>
              <a:t>בנוסף, יש לכם דפי תרגילים. </a:t>
            </a:r>
          </a:p>
          <a:p>
            <a:pPr lvl="1"/>
            <a:r>
              <a:rPr lang="he-IL" sz="2800" dirty="0" smtClean="0">
                <a:solidFill>
                  <a:schemeClr val="tx1"/>
                </a:solidFill>
              </a:rPr>
              <a:t>התרגילים הראשונים הם כדי לכוון אותכם בהדרגה למי שקצת אבוד. </a:t>
            </a:r>
          </a:p>
          <a:p>
            <a:pPr lvl="1"/>
            <a:r>
              <a:rPr lang="he-IL" sz="2800" dirty="0" smtClean="0">
                <a:solidFill>
                  <a:schemeClr val="tx1"/>
                </a:solidFill>
              </a:rPr>
              <a:t>התרגילים המתקדמים הינם </a:t>
            </a:r>
            <a:r>
              <a:rPr lang="he-IL" sz="2800" b="1" dirty="0" smtClean="0">
                <a:solidFill>
                  <a:srgbClr val="FFFF00"/>
                </a:solidFill>
              </a:rPr>
              <a:t>לניקוד נוסף </a:t>
            </a:r>
            <a:r>
              <a:rPr lang="he-IL" sz="2800" dirty="0" smtClean="0">
                <a:solidFill>
                  <a:schemeClr val="tx1"/>
                </a:solidFill>
              </a:rPr>
              <a:t>– ניתן להרוויח עוד       </a:t>
            </a:r>
            <a:r>
              <a:rPr lang="en-US" sz="2800" b="1" dirty="0" smtClean="0">
                <a:solidFill>
                  <a:srgbClr val="FFFF00"/>
                </a:solidFill>
              </a:rPr>
              <a:t>DS-Coins</a:t>
            </a:r>
            <a:r>
              <a:rPr lang="he-IL" sz="2800" dirty="0" smtClean="0">
                <a:solidFill>
                  <a:schemeClr val="tx1"/>
                </a:solidFill>
              </a:rPr>
              <a:t> בעזרת תשובות נכונות. </a:t>
            </a:r>
          </a:p>
          <a:p>
            <a:pPr lvl="1"/>
            <a:r>
              <a:rPr lang="he-IL" sz="2800" dirty="0" smtClean="0">
                <a:solidFill>
                  <a:schemeClr val="tx1"/>
                </a:solidFill>
              </a:rPr>
              <a:t>מי שמסיים את דף התרגילים יכול להגיש ולקבל דף נוסף.</a:t>
            </a:r>
          </a:p>
          <a:p>
            <a:pPr lvl="1"/>
            <a:r>
              <a:rPr lang="he-IL" sz="2800" dirty="0" smtClean="0">
                <a:solidFill>
                  <a:schemeClr val="tx1"/>
                </a:solidFill>
              </a:rPr>
              <a:t>את כל התשובות יש להגיש עד תחילת התחרות.</a:t>
            </a:r>
          </a:p>
          <a:p>
            <a:r>
              <a:rPr lang="he-IL" sz="2800" dirty="0" smtClean="0">
                <a:solidFill>
                  <a:schemeClr val="tx1"/>
                </a:solidFill>
              </a:rPr>
              <a:t>הקבוצה המנצחת בסוף הערב היא זאת שתצבור הכי הרבה </a:t>
            </a:r>
            <a:r>
              <a:rPr lang="en-US" sz="2800" b="1" dirty="0" smtClean="0">
                <a:solidFill>
                  <a:srgbClr val="FFFF00"/>
                </a:solidFill>
              </a:rPr>
              <a:t>DS-Coins</a:t>
            </a:r>
            <a:r>
              <a:rPr lang="he-IL" sz="2800" dirty="0" smtClean="0">
                <a:solidFill>
                  <a:schemeClr val="tx1"/>
                </a:solidFill>
              </a:rPr>
              <a:t> בסיכום (התחרות + דפי התרגילים).</a:t>
            </a:r>
          </a:p>
          <a:p>
            <a:pPr marL="0" indent="0" algn="ctr">
              <a:buNone/>
            </a:pPr>
            <a:r>
              <a:rPr lang="he-IL" sz="6000" b="1" dirty="0" smtClean="0">
                <a:solidFill>
                  <a:srgbClr val="FF0000"/>
                </a:solidFill>
              </a:rPr>
              <a:t>בהצלחה!!!</a:t>
            </a:r>
          </a:p>
          <a:p>
            <a:endParaRPr lang="he-IL" sz="3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30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>
                <a:solidFill>
                  <a:schemeClr val="bg1"/>
                </a:solidFill>
              </a:rPr>
              <a:t>נושאי ההרצאה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3200" dirty="0" smtClean="0">
                <a:solidFill>
                  <a:schemeClr val="tx1"/>
                </a:solidFill>
              </a:rPr>
              <a:t>פרדוקס יום ההולדת</a:t>
            </a:r>
          </a:p>
          <a:p>
            <a:r>
              <a:rPr lang="he-IL" sz="3200" dirty="0" smtClean="0">
                <a:solidFill>
                  <a:schemeClr val="tx1"/>
                </a:solidFill>
              </a:rPr>
              <a:t>התנגשויות בפונקציות גיבוב</a:t>
            </a:r>
          </a:p>
          <a:p>
            <a:r>
              <a:rPr lang="he-IL" sz="3200" dirty="0" smtClean="0">
                <a:solidFill>
                  <a:schemeClr val="tx1"/>
                </a:solidFill>
              </a:rPr>
              <a:t>ביטקוין </a:t>
            </a:r>
            <a:r>
              <a:rPr lang="en-US" sz="3200" dirty="0" smtClean="0">
                <a:solidFill>
                  <a:schemeClr val="tx1"/>
                </a:solidFill>
              </a:rPr>
              <a:t>(bitcoin)</a:t>
            </a:r>
            <a:endParaRPr lang="he-IL" sz="3200" dirty="0" smtClean="0">
              <a:solidFill>
                <a:schemeClr val="tx1"/>
              </a:solidFill>
            </a:endParaRPr>
          </a:p>
          <a:p>
            <a:r>
              <a:rPr lang="he-IL" sz="3200" dirty="0" smtClean="0">
                <a:solidFill>
                  <a:schemeClr val="tx1"/>
                </a:solidFill>
              </a:rPr>
              <a:t>הסבר על המשימה שלכם</a:t>
            </a:r>
          </a:p>
        </p:txBody>
      </p:sp>
    </p:spTree>
    <p:extLst>
      <p:ext uri="{BB962C8B-B14F-4D97-AF65-F5344CB8AC3E}">
        <p14:creationId xmlns:p14="http://schemas.microsoft.com/office/powerpoint/2010/main" val="100147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e-IL" sz="6600" dirty="0" smtClean="0"/>
              <a:t>פרדוקס יום ההולדת</a:t>
            </a:r>
            <a:endParaRPr lang="he-IL" sz="6600" dirty="0"/>
          </a:p>
        </p:txBody>
      </p:sp>
    </p:spTree>
    <p:extLst>
      <p:ext uri="{BB962C8B-B14F-4D97-AF65-F5344CB8AC3E}">
        <p14:creationId xmlns:p14="http://schemas.microsoft.com/office/powerpoint/2010/main" val="359030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0285" y="4976859"/>
            <a:ext cx="8534400" cy="1507067"/>
          </a:xfrm>
        </p:spPr>
        <p:txBody>
          <a:bodyPr/>
          <a:lstStyle/>
          <a:p>
            <a:pPr algn="ctr" rtl="0"/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dirty="0" err="1" smtClean="0">
                <a:solidFill>
                  <a:schemeClr val="bg1"/>
                </a:solidFill>
              </a:rPr>
              <a:t>BirthDay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ParaDox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272" y="304800"/>
            <a:ext cx="10049163" cy="4378037"/>
          </a:xfrm>
        </p:spPr>
        <p:txBody>
          <a:bodyPr>
            <a:normAutofit fontScale="92500" lnSpcReduction="10000"/>
          </a:bodyPr>
          <a:lstStyle/>
          <a:p>
            <a:r>
              <a:rPr lang="he-IL" sz="2800" b="1" dirty="0" smtClean="0">
                <a:solidFill>
                  <a:schemeClr val="tx1"/>
                </a:solidFill>
              </a:rPr>
              <a:t>דוגמה:</a:t>
            </a:r>
          </a:p>
          <a:p>
            <a:r>
              <a:rPr lang="he-IL" sz="2800" dirty="0" smtClean="0">
                <a:solidFill>
                  <a:schemeClr val="tx1"/>
                </a:solidFill>
              </a:rPr>
              <a:t>את/ה </a:t>
            </a:r>
            <a:r>
              <a:rPr lang="he-IL" sz="2800" dirty="0" smtClean="0">
                <a:solidFill>
                  <a:schemeClr val="tx1"/>
                </a:solidFill>
              </a:rPr>
              <a:t>בחדר עם עוד סטודנטים. </a:t>
            </a:r>
            <a:r>
              <a:rPr lang="he-IL" sz="2800" dirty="0">
                <a:solidFill>
                  <a:schemeClr val="tx1"/>
                </a:solidFill>
              </a:rPr>
              <a:t>כדי שב50% לפחות אחד מהם חוגג יום הולדת באותו יום </a:t>
            </a:r>
            <a:r>
              <a:rPr lang="he-IL" sz="2800" dirty="0" smtClean="0">
                <a:solidFill>
                  <a:schemeClr val="tx1"/>
                </a:solidFill>
              </a:rPr>
              <a:t>כמוך, צריך שיהיו בחדר כ260 אנשים. </a:t>
            </a:r>
          </a:p>
          <a:p>
            <a:r>
              <a:rPr lang="he-IL" sz="2800" dirty="0">
                <a:solidFill>
                  <a:schemeClr val="tx1"/>
                </a:solidFill>
              </a:rPr>
              <a:t>כמה אנשים צריך שיהיו בחדר כדי שב50% לפחות, </a:t>
            </a:r>
            <a:r>
              <a:rPr lang="he-IL" sz="2800" dirty="0" smtClean="0">
                <a:solidFill>
                  <a:schemeClr val="tx1"/>
                </a:solidFill>
              </a:rPr>
              <a:t>לפחות 2 מהם חוגגים יום הולדת באותו יום? </a:t>
            </a:r>
          </a:p>
          <a:p>
            <a:pPr lvl="1"/>
            <a:r>
              <a:rPr lang="he-IL" sz="2600" dirty="0" smtClean="0">
                <a:solidFill>
                  <a:schemeClr val="tx1"/>
                </a:solidFill>
              </a:rPr>
              <a:t>אולי זה טיפה מפתיע, אך צריך רק  23 אנשים! ועבור 99.9% נצטרך רק 70 אנשים!</a:t>
            </a:r>
          </a:p>
          <a:p>
            <a:r>
              <a:rPr lang="he-IL" sz="2800" dirty="0" smtClean="0">
                <a:solidFill>
                  <a:schemeClr val="tx1"/>
                </a:solidFill>
              </a:rPr>
              <a:t>כלומר, כמעט בוודאות יש כאן 2 סטודנטים/ות החוגגים/ות יום הולדת באותו יום.</a:t>
            </a:r>
          </a:p>
          <a:p>
            <a:pPr lvl="1"/>
            <a:r>
              <a:rPr lang="he-IL" sz="2600" dirty="0" smtClean="0">
                <a:solidFill>
                  <a:schemeClr val="tx1"/>
                </a:solidFill>
              </a:rPr>
              <a:t>אך כנראה שאין כאן סטודנט/ית החוגג/ת באותו יום כמוך!</a:t>
            </a:r>
          </a:p>
        </p:txBody>
      </p:sp>
    </p:spTree>
    <p:extLst>
      <p:ext uri="{BB962C8B-B14F-4D97-AF65-F5344CB8AC3E}">
        <p14:creationId xmlns:p14="http://schemas.microsoft.com/office/powerpoint/2010/main" val="3744064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dirty="0" err="1" smtClean="0">
                <a:solidFill>
                  <a:schemeClr val="bg1"/>
                </a:solidFill>
              </a:rPr>
              <a:t>BirthDay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ParaDox</a:t>
            </a:r>
            <a:endParaRPr lang="he-IL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1272" y="304800"/>
                <a:ext cx="10049163" cy="4378037"/>
              </a:xfrm>
            </p:spPr>
            <p:txBody>
              <a:bodyPr>
                <a:normAutofit/>
              </a:bodyPr>
              <a:lstStyle/>
              <a:p>
                <a:r>
                  <a:rPr lang="he-IL" sz="2800" dirty="0">
                    <a:solidFill>
                      <a:schemeClr val="tx1"/>
                    </a:solidFill>
                  </a:rPr>
                  <a:t>זה אינו באמת פרדוקס, אלא עובדה הסתברותית </a:t>
                </a:r>
                <a:r>
                  <a:rPr lang="he-IL" sz="2800" dirty="0" smtClean="0">
                    <a:solidFill>
                      <a:schemeClr val="tx1"/>
                    </a:solidFill>
                  </a:rPr>
                  <a:t>לא אינטואיטיבית</a:t>
                </a:r>
              </a:p>
              <a:p>
                <a:pPr algn="r"/>
                <a:r>
                  <a:rPr lang="he-IL" sz="2800" dirty="0" smtClean="0">
                    <a:solidFill>
                      <a:schemeClr val="tx1"/>
                    </a:solidFill>
                  </a:rPr>
                  <a:t>באופן כללי, אם נניח שיש בשנה 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N</a:t>
                </a:r>
                <a:r>
                  <a:rPr lang="he-IL" sz="2800" dirty="0" smtClean="0">
                    <a:solidFill>
                      <a:schemeClr val="tx1"/>
                    </a:solidFill>
                  </a:rPr>
                  <a:t> ימים:</a:t>
                </a:r>
              </a:p>
              <a:p>
                <a:pPr lvl="1"/>
                <a:r>
                  <a:rPr lang="he-IL" sz="2600" dirty="0" smtClean="0">
                    <a:solidFill>
                      <a:schemeClr val="tx1"/>
                    </a:solidFill>
                  </a:rPr>
                  <a:t>ניתן בהסתברות גבוהה מאוד למצוא 2 אנשים שחוגגים יום הולדת באותו יום, כאשר יש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sz="2600" dirty="0" smtClean="0">
                    <a:solidFill>
                      <a:schemeClr val="tx1"/>
                    </a:solidFill>
                  </a:rPr>
                  <a:t> אנשים אקראיים שונים.</a:t>
                </a:r>
              </a:p>
              <a:p>
                <a:pPr lvl="1"/>
                <a:r>
                  <a:rPr lang="he-IL" sz="2600" dirty="0" smtClean="0">
                    <a:solidFill>
                      <a:schemeClr val="tx1"/>
                    </a:solidFill>
                  </a:rPr>
                  <a:t>לעומת זאת, אם ננסה למצוא עבור אדם ספציפי עוד אדם שחוגג איתו יום הולדת באותו יום, נזדקק </a:t>
                </a:r>
                <a:r>
                  <a:rPr lang="he-IL" sz="2600" dirty="0" smtClean="0">
                    <a:solidFill>
                      <a:schemeClr val="tx1"/>
                    </a:solidFill>
                  </a:rPr>
                  <a:t>ל </a:t>
                </a:r>
                <a:r>
                  <a:rPr lang="en-US" sz="2600" dirty="0" smtClean="0">
                    <a:solidFill>
                      <a:schemeClr val="tx1"/>
                    </a:solidFill>
                  </a:rPr>
                  <a:t>O(N</a:t>
                </a:r>
                <a:r>
                  <a:rPr lang="en-US" sz="2600" dirty="0" smtClean="0">
                    <a:solidFill>
                      <a:schemeClr val="tx1"/>
                    </a:solidFill>
                  </a:rPr>
                  <a:t>)</a:t>
                </a:r>
                <a:r>
                  <a:rPr lang="he-IL" sz="2600" dirty="0" smtClean="0">
                    <a:solidFill>
                      <a:schemeClr val="tx1"/>
                    </a:solidFill>
                  </a:rPr>
                  <a:t> אנשים אקראיים.</a:t>
                </a:r>
              </a:p>
              <a:p>
                <a:r>
                  <a:rPr lang="he-IL" sz="2800" dirty="0" smtClean="0">
                    <a:solidFill>
                      <a:schemeClr val="tx1"/>
                    </a:solidFill>
                  </a:rPr>
                  <a:t>זכרו עובדה זו – תצטרכו </a:t>
                </a:r>
                <a:r>
                  <a:rPr lang="he-IL" sz="2800" dirty="0" smtClean="0">
                    <a:solidFill>
                      <a:schemeClr val="tx1"/>
                    </a:solidFill>
                  </a:rPr>
                  <a:t>להיעזר </a:t>
                </a:r>
                <a:r>
                  <a:rPr lang="he-IL" sz="2800" dirty="0" smtClean="0">
                    <a:solidFill>
                      <a:schemeClr val="tx1"/>
                    </a:solidFill>
                  </a:rPr>
                  <a:t>בה </a:t>
                </a:r>
                <a:r>
                  <a:rPr lang="he-IL" sz="2800" dirty="0" smtClean="0">
                    <a:solidFill>
                      <a:schemeClr val="tx1"/>
                    </a:solidFill>
                  </a:rPr>
                  <a:t>בהאקתון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1272" y="304800"/>
                <a:ext cx="10049163" cy="4378037"/>
              </a:xfrm>
              <a:blipFill>
                <a:blip r:embed="rId2"/>
                <a:stretch>
                  <a:fillRect r="-78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4106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e-IL" sz="6600" dirty="0" smtClean="0"/>
              <a:t>התנגשויות בפונקציות גיבוב</a:t>
            </a:r>
            <a:endParaRPr lang="he-IL" sz="6600" dirty="0"/>
          </a:p>
        </p:txBody>
      </p:sp>
    </p:spTree>
    <p:extLst>
      <p:ext uri="{BB962C8B-B14F-4D97-AF65-F5344CB8AC3E}">
        <p14:creationId xmlns:p14="http://schemas.microsoft.com/office/powerpoint/2010/main" val="188755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Collisions In Hash Functions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9531206" cy="3969327"/>
          </a:xfrm>
        </p:spPr>
        <p:txBody>
          <a:bodyPr>
            <a:normAutofit fontScale="85000" lnSpcReduction="10000"/>
          </a:bodyPr>
          <a:lstStyle/>
          <a:p>
            <a:r>
              <a:rPr lang="he-IL" sz="2800" dirty="0" smtClean="0">
                <a:solidFill>
                  <a:schemeClr val="tx1"/>
                </a:solidFill>
              </a:rPr>
              <a:t>בפונקציות </a:t>
            </a:r>
            <a:r>
              <a:rPr lang="he-IL" sz="2800" dirty="0">
                <a:solidFill>
                  <a:schemeClr val="tx1"/>
                </a:solidFill>
              </a:rPr>
              <a:t>הגיבוב </a:t>
            </a:r>
            <a:r>
              <a:rPr lang="he-IL" sz="2800" dirty="0" smtClean="0">
                <a:solidFill>
                  <a:schemeClr val="tx1"/>
                </a:solidFill>
              </a:rPr>
              <a:t>שלמדתם </a:t>
            </a:r>
            <a:r>
              <a:rPr lang="he-IL" sz="2800" dirty="0">
                <a:solidFill>
                  <a:schemeClr val="tx1"/>
                </a:solidFill>
              </a:rPr>
              <a:t>בכיתה, </a:t>
            </a:r>
            <a:r>
              <a:rPr lang="he-IL" sz="2800" dirty="0" smtClean="0">
                <a:solidFill>
                  <a:schemeClr val="tx1"/>
                </a:solidFill>
              </a:rPr>
              <a:t>הטווח אליו הערכים ממופים קטן יחסית, כדי </a:t>
            </a:r>
            <a:r>
              <a:rPr lang="he-IL" sz="2800" dirty="0">
                <a:solidFill>
                  <a:schemeClr val="tx1"/>
                </a:solidFill>
              </a:rPr>
              <a:t>שנוכל להשתמש בפונקציה למפות ערכים לתאים בטבלת גיבוב</a:t>
            </a:r>
            <a:r>
              <a:rPr lang="he-IL" sz="2800" dirty="0" smtClean="0">
                <a:solidFill>
                  <a:schemeClr val="tx1"/>
                </a:solidFill>
              </a:rPr>
              <a:t>.</a:t>
            </a:r>
          </a:p>
          <a:p>
            <a:r>
              <a:rPr lang="he-IL" sz="2800" dirty="0" smtClean="0">
                <a:solidFill>
                  <a:schemeClr val="tx1"/>
                </a:solidFill>
              </a:rPr>
              <a:t>לרוב לשני ערכים שונים יש גיבוב שונה, אך לאחר מיפוי של מספר רב של ערכים, יהיו כמה עם אותו גיבוב. </a:t>
            </a:r>
            <a:r>
              <a:rPr lang="he-IL" sz="2800" dirty="0">
                <a:solidFill>
                  <a:schemeClr val="tx1"/>
                </a:solidFill>
              </a:rPr>
              <a:t>מ</a:t>
            </a:r>
            <a:r>
              <a:rPr lang="he-IL" sz="2800" dirty="0" smtClean="0">
                <a:solidFill>
                  <a:schemeClr val="tx1"/>
                </a:solidFill>
              </a:rPr>
              <a:t>צב כזה נקרא </a:t>
            </a:r>
            <a:r>
              <a:rPr lang="he-IL" sz="2800" b="1" u="sng" dirty="0" smtClean="0">
                <a:solidFill>
                  <a:schemeClr val="tx1"/>
                </a:solidFill>
              </a:rPr>
              <a:t>התנגשות</a:t>
            </a:r>
            <a:r>
              <a:rPr lang="he-IL" sz="2800" dirty="0" smtClean="0">
                <a:solidFill>
                  <a:schemeClr val="tx1"/>
                </a:solidFill>
              </a:rPr>
              <a:t>.</a:t>
            </a:r>
          </a:p>
          <a:p>
            <a:r>
              <a:rPr lang="he-IL" sz="2800" b="1" dirty="0" smtClean="0">
                <a:solidFill>
                  <a:schemeClr val="tx1"/>
                </a:solidFill>
              </a:rPr>
              <a:t>התנגשות</a:t>
            </a:r>
            <a:r>
              <a:rPr lang="he-IL" sz="2800" dirty="0" smtClean="0">
                <a:solidFill>
                  <a:schemeClr val="tx1"/>
                </a:solidFill>
              </a:rPr>
              <a:t> של פונקציית גיבוב – שני ערכים שונים שערך הגיבוב שלהם שווה. </a:t>
            </a:r>
          </a:p>
          <a:p>
            <a:r>
              <a:rPr lang="he-IL" sz="2800" b="1" dirty="0" smtClean="0">
                <a:solidFill>
                  <a:schemeClr val="tx1"/>
                </a:solidFill>
              </a:rPr>
              <a:t>דוגמה:</a:t>
            </a:r>
            <a:r>
              <a:rPr lang="he-IL" sz="2800" dirty="0" smtClean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he-IL" sz="2600" dirty="0" smtClean="0">
                <a:solidFill>
                  <a:schemeClr val="tx1"/>
                </a:solidFill>
              </a:rPr>
              <a:t> פונקציית הגיבוב היא </a:t>
            </a:r>
            <a:r>
              <a:rPr lang="en-US" sz="2600" dirty="0" smtClean="0">
                <a:solidFill>
                  <a:schemeClr val="tx1"/>
                </a:solidFill>
              </a:rPr>
              <a:t>h(x) = x mod 100</a:t>
            </a:r>
            <a:r>
              <a:rPr lang="he-IL" sz="2600" dirty="0" smtClean="0">
                <a:solidFill>
                  <a:schemeClr val="tx1"/>
                </a:solidFill>
              </a:rPr>
              <a:t>. </a:t>
            </a:r>
          </a:p>
          <a:p>
            <a:pPr lvl="1"/>
            <a:r>
              <a:rPr lang="he-IL" sz="2600" dirty="0" smtClean="0">
                <a:solidFill>
                  <a:schemeClr val="tx1"/>
                </a:solidFill>
              </a:rPr>
              <a:t>הערכים 101 ו 201 מהווים התנגשות, כיוון ש </a:t>
            </a:r>
            <a:r>
              <a:rPr lang="en-US" sz="2600" dirty="0" smtClean="0">
                <a:solidFill>
                  <a:schemeClr val="tx1"/>
                </a:solidFill>
              </a:rPr>
              <a:t>h(101)=h(201)=1</a:t>
            </a:r>
            <a:r>
              <a:rPr lang="he-IL" sz="2600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792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Collisions </a:t>
            </a:r>
            <a:r>
              <a:rPr lang="en-US" dirty="0" smtClean="0">
                <a:solidFill>
                  <a:schemeClr val="bg1"/>
                </a:solidFill>
              </a:rPr>
              <a:t>In </a:t>
            </a:r>
            <a:r>
              <a:rPr lang="en-US" dirty="0">
                <a:solidFill>
                  <a:schemeClr val="bg1"/>
                </a:solidFill>
              </a:rPr>
              <a:t>Hash Functions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21673"/>
            <a:ext cx="9531206" cy="4636653"/>
          </a:xfrm>
        </p:spPr>
        <p:txBody>
          <a:bodyPr>
            <a:noAutofit/>
          </a:bodyPr>
          <a:lstStyle/>
          <a:p>
            <a:r>
              <a:rPr lang="he-IL" sz="3200" dirty="0" smtClean="0">
                <a:solidFill>
                  <a:schemeClr val="tx1"/>
                </a:solidFill>
              </a:rPr>
              <a:t>בעבודה 4 ראיתם פונקציות גיבוב טיפה שונות. </a:t>
            </a:r>
          </a:p>
          <a:p>
            <a:r>
              <a:rPr lang="he-IL" sz="3200" dirty="0" smtClean="0">
                <a:solidFill>
                  <a:schemeClr val="tx1"/>
                </a:solidFill>
              </a:rPr>
              <a:t>פונקציות גיבוב חסינות התנגשויות – פונקציות גיבוב שיש להן הרבה התנגשויות, אבל לא יודעים למצוא אותן.</a:t>
            </a:r>
          </a:p>
          <a:p>
            <a:r>
              <a:rPr lang="he-IL" sz="3200" b="1" u="sng" dirty="0" smtClean="0">
                <a:solidFill>
                  <a:schemeClr val="tx1"/>
                </a:solidFill>
              </a:rPr>
              <a:t>הסבר:</a:t>
            </a:r>
            <a:r>
              <a:rPr lang="he-IL" sz="3200" b="1" dirty="0" smtClean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he-IL" sz="2600" dirty="0" smtClean="0">
                <a:solidFill>
                  <a:schemeClr val="tx1"/>
                </a:solidFill>
              </a:rPr>
              <a:t>הטווח של הפונקציות הללו ארוך, אך קטן מאוד ביחס למספר הקלטים האפשריים (כל המחרוזות).</a:t>
            </a:r>
            <a:r>
              <a:rPr lang="he-IL" sz="2600" b="1" dirty="0" smtClean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he-IL" sz="2600" dirty="0" smtClean="0">
                <a:solidFill>
                  <a:schemeClr val="tx1"/>
                </a:solidFill>
              </a:rPr>
              <a:t>לכן, לפי עקרון שובך היונים, </a:t>
            </a:r>
            <a:r>
              <a:rPr lang="he-IL" sz="2600" b="1" dirty="0" smtClean="0">
                <a:solidFill>
                  <a:schemeClr val="tx1"/>
                </a:solidFill>
              </a:rPr>
              <a:t>קיימות התנגשויות רבות.</a:t>
            </a:r>
          </a:p>
          <a:p>
            <a:pPr lvl="1"/>
            <a:r>
              <a:rPr lang="he-IL" sz="2600" dirty="0" smtClean="0">
                <a:solidFill>
                  <a:schemeClr val="tx1"/>
                </a:solidFill>
              </a:rPr>
              <a:t>אך מציאת </a:t>
            </a:r>
            <a:r>
              <a:rPr lang="he-IL" sz="2600" dirty="0">
                <a:solidFill>
                  <a:schemeClr val="tx1"/>
                </a:solidFill>
              </a:rPr>
              <a:t>התנגשות </a:t>
            </a:r>
            <a:r>
              <a:rPr lang="he-IL" sz="2600" dirty="0" smtClean="0">
                <a:solidFill>
                  <a:schemeClr val="tx1"/>
                </a:solidFill>
              </a:rPr>
              <a:t>בעזרת </a:t>
            </a:r>
            <a:r>
              <a:rPr lang="he-IL" sz="2600" dirty="0">
                <a:solidFill>
                  <a:schemeClr val="tx1"/>
                </a:solidFill>
              </a:rPr>
              <a:t>הכלים </a:t>
            </a:r>
            <a:r>
              <a:rPr lang="he-IL" sz="2600" dirty="0" smtClean="0">
                <a:solidFill>
                  <a:schemeClr val="tx1"/>
                </a:solidFill>
              </a:rPr>
              <a:t>הידועים </a:t>
            </a:r>
            <a:r>
              <a:rPr lang="he-IL" sz="2600" dirty="0">
                <a:solidFill>
                  <a:schemeClr val="tx1"/>
                </a:solidFill>
              </a:rPr>
              <a:t>כ</a:t>
            </a:r>
            <a:r>
              <a:rPr lang="he-IL" sz="2600" dirty="0" smtClean="0">
                <a:solidFill>
                  <a:schemeClr val="tx1"/>
                </a:solidFill>
              </a:rPr>
              <a:t>יום </a:t>
            </a:r>
            <a:r>
              <a:rPr lang="he-IL" sz="2600" dirty="0">
                <a:solidFill>
                  <a:schemeClr val="tx1"/>
                </a:solidFill>
              </a:rPr>
              <a:t>תיקח זמן רב </a:t>
            </a:r>
            <a:r>
              <a:rPr lang="he-IL" sz="2600" dirty="0" smtClean="0">
                <a:solidFill>
                  <a:schemeClr val="tx1"/>
                </a:solidFill>
              </a:rPr>
              <a:t>מדי (כמה מליוני שנים).</a:t>
            </a:r>
            <a:endParaRPr lang="he-IL" sz="2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39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7580</TotalTime>
  <Words>1370</Words>
  <Application>Microsoft Office PowerPoint</Application>
  <PresentationFormat>Widescreen</PresentationFormat>
  <Paragraphs>146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Cambria Math</vt:lpstr>
      <vt:lpstr>Century Gothic</vt:lpstr>
      <vt:lpstr>Gisha</vt:lpstr>
      <vt:lpstr>Wingdings 3</vt:lpstr>
      <vt:lpstr>Slice</vt:lpstr>
      <vt:lpstr>Mini-Hackathon</vt:lpstr>
      <vt:lpstr>Important clarifications</vt:lpstr>
      <vt:lpstr>נושאי ההרצאה</vt:lpstr>
      <vt:lpstr>פרדוקס יום ההולדת</vt:lpstr>
      <vt:lpstr>The BirthDay ParaDox</vt:lpstr>
      <vt:lpstr>The BirthDay ParaDox</vt:lpstr>
      <vt:lpstr>התנגשויות בפונקציות גיבוב</vt:lpstr>
      <vt:lpstr>Collisions In Hash Functions</vt:lpstr>
      <vt:lpstr>Collisions In Hash Functions</vt:lpstr>
      <vt:lpstr>Collisions in Hash Functions</vt:lpstr>
      <vt:lpstr>Bitcoin and the block-chain</vt:lpstr>
      <vt:lpstr>Bit-Coin and the Block-chain</vt:lpstr>
      <vt:lpstr>Bit-Coin and the Block-chain</vt:lpstr>
      <vt:lpstr>Bit-Coin and Block-chain</vt:lpstr>
      <vt:lpstr>Bit-Coin and Block-chain Players</vt:lpstr>
      <vt:lpstr>Bit-Coin and Block-chain Players</vt:lpstr>
      <vt:lpstr>המשימה שלכם</vt:lpstr>
      <vt:lpstr>Introducing Ds-Coins –  Our very own (semi) Block-Chain!</vt:lpstr>
      <vt:lpstr>PowerPoint Presentation</vt:lpstr>
      <vt:lpstr>Your mission</vt:lpstr>
      <vt:lpstr>Your mission</vt:lpstr>
      <vt:lpstr>PowerPoint Presentation</vt:lpstr>
      <vt:lpstr>Your mission</vt:lpstr>
      <vt:lpstr>Your mission</vt:lpstr>
      <vt:lpstr>Your mission</vt:lpstr>
      <vt:lpstr>Your mission</vt:lpstr>
      <vt:lpstr>Your mission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Mini-Hackathon</dc:title>
  <dc:creator>Aner Ben-Efraim</dc:creator>
  <cp:lastModifiedBy>Aner Ben-Efraim</cp:lastModifiedBy>
  <cp:revision>231</cp:revision>
  <dcterms:created xsi:type="dcterms:W3CDTF">2017-05-03T15:48:48Z</dcterms:created>
  <dcterms:modified xsi:type="dcterms:W3CDTF">2017-05-24T18:51:51Z</dcterms:modified>
</cp:coreProperties>
</file>