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8" r:id="rId5"/>
    <p:sldId id="269" r:id="rId6"/>
    <p:sldId id="272" r:id="rId7"/>
    <p:sldId id="281" r:id="rId8"/>
    <p:sldId id="277" r:id="rId9"/>
    <p:sldId id="273" r:id="rId10"/>
    <p:sldId id="278" r:id="rId11"/>
    <p:sldId id="271" r:id="rId12"/>
    <p:sldId id="282" r:id="rId13"/>
    <p:sldId id="285" r:id="rId14"/>
    <p:sldId id="283" r:id="rId15"/>
    <p:sldId id="27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7351" autoAdjust="0"/>
  </p:normalViewPr>
  <p:slideViewPr>
    <p:cSldViewPr snapToGrid="0" showGuides="1">
      <p:cViewPr>
        <p:scale>
          <a:sx n="80" d="100"/>
          <a:sy n="80" d="100"/>
        </p:scale>
        <p:origin x="1404"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8/7/2023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class, my name is Ashton representing the Data Warfare Team out of Joint Base Lewis McChord, Washington.</a:t>
            </a:r>
          </a:p>
          <a:p>
            <a:endParaRPr lang="en-US" dirty="0"/>
          </a:p>
          <a:p>
            <a:r>
              <a:rPr lang="en-US" dirty="0"/>
              <a:t>I will be presenting my analysis on the Chicago Public Crime </a:t>
            </a:r>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companion slide, the locations of where crime occurs is the focus. The graph clearly illustrates that crime conducted at commercial businesses such as department, grocery and drug stores have the highest probability for arrest in contrast to ATMs and athletic clubs.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2978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added data granularity, I cross-referenced the probability of  the top crimes and locations to create an intersectional heatmap. This visual representation shows the combinations of crime and location with the probability of arrest. Each cell represents the probability, expressed as a percentage, of an arrest occurring when a specific crime is associated with a particular location.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bar charts viewed in the previous slides clearly illustrate there is a relationship between arrest rates and the remaining features, which in this example, are isolated to crime type and location.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seen in the previous two slides, the top crime was narcotics while the top location was department store. We can see in this combination in the heatmap as the intersection indicates, that department stores are central to, and the primary location of the top crimes identified in this analysis.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conclude, this graph shows a clear and decisive relationship between crime types, the locations where they are committed, and the probability for arrest.</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Based on our analysis, I can reject my null hypothesis (H0) as the results demonstrated a non-random association between crime types, locations, and arrest probabilities. To put it simply, certain combinations of criminal activity and their location exhibit higher or lower probabilities of arrests.  </a:t>
            </a:r>
          </a:p>
        </p:txBody>
      </p:sp>
      <p:sp>
        <p:nvSpPr>
          <p:cNvPr id="4" name="Slide Number Placeholder 3"/>
          <p:cNvSpPr>
            <a:spLocks noGrp="1"/>
          </p:cNvSpPr>
          <p:nvPr>
            <p:ph type="sldNum" sz="quarter" idx="5"/>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1474718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presentation, my contact information can be location on this slide.</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800"/>
              </a:spcAft>
            </a:pPr>
            <a:r>
              <a:rPr lang="en-US" sz="1200" dirty="0">
                <a:effectLst/>
              </a:rPr>
              <a:t>According to the Chicago Sun Times, through analyzing crime statistics, Chicago had its deadliest year in 2021 since in nearly 30 years. There is no singular answer as to why Chicago is subject to a substantially higher amount of crime compared to other major cities. We frequently hear on the news, internet, and social media about prevalent criminal activity in Chicago that includes violent crimes, gun violence, homicides, drug addiction and more. Additionally, while some criminal offenders are put in jail, a 2018 report showed that 43% of those released from prison in Illinois will be convicted of another crime and return to prison.</a:t>
            </a:r>
          </a:p>
          <a:p>
            <a:pPr marL="0" marR="0">
              <a:spcBef>
                <a:spcPts val="0"/>
              </a:spcBef>
              <a:spcAft>
                <a:spcPts val="800"/>
              </a:spcAft>
            </a:pPr>
            <a:endParaRPr lang="en-US" sz="1200" dirty="0">
              <a:effectLst/>
            </a:endParaRPr>
          </a:p>
          <a:p>
            <a:pPr marL="0" marR="0">
              <a:spcBef>
                <a:spcPts val="0"/>
              </a:spcBef>
              <a:spcAft>
                <a:spcPts val="800"/>
              </a:spcAft>
            </a:pPr>
            <a:r>
              <a:rPr lang="en-US" sz="1200" dirty="0">
                <a:effectLst/>
              </a:rPr>
              <a:t>To gain a better understanding of the situation, I analyzed a publicly available crime dataset from the City of Chicago. My objective was to determine any correlations to the criminal activity.</a:t>
            </a:r>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City of Chicago maintains a very detailed dataset recording incidents of crime that occurred in the city.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time of my download of the dataset there were 7.8 million incidents </a:t>
            </a:r>
          </a:p>
          <a:p>
            <a:pPr marL="0" marR="0" indent="0">
              <a:lnSpc>
                <a:spcPct val="107000"/>
              </a:lnSpc>
              <a:spcBef>
                <a:spcPts val="0"/>
              </a:spcBef>
              <a:spcAft>
                <a:spcPts val="800"/>
              </a:spcAft>
              <a:buFont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the right of my slide are the main features that were used for my data analysis. The numbers represent a count of unique values of those features.</a:t>
            </a:r>
          </a:p>
          <a:p>
            <a:pPr marL="0" marR="0" indent="0">
              <a:lnSpc>
                <a:spcPct val="107000"/>
              </a:lnSpc>
              <a:spcBef>
                <a:spcPts val="0"/>
              </a:spcBef>
              <a:spcAft>
                <a:spcPts val="800"/>
              </a:spcAft>
              <a:buFontTx/>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Font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Font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Extra:</a:t>
            </a:r>
          </a:p>
          <a:p>
            <a:pPr marL="0" marR="0" indent="0">
              <a:lnSpc>
                <a:spcPct val="107000"/>
              </a:lnSpc>
              <a:spcBef>
                <a:spcPts val="0"/>
              </a:spcBef>
              <a:spcAft>
                <a:spcPts val="800"/>
              </a:spcAft>
              <a:buFontTx/>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is extracted from the Chicago Police Department’s CLEAR (Citizen Law Enforcement Analysis and Reporting) system. </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initial analysis revealed that, contrary of popular opinion, crimes per year, at least those being recorded, has reduced by more than half since 2001. </a:t>
            </a:r>
          </a:p>
          <a:p>
            <a:r>
              <a:rPr lang="en-US" dirty="0"/>
              <a:t>I want to highlight three significant observations. </a:t>
            </a:r>
          </a:p>
          <a:p>
            <a:r>
              <a:rPr lang="en-US" dirty="0"/>
              <a:t>1) From 2001 to 2015 there was a gradual decrease of approximant 475,000 crimes per year to 260,000 by the year 2015.</a:t>
            </a:r>
          </a:p>
          <a:p>
            <a:r>
              <a:rPr lang="en-US" dirty="0"/>
              <a:t>2) From 2015 to 2019, crime rate remained constant</a:t>
            </a:r>
          </a:p>
          <a:p>
            <a:r>
              <a:rPr lang="en-US" dirty="0"/>
              <a:t>3) From 2020 and 2021 there was another significant drop.</a:t>
            </a:r>
          </a:p>
          <a:p>
            <a:r>
              <a:rPr lang="en-US" dirty="0"/>
              <a:t>A possible explanation for this was the Covid-19 lockdowns and changing in policing and recording crimes during that time period so it does not necessarily mean that </a:t>
            </a:r>
          </a:p>
          <a:p>
            <a:r>
              <a:rPr lang="en-US" dirty="0"/>
              <a:t>Crimes were not being committed, only that they were possibly not being recorded.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3145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pie chart on the left represents crimes that occur the most frequently while the horizontal bar chart on the right illustrates the total occurrences for the time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analysis of all 36 crime categories revealed the top the 10 crimes represented in the above pie chart represent 91.57% of all total crimes.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61963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explore further and with more specificity, I calculated the top 5 most common crimes that were recorded. They too, showed a gradual decrease in with theft, battery and narcotics showing the strongest decline.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Criminal sexual assault crimes, however, were discovered to be an extreme outlier to my EDA, where there was an increase of 2,454% from 2012 to 2022. I created a separate chart as to not drastically skew the first chart.</a:t>
            </a: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present identified crime trends: </a:t>
            </a:r>
          </a:p>
          <a:p>
            <a:r>
              <a:rPr lang="en-US" dirty="0"/>
              <a:t>This heatmap shows the relationship between the day of the week and time of day where a crime is most likely to occur. There are several important takeaways from this data.</a:t>
            </a:r>
          </a:p>
          <a:p>
            <a:pPr marL="0" indent="0">
              <a:buNone/>
            </a:pPr>
            <a:r>
              <a:rPr lang="en-US" dirty="0"/>
              <a:t>1) We can see that crimes are least likely to be committed during the weekday between the hours of 0100 and 0700 and slightly more likely during the same time period on the weekends.</a:t>
            </a:r>
          </a:p>
          <a:p>
            <a:pPr marL="0" indent="0">
              <a:buNone/>
            </a:pPr>
            <a:r>
              <a:rPr lang="en-US" dirty="0"/>
              <a:t>2) The days of the week show that crime is more likely to occur on Friday evenings from 1800 to 2200 with Tuesday and Wednesday not far behind.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Noon and Midnight seem to have the strongest probability for a crime to occur daily</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03119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During my analysis I constructed a hypothesis test.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My Null Hypothesis states that there is no relationship between any of the independent variables and the occurrences of arrest for all crimes and reported incident, while my Alternate Hypothesis proposes there is a strong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I performed my Exploratory Data Analysis, I implemented logistic regression modeling to confirm or reject my Null hypothesis.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my results, I isolated the top 8 strongest positive and negative deviations from my Null Hypothesis and plotted them on the bar graph on the right of the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blue bars extending to the right represent crime where arrest is MORE LIKELY while The red bars represent the opposite, arrest is LESS LIKELY. The chart makes it clear that crimes involving narcotics or prostitution have the highest probable arrest rate while theft and burglary are shown to have the lowest probability. </a:t>
            </a:r>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40614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5" name="Oval 4">
            <a:extLst>
              <a:ext uri="{FF2B5EF4-FFF2-40B4-BE49-F238E27FC236}">
                <a16:creationId xmlns:a16="http://schemas.microsoft.com/office/drawing/2014/main" id="{05F45D1C-A0BF-2EB0-2025-30C6F64535CD}"/>
              </a:ext>
            </a:extLst>
          </p:cNvPr>
          <p:cNvSpPr>
            <a:spLocks noChangeAspect="1"/>
          </p:cNvSpPr>
          <p:nvPr userDrawn="1"/>
        </p:nvSpPr>
        <p:spPr>
          <a:xfrm>
            <a:off x="9833702"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8/7/2023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hyperlink" Target="https://data.cityofchicago.org/Public-Safety/Crimes-2001-to-Present/ijzp-q8t2"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picture containing sky, water, outdoor&#10;&#10;Description automatically generated">
            <a:extLst>
              <a:ext uri="{FF2B5EF4-FFF2-40B4-BE49-F238E27FC236}">
                <a16:creationId xmlns:a16="http://schemas.microsoft.com/office/drawing/2014/main" id="{7A301FC2-4BF3-7C93-156C-D8CF82DC1571}"/>
              </a:ext>
            </a:extLst>
          </p:cNvPr>
          <p:cNvPicPr>
            <a:picLocks noGrp="1" noChangeAspect="1"/>
          </p:cNvPicPr>
          <p:nvPr>
            <p:ph type="pic" sz="quarter" idx="10"/>
          </p:nvPr>
        </p:nvPicPr>
        <p:blipFill rotWithShape="1">
          <a:blip r:embed="rId3"/>
          <a:srcRect l="9990" r="3296"/>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7935402" y="743447"/>
            <a:ext cx="3445765" cy="3692028"/>
          </a:xfrm>
          <a:noFill/>
        </p:spPr>
        <p:txBody>
          <a:bodyPr vert="horz" lIns="91440" tIns="45720" rIns="91440" bIns="45720" rtlCol="0" anchor="b">
            <a:normAutofit/>
          </a:bodyPr>
          <a:lstStyle/>
          <a:p>
            <a:r>
              <a:rPr lang="en-US" sz="5200" dirty="0">
                <a:solidFill>
                  <a:schemeClr val="tx1"/>
                </a:solidFill>
              </a:rPr>
              <a:t>CHICAGO CRIME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7935403" y="4629234"/>
            <a:ext cx="3445766" cy="1485319"/>
          </a:xfrm>
          <a:noFill/>
        </p:spPr>
        <p:txBody>
          <a:bodyPr vert="horz" lIns="91440" tIns="45720" rIns="91440" bIns="45720" rtlCol="0">
            <a:normAutofit/>
          </a:bodyPr>
          <a:lstStyle/>
          <a:p>
            <a:r>
              <a:rPr lang="en-US" sz="2400">
                <a:solidFill>
                  <a:schemeClr val="tx1"/>
                </a:solidFill>
              </a:rPr>
              <a:t>Ashton r. wolf</a:t>
            </a:r>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kern="1200" dirty="0">
                <a:solidFill>
                  <a:schemeClr val="tx1"/>
                </a:solidFill>
                <a:latin typeface="+mj-lt"/>
                <a:ea typeface="+mj-ea"/>
                <a:cs typeface="+mj-cs"/>
              </a:rPr>
              <a:t>Logistic regression results</a:t>
            </a:r>
            <a:br>
              <a:rPr lang="en-US" sz="2200" kern="1200" dirty="0">
                <a:solidFill>
                  <a:schemeClr val="tx1"/>
                </a:solidFill>
                <a:latin typeface="+mj-lt"/>
                <a:ea typeface="+mj-ea"/>
                <a:cs typeface="+mj-cs"/>
              </a:rPr>
            </a:b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location</a:t>
            </a:r>
          </a:p>
        </p:txBody>
      </p:sp>
      <p:sp>
        <p:nvSpPr>
          <p:cNvPr id="7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9EC71654-96A5-4280-94F3-931C61A9F92C}" type="slidenum">
              <a:rPr lang="en-US" sz="1200">
                <a:solidFill>
                  <a:schemeClr val="tx1">
                    <a:tint val="75000"/>
                  </a:schemeClr>
                </a:solidFill>
              </a:rPr>
              <a:pPr algn="r">
                <a:spcAft>
                  <a:spcPts val="600"/>
                </a:spcAft>
              </a:pPr>
              <a:t>10</a:t>
            </a:fld>
            <a:endParaRPr lang="en-US" sz="1200">
              <a:solidFill>
                <a:schemeClr val="tx1">
                  <a:tint val="75000"/>
                </a:schemeClr>
              </a:solidFill>
            </a:endParaRPr>
          </a:p>
        </p:txBody>
      </p:sp>
      <p:sp>
        <p:nvSpPr>
          <p:cNvPr id="13" name="TextBox 12">
            <a:extLst>
              <a:ext uri="{FF2B5EF4-FFF2-40B4-BE49-F238E27FC236}">
                <a16:creationId xmlns:a16="http://schemas.microsoft.com/office/drawing/2014/main" id="{DB51E5CD-0823-CA1C-C72F-A5343BE9F79C}"/>
              </a:ext>
            </a:extLst>
          </p:cNvPr>
          <p:cNvSpPr txBox="1"/>
          <p:nvPr/>
        </p:nvSpPr>
        <p:spPr>
          <a:xfrm>
            <a:off x="130847" y="4380259"/>
            <a:ext cx="3141419" cy="2585323"/>
          </a:xfrm>
          <a:prstGeom prst="rect">
            <a:avLst/>
          </a:prstGeom>
          <a:noFill/>
        </p:spPr>
        <p:txBody>
          <a:bodyPr wrap="square" rtlCol="0">
            <a:spAutoFit/>
          </a:bodyPr>
          <a:lstStyle/>
          <a:p>
            <a:r>
              <a:rPr lang="en-US" b="1" dirty="0">
                <a:solidFill>
                  <a:schemeClr val="accent3">
                    <a:lumMod val="50000"/>
                    <a:lumOff val="50000"/>
                  </a:schemeClr>
                </a:solidFill>
                <a:effectLst/>
                <a:latin typeface="+mj-lt"/>
              </a:rPr>
              <a:t>POSITIVE</a:t>
            </a:r>
            <a:r>
              <a:rPr lang="en-US" b="1" dirty="0">
                <a:effectLst/>
                <a:latin typeface="+mj-lt"/>
              </a:rPr>
              <a:t> coefficients indicate that a higher probability of that crime will result in arrest. </a:t>
            </a:r>
          </a:p>
          <a:p>
            <a:endParaRPr lang="en-US" b="1" dirty="0">
              <a:latin typeface="+mj-lt"/>
            </a:endParaRPr>
          </a:p>
          <a:p>
            <a:r>
              <a:rPr lang="en-US" b="1" dirty="0">
                <a:solidFill>
                  <a:srgbClr val="C00000"/>
                </a:solidFill>
                <a:effectLst/>
                <a:latin typeface="+mj-lt"/>
              </a:rPr>
              <a:t>NEGATIVE</a:t>
            </a:r>
            <a:r>
              <a:rPr lang="en-US" b="1" dirty="0">
                <a:effectLst/>
                <a:latin typeface="+mj-lt"/>
              </a:rPr>
              <a:t> coefficients indicate that a lower probability of arrest.</a:t>
            </a:r>
          </a:p>
          <a:p>
            <a:endParaRPr lang="en-US" dirty="0"/>
          </a:p>
        </p:txBody>
      </p:sp>
      <p:pic>
        <p:nvPicPr>
          <p:cNvPr id="7" name="Picture 6" descr="Chart, funnel chart&#10;&#10;Description automatically generated">
            <a:extLst>
              <a:ext uri="{FF2B5EF4-FFF2-40B4-BE49-F238E27FC236}">
                <a16:creationId xmlns:a16="http://schemas.microsoft.com/office/drawing/2014/main" id="{F3619C7F-DB9F-8F67-4FA9-9BFACD377CE0}"/>
              </a:ext>
            </a:extLst>
          </p:cNvPr>
          <p:cNvPicPr>
            <a:picLocks noChangeAspect="1"/>
          </p:cNvPicPr>
          <p:nvPr/>
        </p:nvPicPr>
        <p:blipFill>
          <a:blip r:embed="rId3"/>
          <a:stretch>
            <a:fillRect/>
          </a:stretch>
        </p:blipFill>
        <p:spPr>
          <a:xfrm>
            <a:off x="4059936" y="485262"/>
            <a:ext cx="7867052" cy="5865436"/>
          </a:xfrm>
          <a:prstGeom prst="rect">
            <a:avLst/>
          </a:prstGeom>
        </p:spPr>
      </p:pic>
    </p:spTree>
    <p:extLst>
      <p:ext uri="{BB962C8B-B14F-4D97-AF65-F5344CB8AC3E}">
        <p14:creationId xmlns:p14="http://schemas.microsoft.com/office/powerpoint/2010/main" val="61620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a:spcAft>
                <a:spcPts val="600"/>
              </a:spcAft>
            </a:pPr>
            <a:fld id="{9EC71654-96A5-4280-94F3-931C61A9F92C}" type="slidenum">
              <a:rPr lang="en-US" sz="1100" smtClean="0">
                <a:solidFill>
                  <a:srgbClr val="FFFFFF"/>
                </a:solidFill>
              </a:rPr>
              <a:pPr algn="r">
                <a:spcAft>
                  <a:spcPts val="600"/>
                </a:spcAft>
              </a:pPr>
              <a:t>11</a:t>
            </a:fld>
            <a:endParaRPr lang="en-US" sz="1100">
              <a:solidFill>
                <a:srgbClr val="FFFFFF"/>
              </a:solidFill>
            </a:endParaRPr>
          </a:p>
        </p:txBody>
      </p:sp>
      <p:pic>
        <p:nvPicPr>
          <p:cNvPr id="9" name="Picture 8" descr="Chart&#10;&#10;Description automatically generated">
            <a:extLst>
              <a:ext uri="{FF2B5EF4-FFF2-40B4-BE49-F238E27FC236}">
                <a16:creationId xmlns:a16="http://schemas.microsoft.com/office/drawing/2014/main" id="{46E65C9A-A7C8-2925-00AE-183DA5E2CD9E}"/>
              </a:ext>
            </a:extLst>
          </p:cNvPr>
          <p:cNvPicPr>
            <a:picLocks noChangeAspect="1"/>
          </p:cNvPicPr>
          <p:nvPr/>
        </p:nvPicPr>
        <p:blipFill>
          <a:blip r:embed="rId3"/>
          <a:stretch>
            <a:fillRect/>
          </a:stretch>
        </p:blipFill>
        <p:spPr>
          <a:xfrm>
            <a:off x="262855" y="731300"/>
            <a:ext cx="8540513" cy="5394971"/>
          </a:xfrm>
          <a:prstGeom prst="rect">
            <a:avLst/>
          </a:prstGeom>
        </p:spPr>
      </p:pic>
      <p:sp>
        <p:nvSpPr>
          <p:cNvPr id="10" name="Title 1">
            <a:extLst>
              <a:ext uri="{FF2B5EF4-FFF2-40B4-BE49-F238E27FC236}">
                <a16:creationId xmlns:a16="http://schemas.microsoft.com/office/drawing/2014/main" id="{2383AEAE-896B-F0ED-93F6-9F10EA6CE6BF}"/>
              </a:ext>
            </a:extLst>
          </p:cNvPr>
          <p:cNvSpPr>
            <a:spLocks noGrp="1"/>
          </p:cNvSpPr>
          <p:nvPr>
            <p:ph type="title"/>
          </p:nvPr>
        </p:nvSpPr>
        <p:spPr>
          <a:xfrm>
            <a:off x="9189470" y="2401933"/>
            <a:ext cx="2880828" cy="3071906"/>
          </a:xfrm>
        </p:spPr>
        <p:txBody>
          <a:bodyPr vert="horz" lIns="91440" tIns="45720" rIns="91440" bIns="45720" rtlCol="0" anchor="t">
            <a:normAutofit/>
          </a:bodyPr>
          <a:lstStyle/>
          <a:p>
            <a:r>
              <a:rPr lang="en-US" sz="3400" kern="1200" dirty="0">
                <a:solidFill>
                  <a:srgbClr val="FFFFFF"/>
                </a:solidFill>
                <a:latin typeface="+mj-lt"/>
                <a:ea typeface="+mj-ea"/>
                <a:cs typeface="+mj-cs"/>
              </a:rPr>
              <a:t>Probability heatmap</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by crime and location</a:t>
            </a:r>
          </a:p>
        </p:txBody>
      </p:sp>
    </p:spTree>
    <p:extLst>
      <p:ext uri="{BB962C8B-B14F-4D97-AF65-F5344CB8AC3E}">
        <p14:creationId xmlns:p14="http://schemas.microsoft.com/office/powerpoint/2010/main" val="90977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latin typeface="+mj-lt"/>
              </a:rPr>
              <a:t>Ashton.r.wolf.mil@army.mil</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latin typeface="+mj-lt"/>
              </a:rPr>
              <a:t>wolfman1986(</a:t>
            </a:r>
            <a:r>
              <a:rPr lang="en-US" dirty="0" err="1">
                <a:latin typeface="+mj-lt"/>
              </a:rPr>
              <a:t>ashtonw</a:t>
            </a:r>
            <a:r>
              <a:rPr lang="en-US" dirty="0">
                <a:latin typeface="+mj-lt"/>
              </a:rPr>
              <a:t>) (github.com)</a:t>
            </a:r>
          </a:p>
        </p:txBody>
      </p:sp>
      <p:pic>
        <p:nvPicPr>
          <p:cNvPr id="8" name="Picture 7" descr="Icon&#10;&#10;Description automatically generated">
            <a:extLst>
              <a:ext uri="{FF2B5EF4-FFF2-40B4-BE49-F238E27FC236}">
                <a16:creationId xmlns:a16="http://schemas.microsoft.com/office/drawing/2014/main" id="{1983FB40-E966-41C3-D8D6-0150F23D3DD4}"/>
              </a:ext>
            </a:extLst>
          </p:cNvPr>
          <p:cNvPicPr>
            <a:picLocks noChangeAspect="1"/>
          </p:cNvPicPr>
          <p:nvPr/>
        </p:nvPicPr>
        <p:blipFill>
          <a:blip r:embed="rId4"/>
          <a:stretch>
            <a:fillRect/>
          </a:stretch>
        </p:blipFill>
        <p:spPr>
          <a:xfrm>
            <a:off x="6498963" y="4911328"/>
            <a:ext cx="503167" cy="503167"/>
          </a:xfrm>
          <a:prstGeom prst="rect">
            <a:avLst/>
          </a:prstGeom>
        </p:spPr>
      </p:pic>
      <p:pic>
        <p:nvPicPr>
          <p:cNvPr id="11" name="Picture 10" descr="Icon&#10;&#10;Description automatically generated">
            <a:extLst>
              <a:ext uri="{FF2B5EF4-FFF2-40B4-BE49-F238E27FC236}">
                <a16:creationId xmlns:a16="http://schemas.microsoft.com/office/drawing/2014/main" id="{A12D7DCD-9E43-D533-6635-EC85314927B6}"/>
              </a:ext>
            </a:extLst>
          </p:cNvPr>
          <p:cNvPicPr>
            <a:picLocks noChangeAspect="1"/>
          </p:cNvPicPr>
          <p:nvPr/>
        </p:nvPicPr>
        <p:blipFill>
          <a:blip r:embed="rId5"/>
          <a:stretch>
            <a:fillRect/>
          </a:stretch>
        </p:blipFill>
        <p:spPr>
          <a:xfrm>
            <a:off x="6497913" y="5473563"/>
            <a:ext cx="503167" cy="503167"/>
          </a:xfrm>
          <a:prstGeom prst="rect">
            <a:avLst/>
          </a:prstGeom>
        </p:spPr>
      </p:pic>
      <p:sp>
        <p:nvSpPr>
          <p:cNvPr id="12" name="Text Placeholder 6">
            <a:extLst>
              <a:ext uri="{FF2B5EF4-FFF2-40B4-BE49-F238E27FC236}">
                <a16:creationId xmlns:a16="http://schemas.microsoft.com/office/drawing/2014/main" id="{A53509B1-C31C-9E10-7E46-05570E2225BB}"/>
              </a:ext>
            </a:extLst>
          </p:cNvPr>
          <p:cNvSpPr txBox="1">
            <a:spLocks/>
          </p:cNvSpPr>
          <p:nvPr/>
        </p:nvSpPr>
        <p:spPr>
          <a:xfrm>
            <a:off x="7063938" y="5541978"/>
            <a:ext cx="4533900" cy="5032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www.linkedin.com/in/Ashton-wolf</a:t>
            </a:r>
          </a:p>
        </p:txBody>
      </p:sp>
      <p:sp>
        <p:nvSpPr>
          <p:cNvPr id="13" name="Text Placeholder 6">
            <a:extLst>
              <a:ext uri="{FF2B5EF4-FFF2-40B4-BE49-F238E27FC236}">
                <a16:creationId xmlns:a16="http://schemas.microsoft.com/office/drawing/2014/main" id="{16AA6100-70E6-84EC-2734-E34B12AC7E80}"/>
              </a:ext>
            </a:extLst>
          </p:cNvPr>
          <p:cNvSpPr txBox="1">
            <a:spLocks/>
          </p:cNvSpPr>
          <p:nvPr/>
        </p:nvSpPr>
        <p:spPr>
          <a:xfrm>
            <a:off x="7063937" y="6034206"/>
            <a:ext cx="5128063" cy="5313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hlinkClick r:id="rId6">
                  <a:extLst>
                    <a:ext uri="{A12FA001-AC4F-418D-AE19-62706E023703}">
                      <ahyp:hlinkClr xmlns:ahyp="http://schemas.microsoft.com/office/drawing/2018/hyperlinkcolor" val="tx"/>
                    </a:ext>
                  </a:extLst>
                </a:hlinkClick>
              </a:rPr>
              <a:t>Crimes - 2001 to Present | City of Chicago | Data Portal</a:t>
            </a:r>
            <a:endParaRPr lang="en-US" dirty="0">
              <a:latin typeface="+mj-lt"/>
            </a:endParaRPr>
          </a:p>
        </p:txBody>
      </p:sp>
      <p:pic>
        <p:nvPicPr>
          <p:cNvPr id="18" name="Picture 17" descr="A picture containing dark, night sky&#10;&#10;Description automatically generated">
            <a:extLst>
              <a:ext uri="{FF2B5EF4-FFF2-40B4-BE49-F238E27FC236}">
                <a16:creationId xmlns:a16="http://schemas.microsoft.com/office/drawing/2014/main" id="{FA018A8B-E75E-5069-22D0-4C4396870CB8}"/>
              </a:ext>
            </a:extLst>
          </p:cNvPr>
          <p:cNvPicPr>
            <a:picLocks noChangeAspect="1"/>
          </p:cNvPicPr>
          <p:nvPr/>
        </p:nvPicPr>
        <p:blipFill>
          <a:blip r:embed="rId7"/>
          <a:stretch>
            <a:fillRect/>
          </a:stretch>
        </p:blipFill>
        <p:spPr>
          <a:xfrm>
            <a:off x="6507878" y="6073281"/>
            <a:ext cx="503238" cy="503238"/>
          </a:xfrm>
          <a:prstGeom prst="rect">
            <a:avLst/>
          </a:prstGeom>
          <a:solidFill>
            <a:schemeClr val="bg1"/>
          </a:solidFill>
        </p:spPr>
      </p:pic>
    </p:spTree>
    <p:extLst>
      <p:ext uri="{BB962C8B-B14F-4D97-AF65-F5344CB8AC3E}">
        <p14:creationId xmlns:p14="http://schemas.microsoft.com/office/powerpoint/2010/main" val="112477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t="1433" r="-2" b="4735"/>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54" name="Freeform: Shape 53">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Freeform: Shape 55">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374904" y="856488"/>
            <a:ext cx="4992624" cy="1243584"/>
          </a:xfrm>
        </p:spPr>
        <p:txBody>
          <a:bodyPr vert="horz" lIns="91440" tIns="45720" rIns="91440" bIns="45720" rtlCol="0" anchor="ctr">
            <a:normAutofit/>
          </a:bodyPr>
          <a:lstStyle/>
          <a:p>
            <a:br>
              <a:rPr lang="en-US" sz="1400">
                <a:effectLst/>
              </a:rPr>
            </a:br>
            <a:br>
              <a:rPr lang="en-US" sz="1400">
                <a:effectLst/>
              </a:rPr>
            </a:br>
            <a:br>
              <a:rPr lang="en-US" sz="1400">
                <a:effectLst/>
              </a:rPr>
            </a:br>
            <a:br>
              <a:rPr lang="en-US" sz="1400">
                <a:effectLst/>
              </a:rPr>
            </a:br>
            <a:r>
              <a:rPr lang="en-US" sz="1400">
                <a:effectLst/>
              </a:rPr>
              <a:t>Database</a:t>
            </a:r>
            <a:br>
              <a:rPr lang="en-US" sz="1400"/>
            </a:br>
            <a:endParaRPr lang="en-US" sz="1400"/>
          </a:p>
        </p:txBody>
      </p:sp>
      <p:sp>
        <p:nvSpPr>
          <p:cNvPr id="58" name="Rectangle 57">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5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74904" y="2522949"/>
            <a:ext cx="5065776" cy="3402363"/>
          </a:xfrm>
        </p:spPr>
        <p:txBody>
          <a:bodyPr vert="horz" lIns="91440" tIns="45720" rIns="91440" bIns="45720" rtlCol="0" anchor="t">
            <a:normAutofit/>
          </a:bodyPr>
          <a:lstStyle/>
          <a:p>
            <a:pPr marL="0" marR="0">
              <a:spcBef>
                <a:spcPts val="0"/>
              </a:spcBef>
              <a:spcAft>
                <a:spcPts val="800"/>
              </a:spcAft>
            </a:pPr>
            <a:r>
              <a:rPr lang="en-US" sz="1400" b="0" i="0" dirty="0">
                <a:effectLst/>
              </a:rPr>
              <a:t>The Chicago Crime Database is a comprehensive repository of crime-related data collected and maintained by law enforcement agencies in the city of Chicago, Illinois, USA. The database serves as a critical tool for researchers, policymakers, and law enforcement professionals to analyze crime trends, identify patterns, and develop effective strategies to enhance public safety and well-being.</a:t>
            </a:r>
          </a:p>
          <a:p>
            <a:pPr marL="0" marR="0">
              <a:spcBef>
                <a:spcPts val="0"/>
              </a:spcBef>
              <a:spcAft>
                <a:spcPts val="800"/>
              </a:spcAft>
            </a:pPr>
            <a:endParaRPr lang="en-US" sz="1400" dirty="0"/>
          </a:p>
          <a:p>
            <a:pPr marL="0" marR="0">
              <a:spcBef>
                <a:spcPts val="0"/>
              </a:spcBef>
              <a:spcAft>
                <a:spcPts val="800"/>
              </a:spcAft>
            </a:pPr>
            <a:r>
              <a:rPr lang="en-US" sz="1400" b="0" i="0" dirty="0">
                <a:effectLst/>
              </a:rPr>
              <a:t>Data Collection: The Chicago Crime Database is a product of collaborative efforts between the Chicago Police Department (CPD) and other relevant agencies. It aggregates a vast amount of crime-related information, including incident reports, arrest records, case details, and offender profiles. The data collection process is ongoing, ensuring that the database remains up-to-date and relevant for crime analysis.</a:t>
            </a:r>
            <a:endParaRPr lang="en-US" sz="14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a:xfrm>
            <a:off x="9081136" y="6356350"/>
            <a:ext cx="2743200" cy="365125"/>
          </a:xfrm>
        </p:spPr>
        <p:txBody>
          <a:bodyPr vert="horz" lIns="91440" tIns="45720" rIns="91440" bIns="45720" rtlCol="0" anchor="ctr">
            <a:normAutofit/>
          </a:bodyPr>
          <a:lstStyle/>
          <a:p>
            <a:pPr algn="r">
              <a:spcAft>
                <a:spcPts val="600"/>
              </a:spcAft>
              <a:defRPr/>
            </a:pPr>
            <a:fld id="{9EC71654-96A5-4280-94F3-931C61A9F92C}" type="slidenum">
              <a:rPr lang="en-US" sz="1200">
                <a:latin typeface="Calibri" panose="020F0502020204030204"/>
              </a:rPr>
              <a:pPr algn="r">
                <a:spcAft>
                  <a:spcPts val="600"/>
                </a:spcAft>
                <a:defRPr/>
              </a:pPr>
              <a:t>13</a:t>
            </a:fld>
            <a:endParaRPr lang="en-US" sz="1200">
              <a:latin typeface="Calibri" panose="020F0502020204030204"/>
            </a:endParaRPr>
          </a:p>
        </p:txBody>
      </p:sp>
    </p:spTree>
    <p:extLst>
      <p:ext uri="{BB962C8B-B14F-4D97-AF65-F5344CB8AC3E}">
        <p14:creationId xmlns:p14="http://schemas.microsoft.com/office/powerpoint/2010/main" val="96173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100" dirty="0"/>
              <a:t>Chicago crime analysis</a:t>
            </a:r>
            <a:br>
              <a:rPr lang="en-US" sz="4100" dirty="0"/>
            </a:br>
            <a:endParaRPr lang="en-US" sz="4100"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612517" y="2074534"/>
            <a:ext cx="4619621" cy="3843666"/>
          </a:xfrm>
        </p:spPr>
        <p:txBody>
          <a:bodyPr vert="horz" lIns="91440" tIns="45720" rIns="91440" bIns="45720" rtlCol="0">
            <a:noAutofit/>
          </a:bodyPr>
          <a:lstStyle/>
          <a:p>
            <a:pPr marL="0" indent="0">
              <a:buNone/>
            </a:pPr>
            <a:r>
              <a:rPr lang="en-US" sz="1800" dirty="0">
                <a:latin typeface="+mj-lt"/>
              </a:rPr>
              <a:t>As of 2023, the city of Chicago has one of the highest number of violent crimes per capita</a:t>
            </a:r>
          </a:p>
          <a:p>
            <a:pPr marL="0" indent="0">
              <a:buNone/>
            </a:pPr>
            <a:endParaRPr lang="en-US" sz="1800" dirty="0">
              <a:latin typeface="+mj-lt"/>
            </a:endParaRPr>
          </a:p>
          <a:p>
            <a:pPr marL="0" indent="0">
              <a:buNone/>
            </a:pPr>
            <a:r>
              <a:rPr lang="en-US" sz="1800" dirty="0">
                <a:latin typeface="+mj-lt"/>
              </a:rPr>
              <a:t>This presentation will focus on recorded crimes from the years 2001 to 2022</a:t>
            </a:r>
          </a:p>
          <a:p>
            <a:pPr marL="0" indent="0">
              <a:buNone/>
            </a:pPr>
            <a:endParaRPr lang="en-US" sz="1800" b="0" i="0" dirty="0">
              <a:effectLst/>
              <a:latin typeface="+mj-lt"/>
            </a:endParaRPr>
          </a:p>
          <a:p>
            <a:pPr marL="0" indent="0">
              <a:buNone/>
            </a:pPr>
            <a:r>
              <a:rPr lang="en-US" sz="1800" b="0" i="0" dirty="0">
                <a:effectLst/>
                <a:latin typeface="+mj-lt"/>
              </a:rPr>
              <a:t>The Chicago Crime Database is a product of collaborative efforts between the Chicago Police Department (CPD) and other relevant agencies</a:t>
            </a:r>
            <a:endParaRPr lang="en-US" sz="1800" dirty="0">
              <a:latin typeface="+mj-lt"/>
            </a:endParaRP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661" r="19784"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9EC71654-96A5-4280-94F3-931C61A9F92C}" type="slidenum">
              <a:rPr lang="en-US" sz="1200">
                <a:solidFill>
                  <a:srgbClr val="FFFFFF"/>
                </a:solidFill>
                <a:latin typeface="Calibri" panose="020F0502020204030204"/>
              </a:rPr>
              <a:pPr algn="r">
                <a:spcAft>
                  <a:spcPts val="600"/>
                </a:spcAft>
                <a:defRPr/>
              </a:pPr>
              <a:t>2</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What is in the dataset?</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0" marR="0" algn="l">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dataset records more than 7,846,809 criminal incidents. </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r>
              <a:rPr lang="en-US" sz="1800" dirty="0"/>
              <a:t>36 Crime Types</a:t>
            </a:r>
          </a:p>
          <a:p>
            <a:r>
              <a:rPr lang="en-US" sz="1800" dirty="0"/>
              <a:t>78 Community Areas</a:t>
            </a:r>
          </a:p>
          <a:p>
            <a:r>
              <a:rPr lang="en-US" sz="1800" dirty="0"/>
              <a:t>50 Wards</a:t>
            </a:r>
          </a:p>
          <a:p>
            <a:r>
              <a:rPr lang="en-US" sz="1800" dirty="0"/>
              <a:t>24 Districts</a:t>
            </a:r>
          </a:p>
          <a:p>
            <a:r>
              <a:rPr lang="en-US" sz="1800" dirty="0"/>
              <a:t>227 Locations</a:t>
            </a:r>
          </a:p>
          <a:p>
            <a:r>
              <a:rPr lang="en-US" sz="1800" dirty="0"/>
              <a:t>548 Crime Descriptions</a:t>
            </a:r>
          </a:p>
          <a:p>
            <a:r>
              <a:rPr lang="en-US" sz="1800" dirty="0"/>
              <a:t>63085 Blocks</a:t>
            </a:r>
          </a:p>
          <a:p>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Categories of data</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26940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Total Crimes Committed</a:t>
            </a:r>
          </a:p>
        </p:txBody>
      </p:sp>
      <p:pic>
        <p:nvPicPr>
          <p:cNvPr id="12" name="Picture 11" descr="Chart, line chart&#10;&#10;Description automatically generated">
            <a:extLst>
              <a:ext uri="{FF2B5EF4-FFF2-40B4-BE49-F238E27FC236}">
                <a16:creationId xmlns:a16="http://schemas.microsoft.com/office/drawing/2014/main" id="{7ECD680F-AF84-291E-745A-61E2111C12E1}"/>
              </a:ext>
            </a:extLst>
          </p:cNvPr>
          <p:cNvPicPr>
            <a:picLocks noChangeAspect="1"/>
          </p:cNvPicPr>
          <p:nvPr/>
        </p:nvPicPr>
        <p:blipFill>
          <a:blip r:embed="rId3"/>
          <a:stretch>
            <a:fillRect/>
          </a:stretch>
        </p:blipFill>
        <p:spPr>
          <a:xfrm>
            <a:off x="890822" y="1576319"/>
            <a:ext cx="10410352" cy="5127101"/>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chemeClr val="tx1">
                    <a:lumMod val="50000"/>
                    <a:lumOff val="50000"/>
                  </a:schemeClr>
                </a:solidFill>
              </a:rPr>
              <a:pPr algn="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49172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Top Crimes Committed</a:t>
            </a:r>
          </a:p>
        </p:txBody>
      </p:sp>
      <p:pic>
        <p:nvPicPr>
          <p:cNvPr id="5" name="Picture 4" descr="Chart, pie chart&#10;&#10;Description automatically generated">
            <a:extLst>
              <a:ext uri="{FF2B5EF4-FFF2-40B4-BE49-F238E27FC236}">
                <a16:creationId xmlns:a16="http://schemas.microsoft.com/office/drawing/2014/main" id="{4A6319BC-97B1-9058-23CC-81A80F0F36AA}"/>
              </a:ext>
            </a:extLst>
          </p:cNvPr>
          <p:cNvPicPr>
            <a:picLocks noChangeAspect="1"/>
          </p:cNvPicPr>
          <p:nvPr/>
        </p:nvPicPr>
        <p:blipFill>
          <a:blip r:embed="rId3"/>
          <a:stretch>
            <a:fillRect/>
          </a:stretch>
        </p:blipFill>
        <p:spPr>
          <a:xfrm>
            <a:off x="228600" y="2008736"/>
            <a:ext cx="5705001" cy="3822351"/>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chemeClr val="tx1">
                    <a:lumMod val="50000"/>
                    <a:lumOff val="50000"/>
                  </a:schemeClr>
                </a:solidFill>
              </a:rPr>
              <a:pPr algn="r">
                <a:spcAft>
                  <a:spcPts val="600"/>
                </a:spcAft>
              </a:pPr>
              <a:t>5</a:t>
            </a:fld>
            <a:endParaRPr lang="en-US" sz="1100">
              <a:solidFill>
                <a:schemeClr val="tx1">
                  <a:lumMod val="50000"/>
                  <a:lumOff val="50000"/>
                </a:schemeClr>
              </a:solidFill>
            </a:endParaRPr>
          </a:p>
        </p:txBody>
      </p:sp>
      <p:pic>
        <p:nvPicPr>
          <p:cNvPr id="14" name="Picture 13" descr="Chart, bar chart&#10;&#10;Description automatically generated">
            <a:extLst>
              <a:ext uri="{FF2B5EF4-FFF2-40B4-BE49-F238E27FC236}">
                <a16:creationId xmlns:a16="http://schemas.microsoft.com/office/drawing/2014/main" id="{1E7ACCF9-C4F8-D14E-8723-0AF22DBA11F1}"/>
              </a:ext>
            </a:extLst>
          </p:cNvPr>
          <p:cNvPicPr>
            <a:picLocks noChangeAspect="1"/>
          </p:cNvPicPr>
          <p:nvPr/>
        </p:nvPicPr>
        <p:blipFill>
          <a:blip r:embed="rId4"/>
          <a:stretch>
            <a:fillRect/>
          </a:stretch>
        </p:blipFill>
        <p:spPr>
          <a:xfrm>
            <a:off x="6095999" y="2008737"/>
            <a:ext cx="5331123" cy="3689292"/>
          </a:xfrm>
          <a:prstGeom prst="rect">
            <a:avLst/>
          </a:prstGeom>
        </p:spPr>
      </p:pic>
    </p:spTree>
    <p:extLst>
      <p:ext uri="{BB962C8B-B14F-4D97-AF65-F5344CB8AC3E}">
        <p14:creationId xmlns:p14="http://schemas.microsoft.com/office/powerpoint/2010/main" val="173215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4" name="Rectangle 8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9574259-539B-5D69-B8C0-A6476F60E87A}"/>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MOST COMMON CRIMES</a:t>
            </a:r>
          </a:p>
        </p:txBody>
      </p:sp>
      <p:pic>
        <p:nvPicPr>
          <p:cNvPr id="39" name="Picture 38" descr="Chart, line chart&#10;&#10;Description automatically generated">
            <a:extLst>
              <a:ext uri="{FF2B5EF4-FFF2-40B4-BE49-F238E27FC236}">
                <a16:creationId xmlns:a16="http://schemas.microsoft.com/office/drawing/2014/main" id="{87CF2E8E-E8C4-E449-28E8-F8DB204D498D}"/>
              </a:ext>
            </a:extLst>
          </p:cNvPr>
          <p:cNvPicPr>
            <a:picLocks noChangeAspect="1"/>
          </p:cNvPicPr>
          <p:nvPr/>
        </p:nvPicPr>
        <p:blipFill>
          <a:blip r:embed="rId3"/>
          <a:stretch>
            <a:fillRect/>
          </a:stretch>
        </p:blipFill>
        <p:spPr>
          <a:xfrm>
            <a:off x="6329157" y="2219846"/>
            <a:ext cx="5426363" cy="3567833"/>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chemeClr val="tx1">
                    <a:lumMod val="50000"/>
                    <a:lumOff val="50000"/>
                  </a:schemeClr>
                </a:solidFill>
              </a:rPr>
              <a:pPr algn="r">
                <a:spcAft>
                  <a:spcPts val="600"/>
                </a:spcAft>
              </a:pPr>
              <a:t>6</a:t>
            </a:fld>
            <a:endParaRPr lang="en-US" sz="1100">
              <a:solidFill>
                <a:schemeClr val="tx1">
                  <a:lumMod val="50000"/>
                  <a:lumOff val="50000"/>
                </a:schemeClr>
              </a:solidFill>
            </a:endParaRPr>
          </a:p>
        </p:txBody>
      </p:sp>
      <p:pic>
        <p:nvPicPr>
          <p:cNvPr id="48" name="Picture 47" descr="Chart, line chart&#10;&#10;Description automatically generated">
            <a:extLst>
              <a:ext uri="{FF2B5EF4-FFF2-40B4-BE49-F238E27FC236}">
                <a16:creationId xmlns:a16="http://schemas.microsoft.com/office/drawing/2014/main" id="{ACAD8930-65BD-03E8-FE37-F1CF27599330}"/>
              </a:ext>
            </a:extLst>
          </p:cNvPr>
          <p:cNvPicPr>
            <a:picLocks noChangeAspect="1"/>
          </p:cNvPicPr>
          <p:nvPr/>
        </p:nvPicPr>
        <p:blipFill>
          <a:blip r:embed="rId4"/>
          <a:stretch>
            <a:fillRect/>
          </a:stretch>
        </p:blipFill>
        <p:spPr>
          <a:xfrm>
            <a:off x="206518" y="2222666"/>
            <a:ext cx="5884927" cy="4129774"/>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A137F599-CAC3-E3C7-D24C-79D683813C51}"/>
              </a:ext>
            </a:extLst>
          </p:cNvPr>
          <p:cNvPicPr>
            <a:picLocks noChangeAspect="1"/>
          </p:cNvPicPr>
          <p:nvPr/>
        </p:nvPicPr>
        <p:blipFill>
          <a:blip r:embed="rId3"/>
          <a:stretch>
            <a:fillRect/>
          </a:stretch>
        </p:blipFill>
        <p:spPr>
          <a:xfrm>
            <a:off x="457200" y="792861"/>
            <a:ext cx="11277600" cy="5272277"/>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rgbClr val="FFFFFF"/>
                </a:solidFill>
              </a:rPr>
              <a:pPr algn="r">
                <a:spcAft>
                  <a:spcPts val="600"/>
                </a:spcAft>
              </a:pPr>
              <a:t>7</a:t>
            </a:fld>
            <a:endParaRPr lang="en-US" sz="1100">
              <a:solidFill>
                <a:srgbClr val="FFFFFF"/>
              </a:solidFill>
            </a:endParaRPr>
          </a:p>
        </p:txBody>
      </p:sp>
    </p:spTree>
    <p:extLst>
      <p:ext uri="{BB962C8B-B14F-4D97-AF65-F5344CB8AC3E}">
        <p14:creationId xmlns:p14="http://schemas.microsoft.com/office/powerpoint/2010/main" val="364188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HYPOTHESIS TEST</a:t>
            </a:r>
          </a:p>
        </p:txBody>
      </p:sp>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nULL</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endParaRPr lang="en-US" sz="1400" dirty="0"/>
          </a:p>
          <a:p>
            <a:endParaRPr lang="en-US" sz="1400" dirty="0"/>
          </a:p>
          <a:p>
            <a:r>
              <a:rPr lang="en-US" sz="2000" dirty="0">
                <a:latin typeface="+mj-lt"/>
              </a:rPr>
              <a:t>The probability of getting arrested has no relationship with the location of the crime.</a:t>
            </a:r>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alternate</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endParaRPr lang="en-US" sz="1400" dirty="0"/>
          </a:p>
          <a:p>
            <a:endParaRPr lang="en-US" sz="1400" dirty="0"/>
          </a:p>
          <a:p>
            <a:r>
              <a:rPr lang="en-US" sz="2000" dirty="0">
                <a:latin typeface="+mj-lt"/>
              </a:rPr>
              <a:t>Arrest probability depends on the type of crime and location it is committed</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36" name="Picture 35" descr="Shape&#10;&#10;Description automatically generated with low confidence">
            <a:extLst>
              <a:ext uri="{FF2B5EF4-FFF2-40B4-BE49-F238E27FC236}">
                <a16:creationId xmlns:a16="http://schemas.microsoft.com/office/drawing/2014/main" id="{623393C8-3F05-5363-970A-9DE82B8B45DA}"/>
              </a:ext>
            </a:extLst>
          </p:cNvPr>
          <p:cNvPicPr>
            <a:picLocks noChangeAspect="1"/>
          </p:cNvPicPr>
          <p:nvPr/>
        </p:nvPicPr>
        <p:blipFill>
          <a:blip r:embed="rId4"/>
          <a:stretch>
            <a:fillRect/>
          </a:stretch>
        </p:blipFill>
        <p:spPr>
          <a:xfrm>
            <a:off x="9896476" y="1901848"/>
            <a:ext cx="696895" cy="696895"/>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27ADEC7F-E1EE-F5E2-9BDF-F945A077036C}"/>
              </a:ext>
            </a:extLst>
          </p:cNvPr>
          <p:cNvPicPr>
            <a:picLocks noChangeAspect="1"/>
          </p:cNvPicPr>
          <p:nvPr/>
        </p:nvPicPr>
        <p:blipFill>
          <a:blip r:embed="rId5"/>
          <a:stretch>
            <a:fillRect/>
          </a:stretch>
        </p:blipFill>
        <p:spPr>
          <a:xfrm>
            <a:off x="1612123" y="1639543"/>
            <a:ext cx="683401" cy="1221507"/>
          </a:xfrm>
          <a:prstGeom prst="rect">
            <a:avLst/>
          </a:prstGeom>
        </p:spPr>
      </p:pic>
    </p:spTree>
    <p:extLst>
      <p:ext uri="{BB962C8B-B14F-4D97-AF65-F5344CB8AC3E}">
        <p14:creationId xmlns:p14="http://schemas.microsoft.com/office/powerpoint/2010/main" val="46026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kern="1200" dirty="0">
                <a:solidFill>
                  <a:schemeClr val="tx1"/>
                </a:solidFill>
                <a:latin typeface="+mj-lt"/>
                <a:ea typeface="+mj-ea"/>
                <a:cs typeface="+mj-cs"/>
              </a:rPr>
              <a:t>Logistic regression results</a:t>
            </a:r>
            <a:br>
              <a:rPr lang="en-US" sz="2200" kern="1200" dirty="0">
                <a:solidFill>
                  <a:schemeClr val="tx1"/>
                </a:solidFill>
                <a:latin typeface="+mj-lt"/>
                <a:ea typeface="+mj-ea"/>
                <a:cs typeface="+mj-cs"/>
              </a:rPr>
            </a:b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crimes</a:t>
            </a:r>
          </a:p>
        </p:txBody>
      </p:sp>
      <p:sp>
        <p:nvSpPr>
          <p:cNvPr id="7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9EC71654-96A5-4280-94F3-931C61A9F92C}" type="slidenum">
              <a:rPr lang="en-US" sz="1200">
                <a:solidFill>
                  <a:schemeClr val="tx1">
                    <a:tint val="75000"/>
                  </a:schemeClr>
                </a:solidFill>
              </a:rPr>
              <a:pPr algn="r">
                <a:spcAft>
                  <a:spcPts val="600"/>
                </a:spcAft>
              </a:pPr>
              <a:t>9</a:t>
            </a:fld>
            <a:endParaRPr lang="en-US" sz="1200">
              <a:solidFill>
                <a:schemeClr val="tx1">
                  <a:tint val="75000"/>
                </a:schemeClr>
              </a:solidFill>
            </a:endParaRPr>
          </a:p>
        </p:txBody>
      </p:sp>
      <p:pic>
        <p:nvPicPr>
          <p:cNvPr id="12" name="Picture 11" descr="Chart, bar chart&#10;&#10;Description automatically generated">
            <a:extLst>
              <a:ext uri="{FF2B5EF4-FFF2-40B4-BE49-F238E27FC236}">
                <a16:creationId xmlns:a16="http://schemas.microsoft.com/office/drawing/2014/main" id="{82F2B0A9-10D1-781B-BFA0-88B0FA21CCDF}"/>
              </a:ext>
            </a:extLst>
          </p:cNvPr>
          <p:cNvPicPr>
            <a:picLocks noChangeAspect="1"/>
          </p:cNvPicPr>
          <p:nvPr/>
        </p:nvPicPr>
        <p:blipFill>
          <a:blip r:embed="rId3"/>
          <a:stretch>
            <a:fillRect/>
          </a:stretch>
        </p:blipFill>
        <p:spPr>
          <a:xfrm>
            <a:off x="3930457" y="639520"/>
            <a:ext cx="7972605" cy="5939589"/>
          </a:xfrm>
          <a:prstGeom prst="rect">
            <a:avLst/>
          </a:prstGeom>
        </p:spPr>
      </p:pic>
      <p:sp>
        <p:nvSpPr>
          <p:cNvPr id="14" name="TextBox 13">
            <a:extLst>
              <a:ext uri="{FF2B5EF4-FFF2-40B4-BE49-F238E27FC236}">
                <a16:creationId xmlns:a16="http://schemas.microsoft.com/office/drawing/2014/main" id="{E4D5B4B1-3CD3-A07B-4EDC-CB603A3CAE52}"/>
              </a:ext>
            </a:extLst>
          </p:cNvPr>
          <p:cNvSpPr txBox="1"/>
          <p:nvPr/>
        </p:nvSpPr>
        <p:spPr>
          <a:xfrm>
            <a:off x="130847" y="4380259"/>
            <a:ext cx="3141419" cy="2585323"/>
          </a:xfrm>
          <a:prstGeom prst="rect">
            <a:avLst/>
          </a:prstGeom>
          <a:noFill/>
        </p:spPr>
        <p:txBody>
          <a:bodyPr wrap="square" rtlCol="0">
            <a:spAutoFit/>
          </a:bodyPr>
          <a:lstStyle/>
          <a:p>
            <a:r>
              <a:rPr lang="en-US" b="1" dirty="0">
                <a:solidFill>
                  <a:schemeClr val="accent3">
                    <a:lumMod val="50000"/>
                    <a:lumOff val="50000"/>
                  </a:schemeClr>
                </a:solidFill>
                <a:effectLst/>
                <a:latin typeface="+mj-lt"/>
              </a:rPr>
              <a:t>POSITIVE</a:t>
            </a:r>
            <a:r>
              <a:rPr lang="en-US" b="1" dirty="0">
                <a:effectLst/>
                <a:latin typeface="+mj-lt"/>
              </a:rPr>
              <a:t> coefficients indicate that a higher probability of that crime will result in arrest. </a:t>
            </a:r>
          </a:p>
          <a:p>
            <a:endParaRPr lang="en-US" b="1" dirty="0">
              <a:latin typeface="+mj-lt"/>
            </a:endParaRPr>
          </a:p>
          <a:p>
            <a:r>
              <a:rPr lang="en-US" b="1" dirty="0">
                <a:solidFill>
                  <a:srgbClr val="C00000"/>
                </a:solidFill>
                <a:effectLst/>
                <a:latin typeface="+mj-lt"/>
              </a:rPr>
              <a:t>NEGATIVE</a:t>
            </a:r>
            <a:r>
              <a:rPr lang="en-US" b="1" dirty="0">
                <a:effectLst/>
                <a:latin typeface="+mj-lt"/>
              </a:rPr>
              <a:t> coefficients indicate that a lower probability of arrest.</a:t>
            </a:r>
          </a:p>
          <a:p>
            <a:endParaRPr lang="en-US" dirty="0"/>
          </a:p>
        </p:txBody>
      </p:sp>
    </p:spTree>
    <p:extLst>
      <p:ext uri="{BB962C8B-B14F-4D97-AF65-F5344CB8AC3E}">
        <p14:creationId xmlns:p14="http://schemas.microsoft.com/office/powerpoint/2010/main" val="1800715219"/>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4713</TotalTime>
  <Words>1536</Words>
  <Application>Microsoft Office PowerPoint</Application>
  <PresentationFormat>Widescreen</PresentationFormat>
  <Paragraphs>127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Söhne</vt:lpstr>
      <vt:lpstr>Office Theme</vt:lpstr>
      <vt:lpstr>CHICAGO CRIME ANALYSIS</vt:lpstr>
      <vt:lpstr>Chicago crime analysis </vt:lpstr>
      <vt:lpstr>Exploratory Data Analysis</vt:lpstr>
      <vt:lpstr>Total Crimes Committed</vt:lpstr>
      <vt:lpstr>Top Crimes Committed</vt:lpstr>
      <vt:lpstr>PowerPoint Presentation</vt:lpstr>
      <vt:lpstr>PowerPoint Presentation</vt:lpstr>
      <vt:lpstr>HYPOTHESIS TEST</vt:lpstr>
      <vt:lpstr>Logistic regression results  crimes</vt:lpstr>
      <vt:lpstr>Logistic regression results  location</vt:lpstr>
      <vt:lpstr>Probability heatmap by crime and location</vt:lpstr>
      <vt:lpstr>Thank you!</vt:lpstr>
      <vt:lpstr>    Database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Ashton Wolf</dc:creator>
  <cp:lastModifiedBy>Ashton Wolf</cp:lastModifiedBy>
  <cp:revision>16</cp:revision>
  <dcterms:created xsi:type="dcterms:W3CDTF">2023-08-07T15:20:43Z</dcterms:created>
  <dcterms:modified xsi:type="dcterms:W3CDTF">2023-08-10T21:54:01Z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