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8" r:id="rId5"/>
    <p:sldId id="269" r:id="rId6"/>
    <p:sldId id="272" r:id="rId7"/>
    <p:sldId id="281" r:id="rId8"/>
    <p:sldId id="277" r:id="rId9"/>
    <p:sldId id="273" r:id="rId10"/>
    <p:sldId id="278" r:id="rId11"/>
    <p:sldId id="271" r:id="rId12"/>
    <p:sldId id="282" r:id="rId13"/>
    <p:sldId id="285" r:id="rId14"/>
    <p:sldId id="283" r:id="rId15"/>
    <p:sldId id="27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7351" autoAdjust="0"/>
  </p:normalViewPr>
  <p:slideViewPr>
    <p:cSldViewPr snapToGrid="0" showGuides="1">
      <p:cViewPr varScale="1">
        <p:scale>
          <a:sx n="78" d="100"/>
          <a:sy n="78" d="100"/>
        </p:scale>
        <p:origin x="1482"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8/11/2023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8/11/2023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Good afternoon, everyone. I'm Ashton, representing the Data Warfare Team from Joint Base Lewis McChord, Washington.</a:t>
            </a:r>
          </a:p>
          <a:p>
            <a:pPr algn="l"/>
            <a:r>
              <a:rPr lang="en-US" b="0" i="0" dirty="0">
                <a:solidFill>
                  <a:srgbClr val="D1D5DB"/>
                </a:solidFill>
                <a:effectLst/>
                <a:latin typeface="Söhne"/>
              </a:rPr>
              <a:t>Today, I'll be sharing my analysis of the Chicago Public Crime Database, spanning from 2001 to 2022.</a:t>
            </a:r>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D1D5DB"/>
                </a:solidFill>
                <a:effectLst/>
                <a:latin typeface="Söhne"/>
              </a:rPr>
              <a:t>On this accompanying slide, our attention shifts to the crime locations. The graph notably depicts that criminal activities within commercial establishments, including department, grocery, and drug stores, exhibit the highest arrest probability. In contrast, ATMs and athletic clubs show significantly lower arrest probabilities.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29780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To provide a more detailed perspective, I cross-referenced the arrest probabilities of the prominent crimes with specific locations, resulting in an intersectional heatmap. This visual display showcases the likelihood of arrest for various crime-location pairings. Each cell represents the percentage probability of arrest when a particular crime is linked to a specific location.</a:t>
            </a:r>
          </a:p>
          <a:p>
            <a:pPr algn="l"/>
            <a:r>
              <a:rPr lang="en-US" b="0" i="0" dirty="0">
                <a:solidFill>
                  <a:srgbClr val="D1D5DB"/>
                </a:solidFill>
                <a:effectLst/>
                <a:latin typeface="Söhne"/>
              </a:rPr>
              <a:t>The bar charts presented earlier clearly establish a correlation between arrest rates and other pertinent factors. In this instance, we narrowed our focus to crime type and location.</a:t>
            </a:r>
          </a:p>
          <a:p>
            <a:pPr algn="l"/>
            <a:r>
              <a:rPr lang="en-US" b="0" i="0" dirty="0">
                <a:solidFill>
                  <a:srgbClr val="D1D5DB"/>
                </a:solidFill>
                <a:effectLst/>
                <a:latin typeface="Söhne"/>
              </a:rPr>
              <a:t>As witnessed in the preceding slides, narcotics emerged as the predominant crime, and department stores as the primary location. These two facets converge in the heatmap, highlighting department stores as the central hub for the prevalent crimes identified in our analysis.</a:t>
            </a:r>
          </a:p>
          <a:p>
            <a:pPr algn="l"/>
            <a:r>
              <a:rPr lang="en-US" b="0" i="0" dirty="0">
                <a:solidFill>
                  <a:srgbClr val="D1D5DB"/>
                </a:solidFill>
                <a:effectLst/>
                <a:latin typeface="Söhne"/>
              </a:rPr>
              <a:t>To conclude, this graph definitively reveals the interrelation between crime types, their locations, and the arrest probability.</a:t>
            </a:r>
          </a:p>
          <a:p>
            <a:pPr algn="l"/>
            <a:r>
              <a:rPr lang="en-US" b="0" i="0" dirty="0">
                <a:solidFill>
                  <a:srgbClr val="D1D5DB"/>
                </a:solidFill>
                <a:effectLst/>
                <a:latin typeface="Söhne"/>
              </a:rPr>
              <a:t>Our analysis leads to the rejection of the null hypothesis (H0) due to the evident non-random correlation between crime types, locations, and arrest probabilities. In simple terms, certain combinations of criminal activities and their respective locations exhibit distinct probabilities of arrests.</a:t>
            </a:r>
          </a:p>
        </p:txBody>
      </p:sp>
      <p:sp>
        <p:nvSpPr>
          <p:cNvPr id="4" name="Slide Number Placeholder 3"/>
          <p:cNvSpPr>
            <a:spLocks noGrp="1"/>
          </p:cNvSpPr>
          <p:nvPr>
            <p:ph type="sldNum" sz="quarter" idx="5"/>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1474718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Thank you for being a part of my presentation. You can find my contact information on this slide.</a:t>
            </a: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12</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As per the Chicago Sun Times, an analysis of crime statistics revealed that 2021 marked Chicago's most fatal year in nearly three decades. The elevated crime rate in Chicago compared to other major cities lacks a singular explanation. Reports on news platforms, online sources, and social media frequently highlight prevalent criminal incidents in Chicago, spanning violent crimes, gun violence, homicides, drug-related issues, and more.</a:t>
            </a:r>
          </a:p>
          <a:p>
            <a:pPr algn="l"/>
            <a:r>
              <a:rPr lang="en-US" b="0" i="0" dirty="0">
                <a:solidFill>
                  <a:srgbClr val="D1D5DB"/>
                </a:solidFill>
                <a:effectLst/>
                <a:latin typeface="Söhne"/>
              </a:rPr>
              <a:t>Moreover, despite incarcerations, a 2018 report indicated that 43% of released prisoners in Illinois returned to criminal convictions and subsequent imprisonment.</a:t>
            </a:r>
          </a:p>
          <a:p>
            <a:pPr algn="l"/>
            <a:endParaRPr lang="en-US" b="0" i="0" dirty="0">
              <a:solidFill>
                <a:srgbClr val="D1D5DB"/>
              </a:solidFill>
              <a:effectLst/>
              <a:latin typeface="Söhne"/>
            </a:endParaRPr>
          </a:p>
          <a:p>
            <a:pPr algn="l"/>
            <a:r>
              <a:rPr lang="en-US" b="0" i="0" dirty="0">
                <a:solidFill>
                  <a:srgbClr val="D1D5DB"/>
                </a:solidFill>
                <a:effectLst/>
                <a:latin typeface="Söhne"/>
              </a:rPr>
              <a:t>To thoroughly understand this situation, I extensively explored a publicly available crime dataset provided by the City of Chicago. My main goal was to identify correlations related to criminal activity.</a:t>
            </a:r>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D1D5DB"/>
                </a:solidFill>
                <a:effectLst/>
                <a:latin typeface="Söhne"/>
              </a:rPr>
              <a:t>The city of Chicago maintains a comprehensive dataset that documents various crime incidents occurring within the city.</a:t>
            </a:r>
          </a:p>
          <a:p>
            <a:pPr algn="l"/>
            <a:r>
              <a:rPr lang="en-US" sz="2800" b="0" i="0" dirty="0">
                <a:solidFill>
                  <a:srgbClr val="D1D5DB"/>
                </a:solidFill>
                <a:effectLst/>
                <a:latin typeface="Söhne"/>
              </a:rPr>
              <a:t>At the time I acquired the dataset, it contained around 7.8 million incidents.</a:t>
            </a:r>
          </a:p>
          <a:p>
            <a:pPr algn="l"/>
            <a:r>
              <a:rPr lang="en-US" sz="2800" b="0" i="0" dirty="0">
                <a:solidFill>
                  <a:srgbClr val="D1D5DB"/>
                </a:solidFill>
                <a:effectLst/>
                <a:latin typeface="Söhne"/>
              </a:rPr>
              <a:t>On the right side of this slide, you'll see the key features used for my data analysis, with the numbers representing the count of distinct values within each feature.</a:t>
            </a:r>
          </a:p>
          <a:p>
            <a:pPr algn="l"/>
            <a:endParaRPr lang="en-US" sz="2800" b="1" i="0" dirty="0">
              <a:solidFill>
                <a:srgbClr val="D1D5DB"/>
              </a:solidFill>
              <a:effectLst/>
              <a:latin typeface="Söhne"/>
            </a:endParaRPr>
          </a:p>
          <a:p>
            <a:pPr algn="l"/>
            <a:r>
              <a:rPr lang="en-US" sz="2800" b="1" i="0" dirty="0">
                <a:solidFill>
                  <a:srgbClr val="D1D5DB"/>
                </a:solidFill>
                <a:effectLst/>
                <a:latin typeface="Söhne"/>
              </a:rPr>
              <a:t>Extra:</a:t>
            </a:r>
            <a:r>
              <a:rPr lang="en-US" sz="2800" b="0" i="0" dirty="0">
                <a:solidFill>
                  <a:srgbClr val="D1D5DB"/>
                </a:solidFill>
                <a:effectLst/>
                <a:latin typeface="Söhne"/>
              </a:rPr>
              <a:t> This data is sourced from the Chicago Police Department’s CLEAR (Citizen Law Enforcement Analysis and Reporting) system.</a:t>
            </a:r>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Looking at the initial analysis, it turns out that, contrary to what many people think, the number of recorded crimes per year has decreased by more than half since 2001.</a:t>
            </a:r>
          </a:p>
          <a:p>
            <a:pPr algn="l"/>
            <a:r>
              <a:rPr lang="en-US" b="0" i="0" dirty="0">
                <a:solidFill>
                  <a:srgbClr val="D1D5DB"/>
                </a:solidFill>
                <a:effectLst/>
                <a:latin typeface="Söhne"/>
              </a:rPr>
              <a:t>Here are three big observations I want to point out:</a:t>
            </a:r>
          </a:p>
          <a:p>
            <a:pPr algn="l">
              <a:buFont typeface="+mj-lt"/>
              <a:buAutoNum type="arabicPeriod"/>
            </a:pPr>
            <a:r>
              <a:rPr lang="en-US" b="0" i="0" dirty="0">
                <a:solidFill>
                  <a:srgbClr val="D1D5DB"/>
                </a:solidFill>
                <a:effectLst/>
                <a:latin typeface="Söhne"/>
              </a:rPr>
              <a:t>Between 2001 and 2015, the number of crimes per year went down gradually from about 475,000 to around 260,000 in 2015.</a:t>
            </a:r>
          </a:p>
          <a:p>
            <a:pPr algn="l">
              <a:buFont typeface="+mj-lt"/>
              <a:buAutoNum type="arabicPeriod"/>
            </a:pPr>
            <a:r>
              <a:rPr lang="en-US" b="0" i="0" dirty="0">
                <a:solidFill>
                  <a:srgbClr val="D1D5DB"/>
                </a:solidFill>
                <a:effectLst/>
                <a:latin typeface="Söhne"/>
              </a:rPr>
              <a:t>From 2015 to 2019, the crime rate stayed pretty much the same.</a:t>
            </a:r>
          </a:p>
          <a:p>
            <a:pPr algn="l">
              <a:buFont typeface="+mj-lt"/>
              <a:buAutoNum type="arabicPeriod"/>
            </a:pPr>
            <a:r>
              <a:rPr lang="en-US" b="0" i="0" dirty="0">
                <a:solidFill>
                  <a:srgbClr val="D1D5DB"/>
                </a:solidFill>
                <a:effectLst/>
                <a:latin typeface="Söhne"/>
              </a:rPr>
              <a:t>Then, between 2020 and 2021, there was another big drop.</a:t>
            </a:r>
          </a:p>
          <a:p>
            <a:pPr algn="l"/>
            <a:r>
              <a:rPr lang="en-US" b="0" i="0" dirty="0">
                <a:solidFill>
                  <a:srgbClr val="D1D5DB"/>
                </a:solidFill>
                <a:effectLst/>
                <a:latin typeface="Söhne"/>
              </a:rPr>
              <a:t>One possible reason for this could be the Covid-19 lockdowns and changes in how police handled and reported crimes during that time. This doesn't necessarily mean there were fewer crimes happening, but it could mean they just weren't getting recorded in the same way.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3145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left-side pie chart portrays the most frequently occurring crimes, while the right-side horizontal bar chart illustrates the total occurrences over the specified time period.</a:t>
            </a:r>
          </a:p>
          <a:p>
            <a:pPr algn="l"/>
            <a:r>
              <a:rPr lang="en-US" b="0" i="0" dirty="0">
                <a:solidFill>
                  <a:srgbClr val="D1D5DB"/>
                </a:solidFill>
                <a:effectLst/>
                <a:latin typeface="Söhne"/>
              </a:rPr>
              <a:t>Upon analyzing all 36 crime categories, it became evident that the top 10 crimes depicted in the pie chart constitute 91.57% of the total reported crimes.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61963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i="0" dirty="0">
                <a:solidFill>
                  <a:srgbClr val="D1D5DB"/>
                </a:solidFill>
                <a:effectLst/>
                <a:latin typeface="Söhne"/>
              </a:rPr>
              <a:t>To explore with precision, I analyzed the top 5 most common crimes. Noteworthy is the decline in theft, battery, and narcotics. </a:t>
            </a:r>
          </a:p>
          <a:p>
            <a:r>
              <a:rPr lang="en-US" sz="2800" b="0" i="0" dirty="0">
                <a:solidFill>
                  <a:srgbClr val="D1D5DB"/>
                </a:solidFill>
                <a:effectLst/>
                <a:latin typeface="Söhne"/>
              </a:rPr>
              <a:t>Conversely, criminal sexual assault crimes showed a staggering 2,454% increase from 2012 to 2022. To avoid distortion, a separate chart was designed.</a:t>
            </a: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 will now present the identified crime trends:</a:t>
            </a:r>
          </a:p>
          <a:p>
            <a:pPr algn="l"/>
            <a:r>
              <a:rPr lang="en-US" b="0" i="0" dirty="0">
                <a:solidFill>
                  <a:srgbClr val="D1D5DB"/>
                </a:solidFill>
                <a:effectLst/>
                <a:latin typeface="Söhne"/>
              </a:rPr>
              <a:t>This heatmap illustrates the correlation between the day of the week and the time of day when crimes are most prone to occur. Key insights emerge from this data:</a:t>
            </a:r>
          </a:p>
          <a:p>
            <a:pPr algn="l">
              <a:buFont typeface="+mj-lt"/>
              <a:buAutoNum type="arabicPeriod"/>
            </a:pPr>
            <a:r>
              <a:rPr lang="en-US" b="0" i="0" dirty="0">
                <a:solidFill>
                  <a:srgbClr val="D1D5DB"/>
                </a:solidFill>
                <a:effectLst/>
                <a:latin typeface="Söhne"/>
              </a:rPr>
              <a:t> Crimes are less probable during weekdays between 01:00 and 07:00, with a slightly elevated likelihood during the same hours on weekends.</a:t>
            </a:r>
          </a:p>
          <a:p>
            <a:pPr algn="l">
              <a:buFont typeface="+mj-lt"/>
              <a:buAutoNum type="arabicPeriod"/>
            </a:pPr>
            <a:r>
              <a:rPr lang="en-US" b="0" i="0" dirty="0">
                <a:solidFill>
                  <a:srgbClr val="D1D5DB"/>
                </a:solidFill>
                <a:effectLst/>
                <a:latin typeface="Söhne"/>
              </a:rPr>
              <a:t> Friday evenings from 18:00 to 22:00 exhibit a very high likelihood of crime occurrence, closely followed by Tuesdays and Wednesdays.</a:t>
            </a:r>
          </a:p>
          <a:p>
            <a:pPr algn="l">
              <a:buFont typeface="+mj-lt"/>
              <a:buAutoNum type="arabicPeriod"/>
            </a:pPr>
            <a:r>
              <a:rPr lang="en-US" b="0" i="0" dirty="0">
                <a:solidFill>
                  <a:srgbClr val="D1D5DB"/>
                </a:solidFill>
                <a:effectLst/>
                <a:latin typeface="Söhne"/>
              </a:rPr>
              <a:t> Midnight hours during weekends record the peak probability of incidents.</a:t>
            </a:r>
          </a:p>
        </p:txBody>
      </p:sp>
      <p:sp>
        <p:nvSpPr>
          <p:cNvPr id="4" name="Slide Number Placeholder 3"/>
          <p:cNvSpPr>
            <a:spLocks noGrp="1"/>
          </p:cNvSpPr>
          <p:nvPr>
            <p:ph type="sldNum" sz="quarter" idx="5"/>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303119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During my analysis I constructed a hypothesis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b="0" i="0" dirty="0">
                <a:solidFill>
                  <a:srgbClr val="D1D5DB"/>
                </a:solidFill>
                <a:effectLst/>
                <a:latin typeface="Söhne"/>
              </a:rPr>
              <a:t>My Null Hypothesis assumes no link between independent variables and arrest occurrences. The Alternative Hypothesis suggests a significant relationship. </a:t>
            </a:r>
          </a:p>
          <a:p>
            <a:endParaRPr lang="en-US" b="0" i="0" dirty="0">
              <a:solidFill>
                <a:srgbClr val="D1D5DB"/>
              </a:solidFill>
              <a:effectLst/>
              <a:latin typeface="Söhne"/>
            </a:endParaRPr>
          </a:p>
          <a:p>
            <a:r>
              <a:rPr lang="en-US" b="0" i="0" dirty="0">
                <a:solidFill>
                  <a:srgbClr val="D1D5DB"/>
                </a:solidFill>
                <a:effectLst/>
                <a:latin typeface="Söhne"/>
              </a:rPr>
              <a:t>Exploring further, I used logistic regression in Exploratory Data Analysis to validate or reject the Null Hypothesis.</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D1D5DB"/>
                </a:solidFill>
                <a:effectLst/>
                <a:latin typeface="Söhne"/>
              </a:rPr>
              <a:t>Utilizing my findings, I isolated the most significant positive and negative deviations from the Null Hypothesis—highlighting the top 8. </a:t>
            </a:r>
          </a:p>
          <a:p>
            <a:pPr algn="l"/>
            <a:r>
              <a:rPr lang="en-US" sz="2800" b="0" i="0" dirty="0">
                <a:solidFill>
                  <a:srgbClr val="D1D5DB"/>
                </a:solidFill>
                <a:effectLst/>
                <a:latin typeface="Söhne"/>
              </a:rPr>
              <a:t>These deviations are visualized on the adjacent bar graph.</a:t>
            </a:r>
          </a:p>
          <a:p>
            <a:pPr algn="l"/>
            <a:r>
              <a:rPr lang="en-US" sz="2800" b="0" i="0" dirty="0">
                <a:solidFill>
                  <a:srgbClr val="D1D5DB"/>
                </a:solidFill>
                <a:effectLst/>
                <a:latin typeface="Söhne"/>
              </a:rPr>
              <a:t>Extended blue bars indicate crimes with a HIGHER likelihood of arrest, while red bars denote the opposite—LOWER likelihood of arrest. </a:t>
            </a:r>
          </a:p>
          <a:p>
            <a:pPr algn="l"/>
            <a:r>
              <a:rPr lang="en-US" sz="2800" b="0" i="0" dirty="0">
                <a:solidFill>
                  <a:srgbClr val="D1D5DB"/>
                </a:solidFill>
                <a:effectLst/>
                <a:latin typeface="Söhne"/>
              </a:rPr>
              <a:t>The chart underscores that narcotics and prostitution-related crimes exhibit the highest probability of arrest, whereas theft and burglary demonstrate the lowest likelihood.</a:t>
            </a:r>
          </a:p>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140614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5" name="Oval 4">
            <a:extLst>
              <a:ext uri="{FF2B5EF4-FFF2-40B4-BE49-F238E27FC236}">
                <a16:creationId xmlns:a16="http://schemas.microsoft.com/office/drawing/2014/main" id="{05F45D1C-A0BF-2EB0-2025-30C6F64535CD}"/>
              </a:ext>
            </a:extLst>
          </p:cNvPr>
          <p:cNvSpPr>
            <a:spLocks noChangeAspect="1"/>
          </p:cNvSpPr>
          <p:nvPr userDrawn="1"/>
        </p:nvSpPr>
        <p:spPr>
          <a:xfrm>
            <a:off x="9833702"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8/11/2023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hyperlink" Target="https://data.cityofchicago.org/Public-Safety/Crimes-2001-to-Present/ijzp-q8t2"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picture containing sky, water, outdoor&#10;&#10;Description automatically generated">
            <a:extLst>
              <a:ext uri="{FF2B5EF4-FFF2-40B4-BE49-F238E27FC236}">
                <a16:creationId xmlns:a16="http://schemas.microsoft.com/office/drawing/2014/main" id="{7A301FC2-4BF3-7C93-156C-D8CF82DC1571}"/>
              </a:ext>
            </a:extLst>
          </p:cNvPr>
          <p:cNvPicPr>
            <a:picLocks noGrp="1" noChangeAspect="1"/>
          </p:cNvPicPr>
          <p:nvPr>
            <p:ph type="pic" sz="quarter" idx="10"/>
          </p:nvPr>
        </p:nvPicPr>
        <p:blipFill rotWithShape="1">
          <a:blip r:embed="rId3"/>
          <a:srcRect l="9990" r="3296"/>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7935402" y="743447"/>
            <a:ext cx="3445765" cy="3692028"/>
          </a:xfrm>
          <a:noFill/>
        </p:spPr>
        <p:txBody>
          <a:bodyPr vert="horz" lIns="91440" tIns="45720" rIns="91440" bIns="45720" rtlCol="0" anchor="b">
            <a:normAutofit/>
          </a:bodyPr>
          <a:lstStyle/>
          <a:p>
            <a:r>
              <a:rPr lang="en-US" sz="5200" dirty="0">
                <a:solidFill>
                  <a:schemeClr val="tx1"/>
                </a:solidFill>
              </a:rPr>
              <a:t>CHICAGO CRIME ANALYSIS</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7935403" y="4629234"/>
            <a:ext cx="3445766" cy="1485319"/>
          </a:xfrm>
          <a:noFill/>
        </p:spPr>
        <p:txBody>
          <a:bodyPr vert="horz" lIns="91440" tIns="45720" rIns="91440" bIns="45720" rtlCol="0">
            <a:normAutofit/>
          </a:bodyPr>
          <a:lstStyle/>
          <a:p>
            <a:r>
              <a:rPr lang="en-US" sz="2400">
                <a:solidFill>
                  <a:schemeClr val="tx1"/>
                </a:solidFill>
              </a:rPr>
              <a:t>Ashton r. wolf</a:t>
            </a:r>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200" kern="1200" dirty="0">
                <a:solidFill>
                  <a:schemeClr val="tx1"/>
                </a:solidFill>
                <a:latin typeface="+mj-lt"/>
                <a:ea typeface="+mj-ea"/>
                <a:cs typeface="+mj-cs"/>
              </a:rPr>
              <a:t>Logistic regression results</a:t>
            </a:r>
            <a:br>
              <a:rPr lang="en-US" sz="2200" kern="1200" dirty="0">
                <a:solidFill>
                  <a:schemeClr val="tx1"/>
                </a:solidFill>
                <a:latin typeface="+mj-lt"/>
                <a:ea typeface="+mj-ea"/>
                <a:cs typeface="+mj-cs"/>
              </a:rPr>
            </a:br>
            <a:br>
              <a:rPr lang="en-US" sz="2200" kern="1200" dirty="0">
                <a:solidFill>
                  <a:schemeClr val="tx1"/>
                </a:solidFill>
                <a:latin typeface="+mj-lt"/>
                <a:ea typeface="+mj-ea"/>
                <a:cs typeface="+mj-cs"/>
              </a:rPr>
            </a:br>
            <a:r>
              <a:rPr lang="en-US" sz="2200" kern="1200" dirty="0">
                <a:solidFill>
                  <a:schemeClr val="tx1"/>
                </a:solidFill>
                <a:latin typeface="+mj-lt"/>
                <a:ea typeface="+mj-ea"/>
                <a:cs typeface="+mj-cs"/>
              </a:rPr>
              <a:t>location</a:t>
            </a:r>
          </a:p>
        </p:txBody>
      </p:sp>
      <p:sp>
        <p:nvSpPr>
          <p:cNvPr id="7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9EC71654-96A5-4280-94F3-931C61A9F92C}" type="slidenum">
              <a:rPr lang="en-US" sz="1200">
                <a:solidFill>
                  <a:schemeClr val="tx1">
                    <a:tint val="75000"/>
                  </a:schemeClr>
                </a:solidFill>
              </a:rPr>
              <a:pPr algn="r">
                <a:spcAft>
                  <a:spcPts val="600"/>
                </a:spcAft>
              </a:pPr>
              <a:t>10</a:t>
            </a:fld>
            <a:endParaRPr lang="en-US" sz="1200">
              <a:solidFill>
                <a:schemeClr val="tx1">
                  <a:tint val="75000"/>
                </a:schemeClr>
              </a:solidFill>
            </a:endParaRPr>
          </a:p>
        </p:txBody>
      </p:sp>
      <p:sp>
        <p:nvSpPr>
          <p:cNvPr id="13" name="TextBox 12">
            <a:extLst>
              <a:ext uri="{FF2B5EF4-FFF2-40B4-BE49-F238E27FC236}">
                <a16:creationId xmlns:a16="http://schemas.microsoft.com/office/drawing/2014/main" id="{DB51E5CD-0823-CA1C-C72F-A5343BE9F79C}"/>
              </a:ext>
            </a:extLst>
          </p:cNvPr>
          <p:cNvSpPr txBox="1"/>
          <p:nvPr/>
        </p:nvSpPr>
        <p:spPr>
          <a:xfrm>
            <a:off x="130847" y="4380259"/>
            <a:ext cx="3141419" cy="2585323"/>
          </a:xfrm>
          <a:prstGeom prst="rect">
            <a:avLst/>
          </a:prstGeom>
          <a:noFill/>
        </p:spPr>
        <p:txBody>
          <a:bodyPr wrap="square" rtlCol="0">
            <a:spAutoFit/>
          </a:bodyPr>
          <a:lstStyle/>
          <a:p>
            <a:r>
              <a:rPr lang="en-US" b="1" dirty="0">
                <a:solidFill>
                  <a:schemeClr val="accent3">
                    <a:lumMod val="50000"/>
                    <a:lumOff val="50000"/>
                  </a:schemeClr>
                </a:solidFill>
                <a:effectLst/>
                <a:latin typeface="+mj-lt"/>
              </a:rPr>
              <a:t>POSITIVE</a:t>
            </a:r>
            <a:r>
              <a:rPr lang="en-US" b="1" dirty="0">
                <a:effectLst/>
                <a:latin typeface="+mj-lt"/>
              </a:rPr>
              <a:t> coefficients indicate that a higher probability of that crime will result in arrest. </a:t>
            </a:r>
          </a:p>
          <a:p>
            <a:endParaRPr lang="en-US" b="1" dirty="0">
              <a:latin typeface="+mj-lt"/>
            </a:endParaRPr>
          </a:p>
          <a:p>
            <a:r>
              <a:rPr lang="en-US" b="1" dirty="0">
                <a:solidFill>
                  <a:srgbClr val="C00000"/>
                </a:solidFill>
                <a:effectLst/>
                <a:latin typeface="+mj-lt"/>
              </a:rPr>
              <a:t>NEGATIVE</a:t>
            </a:r>
            <a:r>
              <a:rPr lang="en-US" b="1" dirty="0">
                <a:effectLst/>
                <a:latin typeface="+mj-lt"/>
              </a:rPr>
              <a:t> coefficients indicate that a lower probability of arrest.</a:t>
            </a:r>
          </a:p>
          <a:p>
            <a:endParaRPr lang="en-US" dirty="0"/>
          </a:p>
        </p:txBody>
      </p:sp>
      <p:pic>
        <p:nvPicPr>
          <p:cNvPr id="7" name="Picture 6" descr="Chart, funnel chart&#10;&#10;Description automatically generated">
            <a:extLst>
              <a:ext uri="{FF2B5EF4-FFF2-40B4-BE49-F238E27FC236}">
                <a16:creationId xmlns:a16="http://schemas.microsoft.com/office/drawing/2014/main" id="{F3619C7F-DB9F-8F67-4FA9-9BFACD377CE0}"/>
              </a:ext>
            </a:extLst>
          </p:cNvPr>
          <p:cNvPicPr>
            <a:picLocks noChangeAspect="1"/>
          </p:cNvPicPr>
          <p:nvPr/>
        </p:nvPicPr>
        <p:blipFill>
          <a:blip r:embed="rId3"/>
          <a:stretch>
            <a:fillRect/>
          </a:stretch>
        </p:blipFill>
        <p:spPr>
          <a:xfrm>
            <a:off x="4059936" y="485262"/>
            <a:ext cx="7867052" cy="5865436"/>
          </a:xfrm>
          <a:prstGeom prst="rect">
            <a:avLst/>
          </a:prstGeom>
        </p:spPr>
      </p:pic>
    </p:spTree>
    <p:extLst>
      <p:ext uri="{BB962C8B-B14F-4D97-AF65-F5344CB8AC3E}">
        <p14:creationId xmlns:p14="http://schemas.microsoft.com/office/powerpoint/2010/main" val="61620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lgn="r">
              <a:spcAft>
                <a:spcPts val="600"/>
              </a:spcAft>
            </a:pPr>
            <a:fld id="{9EC71654-96A5-4280-94F3-931C61A9F92C}" type="slidenum">
              <a:rPr lang="en-US" sz="1100" smtClean="0">
                <a:solidFill>
                  <a:srgbClr val="FFFFFF"/>
                </a:solidFill>
              </a:rPr>
              <a:pPr algn="r">
                <a:spcAft>
                  <a:spcPts val="600"/>
                </a:spcAft>
              </a:pPr>
              <a:t>11</a:t>
            </a:fld>
            <a:endParaRPr lang="en-US" sz="1100">
              <a:solidFill>
                <a:srgbClr val="FFFFFF"/>
              </a:solidFill>
            </a:endParaRPr>
          </a:p>
        </p:txBody>
      </p:sp>
      <p:pic>
        <p:nvPicPr>
          <p:cNvPr id="9" name="Picture 8" descr="Chart&#10;&#10;Description automatically generated">
            <a:extLst>
              <a:ext uri="{FF2B5EF4-FFF2-40B4-BE49-F238E27FC236}">
                <a16:creationId xmlns:a16="http://schemas.microsoft.com/office/drawing/2014/main" id="{46E65C9A-A7C8-2925-00AE-183DA5E2CD9E}"/>
              </a:ext>
            </a:extLst>
          </p:cNvPr>
          <p:cNvPicPr>
            <a:picLocks noChangeAspect="1"/>
          </p:cNvPicPr>
          <p:nvPr/>
        </p:nvPicPr>
        <p:blipFill>
          <a:blip r:embed="rId3"/>
          <a:stretch>
            <a:fillRect/>
          </a:stretch>
        </p:blipFill>
        <p:spPr>
          <a:xfrm>
            <a:off x="262855" y="731300"/>
            <a:ext cx="8540513" cy="5394971"/>
          </a:xfrm>
          <a:prstGeom prst="rect">
            <a:avLst/>
          </a:prstGeom>
        </p:spPr>
      </p:pic>
      <p:sp>
        <p:nvSpPr>
          <p:cNvPr id="10" name="Title 1">
            <a:extLst>
              <a:ext uri="{FF2B5EF4-FFF2-40B4-BE49-F238E27FC236}">
                <a16:creationId xmlns:a16="http://schemas.microsoft.com/office/drawing/2014/main" id="{2383AEAE-896B-F0ED-93F6-9F10EA6CE6BF}"/>
              </a:ext>
            </a:extLst>
          </p:cNvPr>
          <p:cNvSpPr>
            <a:spLocks noGrp="1"/>
          </p:cNvSpPr>
          <p:nvPr>
            <p:ph type="title"/>
          </p:nvPr>
        </p:nvSpPr>
        <p:spPr>
          <a:xfrm>
            <a:off x="9189470" y="2401933"/>
            <a:ext cx="2880828" cy="3071906"/>
          </a:xfrm>
        </p:spPr>
        <p:txBody>
          <a:bodyPr vert="horz" lIns="91440" tIns="45720" rIns="91440" bIns="45720" rtlCol="0" anchor="t">
            <a:normAutofit/>
          </a:bodyPr>
          <a:lstStyle/>
          <a:p>
            <a:r>
              <a:rPr lang="en-US" sz="3400" kern="1200" dirty="0">
                <a:solidFill>
                  <a:srgbClr val="FFFFFF"/>
                </a:solidFill>
                <a:latin typeface="+mj-lt"/>
                <a:ea typeface="+mj-ea"/>
                <a:cs typeface="+mj-cs"/>
              </a:rPr>
              <a:t>Probability heatmap</a:t>
            </a: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by crime and location</a:t>
            </a:r>
          </a:p>
        </p:txBody>
      </p:sp>
    </p:spTree>
    <p:extLst>
      <p:ext uri="{BB962C8B-B14F-4D97-AF65-F5344CB8AC3E}">
        <p14:creationId xmlns:p14="http://schemas.microsoft.com/office/powerpoint/2010/main" val="90977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dirty="0">
                <a:latin typeface="+mj-lt"/>
              </a:rPr>
              <a:t>Ashton.r.wolf.mil@army.mil</a:t>
            </a:r>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p:txBody>
          <a:bodyPr/>
          <a:lstStyle/>
          <a:p>
            <a:r>
              <a:rPr lang="en-US" dirty="0">
                <a:latin typeface="+mj-lt"/>
              </a:rPr>
              <a:t>wolfman1986(</a:t>
            </a:r>
            <a:r>
              <a:rPr lang="en-US" dirty="0" err="1">
                <a:latin typeface="+mj-lt"/>
              </a:rPr>
              <a:t>ashtonw</a:t>
            </a:r>
            <a:r>
              <a:rPr lang="en-US" dirty="0">
                <a:latin typeface="+mj-lt"/>
              </a:rPr>
              <a:t>) (github.com)</a:t>
            </a:r>
          </a:p>
        </p:txBody>
      </p:sp>
      <p:pic>
        <p:nvPicPr>
          <p:cNvPr id="8" name="Picture 7" descr="Icon&#10;&#10;Description automatically generated">
            <a:extLst>
              <a:ext uri="{FF2B5EF4-FFF2-40B4-BE49-F238E27FC236}">
                <a16:creationId xmlns:a16="http://schemas.microsoft.com/office/drawing/2014/main" id="{1983FB40-E966-41C3-D8D6-0150F23D3DD4}"/>
              </a:ext>
            </a:extLst>
          </p:cNvPr>
          <p:cNvPicPr>
            <a:picLocks noChangeAspect="1"/>
          </p:cNvPicPr>
          <p:nvPr/>
        </p:nvPicPr>
        <p:blipFill>
          <a:blip r:embed="rId4"/>
          <a:stretch>
            <a:fillRect/>
          </a:stretch>
        </p:blipFill>
        <p:spPr>
          <a:xfrm>
            <a:off x="6498963" y="4911328"/>
            <a:ext cx="503167" cy="503167"/>
          </a:xfrm>
          <a:prstGeom prst="rect">
            <a:avLst/>
          </a:prstGeom>
        </p:spPr>
      </p:pic>
      <p:pic>
        <p:nvPicPr>
          <p:cNvPr id="11" name="Picture 10" descr="Icon&#10;&#10;Description automatically generated">
            <a:extLst>
              <a:ext uri="{FF2B5EF4-FFF2-40B4-BE49-F238E27FC236}">
                <a16:creationId xmlns:a16="http://schemas.microsoft.com/office/drawing/2014/main" id="{A12D7DCD-9E43-D533-6635-EC85314927B6}"/>
              </a:ext>
            </a:extLst>
          </p:cNvPr>
          <p:cNvPicPr>
            <a:picLocks noChangeAspect="1"/>
          </p:cNvPicPr>
          <p:nvPr/>
        </p:nvPicPr>
        <p:blipFill>
          <a:blip r:embed="rId5"/>
          <a:stretch>
            <a:fillRect/>
          </a:stretch>
        </p:blipFill>
        <p:spPr>
          <a:xfrm>
            <a:off x="6497913" y="5473563"/>
            <a:ext cx="503167" cy="503167"/>
          </a:xfrm>
          <a:prstGeom prst="rect">
            <a:avLst/>
          </a:prstGeom>
        </p:spPr>
      </p:pic>
      <p:sp>
        <p:nvSpPr>
          <p:cNvPr id="12" name="Text Placeholder 6">
            <a:extLst>
              <a:ext uri="{FF2B5EF4-FFF2-40B4-BE49-F238E27FC236}">
                <a16:creationId xmlns:a16="http://schemas.microsoft.com/office/drawing/2014/main" id="{A53509B1-C31C-9E10-7E46-05570E2225BB}"/>
              </a:ext>
            </a:extLst>
          </p:cNvPr>
          <p:cNvSpPr txBox="1">
            <a:spLocks/>
          </p:cNvSpPr>
          <p:nvPr/>
        </p:nvSpPr>
        <p:spPr>
          <a:xfrm>
            <a:off x="7063938" y="5541978"/>
            <a:ext cx="4533900" cy="5032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kern="1200" cap="all" baseline="0" dirty="0" smtClean="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rPr>
              <a:t>www.linkedin.com/in/Ashton-wolf</a:t>
            </a:r>
          </a:p>
        </p:txBody>
      </p:sp>
      <p:sp>
        <p:nvSpPr>
          <p:cNvPr id="13" name="Text Placeholder 6">
            <a:extLst>
              <a:ext uri="{FF2B5EF4-FFF2-40B4-BE49-F238E27FC236}">
                <a16:creationId xmlns:a16="http://schemas.microsoft.com/office/drawing/2014/main" id="{16AA6100-70E6-84EC-2734-E34B12AC7E80}"/>
              </a:ext>
            </a:extLst>
          </p:cNvPr>
          <p:cNvSpPr txBox="1">
            <a:spLocks/>
          </p:cNvSpPr>
          <p:nvPr/>
        </p:nvSpPr>
        <p:spPr>
          <a:xfrm>
            <a:off x="7063937" y="6034206"/>
            <a:ext cx="5128063" cy="5313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kern="1200" cap="all" baseline="0" dirty="0" smtClean="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hlinkClick r:id="rId6">
                  <a:extLst>
                    <a:ext uri="{A12FA001-AC4F-418D-AE19-62706E023703}">
                      <ahyp:hlinkClr xmlns:ahyp="http://schemas.microsoft.com/office/drawing/2018/hyperlinkcolor" val="tx"/>
                    </a:ext>
                  </a:extLst>
                </a:hlinkClick>
              </a:rPr>
              <a:t>Crimes - 2001 to Present | City of Chicago | Data Portal</a:t>
            </a:r>
            <a:endParaRPr lang="en-US" dirty="0">
              <a:latin typeface="+mj-lt"/>
            </a:endParaRPr>
          </a:p>
        </p:txBody>
      </p:sp>
      <p:pic>
        <p:nvPicPr>
          <p:cNvPr id="18" name="Picture 17" descr="A picture containing dark, night sky&#10;&#10;Description automatically generated">
            <a:extLst>
              <a:ext uri="{FF2B5EF4-FFF2-40B4-BE49-F238E27FC236}">
                <a16:creationId xmlns:a16="http://schemas.microsoft.com/office/drawing/2014/main" id="{FA018A8B-E75E-5069-22D0-4C4396870CB8}"/>
              </a:ext>
            </a:extLst>
          </p:cNvPr>
          <p:cNvPicPr>
            <a:picLocks noChangeAspect="1"/>
          </p:cNvPicPr>
          <p:nvPr/>
        </p:nvPicPr>
        <p:blipFill>
          <a:blip r:embed="rId7"/>
          <a:stretch>
            <a:fillRect/>
          </a:stretch>
        </p:blipFill>
        <p:spPr>
          <a:xfrm>
            <a:off x="6507878" y="6073281"/>
            <a:ext cx="503238" cy="503238"/>
          </a:xfrm>
          <a:prstGeom prst="rect">
            <a:avLst/>
          </a:prstGeom>
          <a:solidFill>
            <a:schemeClr val="bg1"/>
          </a:solidFill>
        </p:spPr>
      </p:pic>
    </p:spTree>
    <p:extLst>
      <p:ext uri="{BB962C8B-B14F-4D97-AF65-F5344CB8AC3E}">
        <p14:creationId xmlns:p14="http://schemas.microsoft.com/office/powerpoint/2010/main" val="112477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t="1433" r="-2" b="4735"/>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54" name="Freeform: Shape 53">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Freeform: Shape 55">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374904" y="856488"/>
            <a:ext cx="4992624" cy="1243584"/>
          </a:xfrm>
        </p:spPr>
        <p:txBody>
          <a:bodyPr vert="horz" lIns="91440" tIns="45720" rIns="91440" bIns="45720" rtlCol="0" anchor="ctr">
            <a:normAutofit/>
          </a:bodyPr>
          <a:lstStyle/>
          <a:p>
            <a:br>
              <a:rPr lang="en-US" sz="1400">
                <a:effectLst/>
              </a:rPr>
            </a:br>
            <a:br>
              <a:rPr lang="en-US" sz="1400">
                <a:effectLst/>
              </a:rPr>
            </a:br>
            <a:br>
              <a:rPr lang="en-US" sz="1400">
                <a:effectLst/>
              </a:rPr>
            </a:br>
            <a:br>
              <a:rPr lang="en-US" sz="1400">
                <a:effectLst/>
              </a:rPr>
            </a:br>
            <a:r>
              <a:rPr lang="en-US" sz="1400">
                <a:effectLst/>
              </a:rPr>
              <a:t>Database</a:t>
            </a:r>
            <a:br>
              <a:rPr lang="en-US" sz="1400"/>
            </a:br>
            <a:endParaRPr lang="en-US" sz="1400"/>
          </a:p>
        </p:txBody>
      </p:sp>
      <p:sp>
        <p:nvSpPr>
          <p:cNvPr id="58" name="Rectangle 57">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0" name="Rectangle 59">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374904" y="2522949"/>
            <a:ext cx="5065776" cy="3402363"/>
          </a:xfrm>
        </p:spPr>
        <p:txBody>
          <a:bodyPr vert="horz" lIns="91440" tIns="45720" rIns="91440" bIns="45720" rtlCol="0" anchor="t">
            <a:normAutofit/>
          </a:bodyPr>
          <a:lstStyle/>
          <a:p>
            <a:pPr marL="0" marR="0">
              <a:spcBef>
                <a:spcPts val="0"/>
              </a:spcBef>
              <a:spcAft>
                <a:spcPts val="800"/>
              </a:spcAft>
            </a:pPr>
            <a:r>
              <a:rPr lang="en-US" sz="1400" b="0" i="0" dirty="0">
                <a:effectLst/>
              </a:rPr>
              <a:t>The Chicago Crime Database is a comprehensive repository of crime-related data collected and maintained by law enforcement agencies in the city of Chicago, Illinois, USA. The database serves as a critical tool for researchers, policymakers, and law enforcement professionals to analyze crime trends, identify patterns, and develop effective strategies to enhance public safety and well-being.</a:t>
            </a:r>
          </a:p>
          <a:p>
            <a:pPr marL="0" marR="0">
              <a:spcBef>
                <a:spcPts val="0"/>
              </a:spcBef>
              <a:spcAft>
                <a:spcPts val="800"/>
              </a:spcAft>
            </a:pPr>
            <a:endParaRPr lang="en-US" sz="1400" dirty="0"/>
          </a:p>
          <a:p>
            <a:pPr marL="0" marR="0">
              <a:spcBef>
                <a:spcPts val="0"/>
              </a:spcBef>
              <a:spcAft>
                <a:spcPts val="800"/>
              </a:spcAft>
            </a:pPr>
            <a:r>
              <a:rPr lang="en-US" sz="1400" b="0" i="0" dirty="0">
                <a:effectLst/>
              </a:rPr>
              <a:t>Data Collection: The Chicago Crime Database is a product of collaborative efforts between the Chicago Police Department (CPD) and other relevant agencies. It aggregates a vast amount of crime-related information, including incident reports, arrest records, case details, and offender profiles. The data collection process is ongoing, ensuring that the database remains up-to-date and relevant for crime analysis.</a:t>
            </a:r>
            <a:endParaRPr lang="en-US" sz="1400"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a:xfrm>
            <a:off x="9081136" y="6356350"/>
            <a:ext cx="2743200" cy="365125"/>
          </a:xfrm>
        </p:spPr>
        <p:txBody>
          <a:bodyPr vert="horz" lIns="91440" tIns="45720" rIns="91440" bIns="45720" rtlCol="0" anchor="ctr">
            <a:normAutofit/>
          </a:bodyPr>
          <a:lstStyle/>
          <a:p>
            <a:pPr algn="r">
              <a:spcAft>
                <a:spcPts val="600"/>
              </a:spcAft>
              <a:defRPr/>
            </a:pPr>
            <a:fld id="{9EC71654-96A5-4280-94F3-931C61A9F92C}" type="slidenum">
              <a:rPr lang="en-US" sz="1200">
                <a:latin typeface="Calibri" panose="020F0502020204030204"/>
              </a:rPr>
              <a:pPr algn="r">
                <a:spcAft>
                  <a:spcPts val="600"/>
                </a:spcAft>
                <a:defRPr/>
              </a:pPr>
              <a:t>13</a:t>
            </a:fld>
            <a:endParaRPr lang="en-US" sz="1200">
              <a:latin typeface="Calibri" panose="020F0502020204030204"/>
            </a:endParaRPr>
          </a:p>
        </p:txBody>
      </p:sp>
    </p:spTree>
    <p:extLst>
      <p:ext uri="{BB962C8B-B14F-4D97-AF65-F5344CB8AC3E}">
        <p14:creationId xmlns:p14="http://schemas.microsoft.com/office/powerpoint/2010/main" val="96173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sz="4100" dirty="0"/>
              <a:t>Chicago crime analysis</a:t>
            </a:r>
            <a:br>
              <a:rPr lang="en-US" sz="4100" dirty="0"/>
            </a:br>
            <a:endParaRPr lang="en-US" sz="4100"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612517" y="2074534"/>
            <a:ext cx="4619621" cy="3843666"/>
          </a:xfrm>
        </p:spPr>
        <p:txBody>
          <a:bodyPr vert="horz" lIns="91440" tIns="45720" rIns="91440" bIns="45720" rtlCol="0">
            <a:noAutofit/>
          </a:bodyPr>
          <a:lstStyle/>
          <a:p>
            <a:pPr marL="0" indent="0">
              <a:buNone/>
            </a:pPr>
            <a:r>
              <a:rPr lang="en-US" sz="1800" dirty="0">
                <a:latin typeface="+mj-lt"/>
              </a:rPr>
              <a:t>As of 2023, the city of Chicago has one of the highest number of violent crimes per capita</a:t>
            </a:r>
          </a:p>
          <a:p>
            <a:pPr marL="0" indent="0">
              <a:buNone/>
            </a:pPr>
            <a:endParaRPr lang="en-US" sz="1800" dirty="0">
              <a:latin typeface="+mj-lt"/>
            </a:endParaRPr>
          </a:p>
          <a:p>
            <a:pPr marL="0" indent="0">
              <a:buNone/>
            </a:pPr>
            <a:r>
              <a:rPr lang="en-US" sz="1800" dirty="0">
                <a:latin typeface="+mj-lt"/>
              </a:rPr>
              <a:t>This presentation will focus on recorded crimes from the years 2001 to 2022</a:t>
            </a:r>
          </a:p>
          <a:p>
            <a:pPr marL="0" indent="0">
              <a:buNone/>
            </a:pPr>
            <a:endParaRPr lang="en-US" sz="1800" b="0" i="0" dirty="0">
              <a:effectLst/>
              <a:latin typeface="+mj-lt"/>
            </a:endParaRPr>
          </a:p>
          <a:p>
            <a:pPr marL="0" indent="0">
              <a:buNone/>
            </a:pPr>
            <a:r>
              <a:rPr lang="en-US" sz="1800" b="0" i="0" dirty="0">
                <a:effectLst/>
                <a:latin typeface="+mj-lt"/>
              </a:rPr>
              <a:t>The Chicago Crime Database is a product of collaborative efforts between the Chicago Police Department (CPD) and other relevant agencies</a:t>
            </a:r>
            <a:endParaRPr lang="en-US" sz="1800" dirty="0">
              <a:latin typeface="+mj-lt"/>
            </a:endParaRPr>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l="661" r="19784"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defRPr/>
            </a:pPr>
            <a:fld id="{9EC71654-96A5-4280-94F3-931C61A9F92C}" type="slidenum">
              <a:rPr lang="en-US" sz="1200">
                <a:solidFill>
                  <a:srgbClr val="FFFFFF"/>
                </a:solidFill>
                <a:latin typeface="Calibri" panose="020F0502020204030204"/>
              </a:rPr>
              <a:pPr algn="r">
                <a:spcAft>
                  <a:spcPts val="600"/>
                </a:spcAft>
                <a:defRPr/>
              </a:pPr>
              <a:t>2</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What is in the dataset?</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0" marR="0" algn="l">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dataset records more than 7,846,809 criminal incidents. </a:t>
            </a:r>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r>
              <a:rPr lang="en-US" sz="1800" dirty="0"/>
              <a:t>36 Crime Types</a:t>
            </a:r>
          </a:p>
          <a:p>
            <a:r>
              <a:rPr lang="en-US" sz="1800" dirty="0"/>
              <a:t>78 Community Areas</a:t>
            </a:r>
          </a:p>
          <a:p>
            <a:r>
              <a:rPr lang="en-US" sz="1800" dirty="0"/>
              <a:t>50 Wards</a:t>
            </a:r>
          </a:p>
          <a:p>
            <a:r>
              <a:rPr lang="en-US" sz="1800" dirty="0"/>
              <a:t>24 Districts</a:t>
            </a:r>
          </a:p>
          <a:p>
            <a:r>
              <a:rPr lang="en-US" sz="1800" dirty="0"/>
              <a:t>227 Locations</a:t>
            </a:r>
          </a:p>
          <a:p>
            <a:r>
              <a:rPr lang="en-US" sz="1800" dirty="0"/>
              <a:t>548 Crime Descriptions</a:t>
            </a:r>
          </a:p>
          <a:p>
            <a:r>
              <a:rPr lang="en-US" sz="1800" dirty="0"/>
              <a:t>63085 Blocks</a:t>
            </a:r>
          </a:p>
          <a:p>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Categories of data</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26940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Total Crimes Committed</a:t>
            </a:r>
          </a:p>
        </p:txBody>
      </p:sp>
      <p:pic>
        <p:nvPicPr>
          <p:cNvPr id="12" name="Picture 11" descr="Chart, line chart&#10;&#10;Description automatically generated">
            <a:extLst>
              <a:ext uri="{FF2B5EF4-FFF2-40B4-BE49-F238E27FC236}">
                <a16:creationId xmlns:a16="http://schemas.microsoft.com/office/drawing/2014/main" id="{7ECD680F-AF84-291E-745A-61E2111C12E1}"/>
              </a:ext>
            </a:extLst>
          </p:cNvPr>
          <p:cNvPicPr>
            <a:picLocks noChangeAspect="1"/>
          </p:cNvPicPr>
          <p:nvPr/>
        </p:nvPicPr>
        <p:blipFill>
          <a:blip r:embed="rId3"/>
          <a:stretch>
            <a:fillRect/>
          </a:stretch>
        </p:blipFill>
        <p:spPr>
          <a:xfrm>
            <a:off x="890822" y="1576319"/>
            <a:ext cx="10410352" cy="5127101"/>
          </a:xfrm>
          <a:prstGeom prst="rect">
            <a:avLst/>
          </a:prstGeom>
        </p:spPr>
      </p:pic>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lgn="r">
              <a:spcAft>
                <a:spcPts val="600"/>
              </a:spcAft>
            </a:pPr>
            <a:fld id="{9EC71654-96A5-4280-94F3-931C61A9F92C}" type="slidenum">
              <a:rPr lang="en-US" sz="1100">
                <a:solidFill>
                  <a:schemeClr val="tx1">
                    <a:lumMod val="50000"/>
                    <a:lumOff val="50000"/>
                  </a:schemeClr>
                </a:solidFill>
              </a:rPr>
              <a:pPr algn="r">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249172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 name="Rectangle 5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Top Crimes Committed</a:t>
            </a:r>
          </a:p>
        </p:txBody>
      </p:sp>
      <p:pic>
        <p:nvPicPr>
          <p:cNvPr id="5" name="Picture 4" descr="Chart, pie chart&#10;&#10;Description automatically generated">
            <a:extLst>
              <a:ext uri="{FF2B5EF4-FFF2-40B4-BE49-F238E27FC236}">
                <a16:creationId xmlns:a16="http://schemas.microsoft.com/office/drawing/2014/main" id="{4A6319BC-97B1-9058-23CC-81A80F0F36AA}"/>
              </a:ext>
            </a:extLst>
          </p:cNvPr>
          <p:cNvPicPr>
            <a:picLocks noChangeAspect="1"/>
          </p:cNvPicPr>
          <p:nvPr/>
        </p:nvPicPr>
        <p:blipFill>
          <a:blip r:embed="rId3"/>
          <a:stretch>
            <a:fillRect/>
          </a:stretch>
        </p:blipFill>
        <p:spPr>
          <a:xfrm>
            <a:off x="228600" y="2008736"/>
            <a:ext cx="5705001" cy="3822351"/>
          </a:xfrm>
          <a:prstGeom prst="rect">
            <a:avLst/>
          </a:prstGeom>
        </p:spPr>
      </p:pic>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11704320" y="6431079"/>
            <a:ext cx="448056" cy="365125"/>
          </a:xfrm>
        </p:spPr>
        <p:txBody>
          <a:bodyPr vert="horz" lIns="91440" tIns="45720" rIns="91440" bIns="45720" rtlCol="0" anchor="ctr">
            <a:normAutofit/>
          </a:bodyPr>
          <a:lstStyle/>
          <a:p>
            <a:pPr algn="r">
              <a:spcAft>
                <a:spcPts val="600"/>
              </a:spcAft>
            </a:pPr>
            <a:fld id="{9EC71654-96A5-4280-94F3-931C61A9F92C}" type="slidenum">
              <a:rPr lang="en-US" sz="1100">
                <a:solidFill>
                  <a:schemeClr val="tx1">
                    <a:lumMod val="50000"/>
                    <a:lumOff val="50000"/>
                  </a:schemeClr>
                </a:solidFill>
              </a:rPr>
              <a:pPr algn="r">
                <a:spcAft>
                  <a:spcPts val="600"/>
                </a:spcAft>
              </a:pPr>
              <a:t>5</a:t>
            </a:fld>
            <a:endParaRPr lang="en-US" sz="1100">
              <a:solidFill>
                <a:schemeClr val="tx1">
                  <a:lumMod val="50000"/>
                  <a:lumOff val="50000"/>
                </a:schemeClr>
              </a:solidFill>
            </a:endParaRPr>
          </a:p>
        </p:txBody>
      </p:sp>
      <p:pic>
        <p:nvPicPr>
          <p:cNvPr id="14" name="Picture 13" descr="Chart, bar chart&#10;&#10;Description automatically generated">
            <a:extLst>
              <a:ext uri="{FF2B5EF4-FFF2-40B4-BE49-F238E27FC236}">
                <a16:creationId xmlns:a16="http://schemas.microsoft.com/office/drawing/2014/main" id="{1E7ACCF9-C4F8-D14E-8723-0AF22DBA11F1}"/>
              </a:ext>
            </a:extLst>
          </p:cNvPr>
          <p:cNvPicPr>
            <a:picLocks noChangeAspect="1"/>
          </p:cNvPicPr>
          <p:nvPr/>
        </p:nvPicPr>
        <p:blipFill>
          <a:blip r:embed="rId4"/>
          <a:stretch>
            <a:fillRect/>
          </a:stretch>
        </p:blipFill>
        <p:spPr>
          <a:xfrm>
            <a:off x="6095999" y="2008737"/>
            <a:ext cx="5331123" cy="3689292"/>
          </a:xfrm>
          <a:prstGeom prst="rect">
            <a:avLst/>
          </a:prstGeom>
        </p:spPr>
      </p:pic>
    </p:spTree>
    <p:extLst>
      <p:ext uri="{BB962C8B-B14F-4D97-AF65-F5344CB8AC3E}">
        <p14:creationId xmlns:p14="http://schemas.microsoft.com/office/powerpoint/2010/main" val="173215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4" name="Rectangle 8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9574259-539B-5D69-B8C0-A6476F60E87A}"/>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MOST COMMON CRIMES</a:t>
            </a:r>
          </a:p>
        </p:txBody>
      </p:sp>
      <p:pic>
        <p:nvPicPr>
          <p:cNvPr id="39" name="Picture 38" descr="Chart, line chart&#10;&#10;Description automatically generated">
            <a:extLst>
              <a:ext uri="{FF2B5EF4-FFF2-40B4-BE49-F238E27FC236}">
                <a16:creationId xmlns:a16="http://schemas.microsoft.com/office/drawing/2014/main" id="{87CF2E8E-E8C4-E449-28E8-F8DB204D498D}"/>
              </a:ext>
            </a:extLst>
          </p:cNvPr>
          <p:cNvPicPr>
            <a:picLocks noChangeAspect="1"/>
          </p:cNvPicPr>
          <p:nvPr/>
        </p:nvPicPr>
        <p:blipFill>
          <a:blip r:embed="rId3"/>
          <a:stretch>
            <a:fillRect/>
          </a:stretch>
        </p:blipFill>
        <p:spPr>
          <a:xfrm>
            <a:off x="6329157" y="2219846"/>
            <a:ext cx="5426363" cy="3567833"/>
          </a:xfrm>
          <a:prstGeom prst="rect">
            <a:avLst/>
          </a:prstGeom>
        </p:spPr>
      </p:pic>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11704320" y="6431079"/>
            <a:ext cx="448056" cy="365125"/>
          </a:xfrm>
        </p:spPr>
        <p:txBody>
          <a:bodyPr vert="horz" lIns="91440" tIns="45720" rIns="91440" bIns="45720" rtlCol="0" anchor="ctr">
            <a:normAutofit/>
          </a:bodyPr>
          <a:lstStyle/>
          <a:p>
            <a:pPr algn="r">
              <a:spcAft>
                <a:spcPts val="600"/>
              </a:spcAft>
            </a:pPr>
            <a:fld id="{9EC71654-96A5-4280-94F3-931C61A9F92C}" type="slidenum">
              <a:rPr lang="en-US" sz="1100">
                <a:solidFill>
                  <a:schemeClr val="tx1">
                    <a:lumMod val="50000"/>
                    <a:lumOff val="50000"/>
                  </a:schemeClr>
                </a:solidFill>
              </a:rPr>
              <a:pPr algn="r">
                <a:spcAft>
                  <a:spcPts val="600"/>
                </a:spcAft>
              </a:pPr>
              <a:t>6</a:t>
            </a:fld>
            <a:endParaRPr lang="en-US" sz="1100">
              <a:solidFill>
                <a:schemeClr val="tx1">
                  <a:lumMod val="50000"/>
                  <a:lumOff val="50000"/>
                </a:schemeClr>
              </a:solidFill>
            </a:endParaRPr>
          </a:p>
        </p:txBody>
      </p:sp>
      <p:pic>
        <p:nvPicPr>
          <p:cNvPr id="48" name="Picture 47" descr="Chart, line chart&#10;&#10;Description automatically generated">
            <a:extLst>
              <a:ext uri="{FF2B5EF4-FFF2-40B4-BE49-F238E27FC236}">
                <a16:creationId xmlns:a16="http://schemas.microsoft.com/office/drawing/2014/main" id="{ACAD8930-65BD-03E8-FE37-F1CF27599330}"/>
              </a:ext>
            </a:extLst>
          </p:cNvPr>
          <p:cNvPicPr>
            <a:picLocks noChangeAspect="1"/>
          </p:cNvPicPr>
          <p:nvPr/>
        </p:nvPicPr>
        <p:blipFill>
          <a:blip r:embed="rId4"/>
          <a:stretch>
            <a:fillRect/>
          </a:stretch>
        </p:blipFill>
        <p:spPr>
          <a:xfrm>
            <a:off x="206518" y="2222666"/>
            <a:ext cx="5884927" cy="4129774"/>
          </a:xfrm>
          <a:prstGeom prst="rect">
            <a:avLst/>
          </a:prstGeom>
        </p:spPr>
      </p:pic>
    </p:spTree>
    <p:extLst>
      <p:ext uri="{BB962C8B-B14F-4D97-AF65-F5344CB8AC3E}">
        <p14:creationId xmlns:p14="http://schemas.microsoft.com/office/powerpoint/2010/main" val="116993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A137F599-CAC3-E3C7-D24C-79D683813C51}"/>
              </a:ext>
            </a:extLst>
          </p:cNvPr>
          <p:cNvPicPr>
            <a:picLocks noChangeAspect="1"/>
          </p:cNvPicPr>
          <p:nvPr/>
        </p:nvPicPr>
        <p:blipFill>
          <a:blip r:embed="rId3"/>
          <a:stretch>
            <a:fillRect/>
          </a:stretch>
        </p:blipFill>
        <p:spPr>
          <a:xfrm>
            <a:off x="457200" y="792861"/>
            <a:ext cx="11277600" cy="5272277"/>
          </a:xfrm>
          <a:prstGeom prst="rect">
            <a:avLst/>
          </a:prstGeom>
        </p:spPr>
      </p:pic>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lgn="r">
              <a:spcAft>
                <a:spcPts val="600"/>
              </a:spcAft>
            </a:pPr>
            <a:fld id="{9EC71654-96A5-4280-94F3-931C61A9F92C}" type="slidenum">
              <a:rPr lang="en-US" sz="1100">
                <a:solidFill>
                  <a:srgbClr val="FFFFFF"/>
                </a:solidFill>
              </a:rPr>
              <a:pPr algn="r">
                <a:spcAft>
                  <a:spcPts val="600"/>
                </a:spcAft>
              </a:pPr>
              <a:t>7</a:t>
            </a:fld>
            <a:endParaRPr lang="en-US" sz="1100">
              <a:solidFill>
                <a:srgbClr val="FFFFFF"/>
              </a:solidFill>
            </a:endParaRPr>
          </a:p>
        </p:txBody>
      </p:sp>
    </p:spTree>
    <p:extLst>
      <p:ext uri="{BB962C8B-B14F-4D97-AF65-F5344CB8AC3E}">
        <p14:creationId xmlns:p14="http://schemas.microsoft.com/office/powerpoint/2010/main" val="364188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dirty="0"/>
              <a:t>HYPOTHESIS TEST</a:t>
            </a:r>
          </a:p>
        </p:txBody>
      </p:sp>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dirty="0"/>
              <a:t>nULL</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p:txBody>
          <a:bodyPr>
            <a:normAutofit/>
          </a:bodyPr>
          <a:lstStyle/>
          <a:p>
            <a:endParaRPr lang="en-US" sz="1400" dirty="0"/>
          </a:p>
          <a:p>
            <a:endParaRPr lang="en-US" sz="1400" dirty="0"/>
          </a:p>
          <a:p>
            <a:r>
              <a:rPr lang="en-US" sz="2000" dirty="0">
                <a:latin typeface="+mj-lt"/>
              </a:rPr>
              <a:t>The probability of getting arrested has no relationship with crime type </a:t>
            </a:r>
            <a:r>
              <a:rPr lang="en-US" sz="2000">
                <a:latin typeface="+mj-lt"/>
              </a:rPr>
              <a:t>and location.</a:t>
            </a:r>
            <a:endParaRPr lang="en-US" sz="2000" dirty="0">
              <a:latin typeface="+mj-lt"/>
            </a:endParaRPr>
          </a:p>
        </p:txBody>
      </p:sp>
      <p:pic>
        <p:nvPicPr>
          <p:cNvPr id="22" name="Picture Placeholder 21" descr="downtown area at dusk">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dirty="0"/>
              <a:t>alternate</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p:txBody>
          <a:bodyPr>
            <a:normAutofit/>
          </a:bodyPr>
          <a:lstStyle/>
          <a:p>
            <a:endParaRPr lang="en-US" sz="1400" dirty="0"/>
          </a:p>
          <a:p>
            <a:endParaRPr lang="en-US" sz="1400" dirty="0"/>
          </a:p>
          <a:p>
            <a:r>
              <a:rPr lang="en-US" sz="2000" dirty="0">
                <a:latin typeface="+mj-lt"/>
              </a:rPr>
              <a:t>Arrest probability depends on the type of crime and location it is committed</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8</a:t>
            </a:fld>
            <a:endParaRPr lang="en-US" dirty="0"/>
          </a:p>
        </p:txBody>
      </p:sp>
      <p:pic>
        <p:nvPicPr>
          <p:cNvPr id="36" name="Picture 35" descr="Shape&#10;&#10;Description automatically generated with low confidence">
            <a:extLst>
              <a:ext uri="{FF2B5EF4-FFF2-40B4-BE49-F238E27FC236}">
                <a16:creationId xmlns:a16="http://schemas.microsoft.com/office/drawing/2014/main" id="{623393C8-3F05-5363-970A-9DE82B8B45DA}"/>
              </a:ext>
            </a:extLst>
          </p:cNvPr>
          <p:cNvPicPr>
            <a:picLocks noChangeAspect="1"/>
          </p:cNvPicPr>
          <p:nvPr/>
        </p:nvPicPr>
        <p:blipFill>
          <a:blip r:embed="rId4"/>
          <a:stretch>
            <a:fillRect/>
          </a:stretch>
        </p:blipFill>
        <p:spPr>
          <a:xfrm>
            <a:off x="9896476" y="1901848"/>
            <a:ext cx="696895" cy="696895"/>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27ADEC7F-E1EE-F5E2-9BDF-F945A077036C}"/>
              </a:ext>
            </a:extLst>
          </p:cNvPr>
          <p:cNvPicPr>
            <a:picLocks noChangeAspect="1"/>
          </p:cNvPicPr>
          <p:nvPr/>
        </p:nvPicPr>
        <p:blipFill>
          <a:blip r:embed="rId5"/>
          <a:stretch>
            <a:fillRect/>
          </a:stretch>
        </p:blipFill>
        <p:spPr>
          <a:xfrm>
            <a:off x="1612123" y="1639543"/>
            <a:ext cx="683401" cy="1221507"/>
          </a:xfrm>
          <a:prstGeom prst="rect">
            <a:avLst/>
          </a:prstGeom>
        </p:spPr>
      </p:pic>
    </p:spTree>
    <p:extLst>
      <p:ext uri="{BB962C8B-B14F-4D97-AF65-F5344CB8AC3E}">
        <p14:creationId xmlns:p14="http://schemas.microsoft.com/office/powerpoint/2010/main" val="46026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200" kern="1200" dirty="0">
                <a:solidFill>
                  <a:schemeClr val="tx1"/>
                </a:solidFill>
                <a:latin typeface="+mj-lt"/>
                <a:ea typeface="+mj-ea"/>
                <a:cs typeface="+mj-cs"/>
              </a:rPr>
              <a:t>Logistic regression results</a:t>
            </a:r>
            <a:br>
              <a:rPr lang="en-US" sz="2200" kern="1200" dirty="0">
                <a:solidFill>
                  <a:schemeClr val="tx1"/>
                </a:solidFill>
                <a:latin typeface="+mj-lt"/>
                <a:ea typeface="+mj-ea"/>
                <a:cs typeface="+mj-cs"/>
              </a:rPr>
            </a:br>
            <a:br>
              <a:rPr lang="en-US" sz="2200" kern="1200" dirty="0">
                <a:solidFill>
                  <a:schemeClr val="tx1"/>
                </a:solidFill>
                <a:latin typeface="+mj-lt"/>
                <a:ea typeface="+mj-ea"/>
                <a:cs typeface="+mj-cs"/>
              </a:rPr>
            </a:br>
            <a:r>
              <a:rPr lang="en-US" sz="2200" kern="1200" dirty="0">
                <a:solidFill>
                  <a:schemeClr val="tx1"/>
                </a:solidFill>
                <a:latin typeface="+mj-lt"/>
                <a:ea typeface="+mj-ea"/>
                <a:cs typeface="+mj-cs"/>
              </a:rPr>
              <a:t>crimes</a:t>
            </a:r>
          </a:p>
        </p:txBody>
      </p:sp>
      <p:sp>
        <p:nvSpPr>
          <p:cNvPr id="7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9EC71654-96A5-4280-94F3-931C61A9F92C}" type="slidenum">
              <a:rPr lang="en-US" sz="1200">
                <a:solidFill>
                  <a:schemeClr val="tx1">
                    <a:tint val="75000"/>
                  </a:schemeClr>
                </a:solidFill>
              </a:rPr>
              <a:pPr algn="r">
                <a:spcAft>
                  <a:spcPts val="600"/>
                </a:spcAft>
              </a:pPr>
              <a:t>9</a:t>
            </a:fld>
            <a:endParaRPr lang="en-US" sz="1200">
              <a:solidFill>
                <a:schemeClr val="tx1">
                  <a:tint val="75000"/>
                </a:schemeClr>
              </a:solidFill>
            </a:endParaRPr>
          </a:p>
        </p:txBody>
      </p:sp>
      <p:pic>
        <p:nvPicPr>
          <p:cNvPr id="12" name="Picture 11" descr="Chart, bar chart&#10;&#10;Description automatically generated">
            <a:extLst>
              <a:ext uri="{FF2B5EF4-FFF2-40B4-BE49-F238E27FC236}">
                <a16:creationId xmlns:a16="http://schemas.microsoft.com/office/drawing/2014/main" id="{82F2B0A9-10D1-781B-BFA0-88B0FA21CCDF}"/>
              </a:ext>
            </a:extLst>
          </p:cNvPr>
          <p:cNvPicPr>
            <a:picLocks noChangeAspect="1"/>
          </p:cNvPicPr>
          <p:nvPr/>
        </p:nvPicPr>
        <p:blipFill>
          <a:blip r:embed="rId3"/>
          <a:stretch>
            <a:fillRect/>
          </a:stretch>
        </p:blipFill>
        <p:spPr>
          <a:xfrm>
            <a:off x="3930457" y="639520"/>
            <a:ext cx="7972605" cy="5939589"/>
          </a:xfrm>
          <a:prstGeom prst="rect">
            <a:avLst/>
          </a:prstGeom>
        </p:spPr>
      </p:pic>
      <p:sp>
        <p:nvSpPr>
          <p:cNvPr id="14" name="TextBox 13">
            <a:extLst>
              <a:ext uri="{FF2B5EF4-FFF2-40B4-BE49-F238E27FC236}">
                <a16:creationId xmlns:a16="http://schemas.microsoft.com/office/drawing/2014/main" id="{E4D5B4B1-3CD3-A07B-4EDC-CB603A3CAE52}"/>
              </a:ext>
            </a:extLst>
          </p:cNvPr>
          <p:cNvSpPr txBox="1"/>
          <p:nvPr/>
        </p:nvSpPr>
        <p:spPr>
          <a:xfrm>
            <a:off x="130847" y="4380259"/>
            <a:ext cx="3141419" cy="2585323"/>
          </a:xfrm>
          <a:prstGeom prst="rect">
            <a:avLst/>
          </a:prstGeom>
          <a:noFill/>
        </p:spPr>
        <p:txBody>
          <a:bodyPr wrap="square" rtlCol="0">
            <a:spAutoFit/>
          </a:bodyPr>
          <a:lstStyle/>
          <a:p>
            <a:r>
              <a:rPr lang="en-US" b="1" dirty="0">
                <a:solidFill>
                  <a:schemeClr val="accent3">
                    <a:lumMod val="50000"/>
                    <a:lumOff val="50000"/>
                  </a:schemeClr>
                </a:solidFill>
                <a:effectLst/>
                <a:latin typeface="+mj-lt"/>
              </a:rPr>
              <a:t>POSITIVE</a:t>
            </a:r>
            <a:r>
              <a:rPr lang="en-US" b="1" dirty="0">
                <a:effectLst/>
                <a:latin typeface="+mj-lt"/>
              </a:rPr>
              <a:t> coefficients indicate that a higher probability of that crime will result in arrest. </a:t>
            </a:r>
          </a:p>
          <a:p>
            <a:endParaRPr lang="en-US" b="1" dirty="0">
              <a:latin typeface="+mj-lt"/>
            </a:endParaRPr>
          </a:p>
          <a:p>
            <a:r>
              <a:rPr lang="en-US" b="1" dirty="0">
                <a:solidFill>
                  <a:srgbClr val="C00000"/>
                </a:solidFill>
                <a:effectLst/>
                <a:latin typeface="+mj-lt"/>
              </a:rPr>
              <a:t>NEGATIVE</a:t>
            </a:r>
            <a:r>
              <a:rPr lang="en-US" b="1" dirty="0">
                <a:effectLst/>
                <a:latin typeface="+mj-lt"/>
              </a:rPr>
              <a:t> coefficients indicate that a lower probability of arrest.</a:t>
            </a:r>
          </a:p>
          <a:p>
            <a:endParaRPr lang="en-US" dirty="0"/>
          </a:p>
        </p:txBody>
      </p:sp>
    </p:spTree>
    <p:extLst>
      <p:ext uri="{BB962C8B-B14F-4D97-AF65-F5344CB8AC3E}">
        <p14:creationId xmlns:p14="http://schemas.microsoft.com/office/powerpoint/2010/main" val="1800715219"/>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4977</TotalTime>
  <Words>1434</Words>
  <Application>Microsoft Office PowerPoint</Application>
  <PresentationFormat>Widescreen</PresentationFormat>
  <Paragraphs>117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Söhne</vt:lpstr>
      <vt:lpstr>Office Theme</vt:lpstr>
      <vt:lpstr>CHICAGO CRIME ANALYSIS</vt:lpstr>
      <vt:lpstr>Chicago crime analysis </vt:lpstr>
      <vt:lpstr>Exploratory Data Analysis</vt:lpstr>
      <vt:lpstr>Total Crimes Committed</vt:lpstr>
      <vt:lpstr>Top Crimes Committed</vt:lpstr>
      <vt:lpstr>PowerPoint Presentation</vt:lpstr>
      <vt:lpstr>PowerPoint Presentation</vt:lpstr>
      <vt:lpstr>HYPOTHESIS TEST</vt:lpstr>
      <vt:lpstr>Logistic regression results  crimes</vt:lpstr>
      <vt:lpstr>Logistic regression results  location</vt:lpstr>
      <vt:lpstr>Probability heatmap by crime and location</vt:lpstr>
      <vt:lpstr>Thank you!</vt:lpstr>
      <vt:lpstr>    Database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Ashton Wolf</dc:creator>
  <cp:lastModifiedBy>Ashton Wolf</cp:lastModifiedBy>
  <cp:revision>21</cp:revision>
  <dcterms:created xsi:type="dcterms:W3CDTF">2023-08-07T15:20:43Z</dcterms:created>
  <dcterms:modified xsi:type="dcterms:W3CDTF">2023-08-11T19:30:58Z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