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57" r:id="rId4"/>
    <p:sldId id="258"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29"/>
  </p:normalViewPr>
  <p:slideViewPr>
    <p:cSldViewPr snapToGrid="0" snapToObjects="1">
      <p:cViewPr varScale="1">
        <p:scale>
          <a:sx n="109" d="100"/>
          <a:sy n="109" d="100"/>
        </p:scale>
        <p:origin x="12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1A729-E331-9347-8BEB-3489D340F945}"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7F121-F856-A141-BC6F-375BB372AEB0}" type="slidenum">
              <a:rPr lang="en-US" smtClean="0"/>
              <a:t>‹#›</a:t>
            </a:fld>
            <a:endParaRPr lang="en-US"/>
          </a:p>
        </p:txBody>
      </p:sp>
    </p:spTree>
    <p:extLst>
      <p:ext uri="{BB962C8B-B14F-4D97-AF65-F5344CB8AC3E}">
        <p14:creationId xmlns:p14="http://schemas.microsoft.com/office/powerpoint/2010/main" val="209488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1</a:t>
            </a:fld>
            <a:endParaRPr lang="en-US"/>
          </a:p>
        </p:txBody>
      </p:sp>
    </p:spTree>
    <p:extLst>
      <p:ext uri="{BB962C8B-B14F-4D97-AF65-F5344CB8AC3E}">
        <p14:creationId xmlns:p14="http://schemas.microsoft.com/office/powerpoint/2010/main" val="79397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77F121-F856-A141-BC6F-375BB372AEB0}" type="slidenum">
              <a:rPr lang="en-US" smtClean="0"/>
              <a:t>22</a:t>
            </a:fld>
            <a:endParaRPr lang="en-US"/>
          </a:p>
        </p:txBody>
      </p:sp>
    </p:spTree>
    <p:extLst>
      <p:ext uri="{BB962C8B-B14F-4D97-AF65-F5344CB8AC3E}">
        <p14:creationId xmlns:p14="http://schemas.microsoft.com/office/powerpoint/2010/main" val="112728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24</a:t>
            </a:fld>
            <a:endParaRPr lang="en-US"/>
          </a:p>
        </p:txBody>
      </p:sp>
    </p:spTree>
    <p:extLst>
      <p:ext uri="{BB962C8B-B14F-4D97-AF65-F5344CB8AC3E}">
        <p14:creationId xmlns:p14="http://schemas.microsoft.com/office/powerpoint/2010/main" val="112627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71027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579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53204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7677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68299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80433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18520-976F-894B-8D60-4F81AFC4FB05}"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335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18520-976F-894B-8D60-4F81AFC4FB05}"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196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8520-976F-894B-8D60-4F81AFC4FB05}"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06024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5752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4689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18520-976F-894B-8D60-4F81AFC4FB05}" type="datetimeFigureOut">
              <a:rPr lang="en-US" smtClean="0"/>
              <a:t>5/26/2020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6A62A-8F28-A54C-8C3B-BC1A9AF48103}" type="slidenum">
              <a:rPr lang="en-US" smtClean="0"/>
              <a:t>‹#›</a:t>
            </a:fld>
            <a:endParaRPr lang="en-US"/>
          </a:p>
        </p:txBody>
      </p:sp>
    </p:spTree>
    <p:extLst>
      <p:ext uri="{BB962C8B-B14F-4D97-AF65-F5344CB8AC3E}">
        <p14:creationId xmlns:p14="http://schemas.microsoft.com/office/powerpoint/2010/main" val="1839592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Getting</a:t>
            </a:r>
            <a:r>
              <a:rPr lang="zh-CN" altLang="en-US" dirty="0" smtClean="0"/>
              <a:t> </a:t>
            </a:r>
            <a:r>
              <a:rPr lang="en-US" altLang="zh-CN" dirty="0" smtClean="0"/>
              <a:t>started</a:t>
            </a:r>
            <a:r>
              <a:rPr lang="zh-CN" altLang="en-US" dirty="0" smtClean="0"/>
              <a:t> </a:t>
            </a:r>
            <a:r>
              <a:rPr lang="en-US" altLang="zh-CN" dirty="0" smtClean="0"/>
              <a:t>with</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Subtitle 2"/>
          <p:cNvSpPr>
            <a:spLocks noGrp="1"/>
          </p:cNvSpPr>
          <p:nvPr>
            <p:ph type="subTitle" idx="1"/>
          </p:nvPr>
        </p:nvSpPr>
        <p:spPr/>
        <p:txBody>
          <a:bodyPr>
            <a:normAutofit/>
          </a:bodyPr>
          <a:lstStyle/>
          <a:p>
            <a:endParaRPr lang="en-US" altLang="zh-CN" dirty="0"/>
          </a:p>
          <a:p>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can’t</a:t>
            </a:r>
            <a:r>
              <a:rPr lang="zh-CN" altLang="en-US" i="0" dirty="0" smtClean="0">
                <a:solidFill>
                  <a:srgbClr val="FF0000"/>
                </a:solidFill>
                <a:latin typeface="+mj-lt"/>
              </a:rPr>
              <a:t> </a:t>
            </a:r>
            <a:r>
              <a:rPr lang="en-US" altLang="zh-CN" i="0" dirty="0" smtClean="0">
                <a:solidFill>
                  <a:srgbClr val="FF0000"/>
                </a:solidFill>
                <a:latin typeface="+mj-lt"/>
              </a:rPr>
              <a:t>learn</a:t>
            </a:r>
            <a:r>
              <a:rPr lang="zh-CN" altLang="en-US" i="0" dirty="0" smtClean="0">
                <a:solidFill>
                  <a:srgbClr val="FF0000"/>
                </a:solidFill>
                <a:latin typeface="+mj-lt"/>
              </a:rPr>
              <a:t> </a:t>
            </a:r>
            <a:r>
              <a:rPr lang="en-US" altLang="zh-CN" i="0" dirty="0" smtClean="0">
                <a:solidFill>
                  <a:srgbClr val="FF0000"/>
                </a:solidFill>
                <a:latin typeface="+mj-lt"/>
              </a:rPr>
              <a:t>if</a:t>
            </a:r>
            <a:r>
              <a:rPr lang="zh-CN" altLang="en-US" i="0" dirty="0" smtClean="0">
                <a:solidFill>
                  <a:srgbClr val="FF0000"/>
                </a:solidFill>
                <a:latin typeface="+mj-lt"/>
              </a:rPr>
              <a:t> </a:t>
            </a:r>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don’t</a:t>
            </a:r>
            <a:r>
              <a:rPr lang="zh-CN" altLang="en-US" i="0" dirty="0" smtClean="0">
                <a:solidFill>
                  <a:srgbClr val="FF0000"/>
                </a:solidFill>
                <a:latin typeface="+mj-lt"/>
              </a:rPr>
              <a:t> </a:t>
            </a:r>
            <a:r>
              <a:rPr lang="en-US" altLang="zh-CN" i="0" dirty="0" smtClean="0">
                <a:solidFill>
                  <a:srgbClr val="FF0000"/>
                </a:solidFill>
                <a:latin typeface="+mj-lt"/>
              </a:rPr>
              <a:t>try</a:t>
            </a:r>
            <a:endParaRPr lang="en-US" dirty="0" smtClean="0">
              <a:solidFill>
                <a:srgbClr val="FF0000"/>
              </a:solidFill>
            </a:endParaRPr>
          </a:p>
          <a:p>
            <a:pPr algn="r"/>
            <a:r>
              <a:rPr lang="en-US" altLang="zh-CN" dirty="0" smtClean="0"/>
              <a:t>Rudy</a:t>
            </a:r>
            <a:r>
              <a:rPr lang="zh-CN" altLang="en-US" dirty="0" smtClean="0"/>
              <a:t>  </a:t>
            </a:r>
            <a:r>
              <a:rPr lang="en-US" altLang="zh-CN" dirty="0" smtClean="0"/>
              <a:t>2020</a:t>
            </a:r>
            <a:r>
              <a:rPr lang="zh-CN" altLang="en-US" dirty="0" smtClean="0"/>
              <a:t>年</a:t>
            </a:r>
            <a:r>
              <a:rPr lang="en-US" altLang="zh-CN" dirty="0" smtClean="0"/>
              <a:t>04</a:t>
            </a:r>
            <a:r>
              <a:rPr lang="zh-CN" altLang="en-US" dirty="0" smtClean="0"/>
              <a:t>月</a:t>
            </a:r>
            <a:r>
              <a:rPr lang="en-US" altLang="zh-CN" dirty="0" smtClean="0"/>
              <a:t>10</a:t>
            </a:r>
            <a:r>
              <a:rPr lang="zh-CN" altLang="en-US" dirty="0" smtClean="0"/>
              <a:t>日</a:t>
            </a:r>
            <a:r>
              <a:rPr lang="en-US" altLang="zh-CN" dirty="0" smtClean="0"/>
              <a:t>11:38:26</a:t>
            </a:r>
          </a:p>
        </p:txBody>
      </p:sp>
    </p:spTree>
    <p:extLst>
      <p:ext uri="{BB962C8B-B14F-4D97-AF65-F5344CB8AC3E}">
        <p14:creationId xmlns:p14="http://schemas.microsoft.com/office/powerpoint/2010/main" val="66997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missing</a:t>
            </a:r>
            <a:r>
              <a:rPr lang="zh-CN" altLang="en-US" dirty="0" smtClean="0"/>
              <a:t> </a:t>
            </a:r>
            <a:r>
              <a:rPr lang="en-US" altLang="zh-CN" dirty="0" err="1" smtClean="0"/>
              <a:t>datas</a:t>
            </a:r>
            <a:r>
              <a:rPr lang="en-US" altLang="zh-CN" dirty="0" smtClean="0"/>
              <a:t/>
            </a:r>
            <a:br>
              <a:rPr lang="en-US" altLang="zh-CN" dirty="0" smtClean="0"/>
            </a:br>
            <a:r>
              <a:rPr lang="en-US" altLang="zh-CN" dirty="0" smtClean="0"/>
              <a:t>1.</a:t>
            </a:r>
            <a:r>
              <a:rPr lang="zh-CN" altLang="en-US" dirty="0" smtClean="0"/>
              <a:t> </a:t>
            </a:r>
            <a:r>
              <a:rPr lang="en-US" altLang="zh-CN" dirty="0" smtClean="0"/>
              <a:t>delete</a:t>
            </a:r>
            <a:r>
              <a:rPr lang="zh-CN" altLang="en-US" dirty="0" smtClean="0"/>
              <a:t> </a:t>
            </a:r>
            <a:r>
              <a:rPr lang="en-US" altLang="zh-CN" dirty="0" smtClean="0"/>
              <a:t>record</a:t>
            </a:r>
            <a:r>
              <a:rPr lang="zh-CN" altLang="en-US" dirty="0" smtClean="0"/>
              <a:t> </a:t>
            </a:r>
            <a:r>
              <a:rPr lang="en-US" altLang="zh-CN" dirty="0" smtClean="0"/>
              <a:t>that</a:t>
            </a:r>
            <a:r>
              <a:rPr lang="zh-CN" altLang="en-US" dirty="0" smtClean="0"/>
              <a:t> </a:t>
            </a:r>
            <a:r>
              <a:rPr lang="en-US" altLang="zh-CN" dirty="0" smtClean="0"/>
              <a:t>contains</a:t>
            </a:r>
            <a:r>
              <a:rPr lang="zh-CN" altLang="en-US" dirty="0" smtClean="0"/>
              <a:t> </a:t>
            </a:r>
            <a:r>
              <a:rPr lang="en-US" altLang="zh-CN" dirty="0" smtClean="0"/>
              <a:t>missing</a:t>
            </a:r>
            <a:r>
              <a:rPr lang="zh-CN" altLang="en-US" dirty="0" smtClean="0"/>
              <a:t> </a:t>
            </a:r>
            <a:r>
              <a:rPr lang="en-US" altLang="zh-CN" dirty="0" smtClean="0"/>
              <a:t>values</a:t>
            </a:r>
            <a:br>
              <a:rPr lang="en-US" altLang="zh-CN" dirty="0" smtClean="0"/>
            </a:br>
            <a:r>
              <a:rPr lang="en-US" altLang="zh-CN" dirty="0" smtClean="0"/>
              <a:t>2.</a:t>
            </a:r>
            <a:r>
              <a:rPr lang="zh-CN" altLang="en-US" dirty="0" smtClean="0"/>
              <a:t> </a:t>
            </a:r>
            <a:r>
              <a:rPr lang="en-US" altLang="zh-CN" dirty="0" smtClean="0"/>
              <a:t>dummy</a:t>
            </a:r>
            <a:r>
              <a:rPr lang="zh-CN" altLang="en-US" dirty="0" smtClean="0"/>
              <a:t> </a:t>
            </a:r>
            <a:r>
              <a:rPr lang="en-US" altLang="zh-CN" dirty="0" smtClean="0"/>
              <a:t>replacement</a:t>
            </a:r>
            <a:r>
              <a:rPr lang="zh-CN" altLang="en-US" dirty="0" smtClean="0"/>
              <a:t>： </a:t>
            </a:r>
            <a:r>
              <a:rPr lang="en-US" altLang="zh-CN" dirty="0" err="1" smtClean="0"/>
              <a:t>none,unknown</a:t>
            </a:r>
            <a:r>
              <a:rPr lang="zh-CN" altLang="en-US" dirty="0" smtClean="0"/>
              <a:t>  </a:t>
            </a:r>
            <a:r>
              <a:rPr lang="en-US" altLang="zh-CN" dirty="0" smtClean="0"/>
              <a:t>or</a:t>
            </a:r>
            <a:r>
              <a:rPr lang="zh-CN" altLang="en-US" dirty="0" smtClean="0"/>
              <a:t> </a:t>
            </a:r>
            <a:r>
              <a:rPr lang="en-US" altLang="zh-CN" dirty="0" smtClean="0"/>
              <a:t>0</a:t>
            </a:r>
            <a:r>
              <a:rPr lang="zh-CN" altLang="en-US" dirty="0" smtClean="0"/>
              <a:t> </a:t>
            </a:r>
            <a:r>
              <a:rPr lang="en-US" altLang="zh-CN" dirty="0" smtClean="0"/>
              <a:t/>
            </a:r>
            <a:br>
              <a:rPr lang="en-US" altLang="zh-CN" dirty="0" smtClean="0"/>
            </a:br>
            <a:r>
              <a:rPr lang="en-US" altLang="zh-CN" dirty="0" smtClean="0"/>
              <a:t>3.</a:t>
            </a:r>
            <a:r>
              <a:rPr lang="zh-CN" altLang="en-US" dirty="0" smtClean="0"/>
              <a:t> </a:t>
            </a:r>
            <a:r>
              <a:rPr lang="en-US" altLang="zh-CN" dirty="0" smtClean="0"/>
              <a:t>mean</a:t>
            </a:r>
            <a:r>
              <a:rPr lang="zh-CN" altLang="en-US" dirty="0" smtClean="0"/>
              <a:t> </a:t>
            </a:r>
            <a:r>
              <a:rPr lang="en-US" altLang="zh-CN" dirty="0" smtClean="0"/>
              <a:t>replacement</a:t>
            </a:r>
            <a:br>
              <a:rPr lang="en-US" altLang="zh-CN" dirty="0" smtClean="0"/>
            </a:br>
            <a:r>
              <a:rPr lang="en-US" altLang="zh-CN" dirty="0" smtClean="0"/>
              <a:t>4.</a:t>
            </a:r>
            <a:r>
              <a:rPr lang="zh-CN" altLang="en-US" dirty="0" smtClean="0"/>
              <a:t> </a:t>
            </a:r>
            <a:r>
              <a:rPr lang="en-US" altLang="zh-CN" dirty="0" smtClean="0"/>
              <a:t>replace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frequent</a:t>
            </a:r>
            <a:r>
              <a:rPr lang="zh-CN" altLang="en-US" dirty="0" smtClean="0"/>
              <a:t> </a:t>
            </a:r>
            <a:r>
              <a:rPr lang="en-US" altLang="zh-CN" dirty="0" smtClean="0"/>
              <a:t>values</a:t>
            </a:r>
            <a:br>
              <a:rPr lang="en-US" altLang="zh-CN" dirty="0" smtClean="0"/>
            </a:br>
            <a:r>
              <a:rPr lang="en-US" altLang="zh-CN" dirty="0" smtClean="0"/>
              <a:t>5.</a:t>
            </a:r>
            <a:r>
              <a:rPr lang="zh-CN" altLang="en-US" dirty="0" smtClean="0"/>
              <a:t> </a:t>
            </a:r>
            <a:r>
              <a:rPr lang="en-US" altLang="zh-CN" dirty="0" smtClean="0"/>
              <a:t>regression</a:t>
            </a:r>
            <a:r>
              <a:rPr lang="zh-CN" altLang="en-US" dirty="0" smtClean="0"/>
              <a:t> </a:t>
            </a:r>
            <a:r>
              <a:rPr lang="en-US" altLang="zh-CN" dirty="0" smtClean="0"/>
              <a:t>replacement</a:t>
            </a:r>
            <a:br>
              <a:rPr lang="en-US" altLang="zh-CN" dirty="0" smtClean="0"/>
            </a:b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val="94250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outliers</a:t>
            </a:r>
            <a:br>
              <a:rPr lang="en-US" altLang="zh-CN" dirty="0" smtClean="0"/>
            </a:br>
            <a:r>
              <a:rPr lang="en-US" altLang="zh-CN" dirty="0" smtClean="0"/>
              <a:t>1.</a:t>
            </a:r>
            <a:r>
              <a:rPr lang="zh-CN" altLang="en-US" dirty="0" smtClean="0"/>
              <a:t> </a:t>
            </a:r>
            <a:r>
              <a:rPr lang="en-US" altLang="zh-CN" dirty="0" smtClean="0"/>
              <a:t>keep</a:t>
            </a:r>
            <a:r>
              <a:rPr lang="zh-CN" altLang="en-US" dirty="0" smtClean="0"/>
              <a:t> </a:t>
            </a:r>
            <a:r>
              <a:rPr lang="en-US" altLang="zh-CN" dirty="0" smtClean="0"/>
              <a:t>:some</a:t>
            </a:r>
            <a:r>
              <a:rPr lang="zh-CN" altLang="en-US" dirty="0" smtClean="0"/>
              <a:t> </a:t>
            </a:r>
            <a:r>
              <a:rPr lang="en-US" altLang="zh-CN" dirty="0" smtClean="0"/>
              <a:t>outliers</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genuine</a:t>
            </a:r>
            <a:r>
              <a:rPr lang="zh-CN" altLang="en-US" dirty="0" smtClean="0"/>
              <a:t>  </a:t>
            </a:r>
            <a:r>
              <a:rPr lang="en-US" altLang="zh-CN" dirty="0" smtClean="0"/>
              <a:t>observations</a:t>
            </a:r>
            <a:br>
              <a:rPr lang="en-US" altLang="zh-CN" dirty="0" smtClean="0"/>
            </a:br>
            <a:r>
              <a:rPr lang="en-US" altLang="zh-CN" dirty="0" smtClean="0"/>
              <a:t>2.</a:t>
            </a:r>
            <a:r>
              <a:rPr lang="zh-CN" altLang="en-US" dirty="0" smtClean="0"/>
              <a:t> </a:t>
            </a:r>
            <a:r>
              <a:rPr lang="en-US" altLang="zh-CN" dirty="0" smtClean="0"/>
              <a:t>exclude:</a:t>
            </a:r>
            <a:r>
              <a:rPr lang="zh-CN" altLang="en-US" dirty="0" smtClean="0"/>
              <a:t> </a:t>
            </a:r>
            <a:r>
              <a:rPr lang="en-US" altLang="zh-CN" dirty="0" smtClean="0"/>
              <a:t>trimming</a:t>
            </a:r>
            <a:r>
              <a:rPr lang="zh-CN" altLang="en-US" dirty="0" smtClean="0"/>
              <a:t>  </a:t>
            </a:r>
            <a:r>
              <a:rPr lang="en-US" altLang="zh-CN" dirty="0" smtClean="0"/>
              <a:t>or</a:t>
            </a:r>
            <a:r>
              <a:rPr lang="zh-CN" altLang="en-US" dirty="0" smtClean="0"/>
              <a:t> </a:t>
            </a:r>
            <a:r>
              <a:rPr lang="en-US" altLang="zh-CN" dirty="0" err="1" smtClean="0"/>
              <a:t>winsorising</a:t>
            </a:r>
            <a:endParaRPr lang="en-US" altLang="zh-CN" dirty="0" smtClean="0"/>
          </a:p>
          <a:p>
            <a:r>
              <a:rPr lang="en-US" altLang="zh-CN" dirty="0" err="1" smtClean="0"/>
              <a:t>Winsorising</a:t>
            </a:r>
            <a:r>
              <a:rPr lang="en-US" altLang="zh-CN" dirty="0" smtClean="0"/>
              <a:t>:</a:t>
            </a:r>
            <a:r>
              <a:rPr lang="zh-CN" altLang="en-US" dirty="0" smtClean="0"/>
              <a:t> </a:t>
            </a:r>
            <a:r>
              <a:rPr lang="en-US" altLang="zh-CN" dirty="0" smtClean="0"/>
              <a:t>assign</a:t>
            </a:r>
            <a:r>
              <a:rPr lang="zh-CN" altLang="en-US" dirty="0" smtClean="0"/>
              <a:t>  </a:t>
            </a:r>
            <a:r>
              <a:rPr lang="en-US" altLang="zh-CN" dirty="0" smtClean="0"/>
              <a:t>outliers</a:t>
            </a:r>
            <a:r>
              <a:rPr lang="zh-CN" altLang="en-US" dirty="0" smtClean="0"/>
              <a:t> </a:t>
            </a:r>
            <a:r>
              <a:rPr lang="en-US" altLang="zh-CN" dirty="0" smtClean="0"/>
              <a:t>with</a:t>
            </a:r>
            <a:r>
              <a:rPr lang="zh-CN" altLang="en-US" dirty="0" smtClean="0"/>
              <a:t> </a:t>
            </a:r>
            <a:r>
              <a:rPr lang="en-US" altLang="zh-CN" dirty="0" smtClean="0"/>
              <a:t>next</a:t>
            </a:r>
            <a:r>
              <a:rPr lang="zh-CN" altLang="en-US" dirty="0" smtClean="0"/>
              <a:t> </a:t>
            </a:r>
            <a:r>
              <a:rPr lang="en-US" altLang="zh-CN" dirty="0" smtClean="0"/>
              <a:t>highest</a:t>
            </a:r>
            <a:r>
              <a:rPr lang="zh-CN" altLang="en-US" dirty="0" smtClean="0"/>
              <a:t> </a:t>
            </a:r>
            <a:r>
              <a:rPr lang="en-US" altLang="zh-CN" dirty="0" smtClean="0"/>
              <a:t>or</a:t>
            </a:r>
            <a:r>
              <a:rPr lang="zh-CN" altLang="en-US" dirty="0" smtClean="0"/>
              <a:t> </a:t>
            </a:r>
            <a:r>
              <a:rPr lang="en-US" altLang="zh-CN" dirty="0" smtClean="0"/>
              <a:t>lowest</a:t>
            </a:r>
            <a:r>
              <a:rPr lang="zh-CN" altLang="en-US" dirty="0" smtClean="0"/>
              <a:t> </a:t>
            </a:r>
            <a:r>
              <a:rPr lang="en-US" altLang="zh-CN" dirty="0" smtClean="0"/>
              <a:t>values(need</a:t>
            </a:r>
            <a:r>
              <a:rPr lang="zh-CN" altLang="en-US" dirty="0" smtClean="0"/>
              <a:t> </a:t>
            </a:r>
            <a:r>
              <a:rPr lang="en-US" altLang="zh-CN" dirty="0" smtClean="0"/>
              <a:t>to</a:t>
            </a:r>
            <a:r>
              <a:rPr lang="zh-CN" altLang="en-US" dirty="0" smtClean="0"/>
              <a:t> </a:t>
            </a:r>
            <a:r>
              <a:rPr lang="en-US" altLang="zh-CN" dirty="0" smtClean="0"/>
              <a:t>learn</a:t>
            </a:r>
            <a:r>
              <a:rPr lang="zh-CN" altLang="en-US" dirty="0" smtClean="0"/>
              <a:t>  </a:t>
            </a:r>
            <a:r>
              <a:rPr lang="en-US" altLang="zh-CN" dirty="0" smtClean="0"/>
              <a:t>more</a:t>
            </a:r>
            <a:r>
              <a:rPr lang="zh-CN" altLang="en-US" dirty="0" smtClean="0"/>
              <a:t> </a:t>
            </a:r>
            <a:r>
              <a:rPr lang="en-US" altLang="zh-CN" dirty="0" smtClean="0"/>
              <a:t>about</a:t>
            </a:r>
            <a:r>
              <a:rPr lang="zh-CN" altLang="en-US" dirty="0" smtClean="0"/>
              <a:t> </a:t>
            </a:r>
            <a:r>
              <a:rPr lang="en-US" altLang="zh-CN" dirty="0" err="1" smtClean="0"/>
              <a:t>winsorising</a:t>
            </a:r>
            <a:r>
              <a:rPr lang="en-US" altLang="zh-CN" dirty="0" smtClean="0"/>
              <a:t>).</a:t>
            </a:r>
          </a:p>
        </p:txBody>
      </p:sp>
    </p:spTree>
    <p:extLst>
      <p:ext uri="{BB962C8B-B14F-4D97-AF65-F5344CB8AC3E}">
        <p14:creationId xmlns:p14="http://schemas.microsoft.com/office/powerpoint/2010/main" val="86433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normalize</a:t>
            </a:r>
            <a:r>
              <a:rPr lang="zh-CN" altLang="en-US" dirty="0" smtClean="0"/>
              <a:t> </a:t>
            </a:r>
            <a:r>
              <a:rPr lang="en-US" altLang="zh-CN" dirty="0" smtClean="0"/>
              <a:t>data?:rescale</a:t>
            </a:r>
            <a:r>
              <a:rPr lang="zh-CN" altLang="en-US" dirty="0" smtClean="0"/>
              <a:t> </a:t>
            </a:r>
            <a:r>
              <a:rPr lang="en-US" altLang="zh-CN" dirty="0" smtClean="0"/>
              <a:t>data</a:t>
            </a:r>
            <a:r>
              <a:rPr lang="zh-CN" altLang="en-US" dirty="0" smtClean="0"/>
              <a:t> </a:t>
            </a:r>
            <a:r>
              <a:rPr lang="en-US" altLang="zh-CN" dirty="0" smtClean="0"/>
              <a:t>range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specified</a:t>
            </a:r>
            <a:r>
              <a:rPr lang="zh-CN" altLang="en-US" dirty="0" smtClean="0"/>
              <a:t> </a:t>
            </a:r>
            <a:r>
              <a:rPr lang="en-US" altLang="zh-CN" dirty="0" smtClean="0"/>
              <a:t>range</a:t>
            </a:r>
            <a:r>
              <a:rPr lang="zh-CN" altLang="en-US" dirty="0" smtClean="0"/>
              <a:t> </a:t>
            </a:r>
            <a:r>
              <a:rPr lang="en-US" altLang="zh-CN" dirty="0" smtClean="0"/>
              <a:t/>
            </a:r>
            <a:br>
              <a:rPr lang="en-US" altLang="zh-CN" dirty="0" smtClean="0"/>
            </a:br>
            <a:r>
              <a:rPr lang="en-US" altLang="zh-CN" dirty="0" smtClean="0"/>
              <a:t>1.</a:t>
            </a:r>
            <a:r>
              <a:rPr lang="zh-CN" altLang="en-US" dirty="0" smtClean="0"/>
              <a:t> </a:t>
            </a:r>
            <a:r>
              <a:rPr lang="en-US" altLang="zh-CN" dirty="0" smtClean="0"/>
              <a:t>min-max</a:t>
            </a:r>
            <a:r>
              <a:rPr lang="zh-CN" altLang="en-US" dirty="0" smtClean="0"/>
              <a:t>  </a:t>
            </a:r>
            <a:r>
              <a:rPr lang="en-US" altLang="zh-CN" dirty="0" smtClean="0"/>
              <a:t>normalization</a:t>
            </a:r>
            <a:r>
              <a:rPr lang="zh-CN" altLang="en-US" dirty="0" smtClean="0"/>
              <a:t>：</a:t>
            </a:r>
            <a:r>
              <a:rPr lang="en-US" altLang="zh-CN" dirty="0" smtClean="0"/>
              <a:t>x-min/(max-min)</a:t>
            </a:r>
            <a:br>
              <a:rPr lang="en-US" altLang="zh-CN" dirty="0" smtClean="0"/>
            </a:br>
            <a:r>
              <a:rPr lang="en-US" altLang="zh-CN" dirty="0" smtClean="0"/>
              <a:t>2.</a:t>
            </a:r>
            <a:r>
              <a:rPr lang="zh-CN" altLang="en-US" dirty="0" smtClean="0"/>
              <a:t> </a:t>
            </a:r>
            <a:r>
              <a:rPr lang="en-US" altLang="zh-CN" dirty="0" smtClean="0"/>
              <a:t>z-score</a:t>
            </a:r>
            <a:r>
              <a:rPr lang="zh-CN" altLang="en-US" dirty="0" smtClean="0"/>
              <a:t> </a:t>
            </a:r>
            <a:r>
              <a:rPr lang="en-US" altLang="zh-CN" dirty="0" smtClean="0"/>
              <a:t>normalization:</a:t>
            </a:r>
            <a:r>
              <a:rPr lang="zh-CN" altLang="en-US" dirty="0" smtClean="0"/>
              <a:t> </a:t>
            </a:r>
            <a:r>
              <a:rPr lang="en-US" altLang="zh-CN" dirty="0" smtClean="0"/>
              <a:t>(x-mean)/standard</a:t>
            </a:r>
            <a:r>
              <a:rPr lang="zh-CN" altLang="en-US" dirty="0" smtClean="0"/>
              <a:t> </a:t>
            </a:r>
            <a:r>
              <a:rPr lang="en-US" altLang="zh-CN" dirty="0" smtClean="0"/>
              <a:t>deviation</a:t>
            </a:r>
            <a:br>
              <a:rPr lang="en-US" altLang="zh-CN" dirty="0" smtClean="0"/>
            </a:br>
            <a:r>
              <a:rPr lang="en-US" altLang="zh-CN" dirty="0" smtClean="0"/>
              <a:t>3.</a:t>
            </a:r>
            <a:r>
              <a:rPr lang="zh-CN" altLang="en-US" dirty="0" smtClean="0"/>
              <a:t> </a:t>
            </a:r>
            <a:r>
              <a:rPr lang="en-US" altLang="zh-CN" dirty="0" smtClean="0"/>
              <a:t>decimal</a:t>
            </a:r>
            <a:r>
              <a:rPr lang="zh-CN" altLang="en-US" dirty="0" smtClean="0"/>
              <a:t> </a:t>
            </a:r>
            <a:r>
              <a:rPr lang="en-US" altLang="zh-CN" dirty="0" err="1" smtClean="0"/>
              <a:t>scaling:move</a:t>
            </a:r>
            <a:r>
              <a:rPr lang="zh-CN" altLang="en-US" dirty="0" smtClean="0"/>
              <a:t> </a:t>
            </a:r>
            <a:r>
              <a:rPr lang="en-US" altLang="zh-CN" dirty="0" smtClean="0"/>
              <a:t>decimal</a:t>
            </a:r>
            <a:r>
              <a:rPr lang="zh-CN" altLang="en-US" dirty="0" smtClean="0"/>
              <a:t> </a:t>
            </a:r>
            <a:r>
              <a:rPr lang="en-US" altLang="zh-CN" dirty="0" smtClean="0"/>
              <a:t>point</a:t>
            </a:r>
            <a:r>
              <a:rPr lang="zh-CN" altLang="en-US" dirty="0" smtClean="0"/>
              <a:t> </a:t>
            </a:r>
            <a:r>
              <a:rPr lang="en-US" altLang="zh-CN" dirty="0" smtClean="0"/>
              <a:t/>
            </a:r>
            <a:br>
              <a:rPr lang="en-US" altLang="zh-CN" dirty="0" smtClean="0"/>
            </a:br>
            <a:r>
              <a:rPr lang="en-US" altLang="zh-CN" dirty="0"/>
              <a:t/>
            </a:r>
            <a:br>
              <a:rPr lang="en-US" altLang="zh-CN" dirty="0"/>
            </a:br>
            <a:endParaRPr lang="en-US" altLang="zh-CN" dirty="0" smtClean="0"/>
          </a:p>
        </p:txBody>
      </p:sp>
    </p:spTree>
    <p:extLst>
      <p:ext uri="{BB962C8B-B14F-4D97-AF65-F5344CB8AC3E}">
        <p14:creationId xmlns:p14="http://schemas.microsoft.com/office/powerpoint/2010/main" val="47885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discretize</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a:t>
            </a:r>
            <a:r>
              <a:rPr lang="zh-CN" altLang="en-US" dirty="0" smtClean="0"/>
              <a:t> </a:t>
            </a:r>
            <a:r>
              <a:rPr lang="en-US" altLang="zh-CN" dirty="0" smtClean="0"/>
              <a:t>convert</a:t>
            </a:r>
            <a:r>
              <a:rPr lang="zh-CN" altLang="en-US" dirty="0" smtClean="0"/>
              <a:t> </a:t>
            </a:r>
            <a:r>
              <a:rPr lang="en-US" altLang="zh-CN" dirty="0" smtClean="0"/>
              <a:t>continuous</a:t>
            </a:r>
            <a:r>
              <a:rPr lang="zh-CN" altLang="en-US" dirty="0" smtClean="0"/>
              <a:t> </a:t>
            </a:r>
            <a:r>
              <a:rPr lang="en-US" altLang="zh-CN" dirty="0" smtClean="0"/>
              <a:t>values</a:t>
            </a:r>
            <a:r>
              <a:rPr lang="zh-CN" altLang="en-US" dirty="0" smtClean="0"/>
              <a:t>  </a:t>
            </a:r>
            <a:r>
              <a:rPr lang="en-US" altLang="zh-CN" dirty="0" smtClean="0"/>
              <a:t>to</a:t>
            </a:r>
            <a:r>
              <a:rPr lang="zh-CN" altLang="en-US" dirty="0" smtClean="0"/>
              <a:t> </a:t>
            </a:r>
            <a:r>
              <a:rPr lang="en-US" altLang="zh-CN" dirty="0" smtClean="0"/>
              <a:t>categorical</a:t>
            </a:r>
            <a:r>
              <a:rPr lang="zh-CN" altLang="en-US" dirty="0" smtClean="0"/>
              <a:t> </a:t>
            </a:r>
            <a:r>
              <a:rPr lang="en-US" altLang="zh-CN" dirty="0" smtClean="0"/>
              <a:t>attributes.</a:t>
            </a:r>
            <a:endParaRPr lang="en-US" altLang="zh-CN" dirty="0"/>
          </a:p>
          <a:p>
            <a:r>
              <a:rPr lang="en-US" altLang="zh-CN" dirty="0" smtClean="0"/>
              <a:t>1.</a:t>
            </a:r>
            <a:r>
              <a:rPr lang="zh-CN" altLang="en-US" dirty="0" smtClean="0"/>
              <a:t> </a:t>
            </a:r>
            <a:r>
              <a:rPr lang="en-US" altLang="zh-CN" dirty="0" smtClean="0"/>
              <a:t>equal-width</a:t>
            </a:r>
            <a:r>
              <a:rPr lang="zh-CN" altLang="en-US" dirty="0" smtClean="0"/>
              <a:t> </a:t>
            </a:r>
            <a:r>
              <a:rPr lang="en-US" altLang="zh-CN" dirty="0" smtClean="0"/>
              <a:t>binning</a:t>
            </a:r>
          </a:p>
          <a:p>
            <a:r>
              <a:rPr lang="en-US" altLang="zh-CN" dirty="0" smtClean="0"/>
              <a:t>2.</a:t>
            </a:r>
            <a:r>
              <a:rPr lang="zh-CN" altLang="en-US" dirty="0" smtClean="0"/>
              <a:t> </a:t>
            </a:r>
            <a:r>
              <a:rPr lang="en-US" altLang="zh-CN" dirty="0" smtClean="0"/>
              <a:t>equal-height</a:t>
            </a:r>
            <a:r>
              <a:rPr lang="zh-CN" altLang="en-US" dirty="0" smtClean="0"/>
              <a:t> </a:t>
            </a:r>
            <a:r>
              <a:rPr lang="en-US" altLang="zh-CN" dirty="0" smtClean="0"/>
              <a:t>binning(by</a:t>
            </a:r>
            <a:r>
              <a:rPr lang="zh-CN" altLang="en-US" dirty="0" smtClean="0"/>
              <a:t> </a:t>
            </a:r>
            <a:r>
              <a:rPr lang="en-US" altLang="zh-CN" dirty="0" smtClean="0"/>
              <a:t>frequency)</a:t>
            </a:r>
          </a:p>
        </p:txBody>
      </p:sp>
    </p:spTree>
    <p:extLst>
      <p:ext uri="{BB962C8B-B14F-4D97-AF65-F5344CB8AC3E}">
        <p14:creationId xmlns:p14="http://schemas.microsoft.com/office/powerpoint/2010/main" val="35668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reduce</a:t>
            </a:r>
            <a:r>
              <a:rPr lang="zh-CN" altLang="en-US" dirty="0" smtClean="0"/>
              <a:t> </a:t>
            </a:r>
            <a:r>
              <a:rPr lang="en-US" altLang="zh-CN" dirty="0" smtClean="0"/>
              <a:t>data</a:t>
            </a:r>
            <a:r>
              <a:rPr lang="zh-CN" altLang="en-US" dirty="0" smtClean="0"/>
              <a:t> </a:t>
            </a:r>
            <a:r>
              <a:rPr lang="en-US" altLang="zh-CN" dirty="0" smtClean="0"/>
              <a:t>?</a:t>
            </a:r>
          </a:p>
          <a:p>
            <a:r>
              <a:rPr lang="en-US" altLang="zh-CN" dirty="0" smtClean="0"/>
              <a:t>1.</a:t>
            </a:r>
            <a:r>
              <a:rPr lang="zh-CN" altLang="en-US" dirty="0" smtClean="0"/>
              <a:t> </a:t>
            </a:r>
            <a:r>
              <a:rPr lang="en-US" altLang="zh-CN" u="sng" dirty="0" smtClean="0"/>
              <a:t>record</a:t>
            </a:r>
            <a:r>
              <a:rPr lang="zh-CN" altLang="en-US" u="sng" dirty="0" smtClean="0"/>
              <a:t> </a:t>
            </a:r>
            <a:r>
              <a:rPr lang="en-US" altLang="zh-CN" u="sng" dirty="0" smtClean="0"/>
              <a:t>sampling</a:t>
            </a:r>
            <a:r>
              <a:rPr lang="zh-CN" altLang="en-US" u="sng" dirty="0" smtClean="0"/>
              <a:t> </a:t>
            </a:r>
            <a:r>
              <a:rPr lang="en-US" altLang="zh-CN" u="sng" dirty="0" smtClean="0"/>
              <a:t>.</a:t>
            </a:r>
            <a:r>
              <a:rPr lang="zh-CN" altLang="en-US" u="sng" dirty="0" smtClean="0"/>
              <a:t> </a:t>
            </a:r>
            <a:r>
              <a:rPr lang="en-US" altLang="zh-CN" u="sng" dirty="0" smtClean="0"/>
              <a:t>Sample</a:t>
            </a:r>
            <a:r>
              <a:rPr lang="zh-CN" altLang="en-US" u="sng" dirty="0" smtClean="0"/>
              <a:t> </a:t>
            </a:r>
            <a:r>
              <a:rPr lang="en-US" altLang="zh-CN" u="sng" dirty="0" smtClean="0"/>
              <a:t>some</a:t>
            </a:r>
            <a:r>
              <a:rPr lang="zh-CN" altLang="en-US" u="sng" dirty="0" smtClean="0"/>
              <a:t> </a:t>
            </a:r>
            <a:r>
              <a:rPr lang="en-US" altLang="zh-CN" u="sng" dirty="0" smtClean="0"/>
              <a:t>record</a:t>
            </a:r>
            <a:r>
              <a:rPr lang="zh-CN" altLang="en-US" u="sng" dirty="0" smtClean="0"/>
              <a:t> </a:t>
            </a:r>
            <a:r>
              <a:rPr lang="en-US" altLang="zh-CN" u="sng" dirty="0" smtClean="0"/>
              <a:t>from</a:t>
            </a:r>
            <a:r>
              <a:rPr lang="zh-CN" altLang="en-US" u="sng" dirty="0" smtClean="0"/>
              <a:t> </a:t>
            </a:r>
            <a:r>
              <a:rPr lang="en-US" altLang="zh-CN" u="sng" dirty="0" smtClean="0"/>
              <a:t>all</a:t>
            </a:r>
            <a:r>
              <a:rPr lang="zh-CN" altLang="en-US" u="sng" dirty="0" smtClean="0"/>
              <a:t> </a:t>
            </a:r>
            <a:r>
              <a:rPr lang="en-US" altLang="zh-CN" u="sng" dirty="0" smtClean="0"/>
              <a:t>data</a:t>
            </a:r>
            <a:endParaRPr lang="en-US" altLang="zh-CN" u="sng" dirty="0"/>
          </a:p>
          <a:p>
            <a:r>
              <a:rPr lang="en-US" altLang="zh-CN" u="sng" dirty="0" smtClean="0"/>
              <a:t>2.</a:t>
            </a:r>
            <a:r>
              <a:rPr lang="zh-CN" altLang="en-US" u="sng" dirty="0" smtClean="0"/>
              <a:t> </a:t>
            </a:r>
            <a:r>
              <a:rPr lang="en-US" altLang="zh-CN" u="sng" dirty="0" err="1" smtClean="0"/>
              <a:t>attibute</a:t>
            </a:r>
            <a:r>
              <a:rPr lang="zh-CN" altLang="en-US" u="sng" dirty="0" smtClean="0"/>
              <a:t> </a:t>
            </a:r>
            <a:r>
              <a:rPr lang="en-US" altLang="zh-CN" u="sng" dirty="0" smtClean="0"/>
              <a:t>sampling.</a:t>
            </a:r>
            <a:r>
              <a:rPr lang="zh-CN" altLang="en-US" u="sng" dirty="0" smtClean="0"/>
              <a:t> </a:t>
            </a:r>
            <a:r>
              <a:rPr lang="en-US" altLang="zh-CN" u="sng" dirty="0" smtClean="0"/>
              <a:t>A</a:t>
            </a:r>
            <a:r>
              <a:rPr lang="zh-CN" altLang="en-US" u="sng" dirty="0" smtClean="0"/>
              <a:t> </a:t>
            </a:r>
            <a:r>
              <a:rPr lang="en-US" altLang="zh-CN" u="sng" dirty="0" smtClean="0"/>
              <a:t>subset</a:t>
            </a:r>
            <a:r>
              <a:rPr lang="zh-CN" altLang="en-US" u="sng" dirty="0" smtClean="0"/>
              <a:t> </a:t>
            </a:r>
            <a:r>
              <a:rPr lang="en-US" altLang="zh-CN" u="sng" dirty="0" smtClean="0"/>
              <a:t>of</a:t>
            </a:r>
            <a:r>
              <a:rPr lang="zh-CN" altLang="en-US" u="sng" dirty="0" smtClean="0"/>
              <a:t> </a:t>
            </a:r>
            <a:r>
              <a:rPr lang="en-US" altLang="zh-CN" u="sng" dirty="0" smtClean="0"/>
              <a:t>the</a:t>
            </a:r>
            <a:r>
              <a:rPr lang="zh-CN" altLang="en-US" u="sng" dirty="0" smtClean="0"/>
              <a:t> </a:t>
            </a:r>
            <a:r>
              <a:rPr lang="en-US" altLang="zh-CN" u="sng" dirty="0" smtClean="0"/>
              <a:t>most</a:t>
            </a:r>
            <a:r>
              <a:rPr lang="zh-CN" altLang="en-US" u="sng" dirty="0" smtClean="0"/>
              <a:t> </a:t>
            </a:r>
            <a:r>
              <a:rPr lang="en-US" altLang="zh-CN" u="sng" dirty="0" smtClean="0"/>
              <a:t>important</a:t>
            </a:r>
            <a:r>
              <a:rPr lang="zh-CN" altLang="en-US" u="sng" dirty="0" smtClean="0"/>
              <a:t> </a:t>
            </a:r>
            <a:r>
              <a:rPr lang="en-US" altLang="zh-CN" u="sng" dirty="0" smtClean="0"/>
              <a:t>attribute</a:t>
            </a:r>
          </a:p>
          <a:p>
            <a:r>
              <a:rPr lang="en-US" altLang="zh-CN" u="sng" dirty="0" smtClean="0"/>
              <a:t>3.</a:t>
            </a:r>
            <a:r>
              <a:rPr lang="zh-CN" altLang="en-US" u="sng" dirty="0" smtClean="0"/>
              <a:t> </a:t>
            </a:r>
            <a:r>
              <a:rPr lang="en-US" altLang="zh-CN" u="sng" dirty="0" smtClean="0"/>
              <a:t>Aggregation.</a:t>
            </a:r>
            <a:r>
              <a:rPr lang="zh-CN" altLang="en-US" u="sng" dirty="0" smtClean="0"/>
              <a:t> </a:t>
            </a:r>
            <a:r>
              <a:rPr lang="en-US" altLang="zh-CN" u="sng" dirty="0" smtClean="0"/>
              <a:t>Divide</a:t>
            </a:r>
            <a:r>
              <a:rPr lang="zh-CN" altLang="en-US" u="sng" dirty="0" smtClean="0"/>
              <a:t> </a:t>
            </a:r>
            <a:r>
              <a:rPr lang="en-US" altLang="zh-CN" u="sng" dirty="0" smtClean="0"/>
              <a:t>data</a:t>
            </a:r>
            <a:r>
              <a:rPr lang="zh-CN" altLang="en-US" u="sng" dirty="0" smtClean="0"/>
              <a:t> </a:t>
            </a:r>
            <a:r>
              <a:rPr lang="en-US" altLang="zh-CN" u="sng" dirty="0" smtClean="0"/>
              <a:t>into</a:t>
            </a:r>
            <a:r>
              <a:rPr lang="zh-CN" altLang="en-US" u="sng" dirty="0" smtClean="0"/>
              <a:t> </a:t>
            </a:r>
            <a:r>
              <a:rPr lang="en-US" altLang="zh-CN" u="sng" dirty="0" smtClean="0"/>
              <a:t>groups</a:t>
            </a:r>
            <a:r>
              <a:rPr lang="zh-CN" altLang="en-US" u="sng" dirty="0" smtClean="0"/>
              <a:t>。</a:t>
            </a:r>
            <a:endParaRPr lang="en-US" dirty="0"/>
          </a:p>
        </p:txBody>
      </p:sp>
    </p:spTree>
    <p:extLst>
      <p:ext uri="{BB962C8B-B14F-4D97-AF65-F5344CB8AC3E}">
        <p14:creationId xmlns:p14="http://schemas.microsoft.com/office/powerpoint/2010/main" val="190667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clean</a:t>
            </a:r>
            <a:r>
              <a:rPr lang="zh-CN" altLang="en-US" dirty="0" smtClean="0"/>
              <a:t> </a:t>
            </a:r>
            <a:r>
              <a:rPr lang="en-US" altLang="zh-CN" dirty="0" smtClean="0"/>
              <a:t>text</a:t>
            </a:r>
            <a:r>
              <a:rPr lang="zh-CN" altLang="en-US" dirty="0" smtClean="0"/>
              <a:t> </a:t>
            </a:r>
            <a:r>
              <a:rPr lang="en-US" altLang="zh-CN" dirty="0" smtClean="0"/>
              <a:t>data</a:t>
            </a:r>
            <a:r>
              <a:rPr lang="zh-CN" altLang="en-US" dirty="0" smtClean="0"/>
              <a:t> （</a:t>
            </a:r>
            <a:r>
              <a:rPr lang="en-US" altLang="zh-CN" dirty="0" smtClean="0"/>
              <a:t>text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data</a:t>
            </a:r>
            <a:r>
              <a:rPr lang="zh-CN" altLang="en-US" dirty="0" smtClean="0"/>
              <a:t>）</a:t>
            </a:r>
            <a:endParaRPr lang="en-US" altLang="zh-CN" dirty="0" smtClean="0"/>
          </a:p>
          <a:p>
            <a:r>
              <a:rPr lang="en-US" altLang="zh-CN" dirty="0" smtClean="0"/>
              <a:t>1.</a:t>
            </a:r>
            <a:r>
              <a:rPr lang="zh-CN" altLang="en-US" dirty="0" smtClean="0"/>
              <a:t> </a:t>
            </a:r>
            <a:r>
              <a:rPr lang="en-US" altLang="zh-CN" dirty="0" smtClean="0"/>
              <a:t>remove</a:t>
            </a:r>
            <a:r>
              <a:rPr lang="zh-CN" altLang="en-US" dirty="0" smtClean="0"/>
              <a:t>  </a:t>
            </a:r>
            <a:r>
              <a:rPr lang="en-US" altLang="zh-CN" dirty="0" smtClean="0"/>
              <a:t>special</a:t>
            </a:r>
            <a:r>
              <a:rPr lang="zh-CN" altLang="en-US" dirty="0" smtClean="0"/>
              <a:t> </a:t>
            </a:r>
            <a:r>
              <a:rPr lang="en-US" altLang="zh-CN" dirty="0" smtClean="0"/>
              <a:t>characters</a:t>
            </a:r>
          </a:p>
          <a:p>
            <a:r>
              <a:rPr lang="en-US" altLang="zh-CN" dirty="0" smtClean="0"/>
              <a:t>2.</a:t>
            </a:r>
            <a:r>
              <a:rPr lang="zh-CN" altLang="en-US" dirty="0" smtClean="0"/>
              <a:t> </a:t>
            </a:r>
            <a:r>
              <a:rPr lang="en-US" dirty="0"/>
              <a:t>removing duplicate characters</a:t>
            </a:r>
          </a:p>
          <a:p>
            <a:r>
              <a:rPr lang="en-US" altLang="zh-CN" dirty="0" smtClean="0"/>
              <a:t>3.</a:t>
            </a:r>
            <a:r>
              <a:rPr lang="zh-CN" altLang="en-US" dirty="0" smtClean="0"/>
              <a:t> </a:t>
            </a:r>
            <a:r>
              <a:rPr lang="en-US" dirty="0"/>
              <a:t>removing user-defined </a:t>
            </a:r>
          </a:p>
          <a:p>
            <a:r>
              <a:rPr lang="en-US" altLang="zh-CN" dirty="0" smtClean="0"/>
              <a:t>4.</a:t>
            </a:r>
            <a:r>
              <a:rPr lang="zh-CN" altLang="en-US" dirty="0" smtClean="0"/>
              <a:t> </a:t>
            </a:r>
            <a:r>
              <a:rPr lang="en-US" altLang="zh-CN" dirty="0" smtClean="0"/>
              <a:t>remove</a:t>
            </a:r>
            <a:r>
              <a:rPr lang="zh-CN" altLang="en-US" dirty="0" smtClean="0"/>
              <a:t>  </a:t>
            </a:r>
            <a:r>
              <a:rPr lang="en-US" altLang="zh-CN" dirty="0" err="1" smtClean="0"/>
              <a:t>unmeaningful</a:t>
            </a:r>
            <a:r>
              <a:rPr lang="zh-CN" altLang="en-US" dirty="0" smtClean="0"/>
              <a:t> </a:t>
            </a:r>
            <a:r>
              <a:rPr lang="en-US" altLang="zh-CN" dirty="0" smtClean="0"/>
              <a:t>words</a:t>
            </a:r>
            <a:r>
              <a:rPr lang="zh-CN" altLang="en-US" dirty="0" smtClean="0"/>
              <a:t>  </a:t>
            </a:r>
            <a:r>
              <a:rPr lang="en-US" altLang="zh-CN" dirty="0" smtClean="0"/>
              <a:t>(’a’</a:t>
            </a:r>
            <a:r>
              <a:rPr lang="zh-CN" altLang="en-US" dirty="0" smtClean="0"/>
              <a:t> </a:t>
            </a:r>
            <a:r>
              <a:rPr lang="en-US" altLang="zh-CN" dirty="0" smtClean="0"/>
              <a:t>,</a:t>
            </a:r>
            <a:r>
              <a:rPr lang="zh-CN" altLang="en-US" dirty="0" smtClean="0"/>
              <a:t> </a:t>
            </a:r>
            <a:r>
              <a:rPr lang="en-US" altLang="zh-CN" dirty="0" smtClean="0"/>
              <a:t>‘the’</a:t>
            </a:r>
            <a:r>
              <a:rPr lang="zh-CN" altLang="en-US" dirty="0" smtClean="0"/>
              <a:t> </a:t>
            </a:r>
            <a:r>
              <a:rPr lang="en-US" altLang="zh-CN" dirty="0" err="1" smtClean="0"/>
              <a:t>eg</a:t>
            </a:r>
            <a:r>
              <a:rPr lang="zh-CN" altLang="en-US" dirty="0" smtClean="0"/>
              <a:t>）</a:t>
            </a:r>
            <a:endParaRPr lang="en-US" altLang="zh-CN" dirty="0" smtClean="0"/>
          </a:p>
          <a:p>
            <a:r>
              <a:rPr lang="en-US" altLang="zh-CN" dirty="0" smtClean="0"/>
              <a:t>2020</a:t>
            </a:r>
            <a:r>
              <a:rPr lang="zh-CN" altLang="en-US" dirty="0" smtClean="0"/>
              <a:t>年</a:t>
            </a:r>
            <a:r>
              <a:rPr lang="en-US" altLang="zh-CN" dirty="0" smtClean="0"/>
              <a:t>04</a:t>
            </a:r>
            <a:r>
              <a:rPr lang="zh-CN" altLang="en-US" dirty="0" smtClean="0"/>
              <a:t>月</a:t>
            </a:r>
            <a:r>
              <a:rPr lang="en-US" altLang="zh-CN" dirty="0" smtClean="0"/>
              <a:t>12</a:t>
            </a:r>
            <a:r>
              <a:rPr lang="zh-CN" altLang="en-US" dirty="0" smtClean="0"/>
              <a:t>日</a:t>
            </a:r>
            <a:r>
              <a:rPr lang="en-US" altLang="zh-CN" dirty="0" smtClean="0"/>
              <a:t>23:14:34</a:t>
            </a:r>
          </a:p>
        </p:txBody>
      </p:sp>
    </p:spTree>
    <p:extLst>
      <p:ext uri="{BB962C8B-B14F-4D97-AF65-F5344CB8AC3E}">
        <p14:creationId xmlns:p14="http://schemas.microsoft.com/office/powerpoint/2010/main" val="167939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engineering</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a:t>
            </a:r>
            <a:r>
              <a:rPr lang="en-US" altLang="zh-CN" sz="1600" dirty="0" smtClean="0"/>
              <a:t>The</a:t>
            </a:r>
            <a:r>
              <a:rPr lang="zh-CN" altLang="en-US" sz="1600" dirty="0" smtClean="0"/>
              <a:t> </a:t>
            </a:r>
            <a:r>
              <a:rPr lang="en-US" altLang="zh-CN" sz="1600" dirty="0" smtClean="0"/>
              <a:t>more</a:t>
            </a:r>
            <a:r>
              <a:rPr lang="zh-CN" altLang="en-US" sz="1600" dirty="0" smtClean="0"/>
              <a:t> </a:t>
            </a:r>
            <a:r>
              <a:rPr lang="en-US" altLang="zh-CN" sz="1600" dirty="0" smtClean="0"/>
              <a:t>a</a:t>
            </a:r>
            <a:r>
              <a:rPr lang="zh-CN" altLang="en-US" sz="1600" dirty="0" smtClean="0"/>
              <a:t> </a:t>
            </a:r>
            <a:r>
              <a:rPr lang="en-US" altLang="zh-CN" sz="1600" dirty="0" smtClean="0"/>
              <a:t>data</a:t>
            </a:r>
            <a:r>
              <a:rPr lang="zh-CN" altLang="en-US" sz="1600" dirty="0" smtClean="0"/>
              <a:t> </a:t>
            </a:r>
            <a:r>
              <a:rPr lang="en-US" altLang="zh-CN" sz="1600" dirty="0" smtClean="0"/>
              <a:t>scientist</a:t>
            </a:r>
            <a:r>
              <a:rPr lang="zh-CN" altLang="en-US" sz="1600" dirty="0" smtClean="0"/>
              <a:t> </a:t>
            </a:r>
            <a:r>
              <a:rPr lang="en-US" altLang="zh-CN" sz="1600" dirty="0" smtClean="0"/>
              <a:t>interacts</a:t>
            </a:r>
            <a:r>
              <a:rPr lang="zh-CN" altLang="en-US" sz="1600" dirty="0" smtClean="0"/>
              <a:t> </a:t>
            </a:r>
            <a:r>
              <a:rPr lang="en-US" altLang="zh-CN" sz="1600" dirty="0" smtClean="0"/>
              <a:t>with</a:t>
            </a:r>
            <a:r>
              <a:rPr lang="zh-CN" altLang="en-US" sz="1600" dirty="0" smtClean="0"/>
              <a:t> </a:t>
            </a:r>
            <a:r>
              <a:rPr lang="en-US" altLang="zh-CN" sz="1600" dirty="0" smtClean="0"/>
              <a:t>the</a:t>
            </a:r>
            <a:r>
              <a:rPr lang="zh-CN" altLang="en-US" sz="1600" dirty="0" smtClean="0"/>
              <a:t> </a:t>
            </a:r>
            <a:r>
              <a:rPr lang="en-US" altLang="zh-CN" sz="1600" dirty="0" smtClean="0"/>
              <a:t>domain</a:t>
            </a:r>
            <a:r>
              <a:rPr lang="zh-CN" altLang="en-US" sz="1600" dirty="0" smtClean="0"/>
              <a:t> </a:t>
            </a:r>
            <a:r>
              <a:rPr lang="en-US" altLang="zh-CN" sz="1600" dirty="0" err="1" smtClean="0"/>
              <a:t>expertes</a:t>
            </a:r>
            <a:r>
              <a:rPr lang="zh-CN" altLang="en-US" sz="1600" dirty="0" smtClean="0"/>
              <a:t> </a:t>
            </a:r>
            <a:r>
              <a:rPr lang="en-US" altLang="zh-CN" sz="1600" dirty="0" smtClean="0"/>
              <a:t>,</a:t>
            </a:r>
            <a:r>
              <a:rPr lang="zh-CN" altLang="en-US" sz="1600" dirty="0" smtClean="0"/>
              <a:t> </a:t>
            </a:r>
            <a:r>
              <a:rPr lang="en-US" altLang="zh-CN" sz="1600" dirty="0" smtClean="0"/>
              <a:t>the</a:t>
            </a:r>
            <a:r>
              <a:rPr lang="zh-CN" altLang="en-US" sz="1600" dirty="0" smtClean="0"/>
              <a:t> </a:t>
            </a:r>
            <a:r>
              <a:rPr lang="en-US" altLang="zh-CN" sz="1600" dirty="0" smtClean="0"/>
              <a:t>better</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process.</a:t>
            </a:r>
          </a:p>
          <a:p>
            <a:r>
              <a:rPr lang="en-US" altLang="zh-CN" sz="1600" dirty="0" smtClean="0"/>
              <a:t>2.</a:t>
            </a:r>
            <a:r>
              <a:rPr lang="zh-CN" altLang="en-US" sz="1600" dirty="0" smtClean="0"/>
              <a:t> </a:t>
            </a:r>
            <a:r>
              <a:rPr lang="en-US" altLang="zh-CN" sz="1600" dirty="0" smtClean="0"/>
              <a:t>feature</a:t>
            </a:r>
            <a:r>
              <a:rPr lang="zh-CN" altLang="en-US" sz="1600" dirty="0"/>
              <a:t> </a:t>
            </a:r>
            <a:r>
              <a:rPr lang="en-US" altLang="zh-CN" sz="1600" dirty="0" smtClean="0"/>
              <a:t>is</a:t>
            </a:r>
            <a:r>
              <a:rPr lang="zh-CN" altLang="en-US" sz="1600" dirty="0" smtClean="0"/>
              <a:t> </a:t>
            </a:r>
            <a:r>
              <a:rPr lang="en-US" altLang="zh-CN" sz="1600" dirty="0" smtClean="0"/>
              <a:t>known</a:t>
            </a:r>
            <a:r>
              <a:rPr lang="zh-CN" altLang="en-US" sz="1600" dirty="0" smtClean="0"/>
              <a:t> </a:t>
            </a:r>
            <a:r>
              <a:rPr lang="en-US" altLang="zh-CN" sz="1600" dirty="0" smtClean="0"/>
              <a:t>as</a:t>
            </a:r>
            <a:r>
              <a:rPr lang="zh-CN" altLang="en-US" sz="1600" dirty="0" smtClean="0"/>
              <a:t> </a:t>
            </a:r>
            <a:r>
              <a:rPr lang="en-US" altLang="zh-CN" sz="1600" dirty="0" err="1" smtClean="0"/>
              <a:t>attrubutes</a:t>
            </a:r>
            <a:r>
              <a:rPr lang="en-US" altLang="zh-CN" sz="1600" dirty="0" smtClean="0"/>
              <a:t>.</a:t>
            </a:r>
            <a:r>
              <a:rPr lang="zh-CN" altLang="en-US" sz="1600" dirty="0" smtClean="0"/>
              <a:t> </a:t>
            </a:r>
            <a:endParaRPr lang="en-US" altLang="zh-CN" sz="1600" dirty="0" smtClean="0"/>
          </a:p>
          <a:p>
            <a:r>
              <a:rPr lang="en-US" altLang="zh-CN" sz="1600" dirty="0" smtClean="0"/>
              <a:t>3.</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and</a:t>
            </a:r>
            <a:r>
              <a:rPr lang="zh-CN" altLang="en-US" sz="1600" dirty="0" smtClean="0"/>
              <a:t> </a:t>
            </a:r>
            <a:r>
              <a:rPr lang="en-US" altLang="zh-CN" sz="1600" dirty="0" smtClean="0"/>
              <a:t>selection</a:t>
            </a:r>
            <a:r>
              <a:rPr lang="zh-CN" altLang="en-US" sz="1600" dirty="0" smtClean="0"/>
              <a:t> </a:t>
            </a:r>
            <a:r>
              <a:rPr lang="en-US" altLang="zh-CN" sz="1600" dirty="0" smtClean="0"/>
              <a:t>can</a:t>
            </a:r>
            <a:r>
              <a:rPr lang="zh-CN" altLang="en-US" sz="1600" dirty="0" smtClean="0"/>
              <a:t> </a:t>
            </a:r>
            <a:r>
              <a:rPr lang="en-US" altLang="zh-CN" sz="1600" dirty="0" smtClean="0"/>
              <a:t>combine</a:t>
            </a:r>
            <a:r>
              <a:rPr lang="zh-CN" altLang="en-US" sz="1600" dirty="0" smtClean="0"/>
              <a:t> </a:t>
            </a:r>
            <a:r>
              <a:rPr lang="en-US" altLang="zh-CN" sz="1600" dirty="0" smtClean="0"/>
              <a:t>to</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learning</a:t>
            </a:r>
            <a:r>
              <a:rPr lang="zh-CN" altLang="en-US" sz="1600" dirty="0" smtClean="0"/>
              <a:t> </a:t>
            </a:r>
            <a:r>
              <a:rPr lang="en-US" altLang="zh-CN" sz="1600" dirty="0" smtClean="0"/>
              <a:t>more</a:t>
            </a:r>
            <a:r>
              <a:rPr lang="zh-CN" altLang="en-US" sz="1600" dirty="0" smtClean="0"/>
              <a:t> </a:t>
            </a:r>
            <a:r>
              <a:rPr lang="en-US" altLang="zh-CN" sz="1600" dirty="0" smtClean="0"/>
              <a:t>computationally</a:t>
            </a:r>
            <a:r>
              <a:rPr lang="zh-CN" altLang="en-US" sz="1600" dirty="0" smtClean="0"/>
              <a:t> </a:t>
            </a:r>
            <a:r>
              <a:rPr lang="en-US" altLang="zh-CN" sz="1600" dirty="0" smtClean="0"/>
              <a:t>tractable</a:t>
            </a:r>
            <a:r>
              <a:rPr lang="zh-CN" altLang="en-US" sz="1600" dirty="0" smtClean="0"/>
              <a:t> </a:t>
            </a:r>
            <a:r>
              <a:rPr lang="en-US" altLang="zh-CN" sz="1600" dirty="0" smtClean="0"/>
              <a:t>.</a:t>
            </a:r>
            <a:r>
              <a:rPr lang="zh-CN" altLang="en-US" sz="1600" dirty="0" smtClean="0"/>
              <a:t> </a:t>
            </a:r>
            <a:r>
              <a:rPr lang="en-US" altLang="zh-CN" sz="1600" dirty="0" smtClean="0"/>
              <a:t>it</a:t>
            </a:r>
            <a:r>
              <a:rPr lang="zh-CN" altLang="en-US" sz="1600" dirty="0" smtClean="0"/>
              <a:t> </a:t>
            </a:r>
            <a:r>
              <a:rPr lang="en-US" altLang="zh-CN" sz="1600" dirty="0" smtClean="0"/>
              <a:t>does</a:t>
            </a:r>
            <a:r>
              <a:rPr lang="zh-CN" altLang="en-US" sz="1600" dirty="0" smtClean="0"/>
              <a:t> </a:t>
            </a:r>
            <a:r>
              <a:rPr lang="en-US" altLang="zh-CN" sz="1600" dirty="0" smtClean="0"/>
              <a:t>so</a:t>
            </a:r>
            <a:r>
              <a:rPr lang="zh-CN" altLang="en-US" sz="1600" dirty="0" smtClean="0"/>
              <a:t> </a:t>
            </a:r>
            <a:r>
              <a:rPr lang="en-US" altLang="zh-CN" sz="1600" dirty="0" smtClean="0"/>
              <a:t>by</a:t>
            </a:r>
            <a:r>
              <a:rPr lang="zh-CN" altLang="en-US" sz="1600" dirty="0" smtClean="0"/>
              <a:t> </a:t>
            </a:r>
            <a:r>
              <a:rPr lang="en-US" altLang="zh-CN" sz="1600" dirty="0" smtClean="0"/>
              <a:t>enhancing</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reducing</a:t>
            </a:r>
            <a:r>
              <a:rPr lang="zh-CN" altLang="en-US" sz="1600" dirty="0" smtClean="0"/>
              <a:t> </a:t>
            </a:r>
            <a:r>
              <a:rPr lang="en-US" altLang="zh-CN" sz="1600" dirty="0" smtClean="0"/>
              <a:t>the</a:t>
            </a:r>
            <a:r>
              <a:rPr lang="zh-CN" altLang="en-US" sz="1600" dirty="0" smtClean="0"/>
              <a:t> </a:t>
            </a:r>
            <a:r>
              <a:rPr lang="en-US" altLang="zh-CN" sz="1600" dirty="0" smtClean="0"/>
              <a:t>number</a:t>
            </a:r>
            <a:r>
              <a:rPr lang="zh-CN" altLang="en-US" sz="1600" dirty="0" smtClean="0"/>
              <a:t> </a:t>
            </a:r>
            <a:r>
              <a:rPr lang="en-US" altLang="zh-CN" sz="1600" dirty="0" smtClean="0"/>
              <a:t>of</a:t>
            </a:r>
            <a:r>
              <a:rPr lang="zh-CN" altLang="en-US" sz="1600" dirty="0" smtClean="0"/>
              <a:t> </a:t>
            </a:r>
            <a:r>
              <a:rPr lang="en-US" altLang="zh-CN" sz="1600" dirty="0" smtClean="0"/>
              <a:t>featured</a:t>
            </a:r>
            <a:r>
              <a:rPr lang="zh-CN" altLang="en-US" sz="1600" dirty="0"/>
              <a:t> </a:t>
            </a:r>
            <a:r>
              <a:rPr lang="en-US" altLang="zh-CN" sz="1600" dirty="0" smtClean="0"/>
              <a:t>needed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err="1" smtClean="0"/>
              <a:t>Mathmatically</a:t>
            </a:r>
            <a:r>
              <a:rPr lang="zh-CN" altLang="en-US" sz="1600" dirty="0" smtClean="0"/>
              <a:t> </a:t>
            </a:r>
            <a:r>
              <a:rPr lang="en-US" altLang="zh-CN" sz="1600" dirty="0" smtClean="0"/>
              <a:t>speaking</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the</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contained</a:t>
            </a:r>
            <a:r>
              <a:rPr lang="zh-CN" altLang="en-US" sz="1600" dirty="0" smtClean="0"/>
              <a:t> </a:t>
            </a:r>
            <a:r>
              <a:rPr lang="en-US" altLang="zh-CN" sz="1600" dirty="0" smtClean="0"/>
              <a:t>in</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a:t>
            </a:r>
          </a:p>
          <a:p>
            <a:r>
              <a:rPr lang="en-US" altLang="zh-CN" sz="1600" dirty="0" smtClean="0"/>
              <a:t>4.</a:t>
            </a:r>
            <a:r>
              <a:rPr lang="zh-CN" altLang="en-US" sz="1600" dirty="0" smtClean="0"/>
              <a:t> </a:t>
            </a:r>
            <a:r>
              <a:rPr lang="en-US" altLang="zh-CN" sz="1600" dirty="0" smtClean="0"/>
              <a:t>in</a:t>
            </a:r>
            <a:r>
              <a:rPr lang="zh-CN" altLang="en-US" sz="1600" dirty="0" smtClean="0"/>
              <a:t> </a:t>
            </a:r>
            <a:r>
              <a:rPr lang="en-US" altLang="zh-CN" sz="1600" dirty="0" err="1" smtClean="0"/>
              <a:t>google’s</a:t>
            </a:r>
            <a:r>
              <a:rPr lang="zh-CN" altLang="en-US" sz="1600" dirty="0" smtClean="0"/>
              <a:t> </a:t>
            </a:r>
            <a:r>
              <a:rPr lang="en-US" altLang="zh-CN" sz="1600" dirty="0" err="1" smtClean="0"/>
              <a:t>defination</a:t>
            </a:r>
            <a:r>
              <a:rPr lang="zh-CN" altLang="en-US" sz="1600" dirty="0" smtClean="0"/>
              <a:t> </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means</a:t>
            </a:r>
            <a:r>
              <a:rPr lang="zh-CN" altLang="en-US" sz="1600" dirty="0" smtClean="0"/>
              <a:t> </a:t>
            </a:r>
            <a:r>
              <a:rPr lang="en-US" altLang="zh-CN" sz="1600" dirty="0" smtClean="0"/>
              <a:t>transforming</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into</a:t>
            </a:r>
            <a:r>
              <a:rPr lang="zh-CN" altLang="en-US" sz="1600" dirty="0" smtClean="0"/>
              <a:t> </a:t>
            </a:r>
            <a:r>
              <a:rPr lang="en-US" altLang="zh-CN" sz="1600" dirty="0" smtClean="0"/>
              <a:t>a</a:t>
            </a:r>
            <a:r>
              <a:rPr lang="zh-CN" altLang="en-US" sz="1600" dirty="0" smtClean="0"/>
              <a:t> </a:t>
            </a:r>
            <a:r>
              <a:rPr lang="en-US" altLang="zh-CN" sz="1600" dirty="0" smtClean="0"/>
              <a:t>feature</a:t>
            </a:r>
            <a:r>
              <a:rPr lang="zh-CN" altLang="en-US" sz="1600" dirty="0" smtClean="0"/>
              <a:t> </a:t>
            </a:r>
            <a:r>
              <a:rPr lang="en-US" altLang="zh-CN" sz="1600" dirty="0" smtClean="0"/>
              <a:t>vector</a:t>
            </a:r>
            <a:r>
              <a:rPr lang="zh-CN" altLang="en-US" sz="1600" dirty="0" smtClean="0"/>
              <a:t> </a:t>
            </a:r>
            <a:r>
              <a:rPr lang="en-US" altLang="zh-CN" sz="1600" dirty="0" smtClean="0"/>
              <a:t>;</a:t>
            </a:r>
            <a:r>
              <a:rPr lang="zh-CN" altLang="en-US" sz="1600" dirty="0" smtClean="0"/>
              <a:t> </a:t>
            </a:r>
            <a:r>
              <a:rPr lang="en-US" altLang="zh-CN" sz="1600" dirty="0" smtClean="0"/>
              <a:t>in</a:t>
            </a:r>
            <a:r>
              <a:rPr lang="zh-CN" altLang="en-US" sz="1600" dirty="0" smtClean="0"/>
              <a:t> </a:t>
            </a:r>
            <a:r>
              <a:rPr lang="en-US" altLang="zh-CN" sz="1600" dirty="0" err="1" smtClean="0"/>
              <a:t>microsoft’s</a:t>
            </a:r>
            <a:r>
              <a:rPr lang="zh-CN" altLang="en-US" sz="1600" dirty="0" smtClean="0"/>
              <a:t> </a:t>
            </a:r>
            <a:r>
              <a:rPr lang="en-US" altLang="zh-CN" sz="1600" dirty="0" err="1" smtClean="0"/>
              <a:t>defination</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mainly</a:t>
            </a:r>
            <a:r>
              <a:rPr lang="zh-CN" altLang="en-US" sz="1600" dirty="0" smtClean="0"/>
              <a:t> </a:t>
            </a:r>
            <a:r>
              <a:rPr lang="en-US" altLang="zh-CN" sz="1600" dirty="0" err="1" smtClean="0"/>
              <a:t>foucs</a:t>
            </a:r>
            <a:r>
              <a:rPr lang="zh-CN" altLang="en-US" sz="1600" dirty="0" smtClean="0"/>
              <a:t> </a:t>
            </a:r>
            <a:r>
              <a:rPr lang="en-US" altLang="zh-CN" sz="1600" dirty="0" smtClean="0"/>
              <a:t>on</a:t>
            </a:r>
            <a:r>
              <a:rPr lang="zh-CN" altLang="en-US" sz="1600" dirty="0" smtClean="0"/>
              <a:t> </a:t>
            </a:r>
            <a:r>
              <a:rPr lang="en-US" altLang="zh-CN" sz="1600" dirty="0" smtClean="0"/>
              <a:t>feature</a:t>
            </a:r>
            <a:r>
              <a:rPr lang="zh-CN" altLang="en-US" sz="1600" dirty="0" smtClean="0"/>
              <a:t> </a:t>
            </a:r>
            <a:r>
              <a:rPr lang="en-US" altLang="zh-CN" sz="1600" dirty="0" smtClean="0"/>
              <a:t>construction.</a:t>
            </a:r>
          </a:p>
          <a:p>
            <a:r>
              <a:rPr lang="en-US" altLang="zh-CN" sz="1600" dirty="0" smtClean="0"/>
              <a:t>5.</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kinds</a:t>
            </a:r>
            <a:r>
              <a:rPr lang="zh-CN" altLang="en-US" sz="1600" dirty="0" smtClean="0"/>
              <a:t> </a:t>
            </a:r>
            <a:r>
              <a:rPr lang="en-US" altLang="zh-CN" sz="1600" dirty="0" smtClean="0"/>
              <a:t>of</a:t>
            </a:r>
            <a:r>
              <a:rPr lang="zh-CN" altLang="en-US" sz="1600" dirty="0" smtClean="0"/>
              <a:t> </a:t>
            </a:r>
            <a:r>
              <a:rPr lang="en-US" altLang="zh-CN" sz="1600" dirty="0" smtClean="0"/>
              <a:t>feature</a:t>
            </a:r>
            <a:r>
              <a:rPr lang="zh-CN" altLang="en-US" sz="1600" dirty="0" smtClean="0"/>
              <a:t> </a:t>
            </a:r>
            <a:r>
              <a:rPr lang="en-US" altLang="zh-CN" sz="1600" dirty="0" err="1" smtClean="0"/>
              <a:t>enginerring</a:t>
            </a:r>
            <a:r>
              <a:rPr lang="zh-CN" altLang="en-US" sz="1600" dirty="0" smtClean="0"/>
              <a:t> </a:t>
            </a:r>
            <a:r>
              <a:rPr lang="en-US" altLang="zh-CN" sz="1600" dirty="0" smtClean="0"/>
              <a:t>:</a:t>
            </a:r>
            <a:r>
              <a:rPr lang="zh-CN" altLang="en-US" sz="1600" dirty="0" smtClean="0"/>
              <a:t> </a:t>
            </a:r>
            <a:r>
              <a:rPr lang="en-US" altLang="zh-CN" sz="1600" dirty="0"/>
              <a:t/>
            </a:r>
            <a:br>
              <a:rPr lang="en-US" altLang="zh-CN" sz="1600" dirty="0"/>
            </a:br>
            <a:r>
              <a:rPr lang="en-US" altLang="zh-CN" sz="1600" dirty="0" smtClean="0"/>
              <a:t>	5.1</a:t>
            </a:r>
            <a:r>
              <a:rPr lang="zh-CN" altLang="en-US" sz="1600" dirty="0" smtClean="0"/>
              <a:t> </a:t>
            </a:r>
            <a:r>
              <a:rPr lang="en-US" altLang="zh-CN" sz="1600" dirty="0" smtClean="0"/>
              <a:t>feature/variables</a:t>
            </a:r>
            <a:r>
              <a:rPr lang="zh-CN" altLang="en-US" sz="1600" dirty="0" smtClean="0"/>
              <a:t> </a:t>
            </a:r>
            <a:r>
              <a:rPr lang="en-US" altLang="zh-CN" sz="1600" dirty="0" err="1" smtClean="0"/>
              <a:t>creation:split</a:t>
            </a:r>
            <a:r>
              <a:rPr lang="zh-CN" altLang="en-US" sz="1600" dirty="0" smtClean="0"/>
              <a:t> </a:t>
            </a:r>
            <a:r>
              <a:rPr lang="en-US" altLang="zh-CN" sz="1600" dirty="0" smtClean="0"/>
              <a:t>data</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smtClean="0"/>
              <a:t>three</a:t>
            </a:r>
            <a:r>
              <a:rPr lang="zh-CN" altLang="en-US" sz="1600" dirty="0" smtClean="0"/>
              <a:t> </a:t>
            </a:r>
            <a:r>
              <a:rPr lang="en-US" altLang="zh-CN" sz="1600" dirty="0" smtClean="0"/>
              <a:t>variables</a:t>
            </a:r>
            <a:r>
              <a:rPr lang="zh-CN" altLang="en-US" sz="1600" dirty="0" smtClean="0"/>
              <a:t> </a:t>
            </a:r>
            <a:r>
              <a:rPr lang="en-US" altLang="zh-CN" sz="1600" dirty="0" err="1" smtClean="0"/>
              <a:t>like:day</a:t>
            </a:r>
            <a:r>
              <a:rPr lang="zh-CN" altLang="en-US" sz="1600" dirty="0" smtClean="0"/>
              <a:t> </a:t>
            </a:r>
            <a:r>
              <a:rPr lang="en-US" altLang="zh-CN" sz="1600" dirty="0" smtClean="0"/>
              <a:t>,month</a:t>
            </a:r>
            <a:r>
              <a:rPr lang="zh-CN" altLang="en-US" sz="1600" dirty="0" smtClean="0"/>
              <a:t> </a:t>
            </a:r>
            <a:r>
              <a:rPr lang="en-US" altLang="zh-CN" sz="1600" dirty="0" smtClean="0"/>
              <a:t>,year</a:t>
            </a:r>
            <a:r>
              <a:rPr lang="en-US" altLang="zh-CN" sz="800" dirty="0"/>
              <a:t/>
            </a:r>
            <a:br>
              <a:rPr lang="en-US" altLang="zh-CN" sz="800" dirty="0"/>
            </a:br>
            <a:r>
              <a:rPr lang="en-US" altLang="zh-CN" sz="1600" dirty="0" smtClean="0"/>
              <a:t>	5.2</a:t>
            </a:r>
            <a:r>
              <a:rPr lang="zh-CN" altLang="en-US" sz="1600" dirty="0" smtClean="0"/>
              <a:t>  </a:t>
            </a:r>
            <a:r>
              <a:rPr lang="en-US" altLang="zh-CN" sz="1600" dirty="0" smtClean="0"/>
              <a:t>dummy</a:t>
            </a:r>
            <a:r>
              <a:rPr lang="zh-CN" altLang="en-US" sz="1600" dirty="0" smtClean="0"/>
              <a:t> </a:t>
            </a:r>
            <a:r>
              <a:rPr lang="en-US" altLang="zh-CN" sz="1600" dirty="0" err="1" smtClean="0"/>
              <a:t>varialbes</a:t>
            </a:r>
            <a:r>
              <a:rPr lang="zh-CN" altLang="en-US" sz="1600" dirty="0" smtClean="0"/>
              <a:t> </a:t>
            </a:r>
            <a:r>
              <a:rPr lang="en-US" altLang="zh-CN" sz="1600" dirty="0" smtClean="0"/>
              <a:t>:</a:t>
            </a:r>
            <a:r>
              <a:rPr lang="zh-CN" altLang="en-US" sz="1600" dirty="0" smtClean="0"/>
              <a:t>  </a:t>
            </a:r>
            <a:r>
              <a:rPr lang="en-US" altLang="zh-CN" sz="1600" dirty="0" smtClean="0"/>
              <a:t>convert</a:t>
            </a:r>
            <a:r>
              <a:rPr lang="zh-CN" altLang="en-US" sz="1600" dirty="0" smtClean="0"/>
              <a:t>  </a:t>
            </a:r>
            <a:r>
              <a:rPr lang="en-US" altLang="zh-CN" sz="1600" dirty="0" smtClean="0"/>
              <a:t>categorical</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err="1" smtClean="0"/>
              <a:t>numercal</a:t>
            </a:r>
            <a:r>
              <a:rPr lang="zh-CN" altLang="en-US" sz="1600" dirty="0" smtClean="0"/>
              <a:t> </a:t>
            </a:r>
            <a:r>
              <a:rPr lang="en-US" altLang="zh-CN" sz="1600" dirty="0" smtClean="0"/>
              <a:t>variables</a:t>
            </a:r>
            <a:r>
              <a:rPr lang="zh-CN" altLang="en-US" sz="1600" dirty="0" smtClean="0"/>
              <a:t> </a:t>
            </a:r>
            <a:r>
              <a:rPr lang="en-US" altLang="zh-CN" sz="1600" dirty="0" smtClean="0"/>
              <a:t>.for</a:t>
            </a:r>
            <a:r>
              <a:rPr lang="zh-CN" altLang="en-US" sz="1600" dirty="0" smtClean="0"/>
              <a:t> </a:t>
            </a:r>
            <a:r>
              <a:rPr lang="en-US" altLang="zh-CN" sz="1600" dirty="0" err="1" smtClean="0"/>
              <a:t>exampel</a:t>
            </a:r>
            <a:r>
              <a:rPr lang="zh-CN" altLang="en-US" sz="1600" dirty="0" smtClean="0"/>
              <a:t>  </a:t>
            </a:r>
            <a:r>
              <a:rPr lang="en-US" altLang="zh-CN" sz="1600" dirty="0" smtClean="0"/>
              <a:t>convert</a:t>
            </a:r>
            <a:r>
              <a:rPr lang="zh-CN" altLang="en-US" sz="1600" dirty="0" smtClean="0"/>
              <a:t> </a:t>
            </a:r>
            <a:r>
              <a:rPr lang="en-US" altLang="zh-CN" sz="1600" dirty="0" smtClean="0"/>
              <a:t>gender</a:t>
            </a:r>
            <a:r>
              <a:rPr lang="zh-CN" altLang="en-US" sz="1600" dirty="0" smtClean="0"/>
              <a:t>  </a:t>
            </a:r>
            <a:r>
              <a:rPr lang="en-US" altLang="zh-CN" sz="1600" dirty="0" smtClean="0"/>
              <a:t>into</a:t>
            </a:r>
            <a:r>
              <a:rPr lang="zh-CN" altLang="en-US" sz="1600" dirty="0" smtClean="0"/>
              <a:t> </a:t>
            </a:r>
            <a:r>
              <a:rPr lang="en-US" altLang="zh-CN" sz="1600" dirty="0" smtClean="0"/>
              <a:t>	male</a:t>
            </a:r>
            <a:r>
              <a:rPr lang="zh-CN" altLang="en-US" sz="1600" dirty="0" smtClean="0"/>
              <a:t> </a:t>
            </a:r>
            <a:r>
              <a:rPr lang="en-US" altLang="zh-CN" sz="1600" dirty="0" smtClean="0"/>
              <a:t>and</a:t>
            </a:r>
            <a:r>
              <a:rPr lang="zh-CN" altLang="en-US" sz="1600" dirty="0" smtClean="0"/>
              <a:t> </a:t>
            </a:r>
            <a:r>
              <a:rPr lang="en-US" altLang="zh-CN" sz="1600" dirty="0" smtClean="0"/>
              <a:t>female</a:t>
            </a:r>
            <a:r>
              <a:rPr lang="zh-CN" altLang="en-US" sz="1600" dirty="0" smtClean="0"/>
              <a:t> </a:t>
            </a:r>
            <a:r>
              <a:rPr lang="en-US" altLang="zh-CN" sz="1600" dirty="0" smtClean="0"/>
              <a:t>variables</a:t>
            </a:r>
            <a:r>
              <a:rPr lang="zh-CN" altLang="en-US" sz="1600" dirty="0" smtClean="0"/>
              <a:t> </a:t>
            </a:r>
            <a:r>
              <a:rPr lang="en-US" altLang="zh-CN" sz="1600" dirty="0" smtClean="0"/>
              <a:t>,when</a:t>
            </a:r>
            <a:r>
              <a:rPr lang="zh-CN" altLang="en-US" sz="1600" dirty="0" smtClean="0"/>
              <a:t> </a:t>
            </a:r>
            <a:r>
              <a:rPr lang="en-US" altLang="zh-CN" sz="1600" dirty="0" smtClean="0"/>
              <a:t>gender</a:t>
            </a:r>
            <a:r>
              <a:rPr lang="zh-CN" altLang="en-US" sz="1600" dirty="0" smtClean="0"/>
              <a:t> </a:t>
            </a:r>
            <a:r>
              <a:rPr lang="en-US" altLang="zh-CN" sz="1600" dirty="0" smtClean="0"/>
              <a:t>is</a:t>
            </a:r>
            <a:r>
              <a:rPr lang="zh-CN" altLang="en-US" sz="1600" dirty="0" smtClean="0"/>
              <a:t> </a:t>
            </a:r>
            <a:r>
              <a:rPr lang="en-US" altLang="zh-CN" sz="1600" dirty="0" smtClean="0"/>
              <a:t>female</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male</a:t>
            </a:r>
            <a:r>
              <a:rPr lang="zh-CN" altLang="en-US" sz="1600" dirty="0" smtClean="0"/>
              <a:t>  </a:t>
            </a:r>
            <a:r>
              <a:rPr lang="en-US" altLang="zh-CN" sz="1600" dirty="0" smtClean="0"/>
              <a:t>0</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female</a:t>
            </a:r>
            <a:r>
              <a:rPr lang="zh-CN" altLang="en-US" sz="1600" dirty="0" smtClean="0"/>
              <a:t> </a:t>
            </a:r>
            <a:r>
              <a:rPr lang="en-US" altLang="zh-CN" sz="1600" dirty="0" smtClean="0"/>
              <a:t>is</a:t>
            </a:r>
            <a:r>
              <a:rPr lang="zh-CN" altLang="en-US" sz="1600" dirty="0" smtClean="0"/>
              <a:t> </a:t>
            </a:r>
            <a:r>
              <a:rPr lang="en-US" altLang="zh-CN" sz="1600" dirty="0" smtClean="0"/>
              <a:t>1.</a:t>
            </a:r>
          </a:p>
          <a:p>
            <a:r>
              <a:rPr lang="en-US" altLang="zh-CN" sz="1600" dirty="0" smtClean="0"/>
              <a:t>6.</a:t>
            </a:r>
            <a:r>
              <a:rPr lang="zh-CN" altLang="en-US" sz="1600" dirty="0" smtClean="0"/>
              <a:t> </a:t>
            </a:r>
            <a:endParaRPr lang="en-US" altLang="zh-CN" sz="1600" dirty="0" smtClean="0"/>
          </a:p>
        </p:txBody>
      </p:sp>
    </p:spTree>
    <p:extLst>
      <p:ext uri="{BB962C8B-B14F-4D97-AF65-F5344CB8AC3E}">
        <p14:creationId xmlns:p14="http://schemas.microsoft.com/office/powerpoint/2010/main" val="214640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selection</a:t>
            </a:r>
            <a:endParaRPr lang="en-US" dirty="0"/>
          </a:p>
        </p:txBody>
      </p:sp>
      <p:sp>
        <p:nvSpPr>
          <p:cNvPr id="3" name="Content Placeholder 2"/>
          <p:cNvSpPr>
            <a:spLocks noGrp="1"/>
          </p:cNvSpPr>
          <p:nvPr>
            <p:ph idx="1"/>
          </p:nvPr>
        </p:nvSpPr>
        <p:spPr/>
        <p:txBody>
          <a:bodyPr/>
          <a:lstStyle/>
          <a:p>
            <a:r>
              <a:rPr lang="en-US" altLang="zh-CN" sz="1600" dirty="0" smtClean="0"/>
              <a:t>1.</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is</a:t>
            </a:r>
            <a:r>
              <a:rPr lang="zh-CN" altLang="en-US" sz="1600" dirty="0" smtClean="0"/>
              <a:t> </a:t>
            </a:r>
            <a:r>
              <a:rPr lang="en-US" altLang="zh-CN" sz="1600" dirty="0" smtClean="0"/>
              <a:t>applied</a:t>
            </a:r>
            <a:r>
              <a:rPr lang="zh-CN" altLang="en-US" sz="1600" dirty="0" smtClean="0"/>
              <a:t> </a:t>
            </a:r>
            <a:r>
              <a:rPr lang="en-US" altLang="zh-CN" sz="1600" dirty="0" err="1" smtClean="0"/>
              <a:t>firstly,then</a:t>
            </a:r>
            <a:r>
              <a:rPr lang="zh-CN" altLang="en-US" sz="1600" dirty="0" smtClean="0"/>
              <a:t> </a:t>
            </a:r>
            <a:r>
              <a:rPr lang="en-US" altLang="zh-CN" sz="1600" dirty="0" smtClean="0"/>
              <a:t>feature</a:t>
            </a:r>
            <a:r>
              <a:rPr lang="zh-CN" altLang="en-US" sz="1600" dirty="0" smtClean="0"/>
              <a:t> </a:t>
            </a:r>
            <a:r>
              <a:rPr lang="en-US" altLang="zh-CN" sz="1600" dirty="0" smtClean="0"/>
              <a:t>selection</a:t>
            </a:r>
            <a:r>
              <a:rPr lang="zh-CN" altLang="en-US" sz="1600" dirty="0" smtClean="0"/>
              <a:t> </a:t>
            </a:r>
            <a:r>
              <a:rPr lang="en-US" altLang="zh-CN" sz="1600" dirty="0" smtClean="0"/>
              <a:t>is</a:t>
            </a:r>
            <a:r>
              <a:rPr lang="zh-CN" altLang="en-US" sz="1600" dirty="0" smtClean="0"/>
              <a:t> </a:t>
            </a:r>
            <a:r>
              <a:rPr lang="en-US" altLang="zh-CN" sz="1600" dirty="0" smtClean="0"/>
              <a:t>performed</a:t>
            </a:r>
            <a:r>
              <a:rPr lang="zh-CN" altLang="en-US" sz="1600" dirty="0" smtClean="0"/>
              <a:t> </a:t>
            </a:r>
            <a:r>
              <a:rPr lang="en-US" altLang="zh-CN" sz="1600" dirty="0" smtClean="0"/>
              <a:t>to</a:t>
            </a:r>
            <a:r>
              <a:rPr lang="zh-CN" altLang="en-US" sz="1600" dirty="0" smtClean="0"/>
              <a:t> </a:t>
            </a:r>
            <a:r>
              <a:rPr lang="en-US" altLang="zh-CN" sz="1600" dirty="0" smtClean="0"/>
              <a:t>eliminate</a:t>
            </a:r>
            <a:r>
              <a:rPr lang="zh-CN" altLang="en-US" sz="1600" dirty="0" smtClean="0"/>
              <a:t> </a:t>
            </a:r>
            <a:r>
              <a:rPr lang="en-US" altLang="zh-CN" sz="1600" dirty="0" err="1" smtClean="0"/>
              <a:t>irrelevant,redundant,or</a:t>
            </a:r>
            <a:r>
              <a:rPr lang="zh-CN" altLang="en-US" sz="1600" dirty="0" smtClean="0"/>
              <a:t> </a:t>
            </a:r>
            <a:r>
              <a:rPr lang="en-US" altLang="zh-CN" sz="1600" dirty="0" smtClean="0"/>
              <a:t>highly</a:t>
            </a:r>
            <a:r>
              <a:rPr lang="zh-CN" altLang="en-US" sz="1600" dirty="0" smtClean="0"/>
              <a:t> </a:t>
            </a:r>
            <a:r>
              <a:rPr lang="en-US" altLang="zh-CN" sz="1600" dirty="0" smtClean="0"/>
              <a:t>correlated</a:t>
            </a:r>
            <a:r>
              <a:rPr lang="zh-CN" altLang="en-US" sz="1600" dirty="0" smtClean="0"/>
              <a:t> </a:t>
            </a:r>
            <a:r>
              <a:rPr lang="en-US" altLang="zh-CN" sz="1600" dirty="0" smtClean="0"/>
              <a:t>features.</a:t>
            </a:r>
          </a:p>
          <a:p>
            <a:r>
              <a:rPr lang="en-US" altLang="zh-CN" sz="1600" dirty="0" smtClean="0"/>
              <a:t>2.</a:t>
            </a:r>
            <a:r>
              <a:rPr lang="zh-CN" altLang="en-US" sz="1600" dirty="0" smtClean="0"/>
              <a:t> </a:t>
            </a:r>
            <a:r>
              <a:rPr lang="en-US" altLang="zh-CN" sz="1600" dirty="0" smtClean="0"/>
              <a:t>features</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that</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in</a:t>
            </a:r>
            <a:r>
              <a:rPr lang="zh-CN" altLang="en-US" sz="1600" dirty="0" smtClean="0"/>
              <a:t> </a:t>
            </a:r>
            <a:r>
              <a:rPr lang="en-US" altLang="zh-CN" sz="1600" dirty="0" smtClean="0"/>
              <a:t>the</a:t>
            </a:r>
            <a:r>
              <a:rPr lang="zh-CN" altLang="en-US" sz="1600" dirty="0" smtClean="0"/>
              <a:t> </a:t>
            </a:r>
            <a:r>
              <a:rPr lang="en-US" altLang="zh-CN" sz="1600" dirty="0" smtClean="0"/>
              <a:t>data.</a:t>
            </a:r>
          </a:p>
          <a:p>
            <a:r>
              <a:rPr lang="en-US" altLang="zh-CN" sz="1600" dirty="0" smtClean="0"/>
              <a:t>3.</a:t>
            </a:r>
            <a:r>
              <a:rPr lang="zh-CN" altLang="en-US" sz="1600" dirty="0" smtClean="0"/>
              <a:t> </a:t>
            </a:r>
            <a:r>
              <a:rPr lang="en-US" altLang="zh-CN" sz="1600" dirty="0" smtClean="0"/>
              <a:t>traditional</a:t>
            </a:r>
            <a:r>
              <a:rPr lang="zh-CN" altLang="en-US" sz="1600" dirty="0" smtClean="0"/>
              <a:t>  </a:t>
            </a:r>
            <a:r>
              <a:rPr lang="en-US" altLang="zh-CN" sz="1600" dirty="0" smtClean="0"/>
              <a:t>method</a:t>
            </a:r>
            <a:r>
              <a:rPr lang="zh-CN" altLang="en-US" sz="1600" dirty="0"/>
              <a:t> </a:t>
            </a:r>
            <a:r>
              <a:rPr lang="en-US" altLang="zh-CN" sz="1600" dirty="0" smtClean="0"/>
              <a:t>:</a:t>
            </a:r>
            <a:r>
              <a:rPr lang="zh-CN" altLang="en-US" sz="1600" dirty="0" smtClean="0"/>
              <a:t> </a:t>
            </a:r>
            <a:r>
              <a:rPr lang="en-US" altLang="zh-CN" dirty="0" smtClean="0"/>
              <a:t/>
            </a:r>
            <a:br>
              <a:rPr lang="en-US" altLang="zh-CN" dirty="0" smtClean="0"/>
            </a:br>
            <a:r>
              <a:rPr lang="en-US" altLang="zh-CN" dirty="0" smtClean="0"/>
              <a:t>	</a:t>
            </a:r>
            <a:r>
              <a:rPr lang="en-US" altLang="zh-CN" sz="1600" dirty="0" smtClean="0"/>
              <a:t>3.1</a:t>
            </a:r>
            <a:r>
              <a:rPr lang="zh-CN" altLang="en-US" sz="1600" dirty="0" smtClean="0"/>
              <a:t> </a:t>
            </a:r>
            <a:r>
              <a:rPr lang="en-US" altLang="zh-CN" sz="1600" dirty="0" smtClean="0"/>
              <a:t>forward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added</a:t>
            </a:r>
            <a:r>
              <a:rPr lang="zh-CN" altLang="en-US" sz="1600" dirty="0" smtClean="0"/>
              <a:t> </a:t>
            </a:r>
            <a:r>
              <a:rPr lang="en-US" altLang="zh-CN" sz="1600" dirty="0" smtClean="0"/>
              <a:t>from</a:t>
            </a:r>
            <a:r>
              <a:rPr lang="zh-CN" altLang="en-US" sz="1600" dirty="0" smtClean="0"/>
              <a:t> </a:t>
            </a:r>
            <a:r>
              <a:rPr lang="en-US" altLang="zh-CN" sz="1600" dirty="0" smtClean="0"/>
              <a:t>0</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0</a:t>
            </a:r>
            <a:br>
              <a:rPr lang="en-US" altLang="zh-CN" sz="1600" dirty="0" smtClean="0"/>
            </a:br>
            <a:r>
              <a:rPr lang="en-US" altLang="zh-CN" sz="1600" dirty="0" smtClean="0"/>
              <a:t>	3.2.</a:t>
            </a:r>
            <a:r>
              <a:rPr lang="zh-CN" altLang="en-US" sz="1600" dirty="0" smtClean="0"/>
              <a:t> </a:t>
            </a:r>
            <a:r>
              <a:rPr lang="en-US" altLang="zh-CN" sz="1600" dirty="0" smtClean="0"/>
              <a:t>backward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reduced</a:t>
            </a:r>
            <a:r>
              <a:rPr lang="zh-CN" altLang="en-US" sz="1600" dirty="0" smtClean="0"/>
              <a:t>  </a:t>
            </a:r>
            <a:r>
              <a:rPr lang="en-US" altLang="zh-CN" sz="1600" dirty="0" smtClean="0"/>
              <a:t>from</a:t>
            </a:r>
            <a:r>
              <a:rPr lang="zh-CN" altLang="en-US" sz="1600" dirty="0" smtClean="0"/>
              <a:t> </a:t>
            </a:r>
            <a:r>
              <a:rPr lang="en-US" altLang="zh-CN" sz="1600" dirty="0" smtClean="0"/>
              <a:t>all</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less</a:t>
            </a:r>
            <a:r>
              <a:rPr lang="zh-CN" altLang="en-US" sz="1600" dirty="0" smtClean="0"/>
              <a:t> </a:t>
            </a:r>
            <a:r>
              <a:rPr lang="en-US" altLang="zh-CN" sz="1600" dirty="0" smtClean="0"/>
              <a:t>that</a:t>
            </a:r>
            <a:r>
              <a:rPr lang="zh-CN" altLang="en-US" sz="1600" dirty="0" smtClean="0"/>
              <a:t>   </a:t>
            </a:r>
            <a:r>
              <a:rPr lang="en-US" altLang="zh-CN" sz="1600" dirty="0" smtClean="0"/>
              <a:t>all</a:t>
            </a:r>
            <a:r>
              <a:rPr lang="en-US" altLang="zh-CN" sz="1050" dirty="0" smtClean="0"/>
              <a:t/>
            </a:r>
            <a:br>
              <a:rPr lang="en-US" altLang="zh-CN" sz="1050" dirty="0" smtClean="0"/>
            </a:br>
            <a:r>
              <a:rPr lang="en-US" altLang="zh-CN" sz="1050" dirty="0" smtClean="0"/>
              <a:t>	</a:t>
            </a:r>
            <a:r>
              <a:rPr lang="en-US" altLang="zh-CN" sz="1600" dirty="0" smtClean="0"/>
              <a:t>3.3</a:t>
            </a:r>
            <a:r>
              <a:rPr lang="zh-CN" altLang="en-US" sz="1600" dirty="0" smtClean="0"/>
              <a:t> </a:t>
            </a:r>
            <a:r>
              <a:rPr lang="en-US" altLang="zh-CN" sz="1600" dirty="0" smtClean="0"/>
              <a:t>stepwise</a:t>
            </a:r>
            <a:r>
              <a:rPr lang="zh-CN" altLang="en-US" sz="1600" dirty="0" smtClean="0"/>
              <a:t> </a:t>
            </a:r>
            <a:r>
              <a:rPr lang="en-US" altLang="zh-CN" sz="1600" dirty="0" smtClean="0"/>
              <a:t>regression:</a:t>
            </a:r>
            <a:r>
              <a:rPr lang="zh-CN" altLang="en-US" sz="1600" dirty="0" smtClean="0"/>
              <a:t> </a:t>
            </a:r>
            <a:r>
              <a:rPr lang="en-US" altLang="zh-CN" sz="1600" dirty="0" smtClean="0"/>
              <a:t>I</a:t>
            </a:r>
            <a:r>
              <a:rPr lang="zh-CN" altLang="en-US" sz="1600" dirty="0" smtClean="0"/>
              <a:t> </a:t>
            </a:r>
            <a:r>
              <a:rPr lang="en-US" altLang="zh-CN" sz="1600" dirty="0" smtClean="0"/>
              <a:t>can</a:t>
            </a:r>
            <a:r>
              <a:rPr lang="zh-CN" altLang="en-US" sz="1600" dirty="0" smtClean="0"/>
              <a:t> </a:t>
            </a:r>
            <a:r>
              <a:rPr lang="en-US" altLang="zh-CN" sz="1600" dirty="0" smtClean="0"/>
              <a:t>not</a:t>
            </a:r>
            <a:r>
              <a:rPr lang="zh-CN" altLang="en-US" sz="1600" dirty="0" smtClean="0"/>
              <a:t> </a:t>
            </a:r>
            <a:r>
              <a:rPr lang="en-US" altLang="zh-CN" sz="1600" dirty="0" smtClean="0"/>
              <a:t>see.</a:t>
            </a:r>
          </a:p>
          <a:p>
            <a:r>
              <a:rPr lang="en-US" altLang="zh-CN" sz="1600" dirty="0" smtClean="0"/>
              <a:t>4.</a:t>
            </a:r>
            <a:r>
              <a:rPr lang="zh-CN" altLang="en-US" sz="1600" dirty="0" smtClean="0"/>
              <a:t> </a:t>
            </a:r>
            <a:r>
              <a:rPr lang="en-US" altLang="zh-CN" sz="1600" dirty="0" smtClean="0"/>
              <a:t>modern</a:t>
            </a:r>
            <a:r>
              <a:rPr lang="zh-CN" altLang="en-US" sz="1600" dirty="0" smtClean="0"/>
              <a:t> </a:t>
            </a:r>
            <a:r>
              <a:rPr lang="en-US" altLang="zh-CN" sz="1600" dirty="0" smtClean="0"/>
              <a:t>method:</a:t>
            </a:r>
            <a:br>
              <a:rPr lang="en-US" altLang="zh-CN" sz="1600" dirty="0" smtClean="0"/>
            </a:br>
            <a:r>
              <a:rPr lang="en-US" altLang="zh-CN" sz="1600" dirty="0" smtClean="0"/>
              <a:t>	4.1</a:t>
            </a:r>
            <a:r>
              <a:rPr lang="zh-CN" altLang="en-US" sz="1600" dirty="0" smtClean="0"/>
              <a:t> </a:t>
            </a:r>
            <a:r>
              <a:rPr lang="en-US" altLang="zh-CN" sz="1600" dirty="0" smtClean="0"/>
              <a:t>filter</a:t>
            </a:r>
            <a:r>
              <a:rPr lang="zh-CN" altLang="en-US" sz="1600" dirty="0" smtClean="0"/>
              <a:t> </a:t>
            </a:r>
            <a:r>
              <a:rPr lang="en-US" altLang="zh-CN" sz="1600" dirty="0" smtClean="0"/>
              <a:t>:</a:t>
            </a:r>
            <a:r>
              <a:rPr lang="zh-CN" altLang="en-US" sz="1600" dirty="0" smtClean="0"/>
              <a:t> </a:t>
            </a:r>
            <a:r>
              <a:rPr lang="en-US" altLang="zh-CN" sz="1600" dirty="0" smtClean="0"/>
              <a:t>score</a:t>
            </a:r>
            <a:r>
              <a:rPr lang="zh-CN" altLang="en-US" sz="1600" dirty="0" smtClean="0"/>
              <a:t> </a:t>
            </a:r>
            <a:r>
              <a:rPr lang="en-US" altLang="zh-CN" sz="1600" dirty="0" smtClean="0"/>
              <a:t>each</a:t>
            </a:r>
            <a:r>
              <a:rPr lang="zh-CN" altLang="en-US" sz="1600" dirty="0" smtClean="0"/>
              <a:t> </a:t>
            </a:r>
            <a:r>
              <a:rPr lang="en-US" altLang="zh-CN" sz="1600" dirty="0" smtClean="0"/>
              <a:t>feature</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help</a:t>
            </a:r>
            <a:r>
              <a:rPr lang="zh-CN" altLang="en-US" sz="1600" dirty="0" smtClean="0"/>
              <a:t> </a:t>
            </a:r>
            <a:r>
              <a:rPr lang="en-US" altLang="zh-CN" sz="1600" dirty="0" smtClean="0"/>
              <a:t>set</a:t>
            </a:r>
            <a:r>
              <a:rPr lang="zh-CN" altLang="en-US" sz="1600" dirty="0" smtClean="0"/>
              <a:t> </a:t>
            </a:r>
            <a:r>
              <a:rPr lang="en-US" altLang="zh-CN" sz="1600" dirty="0" smtClean="0"/>
              <a:t>the</a:t>
            </a:r>
            <a:r>
              <a:rPr lang="zh-CN" altLang="en-US" sz="1600" dirty="0" smtClean="0"/>
              <a:t> </a:t>
            </a:r>
            <a:r>
              <a:rPr lang="en-US" altLang="zh-CN" sz="1600" dirty="0" smtClean="0"/>
              <a:t>threshold</a:t>
            </a:r>
            <a:r>
              <a:rPr lang="zh-CN" altLang="en-US" sz="1600" dirty="0" smtClean="0"/>
              <a:t> </a:t>
            </a:r>
            <a:r>
              <a:rPr lang="en-US" altLang="zh-CN" sz="1600" dirty="0" smtClean="0"/>
              <a:t>for</a:t>
            </a:r>
            <a:r>
              <a:rPr lang="zh-CN" altLang="en-US" sz="1600" dirty="0" smtClean="0"/>
              <a:t> </a:t>
            </a:r>
            <a:r>
              <a:rPr lang="en-US" altLang="zh-CN" sz="1600" dirty="0" smtClean="0"/>
              <a:t>keeping</a:t>
            </a:r>
            <a:r>
              <a:rPr lang="zh-CN" altLang="en-US" sz="1600" dirty="0" smtClean="0"/>
              <a:t> </a:t>
            </a:r>
            <a:r>
              <a:rPr lang="en-US" altLang="zh-CN" sz="1600" dirty="0" smtClean="0"/>
              <a:t>or</a:t>
            </a:r>
            <a:r>
              <a:rPr lang="zh-CN" altLang="en-US" sz="1600" dirty="0" smtClean="0"/>
              <a:t> </a:t>
            </a:r>
            <a:r>
              <a:rPr lang="en-US" altLang="zh-CN" sz="1600" dirty="0" smtClean="0"/>
              <a:t>eliminating</a:t>
            </a:r>
            <a:r>
              <a:rPr lang="zh-CN" altLang="en-US" sz="1600" dirty="0" smtClean="0"/>
              <a:t> </a:t>
            </a:r>
            <a:r>
              <a:rPr lang="en-US" altLang="zh-CN" sz="1600" dirty="0" smtClean="0"/>
              <a:t>a</a:t>
            </a:r>
            <a:r>
              <a:rPr lang="zh-CN" altLang="en-US" sz="1600" dirty="0" smtClean="0"/>
              <a:t> </a:t>
            </a:r>
            <a:r>
              <a:rPr lang="en-US" altLang="zh-CN" sz="1600" dirty="0" smtClean="0"/>
              <a:t>specific</a:t>
            </a:r>
            <a:r>
              <a:rPr lang="zh-CN" altLang="en-US" sz="1600" dirty="0" smtClean="0"/>
              <a:t> </a:t>
            </a:r>
            <a:r>
              <a:rPr lang="en-US" altLang="zh-CN" sz="1600" dirty="0" smtClean="0"/>
              <a:t>features.</a:t>
            </a:r>
            <a:r>
              <a:rPr lang="zh-CN" altLang="en-US" sz="1600" dirty="0" smtClean="0"/>
              <a:t> </a:t>
            </a:r>
            <a:r>
              <a:rPr lang="en-US" altLang="zh-CN" sz="1600" dirty="0" smtClean="0"/>
              <a:t>However,</a:t>
            </a:r>
            <a:r>
              <a:rPr lang="zh-CN" altLang="en-US" sz="1600" dirty="0" smtClean="0"/>
              <a:t> </a:t>
            </a:r>
            <a:r>
              <a:rPr lang="en-US" altLang="zh-CN" sz="1600" dirty="0" smtClean="0"/>
              <a:t>filter</a:t>
            </a:r>
            <a:r>
              <a:rPr lang="zh-CN" altLang="en-US" sz="1600" dirty="0" smtClean="0"/>
              <a:t> </a:t>
            </a:r>
            <a:r>
              <a:rPr lang="en-US" altLang="zh-CN" sz="1600" dirty="0" smtClean="0"/>
              <a:t>method</a:t>
            </a:r>
            <a:r>
              <a:rPr lang="zh-CN" altLang="en-US" sz="1600" dirty="0" smtClean="0"/>
              <a:t> </a:t>
            </a:r>
            <a:r>
              <a:rPr lang="en-US" altLang="zh-CN" sz="1600" dirty="0" smtClean="0"/>
              <a:t>does</a:t>
            </a:r>
            <a:r>
              <a:rPr lang="zh-CN" altLang="en-US" sz="1600" dirty="0" smtClean="0"/>
              <a:t> </a:t>
            </a:r>
            <a:r>
              <a:rPr lang="en-US" altLang="zh-CN" sz="1600" dirty="0" smtClean="0"/>
              <a:t>not</a:t>
            </a:r>
            <a:r>
              <a:rPr lang="zh-CN" altLang="en-US" sz="1600" dirty="0" smtClean="0"/>
              <a:t> </a:t>
            </a:r>
            <a:r>
              <a:rPr lang="en-US" altLang="zh-CN" sz="1600" dirty="0" smtClean="0"/>
              <a:t>consider</a:t>
            </a:r>
            <a:r>
              <a:rPr lang="zh-CN" altLang="en-US" sz="1600" dirty="0" smtClean="0"/>
              <a:t> </a:t>
            </a:r>
            <a:r>
              <a:rPr lang="en-US" altLang="zh-CN" sz="1600" dirty="0" smtClean="0"/>
              <a:t>the</a:t>
            </a:r>
            <a:r>
              <a:rPr lang="zh-CN" altLang="en-US" sz="1600" dirty="0" smtClean="0"/>
              <a:t> </a:t>
            </a:r>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err="1" smtClean="0"/>
              <a:t>variables,so</a:t>
            </a:r>
            <a:r>
              <a:rPr lang="zh-CN" altLang="en-US" sz="1600" dirty="0" smtClean="0"/>
              <a:t> </a:t>
            </a:r>
            <a:r>
              <a:rPr lang="en-US" altLang="zh-CN" sz="1600" dirty="0" smtClean="0"/>
              <a:t>mainly</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pre-process</a:t>
            </a:r>
            <a:r>
              <a:rPr lang="zh-CN" altLang="en-US" sz="1600" dirty="0" smtClean="0"/>
              <a:t> </a:t>
            </a:r>
            <a:r>
              <a:rPr lang="en-US" altLang="zh-CN" sz="1600" dirty="0" smtClean="0"/>
              <a:t>steps</a:t>
            </a:r>
            <a:r>
              <a:rPr lang="zh-CN" altLang="en-US" sz="1600" dirty="0" smtClean="0"/>
              <a:t> 。（</a:t>
            </a:r>
            <a:r>
              <a:rPr lang="en-US" altLang="zh-CN" sz="1600" dirty="0" smtClean="0"/>
              <a:t>use</a:t>
            </a:r>
            <a:r>
              <a:rPr lang="zh-CN" altLang="en-US" sz="1600" dirty="0" smtClean="0"/>
              <a:t>      </a:t>
            </a:r>
            <a:r>
              <a:rPr lang="en-US" altLang="zh-CN" sz="1600" dirty="0" smtClean="0"/>
              <a:t>statistics</a:t>
            </a:r>
            <a:r>
              <a:rPr lang="zh-CN" altLang="en-US" sz="1600" dirty="0" smtClean="0"/>
              <a:t>  </a:t>
            </a:r>
            <a:r>
              <a:rPr lang="en-US" altLang="zh-CN" sz="1600" dirty="0" smtClean="0"/>
              <a:t>methods</a:t>
            </a:r>
            <a:r>
              <a:rPr lang="zh-CN" altLang="en-US" sz="1600" dirty="0" smtClean="0"/>
              <a:t> </a:t>
            </a:r>
            <a:r>
              <a:rPr lang="en-US" altLang="zh-CN" sz="1600" dirty="0" smtClean="0"/>
              <a:t>to</a:t>
            </a:r>
            <a:r>
              <a:rPr lang="zh-CN" altLang="en-US" sz="1600" dirty="0" smtClean="0"/>
              <a:t> </a:t>
            </a:r>
            <a:r>
              <a:rPr lang="en-US" altLang="zh-CN" sz="1600" dirty="0" smtClean="0"/>
              <a:t>evaluation</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,regardless</a:t>
            </a:r>
            <a:r>
              <a:rPr lang="zh-CN" altLang="en-US" sz="1600" dirty="0" smtClean="0"/>
              <a:t> </a:t>
            </a:r>
            <a:r>
              <a:rPr lang="en-US" altLang="zh-CN" sz="1600" dirty="0" smtClean="0"/>
              <a:t>of</a:t>
            </a:r>
            <a:r>
              <a:rPr lang="zh-CN" altLang="en-US" sz="1600" dirty="0" smtClean="0"/>
              <a:t> </a:t>
            </a:r>
            <a:r>
              <a:rPr lang="en-US" altLang="zh-CN" sz="1600" dirty="0" smtClean="0"/>
              <a:t>any</a:t>
            </a:r>
            <a:r>
              <a:rPr lang="zh-CN" altLang="en-US" sz="1600" dirty="0" smtClean="0"/>
              <a:t> </a:t>
            </a:r>
            <a:r>
              <a:rPr lang="en-US" altLang="zh-CN" sz="1600" dirty="0" smtClean="0"/>
              <a:t>models)</a:t>
            </a:r>
            <a:br>
              <a:rPr lang="en-US" altLang="zh-CN" sz="1600" dirty="0" smtClean="0"/>
            </a:br>
            <a:r>
              <a:rPr lang="en-US" altLang="zh-CN" sz="1600" dirty="0" smtClean="0"/>
              <a:t>	4.2</a:t>
            </a:r>
            <a:r>
              <a:rPr lang="zh-CN" altLang="en-US" sz="1600" dirty="0" smtClean="0"/>
              <a:t> </a:t>
            </a:r>
            <a:r>
              <a:rPr lang="en-US" altLang="zh-CN" sz="1600" dirty="0" smtClean="0"/>
              <a:t>wrapper</a:t>
            </a:r>
            <a:r>
              <a:rPr lang="zh-CN" altLang="en-US" sz="1600" dirty="0" smtClean="0"/>
              <a:t> </a:t>
            </a:r>
            <a:r>
              <a:rPr lang="en-US" altLang="zh-CN" sz="1600" dirty="0" smtClean="0"/>
              <a:t>:</a:t>
            </a:r>
            <a:r>
              <a:rPr lang="zh-CN" altLang="en-US" sz="1600" dirty="0" smtClean="0"/>
              <a:t>   </a:t>
            </a:r>
            <a:r>
              <a:rPr lang="en-US" altLang="zh-CN" sz="1600" dirty="0" smtClean="0"/>
              <a:t>a</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train</a:t>
            </a:r>
            <a:r>
              <a:rPr lang="zh-CN" altLang="en-US" sz="1600" dirty="0" smtClean="0"/>
              <a:t> </a:t>
            </a:r>
            <a:r>
              <a:rPr lang="en-US" altLang="zh-CN" sz="1600" dirty="0" smtClean="0"/>
              <a:t>one</a:t>
            </a:r>
            <a:r>
              <a:rPr lang="zh-CN" altLang="en-US" sz="1600" dirty="0" smtClean="0"/>
              <a:t> </a:t>
            </a:r>
            <a:r>
              <a:rPr lang="en-US" altLang="zh-CN" sz="1600" dirty="0" smtClean="0"/>
              <a:t>model.</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mode</a:t>
            </a:r>
            <a:r>
              <a:rPr lang="zh-CN" altLang="en-US" sz="1600" dirty="0" smtClean="0"/>
              <a:t> </a:t>
            </a:r>
            <a:r>
              <a:rPr lang="en-US" altLang="zh-CN" sz="1600" dirty="0" smtClean="0"/>
              <a:t>prone</a:t>
            </a:r>
            <a:r>
              <a:rPr lang="zh-CN" altLang="en-US" sz="1600" dirty="0" smtClean="0"/>
              <a:t> </a:t>
            </a:r>
            <a:r>
              <a:rPr lang="en-US" altLang="zh-CN" sz="1600" dirty="0" smtClean="0"/>
              <a:t>to</a:t>
            </a:r>
            <a:r>
              <a:rPr lang="zh-CN" altLang="en-US" sz="1600" dirty="0" smtClean="0"/>
              <a:t> </a:t>
            </a:r>
            <a:r>
              <a:rPr lang="en-US" altLang="zh-CN" sz="1600" dirty="0" smtClean="0"/>
              <a:t>overfitting),(models)</a:t>
            </a:r>
            <a:br>
              <a:rPr lang="en-US" altLang="zh-CN" sz="1600" dirty="0" smtClean="0"/>
            </a:br>
            <a:r>
              <a:rPr lang="en-US" altLang="zh-CN" sz="1600" dirty="0" smtClean="0"/>
              <a:t>	4.3</a:t>
            </a:r>
            <a:r>
              <a:rPr lang="zh-CN" altLang="en-US" sz="1600" dirty="0" smtClean="0"/>
              <a:t> </a:t>
            </a:r>
            <a:r>
              <a:rPr lang="en-US" altLang="zh-CN" sz="1600" dirty="0" smtClean="0"/>
              <a:t>embedded</a:t>
            </a:r>
            <a:r>
              <a:rPr lang="zh-CN" altLang="en-US" sz="1600" dirty="0" smtClean="0"/>
              <a:t>   </a:t>
            </a:r>
            <a:r>
              <a:rPr lang="en-US" altLang="zh-CN" sz="1600" dirty="0" smtClean="0"/>
              <a:t>method</a:t>
            </a:r>
            <a:r>
              <a:rPr lang="zh-CN" altLang="en-US" sz="1600" dirty="0" smtClean="0"/>
              <a:t> ： </a:t>
            </a:r>
            <a:r>
              <a:rPr lang="en-US" altLang="zh-CN" sz="1600" dirty="0" smtClean="0"/>
              <a:t>introduce</a:t>
            </a:r>
            <a:r>
              <a:rPr lang="zh-CN" altLang="en-US" sz="1600" dirty="0" smtClean="0"/>
              <a:t> </a:t>
            </a:r>
            <a:r>
              <a:rPr lang="en-US" altLang="zh-CN" sz="1600" dirty="0" smtClean="0"/>
              <a:t>additional</a:t>
            </a:r>
            <a:r>
              <a:rPr lang="zh-CN" altLang="en-US" sz="1600" dirty="0" smtClean="0"/>
              <a:t> </a:t>
            </a:r>
            <a:r>
              <a:rPr lang="en-US" altLang="zh-CN" sz="1600" dirty="0" err="1" smtClean="0"/>
              <a:t>constrians</a:t>
            </a:r>
            <a:r>
              <a:rPr lang="zh-CN" altLang="en-US" sz="1600" dirty="0" smtClean="0"/>
              <a:t> </a:t>
            </a:r>
            <a:r>
              <a:rPr lang="en-US" altLang="zh-CN" sz="1600" dirty="0" smtClean="0"/>
              <a:t>into</a:t>
            </a:r>
            <a:r>
              <a:rPr lang="zh-CN" altLang="en-US" sz="1600" dirty="0" smtClean="0"/>
              <a:t> </a:t>
            </a:r>
            <a:r>
              <a:rPr lang="en-US" altLang="zh-CN" sz="1600" dirty="0" smtClean="0"/>
              <a:t>the</a:t>
            </a:r>
            <a:r>
              <a:rPr lang="zh-CN" altLang="en-US" sz="1600" dirty="0" smtClean="0"/>
              <a:t> </a:t>
            </a:r>
            <a:r>
              <a:rPr lang="en-US" altLang="zh-CN" sz="1600" dirty="0" smtClean="0"/>
              <a:t>optimization</a:t>
            </a:r>
            <a:r>
              <a:rPr lang="zh-CN" altLang="en-US" sz="1600" dirty="0" smtClean="0"/>
              <a:t> </a:t>
            </a:r>
            <a:r>
              <a:rPr lang="en-US" altLang="zh-CN" sz="1600" dirty="0" smtClean="0"/>
              <a:t>of</a:t>
            </a:r>
            <a:r>
              <a:rPr lang="zh-CN" altLang="en-US" sz="1600" dirty="0" smtClean="0"/>
              <a:t> </a:t>
            </a:r>
            <a:r>
              <a:rPr lang="en-US" altLang="zh-CN" sz="1600" dirty="0" smtClean="0"/>
              <a:t>predictive</a:t>
            </a:r>
            <a:r>
              <a:rPr lang="zh-CN" altLang="en-US" sz="1600" dirty="0" smtClean="0"/>
              <a:t> </a:t>
            </a:r>
            <a:r>
              <a:rPr lang="en-US" altLang="zh-CN" sz="1600" dirty="0" smtClean="0"/>
              <a:t>algorithm.</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famous</a:t>
            </a:r>
            <a:r>
              <a:rPr lang="zh-CN" altLang="en-US" sz="1600" dirty="0" smtClean="0"/>
              <a:t> </a:t>
            </a:r>
            <a:r>
              <a:rPr lang="en-US" altLang="zh-CN" sz="1600" dirty="0" smtClean="0"/>
              <a:t>is</a:t>
            </a:r>
            <a:r>
              <a:rPr lang="zh-CN" altLang="en-US" sz="1600" dirty="0" smtClean="0"/>
              <a:t> </a:t>
            </a:r>
            <a:r>
              <a:rPr lang="en-US" altLang="zh-CN" sz="1600" dirty="0" smtClean="0"/>
              <a:t>LASSO</a:t>
            </a:r>
            <a:r>
              <a:rPr lang="zh-CN" altLang="en-US" sz="1600" dirty="0" smtClean="0"/>
              <a:t> </a:t>
            </a:r>
            <a:r>
              <a:rPr lang="en-US" altLang="zh-CN" sz="1600" dirty="0" smtClean="0"/>
              <a:t>and</a:t>
            </a:r>
            <a:r>
              <a:rPr lang="zh-CN" altLang="en-US" sz="1600" dirty="0" smtClean="0"/>
              <a:t> </a:t>
            </a:r>
            <a:r>
              <a:rPr lang="en-US" altLang="zh-CN" sz="1600" dirty="0" smtClean="0"/>
              <a:t>RIDGE</a:t>
            </a:r>
            <a:r>
              <a:rPr lang="zh-CN" altLang="en-US" sz="1600" dirty="0" smtClean="0"/>
              <a:t>  </a:t>
            </a:r>
            <a:r>
              <a:rPr lang="en-US" altLang="zh-CN" sz="1600" dirty="0" smtClean="0"/>
              <a:t>regression</a:t>
            </a:r>
            <a:r>
              <a:rPr lang="zh-CN" altLang="en-US" sz="1600" dirty="0" smtClean="0"/>
              <a:t>（岭回归</a:t>
            </a:r>
            <a:r>
              <a:rPr lang="en-US" altLang="zh-CN" sz="1100" dirty="0"/>
              <a:t>)</a:t>
            </a:r>
            <a:r>
              <a:rPr lang="en-US" altLang="zh-CN" sz="1100" dirty="0" smtClean="0"/>
              <a:t>.(</a:t>
            </a:r>
            <a:r>
              <a:rPr lang="en-US" sz="1600" dirty="0" smtClean="0"/>
              <a:t>combine </a:t>
            </a:r>
            <a:r>
              <a:rPr lang="en-US" sz="1600" dirty="0"/>
              <a:t>the qualities’ of filter and wrapper </a:t>
            </a:r>
            <a:r>
              <a:rPr lang="en-US" sz="1600" dirty="0" smtClean="0"/>
              <a:t>methods</a:t>
            </a:r>
            <a:r>
              <a:rPr lang="en-US" altLang="zh-CN" sz="1600" dirty="0" smtClean="0"/>
              <a:t>),(models)</a:t>
            </a:r>
            <a:endParaRPr lang="en-US" sz="2400" dirty="0"/>
          </a:p>
          <a:p>
            <a:endParaRPr lang="en-US" altLang="zh-CN" dirty="0" smtClean="0"/>
          </a:p>
        </p:txBody>
      </p:sp>
    </p:spTree>
    <p:extLst>
      <p:ext uri="{BB962C8B-B14F-4D97-AF65-F5344CB8AC3E}">
        <p14:creationId xmlns:p14="http://schemas.microsoft.com/office/powerpoint/2010/main" val="116690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vs</a:t>
            </a:r>
            <a:r>
              <a:rPr lang="zh-CN" altLang="en-US" dirty="0" smtClean="0"/>
              <a:t>   </a:t>
            </a:r>
            <a:r>
              <a:rPr lang="en-US" altLang="zh-CN" dirty="0" smtClean="0"/>
              <a:t>dimension</a:t>
            </a:r>
            <a:r>
              <a:rPr lang="zh-CN" altLang="en-US" dirty="0" smtClean="0"/>
              <a:t> </a:t>
            </a:r>
            <a:r>
              <a:rPr lang="en-US" altLang="zh-CN" dirty="0" smtClean="0"/>
              <a:t>reduction</a:t>
            </a:r>
            <a:endParaRPr lang="en-US" dirty="0"/>
          </a:p>
        </p:txBody>
      </p:sp>
      <p:sp>
        <p:nvSpPr>
          <p:cNvPr id="3" name="Content Placeholder 2"/>
          <p:cNvSpPr>
            <a:spLocks noGrp="1"/>
          </p:cNvSpPr>
          <p:nvPr>
            <p:ph idx="1"/>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does</a:t>
            </a:r>
            <a:r>
              <a:rPr lang="zh-CN" altLang="en-US" dirty="0" smtClean="0"/>
              <a:t>   </a:t>
            </a:r>
            <a:r>
              <a:rPr lang="en-US" altLang="zh-CN" dirty="0" smtClean="0"/>
              <a:t>reduce</a:t>
            </a:r>
            <a:r>
              <a:rPr lang="zh-CN" altLang="en-US" dirty="0" smtClean="0"/>
              <a:t>   </a:t>
            </a:r>
            <a:r>
              <a:rPr lang="en-US" altLang="zh-CN" dirty="0" err="1" smtClean="0"/>
              <a:t>demension</a:t>
            </a:r>
            <a:r>
              <a:rPr lang="zh-CN" altLang="en-US" dirty="0" smtClean="0"/>
              <a:t> </a:t>
            </a:r>
            <a:r>
              <a:rPr lang="en-US" altLang="zh-CN" dirty="0" smtClean="0"/>
              <a:t>of</a:t>
            </a:r>
            <a:r>
              <a:rPr lang="zh-CN" altLang="en-US" dirty="0" smtClean="0"/>
              <a:t> </a:t>
            </a:r>
            <a:r>
              <a:rPr lang="en-US" altLang="zh-CN" dirty="0" smtClean="0"/>
              <a:t>data</a:t>
            </a:r>
            <a:r>
              <a:rPr lang="zh-CN" altLang="en-US" dirty="0" smtClean="0"/>
              <a:t> </a:t>
            </a:r>
            <a:r>
              <a:rPr lang="zh-CN" altLang="en-US" dirty="0"/>
              <a:t> </a:t>
            </a:r>
            <a:r>
              <a:rPr lang="en-US" altLang="zh-CN" dirty="0" smtClean="0"/>
              <a:t>by</a:t>
            </a:r>
            <a:r>
              <a:rPr lang="zh-CN" altLang="en-US" dirty="0" smtClean="0"/>
              <a:t>   </a:t>
            </a:r>
            <a:r>
              <a:rPr lang="en-US" altLang="zh-CN" dirty="0" smtClean="0"/>
              <a:t>extract</a:t>
            </a:r>
            <a:r>
              <a:rPr lang="zh-CN" altLang="en-US" dirty="0" smtClean="0"/>
              <a:t> </a:t>
            </a:r>
            <a:r>
              <a:rPr lang="en-US" altLang="zh-CN" dirty="0" smtClean="0"/>
              <a:t>a</a:t>
            </a:r>
            <a:r>
              <a:rPr lang="zh-CN" altLang="en-US" dirty="0" smtClean="0"/>
              <a:t> </a:t>
            </a:r>
            <a:r>
              <a:rPr lang="en-US" altLang="zh-CN" dirty="0" smtClean="0"/>
              <a:t>subset</a:t>
            </a:r>
            <a:r>
              <a:rPr lang="zh-CN" altLang="en-US" dirty="0" smtClean="0"/>
              <a:t> </a:t>
            </a:r>
            <a:r>
              <a:rPr lang="en-US" altLang="zh-CN" dirty="0" smtClean="0"/>
              <a:t>of</a:t>
            </a:r>
            <a:r>
              <a:rPr lang="zh-CN" altLang="en-US" dirty="0" smtClean="0"/>
              <a:t> </a:t>
            </a:r>
            <a:r>
              <a:rPr lang="en-US" altLang="zh-CN" dirty="0" smtClean="0"/>
              <a:t>original</a:t>
            </a:r>
            <a:r>
              <a:rPr lang="zh-CN" altLang="en-US" dirty="0" smtClean="0"/>
              <a:t> </a:t>
            </a:r>
            <a:r>
              <a:rPr lang="en-US" altLang="zh-CN" dirty="0" err="1" smtClean="0"/>
              <a:t>features,however</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changing</a:t>
            </a:r>
            <a:r>
              <a:rPr lang="zh-CN" altLang="en-US" dirty="0" smtClean="0"/>
              <a:t> </a:t>
            </a:r>
            <a:r>
              <a:rPr lang="en-US" altLang="zh-CN" dirty="0" smtClean="0"/>
              <a:t>them.</a:t>
            </a:r>
          </a:p>
          <a:p>
            <a:r>
              <a:rPr lang="en-US" altLang="zh-CN" dirty="0" smtClean="0"/>
              <a:t>Dimension</a:t>
            </a:r>
            <a:r>
              <a:rPr lang="zh-CN" altLang="en-US" dirty="0" smtClean="0"/>
              <a:t> </a:t>
            </a:r>
            <a:r>
              <a:rPr lang="en-US" altLang="zh-CN" dirty="0" smtClean="0"/>
              <a:t>reduction</a:t>
            </a:r>
            <a:r>
              <a:rPr lang="zh-CN" altLang="en-US" dirty="0" smtClean="0"/>
              <a:t>  </a:t>
            </a:r>
            <a:r>
              <a:rPr lang="en-US" altLang="zh-CN" dirty="0" smtClean="0"/>
              <a:t>changing</a:t>
            </a:r>
            <a:r>
              <a:rPr lang="zh-CN" altLang="en-US" dirty="0" smtClean="0"/>
              <a:t> </a:t>
            </a:r>
            <a:r>
              <a:rPr lang="en-US" altLang="zh-CN" dirty="0" smtClean="0"/>
              <a:t>them</a:t>
            </a:r>
            <a:r>
              <a:rPr lang="zh-CN" altLang="en-US" dirty="0" smtClean="0"/>
              <a:t> </a:t>
            </a:r>
            <a:r>
              <a:rPr lang="en-US" altLang="zh-CN" dirty="0" smtClean="0"/>
              <a:t>.</a:t>
            </a:r>
            <a:r>
              <a:rPr lang="zh-CN" altLang="en-US" dirty="0" smtClean="0"/>
              <a:t> </a:t>
            </a:r>
            <a:r>
              <a:rPr lang="en-US" altLang="zh-CN" dirty="0" smtClean="0"/>
              <a:t>three</a:t>
            </a:r>
            <a:r>
              <a:rPr lang="zh-CN" altLang="en-US" dirty="0" smtClean="0"/>
              <a:t> </a:t>
            </a:r>
            <a:r>
              <a:rPr lang="en-US" altLang="zh-CN" dirty="0" smtClean="0"/>
              <a:t>common</a:t>
            </a:r>
            <a:r>
              <a:rPr lang="zh-CN" altLang="en-US" dirty="0" smtClean="0"/>
              <a:t> </a:t>
            </a:r>
            <a:r>
              <a:rPr lang="en-US" altLang="zh-CN" dirty="0" smtClean="0"/>
              <a:t>methods</a:t>
            </a:r>
            <a:r>
              <a:rPr lang="zh-CN" altLang="en-US" dirty="0" smtClean="0"/>
              <a:t> </a:t>
            </a:r>
            <a:r>
              <a:rPr lang="en-US" altLang="zh-CN" dirty="0" smtClean="0"/>
              <a:t>:</a:t>
            </a:r>
            <a:r>
              <a:rPr lang="zh-CN" altLang="en-US" dirty="0" smtClean="0"/>
              <a:t> </a:t>
            </a:r>
            <a:r>
              <a:rPr lang="en-US" altLang="zh-CN" dirty="0" smtClean="0"/>
              <a:t>principal</a:t>
            </a:r>
            <a:r>
              <a:rPr lang="zh-CN" altLang="en-US" dirty="0" smtClean="0"/>
              <a:t> </a:t>
            </a:r>
            <a:r>
              <a:rPr lang="en-US" altLang="zh-CN" dirty="0" smtClean="0"/>
              <a:t>component</a:t>
            </a:r>
            <a:r>
              <a:rPr lang="zh-CN" altLang="en-US" dirty="0" smtClean="0"/>
              <a:t> </a:t>
            </a:r>
            <a:r>
              <a:rPr lang="en-US" altLang="zh-CN" dirty="0" smtClean="0"/>
              <a:t>analysis,</a:t>
            </a:r>
            <a:r>
              <a:rPr lang="en-US" dirty="0"/>
              <a:t> canonical correlation analysis, and Singular Value </a:t>
            </a:r>
            <a:r>
              <a:rPr lang="en-US" dirty="0" smtClean="0"/>
              <a:t>Decomposition</a:t>
            </a:r>
            <a:r>
              <a:rPr lang="en-US" altLang="zh-CN" dirty="0" smtClean="0"/>
              <a:t>(</a:t>
            </a:r>
            <a:r>
              <a:rPr lang="zh-CN" altLang="en-US" dirty="0" smtClean="0"/>
              <a:t>奇异值分解）</a:t>
            </a:r>
            <a:r>
              <a:rPr lang="en-US" dirty="0" smtClean="0"/>
              <a:t>.</a:t>
            </a:r>
            <a:endParaRPr lang="en-US" dirty="0"/>
          </a:p>
          <a:p>
            <a:endParaRPr lang="en-US" dirty="0"/>
          </a:p>
        </p:txBody>
      </p:sp>
    </p:spTree>
    <p:extLst>
      <p:ext uri="{BB962C8B-B14F-4D97-AF65-F5344CB8AC3E}">
        <p14:creationId xmlns:p14="http://schemas.microsoft.com/office/powerpoint/2010/main" val="37285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Recap</a:t>
            </a:r>
            <a:r>
              <a:rPr lang="zh-CN" altLang="en-US" dirty="0" smtClean="0"/>
              <a:t>   </a:t>
            </a:r>
            <a:r>
              <a:rPr lang="en-US" altLang="zh-CN" dirty="0" smtClean="0"/>
              <a:t>from</a:t>
            </a:r>
            <a:r>
              <a:rPr lang="zh-CN" altLang="en-US" dirty="0" smtClean="0"/>
              <a:t> </a:t>
            </a:r>
            <a:r>
              <a:rPr lang="en-US" altLang="zh-CN" dirty="0" smtClean="0"/>
              <a:t>raw</a:t>
            </a:r>
            <a:r>
              <a:rPr lang="zh-CN" altLang="en-US" dirty="0" smtClean="0"/>
              <a:t> </a:t>
            </a:r>
            <a:r>
              <a:rPr lang="en-US" altLang="zh-CN" dirty="0" smtClean="0"/>
              <a:t>data</a:t>
            </a:r>
            <a:r>
              <a:rPr lang="zh-CN" altLang="en-US" dirty="0" smtClean="0"/>
              <a:t> </a:t>
            </a:r>
            <a:r>
              <a:rPr lang="en-US" altLang="zh-CN" dirty="0" smtClean="0"/>
              <a:t>to</a:t>
            </a:r>
            <a:r>
              <a:rPr lang="zh-CN" altLang="en-US" dirty="0" smtClean="0"/>
              <a:t> </a:t>
            </a:r>
            <a:r>
              <a:rPr lang="en-US" altLang="zh-CN" dirty="0" smtClean="0"/>
              <a:t>engineered</a:t>
            </a:r>
            <a:r>
              <a:rPr lang="zh-CN" altLang="en-US" dirty="0" smtClean="0"/>
              <a:t> </a:t>
            </a:r>
            <a:r>
              <a:rPr lang="en-US" altLang="zh-CN" dirty="0" smtClean="0"/>
              <a:t>and</a:t>
            </a:r>
            <a:r>
              <a:rPr lang="zh-CN" altLang="en-US" dirty="0" smtClean="0"/>
              <a:t>  </a:t>
            </a:r>
            <a:r>
              <a:rPr lang="en-US" altLang="zh-CN" dirty="0" smtClean="0"/>
              <a:t>selected</a:t>
            </a:r>
            <a:r>
              <a:rPr lang="zh-CN" altLang="en-US" dirty="0" smtClean="0"/>
              <a:t>  </a:t>
            </a:r>
            <a:r>
              <a:rPr lang="en-US" altLang="zh-CN" dirty="0" smtClean="0"/>
              <a:t>features</a:t>
            </a:r>
            <a:endParaRPr lang="en-US" dirty="0"/>
          </a:p>
        </p:txBody>
      </p:sp>
      <p:sp>
        <p:nvSpPr>
          <p:cNvPr id="3" name="Content Placeholder 2"/>
          <p:cNvSpPr>
            <a:spLocks noGrp="1"/>
          </p:cNvSpPr>
          <p:nvPr>
            <p:ph idx="1"/>
          </p:nvPr>
        </p:nvSpPr>
        <p:spPr/>
        <p:txBody>
          <a:bodyPr/>
          <a:lstStyle/>
          <a:p>
            <a:r>
              <a:rPr lang="en-US" altLang="zh-CN" dirty="0" smtClean="0"/>
              <a:t>Data</a:t>
            </a:r>
            <a:r>
              <a:rPr lang="zh-CN" altLang="en-US" dirty="0" smtClean="0"/>
              <a:t> </a:t>
            </a:r>
            <a:r>
              <a:rPr lang="en-US" altLang="zh-CN" dirty="0" smtClean="0"/>
              <a:t>preprocess</a:t>
            </a:r>
          </a:p>
          <a:p>
            <a:r>
              <a:rPr lang="en-US" altLang="zh-CN" dirty="0" smtClean="0"/>
              <a:t>Feature</a:t>
            </a:r>
            <a:r>
              <a:rPr lang="zh-CN" altLang="en-US" dirty="0" smtClean="0"/>
              <a:t>  </a:t>
            </a:r>
            <a:r>
              <a:rPr lang="en-US" altLang="zh-CN" dirty="0" smtClean="0"/>
              <a:t>engineering</a:t>
            </a:r>
          </a:p>
          <a:p>
            <a:r>
              <a:rPr lang="en-US" altLang="zh-CN" dirty="0" smtClean="0"/>
              <a:t>Feature</a:t>
            </a:r>
            <a:r>
              <a:rPr lang="zh-CN" altLang="en-US" dirty="0" smtClean="0"/>
              <a:t> </a:t>
            </a:r>
            <a:r>
              <a:rPr lang="en-US" altLang="zh-CN" dirty="0" smtClean="0"/>
              <a:t>selection</a:t>
            </a:r>
          </a:p>
          <a:p>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example:</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Similar</a:t>
            </a:r>
            <a:r>
              <a:rPr lang="zh-CN" altLang="en-US" sz="1600" dirty="0" smtClean="0"/>
              <a:t> </a:t>
            </a:r>
            <a:r>
              <a:rPr lang="en-US" altLang="zh-CN" sz="1600" dirty="0" smtClean="0"/>
              <a:t>to</a:t>
            </a:r>
            <a:r>
              <a:rPr lang="zh-CN" altLang="en-US" sz="1600" dirty="0" smtClean="0"/>
              <a:t> </a:t>
            </a:r>
            <a:r>
              <a:rPr lang="en-US" altLang="zh-CN" sz="1600" dirty="0" smtClean="0"/>
              <a:t>excel</a:t>
            </a:r>
            <a:r>
              <a:rPr lang="zh-CN" altLang="en-US" sz="1600" dirty="0" smtClean="0"/>
              <a:t> </a:t>
            </a:r>
            <a:r>
              <a:rPr lang="en-US" altLang="zh-CN" sz="1600" dirty="0" smtClean="0"/>
              <a:t>or</a:t>
            </a:r>
            <a:r>
              <a:rPr lang="zh-CN" altLang="en-US" sz="1600" dirty="0" smtClean="0"/>
              <a:t> </a:t>
            </a:r>
            <a:r>
              <a:rPr lang="en-US" altLang="zh-CN" sz="1600" dirty="0"/>
              <a:t/>
            </a:r>
            <a:br>
              <a:rPr lang="en-US" altLang="zh-CN" sz="1600" dirty="0"/>
            </a:br>
            <a:r>
              <a:rPr lang="en-US" altLang="zh-CN" sz="1600" dirty="0" err="1" smtClean="0"/>
              <a:t>dataFrame</a:t>
            </a:r>
            <a:r>
              <a:rPr lang="zh-CN" altLang="en-US" sz="1600" dirty="0"/>
              <a:t> </a:t>
            </a:r>
            <a:r>
              <a:rPr lang="en-US" altLang="zh-CN" sz="1600" dirty="0" smtClean="0"/>
              <a:t>which</a:t>
            </a:r>
            <a:r>
              <a:rPr lang="zh-CN" altLang="en-US" sz="1600" dirty="0" smtClean="0"/>
              <a:t> </a:t>
            </a:r>
            <a:r>
              <a:rPr lang="en-US" altLang="zh-CN" sz="1600" dirty="0" smtClean="0"/>
              <a:t>I</a:t>
            </a:r>
            <a:r>
              <a:rPr lang="zh-CN" altLang="en-US" sz="1600" dirty="0" smtClean="0"/>
              <a:t> </a:t>
            </a:r>
            <a:r>
              <a:rPr lang="en-US" altLang="zh-CN" sz="1600" dirty="0" smtClean="0"/>
              <a:t>understood</a:t>
            </a:r>
            <a:r>
              <a:rPr lang="zh-CN" altLang="en-US" sz="1600" dirty="0" smtClean="0"/>
              <a:t> </a:t>
            </a:r>
            <a:r>
              <a:rPr lang="en-US" altLang="zh-CN" sz="1600" dirty="0" smtClean="0"/>
              <a:t>before.</a:t>
            </a:r>
          </a:p>
          <a:p>
            <a:endParaRPr lang="en-US" altLang="zh-C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640" y="1027906"/>
            <a:ext cx="4673600" cy="4702048"/>
          </a:xfrm>
          <a:prstGeom prst="rect">
            <a:avLst/>
          </a:prstGeom>
        </p:spPr>
      </p:pic>
    </p:spTree>
    <p:extLst>
      <p:ext uri="{BB962C8B-B14F-4D97-AF65-F5344CB8AC3E}">
        <p14:creationId xmlns:p14="http://schemas.microsoft.com/office/powerpoint/2010/main" val="2155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684" y="1310686"/>
            <a:ext cx="6370631" cy="4815794"/>
          </a:xfrm>
        </p:spPr>
      </p:pic>
      <p:sp>
        <p:nvSpPr>
          <p:cNvPr id="5" name="TextBox 4"/>
          <p:cNvSpPr txBox="1"/>
          <p:nvPr/>
        </p:nvSpPr>
        <p:spPr>
          <a:xfrm>
            <a:off x="1527047" y="155892"/>
            <a:ext cx="8375904" cy="769441"/>
          </a:xfrm>
          <a:prstGeom prst="rect">
            <a:avLst/>
          </a:prstGeom>
          <a:noFill/>
        </p:spPr>
        <p:txBody>
          <a:bodyPr wrap="square" rtlCol="0">
            <a:spAutoFit/>
          </a:bodyPr>
          <a:lstStyle/>
          <a:p>
            <a:pPr algn="ctr"/>
            <a:r>
              <a:rPr lang="en-US" altLang="zh-CN" sz="4400" dirty="0" smtClean="0"/>
              <a:t>First</a:t>
            </a:r>
            <a:r>
              <a:rPr lang="zh-CN" altLang="en-US" sz="4400" dirty="0" smtClean="0"/>
              <a:t>  </a:t>
            </a:r>
            <a:r>
              <a:rPr lang="zh-CN" altLang="en-US" sz="2400" dirty="0" smtClean="0"/>
              <a:t>  </a:t>
            </a:r>
            <a:r>
              <a:rPr lang="en-US" altLang="zh-CN" sz="4400" dirty="0" smtClean="0"/>
              <a:t>part</a:t>
            </a:r>
            <a:r>
              <a:rPr lang="zh-CN" altLang="en-US" sz="2400" dirty="0" smtClean="0"/>
              <a:t>    </a:t>
            </a:r>
            <a:endParaRPr lang="en-US" sz="2400" dirty="0"/>
          </a:p>
        </p:txBody>
      </p:sp>
      <p:sp>
        <p:nvSpPr>
          <p:cNvPr id="6" name="TextBox 5"/>
          <p:cNvSpPr txBox="1"/>
          <p:nvPr/>
        </p:nvSpPr>
        <p:spPr>
          <a:xfrm>
            <a:off x="2807208" y="1024128"/>
            <a:ext cx="4433586" cy="369332"/>
          </a:xfrm>
          <a:prstGeom prst="rect">
            <a:avLst/>
          </a:prstGeom>
          <a:noFill/>
        </p:spPr>
        <p:txBody>
          <a:bodyPr wrap="none" rtlCol="0">
            <a:spAutoFit/>
          </a:bodyPr>
          <a:lstStyle/>
          <a:p>
            <a:r>
              <a:rPr lang="en-US" altLang="zh-CN" dirty="0" smtClean="0"/>
              <a:t>First</a:t>
            </a:r>
            <a:r>
              <a:rPr lang="zh-CN" altLang="en-US" dirty="0" smtClean="0"/>
              <a:t>  </a:t>
            </a:r>
            <a:r>
              <a:rPr lang="en-US" altLang="zh-CN" dirty="0" smtClean="0"/>
              <a:t>part</a:t>
            </a:r>
            <a:r>
              <a:rPr lang="zh-CN" altLang="en-US" dirty="0" smtClean="0"/>
              <a:t>  </a:t>
            </a:r>
            <a:r>
              <a:rPr lang="en-US" altLang="zh-CN" dirty="0" smtClean="0"/>
              <a:t>introduce</a:t>
            </a:r>
            <a:r>
              <a:rPr lang="zh-CN" altLang="en-US" dirty="0" smtClean="0"/>
              <a:t>  </a:t>
            </a:r>
            <a:r>
              <a:rPr lang="en-US" altLang="zh-CN" dirty="0" smtClean="0"/>
              <a:t>from</a:t>
            </a:r>
            <a:r>
              <a:rPr lang="zh-CN" altLang="en-US" dirty="0" smtClean="0"/>
              <a:t> </a:t>
            </a:r>
            <a:r>
              <a:rPr lang="en-US" altLang="zh-CN" dirty="0" smtClean="0"/>
              <a:t>six</a:t>
            </a:r>
            <a:r>
              <a:rPr lang="zh-CN" altLang="en-US" dirty="0" smtClean="0"/>
              <a:t>  </a:t>
            </a:r>
            <a:r>
              <a:rPr lang="en-US" altLang="zh-CN" dirty="0" smtClean="0"/>
              <a:t>aspects</a:t>
            </a:r>
            <a:r>
              <a:rPr lang="zh-CN" altLang="en-US" dirty="0" smtClean="0"/>
              <a:t>  </a:t>
            </a:r>
            <a:r>
              <a:rPr lang="en-US" altLang="zh-CN" dirty="0" smtClean="0"/>
              <a:t>below.</a:t>
            </a:r>
            <a:endParaRPr lang="en-US" dirty="0"/>
          </a:p>
        </p:txBody>
      </p:sp>
    </p:spTree>
    <p:extLst>
      <p:ext uri="{BB962C8B-B14F-4D97-AF65-F5344CB8AC3E}">
        <p14:creationId xmlns:p14="http://schemas.microsoft.com/office/powerpoint/2010/main" val="586793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648" y="419989"/>
            <a:ext cx="10515600" cy="1325563"/>
          </a:xfrm>
        </p:spPr>
        <p:txBody>
          <a:bodyPr/>
          <a:lstStyle/>
          <a:p>
            <a:pPr algn="ctr"/>
            <a:r>
              <a:rPr lang="en-US" altLang="zh-CN" dirty="0" smtClean="0"/>
              <a:t>model</a:t>
            </a:r>
            <a:endParaRPr lang="en-US" dirty="0"/>
          </a:p>
        </p:txBody>
      </p:sp>
      <p:sp>
        <p:nvSpPr>
          <p:cNvPr id="3" name="Content Placeholder 2"/>
          <p:cNvSpPr>
            <a:spLocks noGrp="1"/>
          </p:cNvSpPr>
          <p:nvPr>
            <p:ph idx="1"/>
          </p:nvPr>
        </p:nvSpPr>
        <p:spPr/>
        <p:txBody>
          <a:bodyPr/>
          <a:lstStyle/>
          <a:p>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smtClean="0"/>
              <a:t>algorithm</a:t>
            </a:r>
            <a:r>
              <a:rPr lang="zh-CN" altLang="en-US" sz="1600" dirty="0" smtClean="0"/>
              <a:t> </a:t>
            </a:r>
            <a:r>
              <a:rPr lang="en-US" altLang="zh-CN" sz="1600" dirty="0" smtClean="0"/>
              <a:t>and</a:t>
            </a:r>
            <a:r>
              <a:rPr lang="zh-CN" altLang="en-US" sz="1600" dirty="0" smtClean="0"/>
              <a:t> </a:t>
            </a:r>
            <a:r>
              <a:rPr lang="en-US" altLang="zh-CN" sz="1600" dirty="0" smtClean="0"/>
              <a:t>model:</a:t>
            </a:r>
            <a:r>
              <a:rPr lang="zh-CN" altLang="en-US" sz="1600" dirty="0" smtClean="0"/>
              <a:t>   </a:t>
            </a:r>
            <a:r>
              <a:rPr lang="en-US" altLang="zh-CN" sz="1600" dirty="0" smtClean="0"/>
              <a:t>algorithm</a:t>
            </a:r>
            <a:r>
              <a:rPr lang="zh-CN" altLang="en-US" sz="1600" dirty="0" smtClean="0"/>
              <a:t> </a:t>
            </a:r>
            <a:r>
              <a:rPr lang="en-US" altLang="zh-CN" sz="1600" dirty="0" smtClean="0"/>
              <a:t>learn</a:t>
            </a:r>
            <a:r>
              <a:rPr lang="zh-CN" altLang="en-US" sz="1600" dirty="0" smtClean="0"/>
              <a:t> </a:t>
            </a:r>
            <a:r>
              <a:rPr lang="en-US" altLang="zh-CN" sz="1600" dirty="0" smtClean="0"/>
              <a:t>from</a:t>
            </a:r>
            <a:r>
              <a:rPr lang="zh-CN" altLang="en-US" sz="1600" dirty="0" smtClean="0"/>
              <a:t> </a:t>
            </a:r>
            <a:r>
              <a:rPr lang="en-US" altLang="zh-CN" sz="1600" dirty="0" err="1" smtClean="0"/>
              <a:t>datas</a:t>
            </a:r>
            <a:r>
              <a:rPr lang="zh-CN" altLang="en-US" sz="1600" dirty="0" smtClean="0"/>
              <a:t> </a:t>
            </a:r>
            <a:r>
              <a:rPr lang="en-US" altLang="zh-CN" sz="1600" dirty="0" smtClean="0"/>
              <a:t>,then</a:t>
            </a:r>
            <a:r>
              <a:rPr lang="zh-CN" altLang="en-US" sz="1600" dirty="0" smtClean="0"/>
              <a:t> </a:t>
            </a:r>
            <a:r>
              <a:rPr lang="en-US" altLang="zh-CN" sz="1600" dirty="0" smtClean="0"/>
              <a:t>output</a:t>
            </a:r>
            <a:r>
              <a:rPr lang="zh-CN" altLang="en-US" sz="1600" dirty="0" smtClean="0"/>
              <a:t> </a:t>
            </a:r>
            <a:r>
              <a:rPr lang="en-US" altLang="zh-CN" sz="1600" dirty="0" smtClean="0"/>
              <a:t>a</a:t>
            </a:r>
            <a:r>
              <a:rPr lang="zh-CN" altLang="en-US" sz="1600" dirty="0" smtClean="0"/>
              <a:t> </a:t>
            </a:r>
            <a:r>
              <a:rPr lang="en-US" altLang="zh-CN" sz="1600" dirty="0" smtClean="0"/>
              <a:t>model.</a:t>
            </a:r>
          </a:p>
          <a:p>
            <a:r>
              <a:rPr lang="en-US" altLang="zh-CN" sz="1600" dirty="0" smtClean="0"/>
              <a:t>Training</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is</a:t>
            </a:r>
            <a:r>
              <a:rPr lang="zh-CN" altLang="en-US" sz="1600" dirty="0" smtClean="0"/>
              <a:t> </a:t>
            </a:r>
            <a:r>
              <a:rPr lang="en-US" altLang="zh-CN" sz="1600" dirty="0" smtClean="0"/>
              <a:t>an</a:t>
            </a:r>
            <a:r>
              <a:rPr lang="zh-CN" altLang="en-US" sz="1600" dirty="0" smtClean="0"/>
              <a:t> </a:t>
            </a:r>
            <a:r>
              <a:rPr lang="en-US" altLang="zh-CN" sz="1600" dirty="0" smtClean="0"/>
              <a:t>iterative</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finding</a:t>
            </a:r>
            <a:r>
              <a:rPr lang="zh-CN" altLang="en-US" sz="1600" dirty="0" smtClean="0"/>
              <a:t> </a:t>
            </a:r>
            <a:r>
              <a:rPr lang="en-US" altLang="zh-CN" sz="1600" dirty="0" smtClean="0"/>
              <a:t>the</a:t>
            </a:r>
            <a:r>
              <a:rPr lang="zh-CN" altLang="en-US" sz="1600" dirty="0" smtClean="0"/>
              <a:t> </a:t>
            </a:r>
            <a:r>
              <a:rPr lang="en-US" altLang="zh-CN" sz="1600" dirty="0" smtClean="0"/>
              <a:t>best</a:t>
            </a:r>
            <a:r>
              <a:rPr lang="zh-CN" altLang="en-US" sz="1600" dirty="0" smtClean="0"/>
              <a:t> </a:t>
            </a:r>
            <a:r>
              <a:rPr lang="en-US" altLang="zh-CN" sz="1600" dirty="0" smtClean="0"/>
              <a:t>parameters</a:t>
            </a:r>
            <a:r>
              <a:rPr lang="zh-CN" altLang="en-US" sz="1600" dirty="0" smtClean="0"/>
              <a:t> </a:t>
            </a:r>
            <a:r>
              <a:rPr lang="en-US" altLang="zh-CN" sz="1600" dirty="0" smtClean="0"/>
              <a:t>to</a:t>
            </a:r>
            <a:r>
              <a:rPr lang="zh-CN" altLang="en-US" sz="1600" dirty="0" smtClean="0"/>
              <a:t> </a:t>
            </a:r>
            <a:r>
              <a:rPr lang="en-US" altLang="zh-CN" sz="1600" dirty="0" err="1" smtClean="0"/>
              <a:t>minimise</a:t>
            </a:r>
            <a:r>
              <a:rPr lang="zh-CN" altLang="en-US" sz="1600" dirty="0" smtClean="0"/>
              <a:t> </a:t>
            </a:r>
            <a:r>
              <a:rPr lang="en-US" altLang="zh-CN" sz="1600" dirty="0" smtClean="0"/>
              <a:t>the</a:t>
            </a:r>
            <a:r>
              <a:rPr lang="zh-CN" altLang="en-US" sz="1600" dirty="0" smtClean="0"/>
              <a:t> </a:t>
            </a:r>
            <a:r>
              <a:rPr lang="en-US" altLang="zh-CN" sz="1600" dirty="0" smtClean="0"/>
              <a:t>error.</a:t>
            </a:r>
          </a:p>
          <a:p>
            <a:r>
              <a:rPr lang="en-US" altLang="zh-CN" sz="1600" dirty="0" err="1" smtClean="0"/>
              <a:t>Hyperparameters</a:t>
            </a:r>
            <a:r>
              <a:rPr lang="zh-CN" altLang="en-US" sz="1600" dirty="0" smtClean="0"/>
              <a:t> </a:t>
            </a:r>
            <a:r>
              <a:rPr lang="en-US" altLang="zh-CN" sz="1600" dirty="0" smtClean="0"/>
              <a:t>:</a:t>
            </a:r>
            <a:r>
              <a:rPr lang="zh-CN" altLang="en-US" sz="1600" dirty="0"/>
              <a:t> </a:t>
            </a:r>
            <a:r>
              <a:rPr lang="en-US" altLang="zh-CN" sz="1600" dirty="0" smtClean="0"/>
              <a:t>others</a:t>
            </a:r>
            <a:r>
              <a:rPr lang="zh-CN" altLang="en-US" sz="1600" dirty="0" smtClean="0"/>
              <a:t> </a:t>
            </a:r>
            <a:r>
              <a:rPr lang="en-US" altLang="zh-CN" sz="1600" dirty="0" smtClean="0"/>
              <a:t>parameters</a:t>
            </a:r>
            <a:r>
              <a:rPr lang="zh-CN" altLang="en-US" sz="1600" dirty="0" smtClean="0"/>
              <a:t>  </a:t>
            </a:r>
            <a:r>
              <a:rPr lang="en-US" altLang="zh-CN" sz="1600" dirty="0" smtClean="0"/>
              <a:t>besides</a:t>
            </a:r>
            <a:r>
              <a:rPr lang="zh-CN" altLang="en-US" sz="1600" dirty="0" smtClean="0"/>
              <a:t> </a:t>
            </a:r>
            <a:r>
              <a:rPr lang="en-US" altLang="zh-CN" sz="1600" dirty="0" smtClean="0"/>
              <a:t>weights</a:t>
            </a:r>
            <a:r>
              <a:rPr lang="zh-CN" altLang="en-US" sz="1600" dirty="0" smtClean="0"/>
              <a:t> </a:t>
            </a:r>
            <a:r>
              <a:rPr lang="en-US" altLang="zh-CN" sz="1600" dirty="0" smtClean="0"/>
              <a:t>and</a:t>
            </a:r>
            <a:r>
              <a:rPr lang="zh-CN" altLang="en-US" sz="1600" dirty="0" smtClean="0"/>
              <a:t> </a:t>
            </a:r>
            <a:r>
              <a:rPr lang="en-US" altLang="zh-CN" sz="1600" dirty="0" smtClean="0"/>
              <a:t>biases</a:t>
            </a:r>
            <a:r>
              <a:rPr lang="zh-CN" altLang="en-US" sz="1600" dirty="0" smtClean="0"/>
              <a:t> </a:t>
            </a:r>
            <a:r>
              <a:rPr lang="en-US" altLang="zh-CN" sz="1600" dirty="0" smtClean="0"/>
              <a:t>in</a:t>
            </a:r>
            <a:r>
              <a:rPr lang="zh-CN" altLang="en-US" sz="1600" dirty="0" smtClean="0"/>
              <a:t> </a:t>
            </a:r>
            <a:r>
              <a:rPr lang="en-US" altLang="zh-CN" sz="1600" dirty="0" smtClean="0"/>
              <a:t>model</a:t>
            </a:r>
          </a:p>
          <a:p>
            <a:r>
              <a:rPr lang="en-US" altLang="zh-CN" sz="1600" dirty="0" smtClean="0"/>
              <a:t>Classification</a:t>
            </a:r>
            <a:r>
              <a:rPr lang="zh-CN" altLang="en-US" sz="1600" dirty="0" smtClean="0"/>
              <a:t> </a:t>
            </a:r>
            <a:r>
              <a:rPr lang="en-US" altLang="zh-CN" sz="1600" dirty="0" smtClean="0"/>
              <a:t>,</a:t>
            </a:r>
            <a:r>
              <a:rPr lang="zh-CN" altLang="en-US" sz="1600" dirty="0" smtClean="0"/>
              <a:t> </a:t>
            </a:r>
            <a:r>
              <a:rPr lang="en-US" altLang="zh-CN" sz="1600" dirty="0" smtClean="0"/>
              <a:t>regression</a:t>
            </a:r>
            <a:r>
              <a:rPr lang="zh-CN" altLang="en-US" sz="1600" dirty="0" smtClean="0"/>
              <a:t> </a:t>
            </a:r>
            <a:r>
              <a:rPr lang="en-US" altLang="zh-CN" sz="1600" dirty="0" smtClean="0"/>
              <a:t>,</a:t>
            </a:r>
            <a:r>
              <a:rPr lang="zh-CN" altLang="en-US" sz="1600" dirty="0" smtClean="0"/>
              <a:t> </a:t>
            </a:r>
            <a:r>
              <a:rPr lang="en-US" altLang="zh-CN" sz="1600" dirty="0" smtClean="0"/>
              <a:t>anomaly</a:t>
            </a:r>
            <a:r>
              <a:rPr lang="zh-CN" altLang="en-US" sz="1600" dirty="0" smtClean="0"/>
              <a:t> </a:t>
            </a:r>
            <a:r>
              <a:rPr lang="en-US" altLang="zh-CN" sz="1600" dirty="0" smtClean="0"/>
              <a:t>detection</a:t>
            </a:r>
            <a:r>
              <a:rPr lang="zh-CN" altLang="en-US" sz="1600" dirty="0" smtClean="0"/>
              <a:t> </a:t>
            </a:r>
            <a:r>
              <a:rPr lang="en-US" altLang="zh-CN" sz="1600" dirty="0" smtClean="0"/>
              <a:t>,</a:t>
            </a:r>
            <a:r>
              <a:rPr lang="zh-CN" altLang="en-US" sz="1600" dirty="0" smtClean="0"/>
              <a:t> </a:t>
            </a:r>
            <a:r>
              <a:rPr lang="en-US" altLang="zh-CN" sz="1600" dirty="0" smtClean="0"/>
              <a:t>clustering</a:t>
            </a:r>
          </a:p>
          <a:p>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t>
            </a:r>
            <a:r>
              <a:rPr lang="zh-CN" altLang="en-US" sz="1600" dirty="0" smtClean="0"/>
              <a:t> </a:t>
            </a:r>
            <a:r>
              <a:rPr lang="en-US" altLang="zh-CN" sz="1600" dirty="0" smtClean="0"/>
              <a:t>supervised</a:t>
            </a:r>
            <a:r>
              <a:rPr lang="zh-CN" altLang="en-US" sz="1600" dirty="0" smtClean="0"/>
              <a:t> </a:t>
            </a:r>
            <a:r>
              <a:rPr lang="en-US" altLang="zh-CN" sz="1600" dirty="0" smtClean="0"/>
              <a:t>,unsupervised</a:t>
            </a:r>
            <a:r>
              <a:rPr lang="zh-CN" altLang="en-US" sz="1600" dirty="0" smtClean="0"/>
              <a:t> </a:t>
            </a:r>
            <a:r>
              <a:rPr lang="en-US" altLang="zh-CN" sz="1600" dirty="0" smtClean="0"/>
              <a:t>,semi</a:t>
            </a:r>
            <a:r>
              <a:rPr lang="en-US" altLang="zh-CN" sz="1600" dirty="0"/>
              <a:t>-</a:t>
            </a:r>
            <a:r>
              <a:rPr lang="en-US" altLang="zh-CN" sz="1600" dirty="0" err="1" smtClean="0"/>
              <a:t>supervised,reinforcement</a:t>
            </a:r>
            <a:r>
              <a:rPr lang="zh-CN" altLang="en-US" sz="1600" dirty="0" smtClean="0"/>
              <a:t> </a:t>
            </a:r>
            <a:r>
              <a:rPr lang="en-US" altLang="zh-CN" sz="1600" dirty="0" err="1" smtClean="0"/>
              <a:t>learing</a:t>
            </a:r>
            <a:r>
              <a:rPr lang="en-US" altLang="zh-CN" sz="1600" dirty="0" smtClean="0"/>
              <a:t>.</a:t>
            </a:r>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r>
              <a:rPr lang="zh-CN" altLang="en-US" sz="1600" dirty="0" smtClean="0"/>
              <a:t>试错）</a:t>
            </a:r>
            <a:endParaRPr lang="en-US" altLang="zh-CN" sz="1600" dirty="0" smtClean="0"/>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varies</a:t>
            </a:r>
            <a:r>
              <a:rPr lang="zh-CN" altLang="en-US" sz="1600" dirty="0" smtClean="0"/>
              <a:t> </a:t>
            </a:r>
            <a:r>
              <a:rPr lang="en-US" altLang="zh-CN" sz="1600" dirty="0" smtClean="0"/>
              <a:t>depending</a:t>
            </a:r>
            <a:r>
              <a:rPr lang="zh-CN" altLang="en-US" sz="1600" dirty="0" smtClean="0"/>
              <a:t> </a:t>
            </a:r>
            <a:r>
              <a:rPr lang="en-US" altLang="zh-CN" sz="1600" dirty="0" smtClean="0"/>
              <a:t>on</a:t>
            </a:r>
            <a:r>
              <a:rPr lang="zh-CN" altLang="en-US" sz="1600" dirty="0" smtClean="0"/>
              <a:t> </a:t>
            </a:r>
            <a:r>
              <a:rPr lang="en-US" altLang="zh-CN" sz="1600" dirty="0" smtClean="0"/>
              <a:t>many</a:t>
            </a:r>
            <a:r>
              <a:rPr lang="zh-CN" altLang="en-US" sz="1600" dirty="0" smtClean="0"/>
              <a:t> </a:t>
            </a:r>
            <a:r>
              <a:rPr lang="en-US" altLang="zh-CN" sz="1600" dirty="0" smtClean="0"/>
              <a:t>factors.</a:t>
            </a:r>
          </a:p>
          <a:p>
            <a:r>
              <a:rPr lang="en-US" altLang="zh-CN" sz="1600" dirty="0" smtClean="0"/>
              <a:t>Dimensionality</a:t>
            </a:r>
            <a:r>
              <a:rPr lang="zh-CN" altLang="en-US" sz="1600" dirty="0" smtClean="0"/>
              <a:t> </a:t>
            </a:r>
            <a:r>
              <a:rPr lang="en-US" altLang="zh-CN" sz="1600" dirty="0" smtClean="0"/>
              <a:t>reduction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unsupervised</a:t>
            </a:r>
            <a:r>
              <a:rPr lang="zh-CN" altLang="en-US" sz="1600" dirty="0" smtClean="0"/>
              <a:t> </a:t>
            </a:r>
            <a:r>
              <a:rPr lang="en-US" altLang="zh-CN" sz="1600" dirty="0" smtClean="0"/>
              <a:t>algorithm</a:t>
            </a:r>
          </a:p>
          <a:p>
            <a:r>
              <a:rPr lang="en-US" altLang="zh-CN" sz="1600" dirty="0" smtClean="0"/>
              <a:t>Recap</a:t>
            </a:r>
            <a:r>
              <a:rPr lang="zh-CN" altLang="en-US" sz="1600" dirty="0" smtClean="0"/>
              <a:t> </a:t>
            </a:r>
            <a:r>
              <a:rPr lang="en-US" altLang="zh-CN" sz="1600" dirty="0" smtClean="0"/>
              <a:t>:</a:t>
            </a:r>
            <a:br>
              <a:rPr lang="en-US" altLang="zh-CN" sz="1600" dirty="0" smtClean="0"/>
            </a:br>
            <a:r>
              <a:rPr lang="en-US" altLang="zh-CN" sz="1600" dirty="0" smtClean="0"/>
              <a:t>1.</a:t>
            </a:r>
            <a:r>
              <a:rPr lang="zh-CN" altLang="en-US" sz="1600" dirty="0" smtClean="0"/>
              <a:t>  </a:t>
            </a:r>
            <a:r>
              <a:rPr lang="en-US" altLang="zh-CN" sz="1600" dirty="0" smtClean="0"/>
              <a:t>what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training</a:t>
            </a:r>
            <a:r>
              <a:rPr lang="zh-CN" altLang="en-US" sz="1600" dirty="0" smtClean="0"/>
              <a:t> </a:t>
            </a:r>
            <a:r>
              <a:rPr lang="en-US" altLang="zh-CN" sz="1600" dirty="0" smtClean="0"/>
              <a:t>a</a:t>
            </a:r>
            <a:r>
              <a:rPr lang="zh-CN" altLang="en-US" sz="1600" dirty="0" smtClean="0"/>
              <a:t> </a:t>
            </a:r>
            <a:r>
              <a:rPr lang="en-US" altLang="zh-CN" sz="1600" dirty="0" smtClean="0"/>
              <a:t>model</a:t>
            </a:r>
            <a:r>
              <a:rPr lang="zh-CN" altLang="en-US" sz="1600" dirty="0" smtClean="0"/>
              <a:t> </a:t>
            </a:r>
            <a:r>
              <a:rPr lang="en-US" altLang="zh-CN" sz="1600" dirty="0" smtClean="0"/>
              <a:t>?</a:t>
            </a:r>
            <a:r>
              <a:rPr lang="zh-CN" altLang="en-US" sz="1600" dirty="0" smtClean="0"/>
              <a:t> </a:t>
            </a:r>
            <a:r>
              <a:rPr lang="en-US" altLang="zh-CN" sz="1600" dirty="0" smtClean="0"/>
              <a:t>Minimize</a:t>
            </a:r>
            <a:r>
              <a:rPr lang="zh-CN" altLang="en-US" sz="1600" dirty="0" smtClean="0"/>
              <a:t> </a:t>
            </a:r>
            <a:r>
              <a:rPr lang="en-US" altLang="zh-CN" sz="1600" dirty="0" smtClean="0"/>
              <a:t>the</a:t>
            </a:r>
            <a:r>
              <a:rPr lang="zh-CN" altLang="en-US" sz="1600" dirty="0" smtClean="0"/>
              <a:t> </a:t>
            </a:r>
            <a:r>
              <a:rPr lang="en-US" altLang="zh-CN" sz="1600" dirty="0" smtClean="0"/>
              <a:t>loss/error</a:t>
            </a:r>
            <a:r>
              <a:rPr lang="zh-CN" altLang="en-US" sz="1600" dirty="0" smtClean="0"/>
              <a:t> </a:t>
            </a:r>
            <a:r>
              <a:rPr lang="en-US" altLang="zh-CN" sz="1600" dirty="0" smtClean="0"/>
              <a:t>function</a:t>
            </a:r>
            <a:r>
              <a:rPr lang="zh-CN" altLang="en-US" sz="1600" dirty="0" smtClean="0"/>
              <a:t> </a:t>
            </a:r>
            <a:r>
              <a:rPr lang="en-US" altLang="zh-CN" sz="1600" dirty="0" smtClean="0"/>
              <a:t>,</a:t>
            </a:r>
            <a:r>
              <a:rPr lang="zh-CN" altLang="en-US" sz="1600" dirty="0" smtClean="0"/>
              <a:t> </a:t>
            </a:r>
            <a:r>
              <a:rPr lang="en-US" altLang="zh-CN" sz="1600" dirty="0" smtClean="0"/>
              <a:t>such</a:t>
            </a:r>
            <a:r>
              <a:rPr lang="zh-CN" altLang="en-US" sz="1600" dirty="0" smtClean="0"/>
              <a:t> </a:t>
            </a:r>
            <a:r>
              <a:rPr lang="en-US" altLang="zh-CN" sz="1600" dirty="0" smtClean="0"/>
              <a:t>as</a:t>
            </a:r>
            <a:r>
              <a:rPr lang="zh-CN" altLang="en-US" sz="1600" dirty="0" smtClean="0"/>
              <a:t> </a:t>
            </a:r>
            <a:r>
              <a:rPr lang="en-US" altLang="zh-CN" sz="1600" dirty="0" smtClean="0"/>
              <a:t>mean</a:t>
            </a:r>
            <a:r>
              <a:rPr lang="zh-CN" altLang="en-US" sz="1600" dirty="0" smtClean="0"/>
              <a:t> </a:t>
            </a:r>
            <a:r>
              <a:rPr lang="en-US" altLang="zh-CN" sz="1600" dirty="0" smtClean="0"/>
              <a:t>squared</a:t>
            </a:r>
            <a:r>
              <a:rPr lang="zh-CN" altLang="en-US" sz="1600" dirty="0" smtClean="0"/>
              <a:t> </a:t>
            </a:r>
            <a:r>
              <a:rPr lang="en-US" altLang="zh-CN" sz="1600" dirty="0" smtClean="0"/>
              <a:t>error(</a:t>
            </a:r>
            <a:r>
              <a:rPr lang="zh-CN" altLang="en-US" sz="1600" dirty="0" smtClean="0"/>
              <a:t>平均方差）</a:t>
            </a:r>
            <a:r>
              <a:rPr lang="en-US" altLang="zh-CN" sz="1600" dirty="0" smtClean="0"/>
              <a:t/>
            </a:r>
            <a:br>
              <a:rPr lang="en-US" altLang="zh-CN" sz="1600" dirty="0" smtClean="0"/>
            </a:br>
            <a:r>
              <a:rPr lang="en-US" altLang="zh-CN" sz="1600" dirty="0" smtClean="0"/>
              <a:t>2.</a:t>
            </a:r>
            <a:r>
              <a:rPr lang="zh-CN" altLang="en-US" sz="1600" dirty="0"/>
              <a:t> </a:t>
            </a:r>
            <a:r>
              <a:rPr lang="zh-CN" altLang="en-US" sz="1600" dirty="0" smtClean="0"/>
              <a:t> </a:t>
            </a:r>
            <a:r>
              <a:rPr lang="en-US" altLang="zh-CN" sz="1600" dirty="0" smtClean="0"/>
              <a:t>machine</a:t>
            </a:r>
            <a:r>
              <a:rPr lang="zh-CN" altLang="en-US" sz="1600" dirty="0" smtClean="0"/>
              <a:t> </a:t>
            </a:r>
            <a:r>
              <a:rPr lang="en-US" altLang="zh-CN" sz="1600" dirty="0" err="1" smtClean="0"/>
              <a:t>learing</a:t>
            </a:r>
            <a:r>
              <a:rPr lang="zh-CN" altLang="en-US" sz="1600" dirty="0" smtClean="0"/>
              <a:t> </a:t>
            </a:r>
            <a:r>
              <a:rPr lang="en-US" altLang="zh-CN" sz="1600" dirty="0" smtClean="0"/>
              <a:t>contains</a:t>
            </a:r>
            <a:r>
              <a:rPr lang="zh-CN" altLang="en-US" sz="1600" dirty="0" smtClean="0"/>
              <a:t> </a:t>
            </a:r>
            <a:r>
              <a:rPr lang="en-US" altLang="zh-CN" sz="1600" dirty="0" smtClean="0"/>
              <a:t>which</a:t>
            </a:r>
            <a:r>
              <a:rPr lang="zh-CN" altLang="en-US" sz="1600" dirty="0" smtClean="0"/>
              <a:t> </a:t>
            </a:r>
            <a:r>
              <a:rPr lang="en-US" altLang="zh-CN" sz="1600" dirty="0" err="1" smtClean="0"/>
              <a:t>algotithm</a:t>
            </a:r>
            <a:r>
              <a:rPr lang="en-US" altLang="zh-CN" sz="1600" dirty="0" smtClean="0"/>
              <a:t>?</a:t>
            </a:r>
            <a:br>
              <a:rPr lang="en-US" altLang="zh-CN" sz="1600" dirty="0" smtClean="0"/>
            </a:br>
            <a:r>
              <a:rPr lang="en-US" altLang="zh-CN" sz="1600" dirty="0" smtClean="0"/>
              <a:t>3.</a:t>
            </a:r>
            <a:r>
              <a:rPr lang="zh-CN" altLang="en-US" sz="1600" dirty="0" smtClean="0"/>
              <a:t> </a:t>
            </a:r>
            <a:r>
              <a:rPr lang="zh-CN" altLang="en-US" sz="1600" dirty="0"/>
              <a:t> </a:t>
            </a:r>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fitted</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br>
              <a:rPr lang="en-US" altLang="zh-CN" sz="1600" dirty="0" smtClean="0"/>
            </a:br>
            <a:endParaRPr lang="en-US" altLang="zh-CN" sz="1600" dirty="0" smtClean="0"/>
          </a:p>
          <a:p>
            <a:endParaRPr lang="en-US" altLang="zh-CN" sz="1600" dirty="0" smtClean="0"/>
          </a:p>
          <a:p>
            <a:endParaRPr lang="en-US" altLang="zh-CN" sz="1600" dirty="0" smtClean="0"/>
          </a:p>
          <a:p>
            <a:endParaRPr lang="en-US" dirty="0"/>
          </a:p>
        </p:txBody>
      </p:sp>
    </p:spTree>
    <p:extLst>
      <p:ext uri="{BB962C8B-B14F-4D97-AF65-F5344CB8AC3E}">
        <p14:creationId xmlns:p14="http://schemas.microsoft.com/office/powerpoint/2010/main" val="131649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lstStyle/>
          <a:p>
            <a:r>
              <a:rPr lang="en-US" altLang="zh-CN" dirty="0" smtClean="0"/>
              <a:t>Model</a:t>
            </a:r>
            <a:r>
              <a:rPr lang="zh-CN" altLang="en-US" dirty="0" smtClean="0"/>
              <a:t>  </a:t>
            </a:r>
            <a:r>
              <a:rPr lang="en-US" altLang="zh-CN" dirty="0" smtClean="0"/>
              <a:t>evaluation</a:t>
            </a:r>
            <a:endParaRPr lang="en-US" dirty="0"/>
          </a:p>
        </p:txBody>
      </p:sp>
      <p:sp>
        <p:nvSpPr>
          <p:cNvPr id="3" name="Content Placeholder 2"/>
          <p:cNvSpPr>
            <a:spLocks noGrp="1"/>
          </p:cNvSpPr>
          <p:nvPr>
            <p:ph idx="1"/>
          </p:nvPr>
        </p:nvSpPr>
        <p:spPr>
          <a:xfrm>
            <a:off x="838200" y="1225296"/>
            <a:ext cx="10515600" cy="4951667"/>
          </a:xfrm>
        </p:spPr>
        <p:txBody>
          <a:bodyPr>
            <a:noAutofit/>
          </a:bodyPr>
          <a:lstStyle/>
          <a:p>
            <a:r>
              <a:rPr lang="en-US" altLang="zh-CN" sz="1400" dirty="0" smtClean="0"/>
              <a:t>What</a:t>
            </a:r>
            <a:r>
              <a:rPr lang="zh-CN" altLang="en-US" sz="1400" dirty="0" smtClean="0"/>
              <a:t> </a:t>
            </a:r>
            <a:r>
              <a:rPr lang="en-US" altLang="zh-CN" sz="1400" dirty="0" smtClean="0"/>
              <a:t>is</a:t>
            </a:r>
            <a:r>
              <a:rPr lang="zh-CN" altLang="en-US" sz="1400" dirty="0" smtClean="0"/>
              <a:t> </a:t>
            </a:r>
            <a:r>
              <a:rPr lang="en-US" altLang="zh-CN" sz="1400" dirty="0" smtClean="0"/>
              <a:t>a</a:t>
            </a:r>
            <a:r>
              <a:rPr lang="zh-CN" altLang="en-US" sz="1400" dirty="0" smtClean="0"/>
              <a:t> </a:t>
            </a:r>
            <a:r>
              <a:rPr lang="en-US" altLang="zh-CN" sz="1400" dirty="0" smtClean="0"/>
              <a:t>good</a:t>
            </a:r>
            <a:r>
              <a:rPr lang="zh-CN" altLang="en-US" sz="1400" dirty="0" smtClean="0"/>
              <a:t> </a:t>
            </a:r>
            <a:r>
              <a:rPr lang="en-US" altLang="zh-CN" sz="1400" dirty="0" smtClean="0"/>
              <a:t>model?</a:t>
            </a:r>
            <a:br>
              <a:rPr lang="en-US" altLang="zh-CN" sz="1400" dirty="0" smtClean="0"/>
            </a:br>
            <a:r>
              <a:rPr lang="en-US" altLang="zh-CN" sz="1400" dirty="0" smtClean="0"/>
              <a:t>Accurate</a:t>
            </a:r>
            <a:r>
              <a:rPr lang="zh-CN" altLang="en-US" sz="1400" dirty="0" smtClean="0"/>
              <a:t> </a:t>
            </a:r>
            <a:r>
              <a:rPr lang="en-US" altLang="zh-CN" sz="1400" dirty="0" smtClean="0"/>
              <a:t>,</a:t>
            </a:r>
            <a:r>
              <a:rPr lang="zh-CN" altLang="en-US" sz="1400" dirty="0" smtClean="0"/>
              <a:t> </a:t>
            </a:r>
            <a:r>
              <a:rPr lang="en-US" altLang="zh-CN" sz="1400" dirty="0" smtClean="0"/>
              <a:t>explainable</a:t>
            </a:r>
            <a:r>
              <a:rPr lang="zh-CN" altLang="en-US" sz="1400" dirty="0" smtClean="0"/>
              <a:t> </a:t>
            </a:r>
            <a:r>
              <a:rPr lang="en-US" altLang="zh-CN" sz="1400" dirty="0" smtClean="0"/>
              <a:t>,</a:t>
            </a:r>
            <a:r>
              <a:rPr lang="zh-CN" altLang="en-US" sz="1400" dirty="0" smtClean="0"/>
              <a:t> </a:t>
            </a:r>
            <a:r>
              <a:rPr lang="en-US" altLang="zh-CN" sz="1400" dirty="0" smtClean="0"/>
              <a:t>fast</a:t>
            </a:r>
            <a:r>
              <a:rPr lang="zh-CN" altLang="en-US" sz="1400" dirty="0" smtClean="0"/>
              <a:t> </a:t>
            </a:r>
            <a:r>
              <a:rPr lang="en-US" altLang="zh-CN" sz="1400" dirty="0" smtClean="0"/>
              <a:t>,</a:t>
            </a:r>
            <a:r>
              <a:rPr lang="zh-CN" altLang="en-US" sz="1400" dirty="0" smtClean="0"/>
              <a:t> </a:t>
            </a:r>
            <a:r>
              <a:rPr lang="en-US" altLang="zh-CN" sz="1400" dirty="0" smtClean="0"/>
              <a:t>scalable(</a:t>
            </a:r>
            <a:r>
              <a:rPr lang="zh-CN" altLang="en-US" sz="1400" dirty="0" smtClean="0"/>
              <a:t>可扩展的，这个不是特别清楚）</a:t>
            </a:r>
            <a:endParaRPr lang="en-US" altLang="zh-CN" sz="1400" dirty="0" smtClean="0"/>
          </a:p>
          <a:p>
            <a:r>
              <a:rPr lang="en-US" altLang="zh-CN" sz="1400" dirty="0" smtClean="0"/>
              <a:t>Fit</a:t>
            </a:r>
            <a:r>
              <a:rPr lang="zh-CN" altLang="en-US" sz="1400" dirty="0" smtClean="0"/>
              <a:t>  ：拟合</a:t>
            </a:r>
            <a:r>
              <a:rPr lang="zh-CN" altLang="en-US" sz="1400" dirty="0"/>
              <a:t>。</a:t>
            </a:r>
            <a:r>
              <a:rPr lang="en-US" altLang="zh-CN" sz="1400" dirty="0" err="1" smtClean="0"/>
              <a:t>underfit</a:t>
            </a:r>
            <a:r>
              <a:rPr lang="zh-CN" altLang="en-US" sz="1400" dirty="0" smtClean="0"/>
              <a:t> </a:t>
            </a:r>
            <a:r>
              <a:rPr lang="en-US" altLang="zh-CN" sz="1400" dirty="0" smtClean="0"/>
              <a:t>:</a:t>
            </a:r>
            <a:r>
              <a:rPr lang="zh-CN" altLang="en-US" sz="1400" dirty="0" smtClean="0"/>
              <a:t> 欠拟合；</a:t>
            </a:r>
            <a:r>
              <a:rPr lang="en-US" altLang="zh-CN" sz="1400" dirty="0" err="1" smtClean="0"/>
              <a:t>overfit</a:t>
            </a:r>
            <a:r>
              <a:rPr lang="zh-CN" altLang="en-US" sz="1400" dirty="0" smtClean="0"/>
              <a:t> </a:t>
            </a:r>
            <a:r>
              <a:rPr lang="en-US" altLang="zh-CN" sz="1400" dirty="0" smtClean="0"/>
              <a:t>:</a:t>
            </a:r>
            <a:r>
              <a:rPr lang="zh-CN" altLang="en-US" sz="1400" dirty="0" smtClean="0"/>
              <a:t> 过拟合。</a:t>
            </a:r>
            <a:endParaRPr lang="en-US" altLang="zh-CN" sz="1400" dirty="0" smtClean="0"/>
          </a:p>
          <a:p>
            <a:r>
              <a:rPr lang="en-US" altLang="zh-CN" sz="1400" dirty="0" err="1" smtClean="0"/>
              <a:t>Underfitting</a:t>
            </a:r>
            <a:r>
              <a:rPr lang="zh-CN" altLang="en-US" sz="1400" dirty="0" smtClean="0"/>
              <a:t> </a:t>
            </a:r>
            <a:r>
              <a:rPr lang="en-US" altLang="zh-CN" sz="1400" dirty="0" smtClean="0"/>
              <a:t>is</a:t>
            </a:r>
            <a:r>
              <a:rPr lang="zh-CN" altLang="en-US" sz="1400" dirty="0" smtClean="0"/>
              <a:t> </a:t>
            </a:r>
            <a:r>
              <a:rPr lang="en-US" altLang="zh-CN" sz="1400" dirty="0" smtClean="0"/>
              <a:t>often</a:t>
            </a:r>
            <a:r>
              <a:rPr lang="zh-CN" altLang="en-US" sz="1400" dirty="0" smtClean="0"/>
              <a:t> </a:t>
            </a:r>
            <a:r>
              <a:rPr lang="en-US" altLang="zh-CN" sz="1400" dirty="0" smtClean="0"/>
              <a:t>an</a:t>
            </a:r>
            <a:r>
              <a:rPr lang="zh-CN" altLang="en-US" sz="1400" dirty="0" smtClean="0"/>
              <a:t> </a:t>
            </a:r>
            <a:r>
              <a:rPr lang="en-US" altLang="zh-CN" sz="1400" dirty="0" smtClean="0"/>
              <a:t>result</a:t>
            </a:r>
            <a:r>
              <a:rPr lang="zh-CN" altLang="en-US" sz="1400" dirty="0" smtClean="0"/>
              <a:t> </a:t>
            </a:r>
            <a:r>
              <a:rPr lang="en-US" altLang="zh-CN" sz="1400" dirty="0" smtClean="0"/>
              <a:t>of</a:t>
            </a:r>
            <a:r>
              <a:rPr lang="zh-CN" altLang="en-US" sz="1400" dirty="0" smtClean="0"/>
              <a:t> </a:t>
            </a:r>
            <a:r>
              <a:rPr lang="en-US" altLang="zh-CN" sz="1400" dirty="0" smtClean="0"/>
              <a:t>excessively</a:t>
            </a:r>
            <a:r>
              <a:rPr lang="zh-CN" altLang="en-US" sz="1400" dirty="0" smtClean="0"/>
              <a:t> </a:t>
            </a:r>
            <a:r>
              <a:rPr lang="en-US" altLang="zh-CN" sz="1400" dirty="0" smtClean="0"/>
              <a:t>sample</a:t>
            </a:r>
            <a:r>
              <a:rPr lang="zh-CN" altLang="en-US" sz="1400" dirty="0" smtClean="0"/>
              <a:t> </a:t>
            </a:r>
            <a:r>
              <a:rPr lang="en-US" altLang="zh-CN" sz="1400" dirty="0" smtClean="0"/>
              <a:t>model;</a:t>
            </a:r>
            <a:endParaRPr lang="en-US" altLang="zh-CN" sz="1400" dirty="0"/>
          </a:p>
          <a:p>
            <a:r>
              <a:rPr lang="en-US" altLang="zh-CN" sz="1400" dirty="0" smtClean="0"/>
              <a:t>Evaluate</a:t>
            </a:r>
            <a:r>
              <a:rPr lang="zh-CN" altLang="en-US" sz="1400" dirty="0" smtClean="0"/>
              <a:t> </a:t>
            </a:r>
            <a:r>
              <a:rPr lang="en-US" altLang="zh-CN" sz="1400" dirty="0" smtClean="0"/>
              <a:t>model</a:t>
            </a:r>
            <a:br>
              <a:rPr lang="en-US" altLang="zh-CN" sz="1400" dirty="0" smtClean="0"/>
            </a:br>
            <a:r>
              <a:rPr lang="en-US" altLang="zh-CN" sz="1400" dirty="0" smtClean="0"/>
              <a:t>1.</a:t>
            </a:r>
            <a:r>
              <a:rPr lang="zh-CN" altLang="en-US" sz="1400" dirty="0" smtClean="0"/>
              <a:t> </a:t>
            </a:r>
            <a:r>
              <a:rPr lang="en-US" altLang="zh-CN" sz="1400" dirty="0" smtClean="0"/>
              <a:t>randomly</a:t>
            </a:r>
            <a:r>
              <a:rPr lang="zh-CN" altLang="en-US" sz="1400" dirty="0" smtClean="0"/>
              <a:t>  </a:t>
            </a:r>
            <a:r>
              <a:rPr lang="en-US" altLang="zh-CN" sz="1400" dirty="0" smtClean="0"/>
              <a:t>splitting</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heavily</a:t>
            </a:r>
            <a:r>
              <a:rPr lang="zh-CN" altLang="en-US" sz="1400" dirty="0" smtClean="0"/>
              <a:t> </a:t>
            </a:r>
            <a:r>
              <a:rPr lang="en-US" altLang="zh-CN" sz="1400" dirty="0" smtClean="0"/>
              <a:t>deep</a:t>
            </a:r>
            <a:r>
              <a:rPr lang="zh-CN" altLang="en-US" sz="1400" dirty="0" smtClean="0"/>
              <a:t> </a:t>
            </a:r>
            <a:r>
              <a:rPr lang="en-US" altLang="zh-CN" sz="1400" dirty="0" smtClean="0"/>
              <a:t>on</a:t>
            </a:r>
            <a:r>
              <a:rPr lang="zh-CN" altLang="en-US" sz="1400" dirty="0" smtClean="0"/>
              <a:t> </a:t>
            </a:r>
            <a:r>
              <a:rPr lang="en-US" altLang="zh-CN" sz="1400" dirty="0" smtClean="0"/>
              <a:t>which</a:t>
            </a:r>
            <a:r>
              <a:rPr lang="zh-CN" altLang="en-US" sz="1400" dirty="0" smtClean="0"/>
              <a:t> </a:t>
            </a:r>
            <a:r>
              <a:rPr lang="en-US" altLang="zh-CN" sz="1400" dirty="0" smtClean="0"/>
              <a:t>data</a:t>
            </a:r>
            <a:r>
              <a:rPr lang="zh-CN" altLang="en-US" sz="1400" dirty="0" smtClean="0"/>
              <a:t> </a:t>
            </a:r>
            <a:r>
              <a:rPr lang="en-US" altLang="zh-CN" sz="1400" dirty="0" smtClean="0"/>
              <a:t>point</a:t>
            </a:r>
            <a:r>
              <a:rPr lang="zh-CN" altLang="en-US" sz="1400" dirty="0" smtClean="0"/>
              <a:t> </a:t>
            </a:r>
            <a:r>
              <a:rPr lang="en-US" altLang="zh-CN" sz="1400" dirty="0" smtClean="0"/>
              <a:t>end</a:t>
            </a:r>
            <a:r>
              <a:rPr lang="zh-CN" altLang="en-US" sz="1400" dirty="0" smtClean="0"/>
              <a:t> </a:t>
            </a:r>
            <a:r>
              <a:rPr lang="en-US" altLang="zh-CN" sz="1400" dirty="0" smtClean="0"/>
              <a:t>up</a:t>
            </a:r>
            <a:r>
              <a:rPr lang="zh-CN" altLang="en-US" sz="1400" dirty="0" smtClean="0"/>
              <a:t> </a:t>
            </a:r>
            <a:r>
              <a:rPr lang="en-US" altLang="zh-CN" sz="1400" dirty="0" smtClean="0"/>
              <a:t>in</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we</a:t>
            </a:r>
            <a:r>
              <a:rPr lang="zh-CN" altLang="en-US" sz="1400" dirty="0" smtClean="0"/>
              <a:t> </a:t>
            </a:r>
            <a:r>
              <a:rPr lang="en-US" altLang="zh-CN" sz="1400" dirty="0" smtClean="0"/>
              <a:t>train</a:t>
            </a:r>
            <a:r>
              <a:rPr lang="zh-CN" altLang="en-US" sz="1400" dirty="0" smtClean="0"/>
              <a:t>  </a:t>
            </a:r>
            <a:r>
              <a:rPr lang="en-US" altLang="zh-CN" sz="1400" dirty="0" smtClean="0"/>
              <a:t>a</a:t>
            </a:r>
            <a:r>
              <a:rPr lang="zh-CN" altLang="en-US" sz="1400" dirty="0" smtClean="0"/>
              <a:t> </a:t>
            </a:r>
            <a:r>
              <a:rPr lang="en-US" altLang="zh-CN" sz="1400" dirty="0" smtClean="0"/>
              <a:t>model</a:t>
            </a:r>
            <a:r>
              <a:rPr lang="zh-CN" altLang="en-US" sz="1400" dirty="0" smtClean="0"/>
              <a:t> </a:t>
            </a:r>
            <a:r>
              <a:rPr lang="en-US" altLang="zh-CN" sz="1400" dirty="0" smtClean="0"/>
              <a:t>with</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then</a:t>
            </a:r>
            <a:r>
              <a:rPr lang="zh-CN" altLang="en-US" sz="1400" dirty="0" smtClean="0"/>
              <a:t> </a:t>
            </a:r>
            <a:r>
              <a:rPr lang="en-US" altLang="zh-CN" sz="1400" dirty="0" smtClean="0"/>
              <a:t>valid</a:t>
            </a:r>
            <a:r>
              <a:rPr lang="zh-CN" altLang="en-US" sz="1400" dirty="0" smtClean="0"/>
              <a:t> </a:t>
            </a:r>
            <a:r>
              <a:rPr lang="en-US" altLang="zh-CN" sz="1400" dirty="0" smtClean="0"/>
              <a:t>with</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smtClean="0"/>
              <a:t>If</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high</a:t>
            </a:r>
            <a:r>
              <a:rPr lang="zh-CN" altLang="en-US" sz="1400" dirty="0" smtClean="0"/>
              <a:t> </a:t>
            </a:r>
            <a:r>
              <a:rPr lang="en-US" altLang="zh-CN" sz="1400" dirty="0" smtClean="0"/>
              <a:t>or</a:t>
            </a:r>
            <a:r>
              <a:rPr lang="zh-CN" altLang="en-US" sz="1400" dirty="0" smtClean="0"/>
              <a:t> </a:t>
            </a:r>
            <a:r>
              <a:rPr lang="en-US" altLang="zh-CN" sz="1400" dirty="0" smtClean="0"/>
              <a:t>terrible,</a:t>
            </a:r>
            <a:r>
              <a:rPr lang="zh-CN" altLang="en-US" sz="1400" dirty="0" smtClean="0"/>
              <a:t> </a:t>
            </a:r>
            <a:r>
              <a:rPr lang="en-US" altLang="zh-CN" sz="1400" dirty="0" smtClean="0"/>
              <a:t>so</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adjust</a:t>
            </a:r>
            <a:r>
              <a:rPr lang="zh-CN" altLang="en-US" sz="1400" dirty="0" smtClean="0"/>
              <a:t> </a:t>
            </a:r>
            <a:r>
              <a:rPr lang="en-US" altLang="zh-CN" sz="1400" dirty="0" smtClean="0"/>
              <a:t>any</a:t>
            </a:r>
            <a:r>
              <a:rPr lang="zh-CN" altLang="en-US" sz="1400" dirty="0" smtClean="0"/>
              <a:t> </a:t>
            </a:r>
            <a:r>
              <a:rPr lang="en-US" altLang="zh-CN" sz="1400" dirty="0" smtClean="0"/>
              <a:t>parameters</a:t>
            </a:r>
            <a:r>
              <a:rPr lang="zh-CN" altLang="en-US" sz="1400" dirty="0" smtClean="0"/>
              <a:t> </a:t>
            </a:r>
            <a:r>
              <a:rPr lang="en-US" altLang="zh-CN" sz="1400" dirty="0" smtClean="0"/>
              <a:t>which</a:t>
            </a:r>
            <a:r>
              <a:rPr lang="zh-CN" altLang="en-US" sz="1400" dirty="0" smtClean="0"/>
              <a:t> </a:t>
            </a:r>
            <a:r>
              <a:rPr lang="en-US" altLang="zh-CN" sz="1400" dirty="0" smtClean="0"/>
              <a:t>can</a:t>
            </a:r>
            <a:r>
              <a:rPr lang="zh-CN" altLang="en-US" sz="1400" dirty="0" smtClean="0"/>
              <a:t> </a:t>
            </a:r>
            <a:r>
              <a:rPr lang="en-US" altLang="zh-CN" sz="1400" dirty="0" smtClean="0"/>
              <a:t>dream</a:t>
            </a:r>
            <a:r>
              <a:rPr lang="zh-CN" altLang="en-US" sz="1400" dirty="0" smtClean="0"/>
              <a:t> </a:t>
            </a:r>
            <a:r>
              <a:rPr lang="en-US" altLang="zh-CN" sz="1400" dirty="0" smtClean="0"/>
              <a:t>up</a:t>
            </a:r>
            <a:r>
              <a:rPr lang="zh-CN" altLang="en-US" sz="1400" dirty="0" smtClean="0"/>
              <a:t> </a:t>
            </a:r>
            <a:r>
              <a:rPr lang="en-US" altLang="zh-CN" sz="1400" dirty="0" smtClean="0"/>
              <a:t>,then</a:t>
            </a:r>
            <a:r>
              <a:rPr lang="zh-CN" altLang="en-US" sz="1400" dirty="0" smtClean="0"/>
              <a:t> </a:t>
            </a:r>
            <a:r>
              <a:rPr lang="en-US" altLang="zh-CN" sz="1400" dirty="0" smtClean="0"/>
              <a:t>we</a:t>
            </a:r>
            <a:r>
              <a:rPr lang="zh-CN" altLang="en-US" sz="1400" dirty="0" smtClean="0"/>
              <a:t> </a:t>
            </a:r>
            <a:r>
              <a:rPr lang="en-US" altLang="zh-CN" sz="1400" dirty="0" smtClean="0"/>
              <a:t>well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3:</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not</a:t>
            </a:r>
            <a:r>
              <a:rPr lang="zh-CN" altLang="en-US" sz="1400" dirty="0" smtClean="0"/>
              <a:t> </a:t>
            </a:r>
            <a:r>
              <a:rPr lang="en-US" altLang="zh-CN" sz="1400" dirty="0" smtClean="0"/>
              <a:t>stop</a:t>
            </a:r>
            <a:r>
              <a:rPr lang="zh-CN" altLang="en-US" sz="1400" dirty="0" smtClean="0"/>
              <a:t> </a:t>
            </a:r>
            <a:r>
              <a:rPr lang="en-US" altLang="zh-CN" sz="1400" dirty="0" err="1" smtClean="0"/>
              <a:t>unitll</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low.</a:t>
            </a:r>
            <a:r>
              <a:rPr lang="zh-CN" altLang="en-US" sz="1400" dirty="0" smtClean="0"/>
              <a:t> </a:t>
            </a:r>
            <a:r>
              <a:rPr lang="en-US" altLang="zh-CN" sz="1400" dirty="0" smtClean="0"/>
              <a:t>Otherwise</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a:t/>
            </a:r>
            <a:br>
              <a:rPr lang="en-US" altLang="zh-CN" sz="1400" dirty="0"/>
            </a:br>
            <a:r>
              <a:rPr lang="zh-CN" altLang="en-US" sz="1400" dirty="0" smtClean="0"/>
              <a:t>    </a:t>
            </a:r>
            <a:r>
              <a:rPr lang="en-US" altLang="zh-CN" sz="1400" dirty="0" smtClean="0"/>
              <a:t>so</a:t>
            </a:r>
            <a:r>
              <a:rPr lang="zh-CN" altLang="en-US" sz="1400" dirty="0" smtClean="0"/>
              <a:t> </a:t>
            </a:r>
            <a:r>
              <a:rPr lang="en-US" altLang="zh-CN" sz="1400" dirty="0" smtClean="0"/>
              <a:t>this</a:t>
            </a:r>
            <a:r>
              <a:rPr lang="zh-CN" altLang="en-US" sz="1400" dirty="0" smtClean="0"/>
              <a:t> </a:t>
            </a:r>
            <a:r>
              <a:rPr lang="en-US" altLang="zh-CN" sz="1400" dirty="0" smtClean="0"/>
              <a:t>method</a:t>
            </a:r>
            <a:r>
              <a:rPr lang="zh-CN" altLang="en-US" sz="1400" dirty="0" smtClean="0"/>
              <a:t> </a:t>
            </a:r>
            <a:r>
              <a:rPr lang="en-US" altLang="zh-CN" sz="1400" dirty="0" smtClean="0"/>
              <a:t>is</a:t>
            </a:r>
            <a:r>
              <a:rPr lang="zh-CN" altLang="en-US" sz="1400" dirty="0"/>
              <a:t> </a:t>
            </a:r>
            <a:r>
              <a:rPr lang="en-US" altLang="zh-CN" sz="1400" dirty="0" smtClean="0"/>
              <a:t>no</a:t>
            </a:r>
            <a:r>
              <a:rPr lang="zh-CN" altLang="en-US" sz="1400" dirty="0" smtClean="0"/>
              <a:t> </a:t>
            </a:r>
            <a:r>
              <a:rPr lang="en-US" altLang="zh-CN" sz="1400" dirty="0" smtClean="0"/>
              <a:t>longer</a:t>
            </a:r>
            <a:r>
              <a:rPr lang="zh-CN" altLang="en-US" sz="1400" dirty="0" smtClean="0"/>
              <a:t> </a:t>
            </a:r>
            <a:r>
              <a:rPr lang="en-US" altLang="zh-CN" sz="1400" dirty="0" smtClean="0"/>
              <a:t>fair</a:t>
            </a:r>
            <a:r>
              <a:rPr lang="zh-CN" altLang="en-US" sz="1400" dirty="0" smtClean="0"/>
              <a:t> </a:t>
            </a:r>
            <a:r>
              <a:rPr lang="en-US" altLang="zh-CN" sz="1400" dirty="0" smtClean="0"/>
              <a:t>for</a:t>
            </a:r>
            <a:r>
              <a:rPr lang="zh-CN" altLang="en-US" sz="1400" dirty="0" smtClean="0"/>
              <a:t> </a:t>
            </a:r>
            <a:r>
              <a:rPr lang="en-US" altLang="zh-CN" sz="1400" dirty="0" smtClean="0"/>
              <a:t>test</a:t>
            </a:r>
            <a:r>
              <a:rPr lang="zh-CN" altLang="en-US" sz="1400" dirty="0" smtClean="0"/>
              <a:t> </a:t>
            </a:r>
            <a:r>
              <a:rPr lang="en-US" altLang="zh-CN" sz="1400" dirty="0" smtClean="0"/>
              <a:t>dataset.</a:t>
            </a:r>
            <a:r>
              <a:rPr lang="en-US" altLang="zh-CN" sz="1400" dirty="0"/>
              <a:t/>
            </a:r>
            <a:br>
              <a:rPr lang="en-US" altLang="zh-CN" sz="1400" dirty="0"/>
            </a:br>
            <a:r>
              <a:rPr lang="en-US" altLang="zh-CN" sz="1400" dirty="0" smtClean="0"/>
              <a:t>2.</a:t>
            </a:r>
            <a:r>
              <a:rPr lang="zh-CN" altLang="en-US" sz="1400" dirty="0" smtClean="0"/>
              <a:t> </a:t>
            </a:r>
            <a:r>
              <a:rPr lang="en-US" altLang="zh-CN" sz="1400" dirty="0" smtClean="0"/>
              <a:t>there</a:t>
            </a:r>
            <a:r>
              <a:rPr lang="zh-CN" altLang="en-US" sz="1400" dirty="0" smtClean="0"/>
              <a:t> </a:t>
            </a:r>
            <a:r>
              <a:rPr lang="en-US" altLang="zh-CN" sz="1400" dirty="0" smtClean="0"/>
              <a:t>are</a:t>
            </a:r>
            <a:r>
              <a:rPr lang="zh-CN" altLang="en-US" sz="1400" dirty="0" smtClean="0"/>
              <a:t> </a:t>
            </a:r>
            <a:r>
              <a:rPr lang="en-US" altLang="zh-CN" sz="1400" dirty="0" smtClean="0"/>
              <a:t>three</a:t>
            </a:r>
            <a:r>
              <a:rPr lang="zh-CN" altLang="en-US" sz="1400" dirty="0" smtClean="0"/>
              <a:t> </a:t>
            </a:r>
            <a:r>
              <a:rPr lang="en-US" altLang="zh-CN" sz="1400" dirty="0" smtClean="0"/>
              <a:t>common</a:t>
            </a:r>
            <a:r>
              <a:rPr lang="zh-CN" altLang="en-US" sz="1400" dirty="0" smtClean="0"/>
              <a:t> </a:t>
            </a:r>
            <a:r>
              <a:rPr lang="en-US" altLang="zh-CN" sz="1400" dirty="0" smtClean="0"/>
              <a:t>methods</a:t>
            </a:r>
            <a:r>
              <a:rPr lang="zh-CN" altLang="en-US" sz="1400" dirty="0" smtClean="0"/>
              <a:t> </a:t>
            </a:r>
            <a:r>
              <a:rPr lang="en-US" altLang="zh-CN" sz="1400" dirty="0" smtClean="0"/>
              <a:t>to</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a:t>
            </a:r>
            <a:r>
              <a:rPr lang="zh-CN" altLang="en-US" sz="1400" dirty="0" smtClean="0"/>
              <a:t> </a:t>
            </a:r>
            <a:r>
              <a:rPr lang="en-US" altLang="zh-CN" sz="1400" dirty="0" smtClean="0"/>
              <a:t>order</a:t>
            </a:r>
            <a:r>
              <a:rPr lang="zh-CN" altLang="en-US" sz="1400" dirty="0" smtClean="0"/>
              <a:t> </a:t>
            </a:r>
            <a:r>
              <a:rPr lang="en-US" altLang="zh-CN" sz="1400" dirty="0" smtClean="0"/>
              <a:t>to</a:t>
            </a:r>
            <a:r>
              <a:rPr lang="zh-CN" altLang="en-US" sz="1400" dirty="0" smtClean="0"/>
              <a:t> </a:t>
            </a:r>
            <a:r>
              <a:rPr lang="en-US" altLang="zh-CN" sz="1400" dirty="0" smtClean="0"/>
              <a:t>solve</a:t>
            </a:r>
            <a:r>
              <a:rPr lang="zh-CN" altLang="en-US" sz="1400" dirty="0" smtClean="0"/>
              <a:t> </a:t>
            </a:r>
            <a:r>
              <a:rPr lang="en-US" altLang="zh-CN" sz="1400" dirty="0" smtClean="0"/>
              <a:t>the</a:t>
            </a:r>
            <a:r>
              <a:rPr lang="zh-CN" altLang="en-US" sz="1400" dirty="0" smtClean="0"/>
              <a:t> </a:t>
            </a:r>
            <a:r>
              <a:rPr lang="en-US" altLang="zh-CN" sz="1400" dirty="0" smtClean="0"/>
              <a:t>problem</a:t>
            </a:r>
            <a:r>
              <a:rPr lang="zh-CN" altLang="en-US" sz="1400" dirty="0" smtClean="0"/>
              <a:t> </a:t>
            </a:r>
            <a:r>
              <a:rPr lang="en-US" altLang="zh-CN" sz="1400" dirty="0" smtClean="0"/>
              <a:t>mentioned</a:t>
            </a:r>
            <a:r>
              <a:rPr lang="zh-CN" altLang="en-US" sz="1400" dirty="0" smtClean="0"/>
              <a:t> </a:t>
            </a:r>
            <a:r>
              <a:rPr lang="en-US" altLang="zh-CN" sz="1400" dirty="0" smtClean="0"/>
              <a:t>above?</a:t>
            </a:r>
            <a:br>
              <a:rPr lang="en-US" altLang="zh-CN" sz="1400" dirty="0" smtClean="0"/>
            </a:br>
            <a:r>
              <a:rPr lang="zh-CN" altLang="en-US" sz="1400" dirty="0" smtClean="0"/>
              <a:t>    </a:t>
            </a:r>
            <a:r>
              <a:rPr lang="en-US" altLang="zh-CN" sz="1400" dirty="0" smtClean="0"/>
              <a:t>2.1:</a:t>
            </a:r>
            <a:r>
              <a:rPr lang="zh-CN" altLang="en-US" sz="1400" dirty="0" smtClean="0"/>
              <a:t> </a:t>
            </a:r>
            <a:r>
              <a:rPr lang="en-US" altLang="zh-CN" sz="1400" dirty="0" smtClean="0"/>
              <a:t>hold-out</a:t>
            </a:r>
            <a:r>
              <a:rPr lang="zh-CN" altLang="en-US" sz="1400" dirty="0" smtClean="0"/>
              <a:t> </a:t>
            </a:r>
            <a:r>
              <a:rPr lang="en-US" altLang="zh-CN" sz="1400" dirty="0" smtClean="0"/>
              <a:t>validation:</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such</a:t>
            </a:r>
            <a:r>
              <a:rPr lang="zh-CN" altLang="en-US" sz="1400" dirty="0" smtClean="0"/>
              <a:t> </a:t>
            </a:r>
            <a:r>
              <a:rPr lang="en-US" altLang="zh-CN" sz="1400" dirty="0" smtClean="0"/>
              <a:t>as</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If</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more</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of</a:t>
            </a:r>
            <a:r>
              <a:rPr lang="zh-CN" altLang="en-US" sz="1400" dirty="0" smtClean="0"/>
              <a:t> </a:t>
            </a:r>
            <a:r>
              <a:rPr lang="en-US" altLang="zh-CN" sz="1400" dirty="0" smtClean="0"/>
              <a:t>this</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is</a:t>
            </a:r>
            <a:r>
              <a:rPr lang="zh-CN" altLang="en-US" sz="1400" dirty="0" smtClean="0"/>
              <a:t> </a:t>
            </a:r>
            <a:r>
              <a:rPr lang="en-US" altLang="zh-CN" sz="1400" dirty="0" smtClean="0"/>
              <a:t>98%</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if</a:t>
            </a:r>
            <a:r>
              <a:rPr lang="zh-CN" altLang="en-US" sz="1400" dirty="0" smtClean="0"/>
              <a:t> </a:t>
            </a:r>
            <a:r>
              <a:rPr lang="en-US" altLang="zh-CN" sz="1400" dirty="0" smtClean="0"/>
              <a:t>less</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is</a:t>
            </a:r>
            <a:r>
              <a:rPr lang="zh-CN" altLang="en-US" sz="1400" dirty="0" smtClean="0"/>
              <a:t> </a:t>
            </a:r>
            <a:r>
              <a:rPr lang="en-US" altLang="zh-CN" sz="1400" dirty="0" smtClean="0"/>
              <a:t>6:2:2.</a:t>
            </a:r>
            <a:br>
              <a:rPr lang="en-US" altLang="zh-CN" sz="1400" dirty="0" smtClean="0"/>
            </a:br>
            <a:r>
              <a:rPr lang="zh-CN" altLang="en-US" sz="1400" dirty="0" smtClean="0"/>
              <a:t>    </a:t>
            </a:r>
            <a:r>
              <a:rPr lang="en-US" altLang="zh-CN" sz="1400" dirty="0" smtClean="0"/>
              <a:t>2.2</a:t>
            </a:r>
            <a:r>
              <a:rPr lang="zh-CN" altLang="en-US" sz="1400" dirty="0" smtClean="0"/>
              <a:t> </a:t>
            </a:r>
            <a:r>
              <a:rPr lang="en-US" altLang="zh-CN" sz="1400" dirty="0" smtClean="0"/>
              <a:t>:</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split</a:t>
            </a:r>
            <a:r>
              <a:rPr lang="zh-CN" altLang="en-US" sz="1400" dirty="0" smtClean="0"/>
              <a:t> </a:t>
            </a:r>
            <a:r>
              <a:rPr lang="en-US" altLang="zh-CN" sz="1400" dirty="0" smtClean="0"/>
              <a:t>into</a:t>
            </a:r>
            <a:r>
              <a:rPr lang="zh-CN" altLang="en-US" sz="1400" dirty="0" smtClean="0"/>
              <a:t> </a:t>
            </a:r>
            <a:r>
              <a:rPr lang="en-US" altLang="zh-CN" sz="1400" dirty="0" smtClean="0"/>
              <a:t>k</a:t>
            </a:r>
            <a:r>
              <a:rPr lang="zh-CN" altLang="en-US" sz="1400" dirty="0" smtClean="0"/>
              <a:t> </a:t>
            </a:r>
            <a:r>
              <a:rPr lang="en-US" altLang="zh-CN" sz="1400" dirty="0" smtClean="0"/>
              <a:t>subsets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must</a:t>
            </a:r>
            <a:r>
              <a:rPr lang="zh-CN" altLang="en-US" sz="1400" dirty="0" smtClean="0"/>
              <a:t> </a:t>
            </a:r>
            <a:r>
              <a:rPr lang="en-US" altLang="zh-CN" sz="1400" dirty="0" smtClean="0"/>
              <a:t>be</a:t>
            </a:r>
            <a:r>
              <a:rPr lang="zh-CN" altLang="en-US" sz="1400" dirty="0" smtClean="0"/>
              <a:t> </a:t>
            </a:r>
            <a:r>
              <a:rPr lang="en-US" altLang="zh-CN" sz="1400" dirty="0" smtClean="0"/>
              <a:t>each</a:t>
            </a:r>
            <a:r>
              <a:rPr lang="zh-CN" altLang="en-US" sz="1400" dirty="0" smtClean="0"/>
              <a:t> </a:t>
            </a:r>
            <a:r>
              <a:rPr lang="en-US" altLang="zh-CN" sz="1400" dirty="0" smtClean="0"/>
              <a:t>of</a:t>
            </a:r>
            <a:r>
              <a:rPr lang="zh-CN" altLang="en-US" sz="1400" dirty="0" smtClean="0"/>
              <a:t> </a:t>
            </a:r>
            <a:r>
              <a:rPr lang="en-US" altLang="zh-CN" sz="1400" dirty="0" smtClean="0"/>
              <a:t>the</a:t>
            </a:r>
            <a:r>
              <a:rPr lang="zh-CN" altLang="en-US" sz="1400" dirty="0" smtClean="0"/>
              <a:t> </a:t>
            </a:r>
            <a:r>
              <a:rPr lang="en-US" altLang="zh-CN" sz="1400" dirty="0" smtClean="0"/>
              <a:t>subsets</a:t>
            </a:r>
            <a:r>
              <a:rPr lang="zh-CN" altLang="en-US" sz="1400" dirty="0" smtClean="0"/>
              <a:t> </a:t>
            </a:r>
            <a:r>
              <a:rPr lang="en-US" altLang="zh-CN" sz="1400" dirty="0" smtClean="0"/>
              <a:t>and</a:t>
            </a:r>
            <a:r>
              <a:rPr lang="zh-CN" altLang="en-US" sz="1400" dirty="0" smtClean="0"/>
              <a:t> </a:t>
            </a:r>
            <a:r>
              <a:rPr lang="en-US" altLang="zh-CN" sz="1400" dirty="0" smtClean="0"/>
              <a:t>other</a:t>
            </a:r>
            <a:r>
              <a:rPr lang="zh-CN" altLang="en-US" sz="1400" dirty="0" smtClean="0"/>
              <a:t> </a:t>
            </a:r>
            <a:r>
              <a:rPr lang="en-US" altLang="zh-CN" sz="1400" dirty="0" smtClean="0"/>
              <a:t>subsets</a:t>
            </a:r>
            <a:r>
              <a:rPr lang="zh-CN" altLang="en-US" sz="1400" dirty="0" smtClean="0"/>
              <a:t> </a:t>
            </a:r>
            <a:r>
              <a:rPr lang="en-US" altLang="zh-CN" sz="1400" dirty="0" smtClean="0"/>
              <a:t>are</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err="1" smtClean="0"/>
              <a:t>validation.the</a:t>
            </a:r>
            <a:r>
              <a:rPr lang="zh-CN" altLang="en-US" sz="1400" dirty="0" smtClean="0"/>
              <a:t> </a:t>
            </a:r>
            <a:r>
              <a:rPr lang="en-US" altLang="zh-CN" sz="1400" dirty="0" smtClean="0"/>
              <a:t>disadvantage</a:t>
            </a:r>
            <a:r>
              <a:rPr lang="zh-CN" altLang="en-US" sz="1400" dirty="0" smtClean="0"/>
              <a:t> </a:t>
            </a:r>
            <a:r>
              <a:rPr lang="en-US" altLang="zh-CN" sz="1400" dirty="0" smtClean="0"/>
              <a:t>is</a:t>
            </a:r>
            <a:r>
              <a:rPr lang="zh-CN" altLang="en-US" sz="1400" dirty="0" smtClean="0"/>
              <a:t> </a:t>
            </a:r>
            <a:r>
              <a:rPr lang="en-US" altLang="zh-CN" sz="1400" dirty="0" smtClean="0"/>
              <a:t>time-consumed</a:t>
            </a:r>
            <a:r>
              <a:rPr lang="zh-CN" altLang="en-US" sz="1400" dirty="0" smtClean="0"/>
              <a:t> </a:t>
            </a:r>
            <a:r>
              <a:rPr lang="en-US" altLang="zh-CN" sz="1400" dirty="0" smtClean="0"/>
              <a:t>,the</a:t>
            </a:r>
            <a:r>
              <a:rPr lang="zh-CN" altLang="en-US" sz="1400" dirty="0" smtClean="0"/>
              <a:t> </a:t>
            </a:r>
            <a:r>
              <a:rPr lang="en-US" altLang="zh-CN" sz="1400" dirty="0" smtClean="0"/>
              <a:t>advantage</a:t>
            </a:r>
            <a:r>
              <a:rPr lang="zh-CN" altLang="en-US" sz="1400" dirty="0" smtClean="0"/>
              <a:t> </a:t>
            </a:r>
            <a:r>
              <a:rPr lang="en-US" altLang="zh-CN" sz="1400" dirty="0" smtClean="0"/>
              <a:t>is</a:t>
            </a:r>
            <a:r>
              <a:rPr lang="zh-CN" altLang="en-US" sz="1400" dirty="0" smtClean="0"/>
              <a:t> </a:t>
            </a:r>
            <a:r>
              <a:rPr lang="en-US" altLang="zh-CN" sz="1400" dirty="0" smtClean="0"/>
              <a:t>that</a:t>
            </a:r>
            <a:r>
              <a:rPr lang="zh-CN" altLang="en-US" sz="1400" dirty="0" smtClean="0"/>
              <a:t> </a:t>
            </a:r>
            <a:r>
              <a:rPr lang="en-US" altLang="zh-CN" sz="1400" dirty="0" smtClean="0"/>
              <a:t>each</a:t>
            </a:r>
            <a:r>
              <a:rPr lang="zh-CN" altLang="en-US" sz="1400" dirty="0" smtClean="0"/>
              <a:t> </a:t>
            </a:r>
            <a:r>
              <a:rPr lang="en-US" altLang="zh-CN" sz="1400" dirty="0" smtClean="0"/>
              <a:t>dataset</a:t>
            </a:r>
            <a:r>
              <a:rPr lang="zh-CN" altLang="en-US" sz="1400" dirty="0" smtClean="0"/>
              <a:t> </a:t>
            </a:r>
            <a:r>
              <a:rPr lang="en-US" altLang="zh-CN" sz="1400" dirty="0" smtClean="0"/>
              <a:t>becomes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smtClean="0"/>
              <a:t>variance</a:t>
            </a:r>
            <a:r>
              <a:rPr lang="zh-CN" altLang="en-US" sz="1400" dirty="0" smtClean="0"/>
              <a:t> </a:t>
            </a:r>
            <a:r>
              <a:rPr lang="en-US" altLang="zh-CN" sz="1400" dirty="0" smtClean="0"/>
              <a:t>is</a:t>
            </a:r>
            <a:r>
              <a:rPr lang="zh-CN" altLang="en-US" sz="1400" dirty="0" smtClean="0"/>
              <a:t> </a:t>
            </a:r>
            <a:r>
              <a:rPr lang="en-US" altLang="zh-CN" sz="1400" dirty="0" smtClean="0"/>
              <a:t>reduced</a:t>
            </a:r>
            <a:r>
              <a:rPr lang="zh-CN" altLang="en-US" sz="1400" dirty="0" smtClean="0"/>
              <a:t> </a:t>
            </a:r>
            <a:r>
              <a:rPr lang="en-US" altLang="zh-CN" sz="1400" dirty="0" smtClean="0"/>
              <a:t>as</a:t>
            </a:r>
            <a:r>
              <a:rPr lang="zh-CN" altLang="en-US" sz="1400" dirty="0" smtClean="0"/>
              <a:t> </a:t>
            </a:r>
            <a:r>
              <a:rPr lang="en-US" altLang="zh-CN" sz="1400" dirty="0" smtClean="0"/>
              <a:t>k</a:t>
            </a:r>
            <a:r>
              <a:rPr lang="zh-CN" altLang="en-US" sz="1400" dirty="0" smtClean="0"/>
              <a:t> </a:t>
            </a:r>
            <a:r>
              <a:rPr lang="en-US" altLang="zh-CN" sz="1400" dirty="0" smtClean="0"/>
              <a:t>is</a:t>
            </a:r>
            <a:r>
              <a:rPr lang="zh-CN" altLang="en-US" sz="1400" dirty="0" smtClean="0"/>
              <a:t>  </a:t>
            </a:r>
            <a:r>
              <a:rPr lang="en-US" altLang="zh-CN" sz="1400" dirty="0" err="1" smtClean="0"/>
              <a:t>incresed</a:t>
            </a:r>
            <a:r>
              <a:rPr lang="en-US" altLang="zh-CN" sz="1400" dirty="0" smtClean="0"/>
              <a:t>.</a:t>
            </a:r>
            <a:br>
              <a:rPr lang="en-US" altLang="zh-CN" sz="1400" dirty="0" smtClean="0"/>
            </a:br>
            <a:r>
              <a:rPr lang="zh-CN" altLang="en-US" sz="1400" dirty="0" smtClean="0"/>
              <a:t>    </a:t>
            </a:r>
            <a:r>
              <a:rPr lang="en-US" altLang="zh-CN" sz="1400" dirty="0" smtClean="0"/>
              <a:t>2.3</a:t>
            </a:r>
            <a:r>
              <a:rPr lang="zh-CN" altLang="en-US" sz="1400" dirty="0" smtClean="0"/>
              <a:t> </a:t>
            </a:r>
            <a:r>
              <a:rPr lang="en-US" altLang="zh-CN" sz="1400" dirty="0" smtClean="0"/>
              <a:t>:</a:t>
            </a:r>
            <a:r>
              <a:rPr lang="zh-CN" altLang="en-US" sz="1400" dirty="0" smtClean="0"/>
              <a:t> </a:t>
            </a:r>
            <a:r>
              <a:rPr lang="en-US" altLang="zh-CN" sz="1400" dirty="0" smtClean="0"/>
              <a:t>leave-one-out</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extreme</a:t>
            </a:r>
            <a:r>
              <a:rPr lang="zh-CN" altLang="en-US" sz="1400" dirty="0" smtClean="0"/>
              <a:t> </a:t>
            </a:r>
            <a:r>
              <a:rPr lang="en-US" altLang="zh-CN" sz="1400" dirty="0" smtClean="0"/>
              <a:t>condition</a:t>
            </a:r>
            <a:r>
              <a:rPr lang="zh-CN" altLang="en-US" sz="1400" dirty="0" smtClean="0"/>
              <a:t> </a:t>
            </a:r>
            <a:r>
              <a:rPr lang="en-US" altLang="zh-CN" sz="1400" dirty="0" smtClean="0"/>
              <a:t>of</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,with</a:t>
            </a:r>
            <a:r>
              <a:rPr lang="zh-CN" altLang="en-US" sz="1400" dirty="0" smtClean="0"/>
              <a:t> </a:t>
            </a:r>
            <a:r>
              <a:rPr lang="en-US" altLang="zh-CN" sz="1400" dirty="0" smtClean="0"/>
              <a:t>k</a:t>
            </a:r>
            <a:r>
              <a:rPr lang="zh-CN" altLang="en-US" sz="1400" dirty="0" smtClean="0"/>
              <a:t> </a:t>
            </a:r>
            <a:r>
              <a:rPr lang="en-US" altLang="zh-CN" sz="1400" dirty="0" smtClean="0"/>
              <a:t>equals</a:t>
            </a:r>
            <a:r>
              <a:rPr lang="zh-CN" altLang="en-US" sz="1400" dirty="0" smtClean="0"/>
              <a:t> </a:t>
            </a:r>
            <a:r>
              <a:rPr lang="en-US" altLang="zh-CN" sz="1400" dirty="0" smtClean="0"/>
              <a:t>N</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the</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a:t> </a:t>
            </a:r>
            <a:r>
              <a:rPr lang="en-US" altLang="zh-CN" sz="1400" dirty="0" smtClean="0"/>
              <a:t>Each</a:t>
            </a:r>
            <a:r>
              <a:rPr lang="zh-CN" altLang="en-US" sz="1400" dirty="0" smtClean="0"/>
              <a:t> </a:t>
            </a:r>
            <a:r>
              <a:rPr lang="en-US" altLang="zh-CN" sz="1400" dirty="0" smtClean="0"/>
              <a:t>time</a:t>
            </a:r>
            <a:r>
              <a:rPr lang="zh-CN" altLang="en-US" sz="1400" dirty="0" smtClean="0"/>
              <a:t> </a:t>
            </a:r>
            <a:r>
              <a:rPr lang="en-US" altLang="zh-CN" sz="1400" dirty="0" smtClean="0"/>
              <a:t>one</a:t>
            </a:r>
            <a:r>
              <a:rPr lang="zh-CN" altLang="en-US" sz="1400" dirty="0" smtClean="0"/>
              <a:t> </a:t>
            </a:r>
            <a:r>
              <a:rPr lang="en-US" altLang="zh-CN" sz="1400" dirty="0" smtClean="0"/>
              <a:t>element</a:t>
            </a:r>
            <a:r>
              <a:rPr lang="zh-CN" altLang="en-US" sz="1400" dirty="0" smtClean="0"/>
              <a:t> </a:t>
            </a:r>
            <a:r>
              <a:rPr lang="en-US" altLang="zh-CN" sz="1400" dirty="0" smtClean="0"/>
              <a:t>is</a:t>
            </a:r>
            <a:r>
              <a:rPr lang="zh-CN" altLang="en-US" sz="1400" dirty="0" smtClean="0"/>
              <a:t> </a:t>
            </a:r>
            <a:r>
              <a:rPr lang="en-US" altLang="zh-CN" sz="1400" dirty="0" smtClean="0"/>
              <a:t>test</a:t>
            </a:r>
            <a:r>
              <a:rPr lang="zh-CN" altLang="en-US" sz="1400" dirty="0" smtClean="0"/>
              <a:t> </a:t>
            </a:r>
            <a:r>
              <a:rPr lang="en-US" altLang="zh-CN" sz="1400" dirty="0" err="1" smtClean="0"/>
              <a:t>dataset,and</a:t>
            </a:r>
            <a:r>
              <a:rPr lang="zh-CN" altLang="en-US" sz="1400" dirty="0" smtClean="0"/>
              <a:t> </a:t>
            </a:r>
            <a:r>
              <a:rPr lang="en-US" altLang="zh-CN" sz="1400" dirty="0" smtClean="0"/>
              <a:t>the</a:t>
            </a:r>
            <a:r>
              <a:rPr lang="zh-CN" altLang="en-US" sz="1400" dirty="0" smtClean="0"/>
              <a:t> </a:t>
            </a:r>
            <a:r>
              <a:rPr lang="en-US" altLang="zh-CN" sz="1400" dirty="0" smtClean="0"/>
              <a:t>other</a:t>
            </a:r>
            <a:r>
              <a:rPr lang="zh-CN" altLang="en-US" sz="1400" dirty="0" smtClean="0"/>
              <a:t> </a:t>
            </a:r>
            <a:r>
              <a:rPr lang="en-US" altLang="zh-CN" sz="1400" dirty="0" smtClean="0"/>
              <a:t>is</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err="1" smtClean="0"/>
              <a:t>loocv</a:t>
            </a:r>
            <a:r>
              <a:rPr lang="zh-CN" altLang="en-US" sz="1400" dirty="0" smtClean="0"/>
              <a:t> </a:t>
            </a:r>
            <a:r>
              <a:rPr lang="en-US" altLang="zh-CN" sz="1400" dirty="0" smtClean="0"/>
              <a:t>is</a:t>
            </a:r>
            <a:r>
              <a:rPr lang="zh-CN" altLang="en-US" sz="1400" dirty="0" smtClean="0"/>
              <a:t> </a:t>
            </a:r>
            <a:r>
              <a:rPr lang="en-US" altLang="zh-CN" sz="1400" dirty="0" smtClean="0"/>
              <a:t>computationally</a:t>
            </a:r>
            <a:r>
              <a:rPr lang="zh-CN" altLang="en-US" sz="1400" dirty="0" smtClean="0"/>
              <a:t> </a:t>
            </a:r>
            <a:r>
              <a:rPr lang="en-US" altLang="zh-CN" sz="1400" dirty="0" smtClean="0"/>
              <a:t>intensive.</a:t>
            </a:r>
          </a:p>
          <a:p>
            <a:r>
              <a:rPr lang="en-US" altLang="zh-CN" sz="1400" dirty="0" smtClean="0"/>
              <a:t>Which</a:t>
            </a:r>
            <a:r>
              <a:rPr lang="zh-CN" altLang="en-US" sz="1400" dirty="0" smtClean="0"/>
              <a:t> </a:t>
            </a:r>
            <a:r>
              <a:rPr lang="en-US" altLang="zh-CN" sz="1400" dirty="0" smtClean="0"/>
              <a:t>validation</a:t>
            </a:r>
            <a:r>
              <a:rPr lang="zh-CN" altLang="en-US" sz="1400" dirty="0" smtClean="0"/>
              <a:t> </a:t>
            </a:r>
            <a:r>
              <a:rPr lang="en-US" altLang="zh-CN" sz="1400" dirty="0" smtClean="0"/>
              <a:t>strategy</a:t>
            </a:r>
            <a:r>
              <a:rPr lang="zh-CN" altLang="en-US" sz="1400" dirty="0" smtClean="0"/>
              <a:t> </a:t>
            </a:r>
            <a:r>
              <a:rPr lang="en-US" altLang="zh-CN" sz="1400" dirty="0" smtClean="0"/>
              <a:t>should</a:t>
            </a:r>
            <a:r>
              <a:rPr lang="zh-CN" altLang="en-US" sz="1400" dirty="0" smtClean="0"/>
              <a:t> </a:t>
            </a:r>
            <a:r>
              <a:rPr lang="en-US" altLang="zh-CN" sz="1400" dirty="0" smtClean="0"/>
              <a:t>we</a:t>
            </a:r>
            <a:r>
              <a:rPr lang="zh-CN" altLang="en-US" sz="1400" dirty="0" smtClean="0"/>
              <a:t> </a:t>
            </a:r>
            <a:r>
              <a:rPr lang="en-US" altLang="zh-CN" sz="1400" dirty="0" smtClean="0"/>
              <a:t>use?</a:t>
            </a:r>
            <a:br>
              <a:rPr lang="en-US" altLang="zh-CN" sz="1400" dirty="0" smtClean="0"/>
            </a:br>
            <a:r>
              <a:rPr lang="en-US" altLang="zh-CN" sz="1400" dirty="0" smtClean="0"/>
              <a:t>1.</a:t>
            </a:r>
            <a:r>
              <a:rPr lang="zh-CN" altLang="en-US" sz="1400" dirty="0" smtClean="0"/>
              <a:t> </a:t>
            </a:r>
            <a:r>
              <a:rPr lang="en-US" altLang="zh-CN" sz="1400" dirty="0" smtClean="0"/>
              <a:t>hold</a:t>
            </a:r>
            <a:r>
              <a:rPr lang="zh-CN" altLang="en-US" sz="1400" dirty="0" smtClean="0"/>
              <a:t> </a:t>
            </a:r>
            <a:r>
              <a:rPr lang="en-US" altLang="zh-CN" sz="1400" dirty="0" smtClean="0"/>
              <a:t>out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large</a:t>
            </a:r>
            <a:r>
              <a:rPr lang="zh-CN" altLang="en-US" sz="1400" dirty="0" smtClean="0"/>
              <a:t> </a:t>
            </a:r>
            <a:r>
              <a:rPr lang="en-US" altLang="zh-CN" sz="1400" dirty="0" smtClean="0"/>
              <a:t>especially</a:t>
            </a:r>
            <a:r>
              <a:rPr lang="zh-CN" altLang="en-US" sz="1400" dirty="0" smtClean="0"/>
              <a:t> </a:t>
            </a:r>
            <a:r>
              <a:rPr lang="en-US" altLang="zh-CN" sz="1400" dirty="0" smtClean="0"/>
              <a:t>in</a:t>
            </a:r>
            <a:r>
              <a:rPr lang="zh-CN" altLang="en-US" sz="1400" dirty="0" smtClean="0"/>
              <a:t> </a:t>
            </a:r>
            <a:r>
              <a:rPr lang="en-US" altLang="zh-CN" sz="1400" dirty="0" smtClean="0"/>
              <a:t>deep</a:t>
            </a:r>
            <a:r>
              <a:rPr lang="zh-CN" altLang="en-US" sz="1400" dirty="0" smtClean="0"/>
              <a:t> </a:t>
            </a:r>
            <a:r>
              <a:rPr lang="en-US" altLang="zh-CN" sz="1400" dirty="0" err="1" smtClean="0"/>
              <a:t>learing</a:t>
            </a:r>
            <a:r>
              <a:rPr lang="zh-CN" altLang="en-US" sz="1400" dirty="0" smtClean="0"/>
              <a:t> </a:t>
            </a:r>
            <a:r>
              <a:rPr lang="en-US" altLang="zh-CN" sz="1400" dirty="0" smtClean="0"/>
              <a:t>dataset.(note:</a:t>
            </a:r>
            <a:r>
              <a:rPr lang="zh-CN" altLang="en-US" sz="1400" dirty="0" smtClean="0"/>
              <a:t> </a:t>
            </a:r>
            <a:r>
              <a:rPr lang="en-US" altLang="zh-CN" sz="1400" dirty="0" smtClean="0"/>
              <a:t>the</a:t>
            </a:r>
            <a:r>
              <a:rPr lang="zh-CN" altLang="en-US" sz="1400" dirty="0" smtClean="0"/>
              <a:t> </a:t>
            </a:r>
            <a:r>
              <a:rPr lang="en-US" altLang="zh-CN" sz="1400" dirty="0" smtClean="0"/>
              <a:t>ration</a:t>
            </a:r>
            <a:r>
              <a:rPr lang="zh-CN" altLang="en-US" sz="1400" dirty="0" smtClean="0"/>
              <a:t> </a:t>
            </a:r>
            <a:r>
              <a:rPr lang="en-US" altLang="zh-CN" sz="1400" dirty="0" smtClean="0"/>
              <a:t>is</a:t>
            </a:r>
            <a:r>
              <a:rPr lang="zh-CN" altLang="en-US" sz="1400" dirty="0" smtClean="0"/>
              <a:t> </a:t>
            </a:r>
            <a:r>
              <a:rPr lang="en-US" altLang="zh-CN" sz="1400" dirty="0" smtClean="0"/>
              <a:t>not</a:t>
            </a:r>
            <a:r>
              <a:rPr lang="zh-CN" altLang="en-US" sz="1400" dirty="0" smtClean="0"/>
              <a:t> </a:t>
            </a:r>
            <a:r>
              <a:rPr lang="en-US" altLang="zh-CN" sz="1400" dirty="0" smtClean="0"/>
              <a:t>8:1:1,</a:t>
            </a:r>
            <a:r>
              <a:rPr lang="zh-CN" altLang="en-US" sz="1400" dirty="0" smtClean="0"/>
              <a:t> </a:t>
            </a:r>
            <a:r>
              <a:rPr lang="en-US" altLang="zh-CN" sz="1400" dirty="0" smtClean="0"/>
              <a:t>is</a:t>
            </a:r>
            <a:r>
              <a:rPr lang="zh-CN" altLang="en-US" sz="1400" dirty="0" smtClean="0"/>
              <a:t> </a:t>
            </a:r>
            <a:r>
              <a:rPr lang="en-US" altLang="zh-CN" sz="1400" dirty="0" smtClean="0"/>
              <a:t>98:1:1,</a:t>
            </a:r>
            <a:br>
              <a:rPr lang="en-US" altLang="zh-CN" sz="1400" dirty="0" smtClean="0"/>
            </a:br>
            <a:r>
              <a:rPr lang="en-US" altLang="zh-CN" sz="1400" dirty="0" smtClean="0"/>
              <a:t>2.</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small</a:t>
            </a:r>
            <a:r>
              <a:rPr lang="zh-CN" altLang="en-US" sz="1400" dirty="0" smtClean="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equal</a:t>
            </a:r>
            <a:r>
              <a:rPr lang="zh-CN" altLang="en-US" sz="1400" dirty="0" smtClean="0"/>
              <a:t> </a:t>
            </a:r>
            <a:r>
              <a:rPr lang="en-US" altLang="zh-CN" sz="1400" dirty="0" smtClean="0"/>
              <a:t>10</a:t>
            </a:r>
            <a:r>
              <a:rPr lang="zh-CN" altLang="en-US" sz="1400" dirty="0" smtClean="0"/>
              <a:t> </a:t>
            </a:r>
            <a:r>
              <a:rPr lang="en-US" altLang="zh-CN" sz="1400" dirty="0" smtClean="0"/>
              <a:t>is</a:t>
            </a:r>
            <a:r>
              <a:rPr lang="zh-CN" altLang="en-US" sz="1400" dirty="0" smtClean="0"/>
              <a:t> </a:t>
            </a:r>
            <a:r>
              <a:rPr lang="en-US" altLang="zh-CN" sz="1400" dirty="0" smtClean="0"/>
              <a:t>common</a:t>
            </a:r>
            <a:r>
              <a:rPr lang="zh-CN" altLang="en-US" sz="1400" dirty="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can</a:t>
            </a:r>
            <a:r>
              <a:rPr lang="zh-CN" altLang="en-US" sz="1400" dirty="0" smtClean="0"/>
              <a:t> </a:t>
            </a:r>
            <a:r>
              <a:rPr lang="en-US" altLang="zh-CN" sz="1400" dirty="0" smtClean="0"/>
              <a:t>reduce</a:t>
            </a:r>
            <a:r>
              <a:rPr lang="zh-CN" altLang="en-US" sz="1400" dirty="0" smtClean="0"/>
              <a:t> </a:t>
            </a:r>
            <a:r>
              <a:rPr lang="en-US" altLang="zh-CN" sz="1400" dirty="0" smtClean="0"/>
              <a:t>if</a:t>
            </a:r>
            <a:r>
              <a:rPr lang="zh-CN" altLang="en-US" sz="1400" dirty="0" smtClean="0"/>
              <a:t> </a:t>
            </a:r>
            <a:r>
              <a:rPr lang="en-US" altLang="zh-CN" sz="1400" dirty="0" smtClean="0"/>
              <a:t>training</a:t>
            </a:r>
            <a:r>
              <a:rPr lang="zh-CN" altLang="en-US" sz="1400" dirty="0" smtClean="0"/>
              <a:t> </a:t>
            </a:r>
            <a:r>
              <a:rPr lang="en-US" altLang="zh-CN" sz="1400" dirty="0" smtClean="0"/>
              <a:t>cost</a:t>
            </a:r>
            <a:r>
              <a:rPr lang="zh-CN" altLang="en-US" sz="1400" dirty="0" smtClean="0"/>
              <a:t> </a:t>
            </a:r>
            <a:r>
              <a:rPr lang="en-US" altLang="zh-CN" sz="1400" dirty="0" smtClean="0"/>
              <a:t>too</a:t>
            </a:r>
            <a:r>
              <a:rPr lang="zh-CN" altLang="en-US" sz="1400" dirty="0" smtClean="0"/>
              <a:t> </a:t>
            </a:r>
            <a:r>
              <a:rPr lang="en-US" altLang="zh-CN" sz="1400" dirty="0" smtClean="0"/>
              <a:t>much</a:t>
            </a:r>
            <a:r>
              <a:rPr lang="zh-CN" altLang="en-US" sz="1400" dirty="0" smtClean="0"/>
              <a:t> </a:t>
            </a:r>
            <a:r>
              <a:rPr lang="en-US" altLang="zh-CN" sz="1400" dirty="0" smtClean="0"/>
              <a:t>time</a:t>
            </a:r>
            <a:r>
              <a:rPr lang="zh-CN" altLang="en-US" sz="1400" dirty="0" smtClean="0"/>
              <a:t> </a:t>
            </a:r>
            <a:endParaRPr lang="en-US" altLang="zh-CN" sz="1400" dirty="0" smtClean="0"/>
          </a:p>
          <a:p>
            <a:endParaRPr lang="en-US" altLang="zh-CN" sz="1400" dirty="0" smtClean="0"/>
          </a:p>
          <a:p>
            <a:endParaRPr lang="en-US" altLang="zh-CN" sz="1400" dirty="0"/>
          </a:p>
        </p:txBody>
      </p:sp>
    </p:spTree>
    <p:extLst>
      <p:ext uri="{BB962C8B-B14F-4D97-AF65-F5344CB8AC3E}">
        <p14:creationId xmlns:p14="http://schemas.microsoft.com/office/powerpoint/2010/main" val="165249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smtClean="0"/>
              <a:t>evaluations</a:t>
            </a:r>
            <a:r>
              <a:rPr lang="zh-CN" altLang="en-US" dirty="0" smtClean="0"/>
              <a:t> </a:t>
            </a:r>
            <a:r>
              <a:rPr lang="en-US" altLang="zh-CN" dirty="0" smtClean="0"/>
              <a:t>metrics</a:t>
            </a:r>
            <a:endParaRPr lang="en-US" dirty="0"/>
          </a:p>
        </p:txBody>
      </p:sp>
      <p:pic>
        <p:nvPicPr>
          <p:cNvPr id="4" name="Picture 3"/>
          <p:cNvPicPr>
            <a:picLocks noChangeAspect="1"/>
          </p:cNvPicPr>
          <p:nvPr/>
        </p:nvPicPr>
        <p:blipFill>
          <a:blip r:embed="rId3"/>
          <a:stretch>
            <a:fillRect/>
          </a:stretch>
        </p:blipFill>
        <p:spPr>
          <a:xfrm>
            <a:off x="1336802" y="2973104"/>
            <a:ext cx="7889494" cy="3884896"/>
          </a:xfrm>
          <a:prstGeom prst="rect">
            <a:avLst/>
          </a:prstGeom>
        </p:spPr>
      </p:pic>
      <p:sp>
        <p:nvSpPr>
          <p:cNvPr id="3" name="Content Placeholder 2"/>
          <p:cNvSpPr>
            <a:spLocks noGrp="1"/>
          </p:cNvSpPr>
          <p:nvPr>
            <p:ph idx="1"/>
          </p:nvPr>
        </p:nvSpPr>
        <p:spPr>
          <a:xfrm>
            <a:off x="755904" y="1203833"/>
            <a:ext cx="10515600" cy="4351338"/>
          </a:xfrm>
        </p:spPr>
        <p:txBody>
          <a:bodyPr>
            <a:normAutofit/>
          </a:bodyPr>
          <a:lstStyle/>
          <a:p>
            <a:r>
              <a:rPr lang="en-US" altLang="zh-CN" sz="1400" dirty="0" smtClean="0"/>
              <a:t>Different</a:t>
            </a:r>
            <a:r>
              <a:rPr lang="zh-CN" altLang="en-US" sz="1400" dirty="0" smtClean="0"/>
              <a:t> </a:t>
            </a:r>
            <a:r>
              <a:rPr lang="en-US" altLang="zh-CN" sz="1400" dirty="0" smtClean="0"/>
              <a:t>ml</a:t>
            </a:r>
            <a:r>
              <a:rPr lang="zh-CN" altLang="en-US" sz="1400" dirty="0" smtClean="0"/>
              <a:t> </a:t>
            </a:r>
            <a:r>
              <a:rPr lang="en-US" altLang="zh-CN" sz="1400" dirty="0" smtClean="0"/>
              <a:t>algorithm</a:t>
            </a:r>
            <a:r>
              <a:rPr lang="zh-CN" altLang="en-US" sz="1400" dirty="0" smtClean="0"/>
              <a:t> </a:t>
            </a:r>
            <a:r>
              <a:rPr lang="en-US" altLang="zh-CN" sz="1400" dirty="0" smtClean="0"/>
              <a:t>have</a:t>
            </a:r>
            <a:r>
              <a:rPr lang="zh-CN" altLang="en-US" sz="1400" dirty="0" smtClean="0"/>
              <a:t> </a:t>
            </a:r>
            <a:r>
              <a:rPr lang="en-US" altLang="zh-CN" sz="1400" dirty="0" smtClean="0"/>
              <a:t>different</a:t>
            </a:r>
            <a:r>
              <a:rPr lang="zh-CN" altLang="en-US" sz="1400" dirty="0" smtClean="0"/>
              <a:t> </a:t>
            </a:r>
            <a:r>
              <a:rPr lang="en-US" altLang="zh-CN" sz="1400" dirty="0" smtClean="0"/>
              <a:t>metrics</a:t>
            </a:r>
          </a:p>
          <a:p>
            <a:r>
              <a:rPr lang="en-US" altLang="zh-CN" sz="1400" dirty="0" smtClean="0"/>
              <a:t>Classification:</a:t>
            </a:r>
            <a:r>
              <a:rPr lang="zh-CN" altLang="en-US" sz="1400" dirty="0" smtClean="0"/>
              <a:t> </a:t>
            </a:r>
            <a:r>
              <a:rPr lang="en-US" altLang="zh-CN" sz="1400" dirty="0" smtClean="0"/>
              <a:t>accuracy(</a:t>
            </a:r>
            <a:r>
              <a:rPr lang="zh-CN" altLang="en-US" sz="1400" dirty="0" smtClean="0"/>
              <a:t>准确度） </a:t>
            </a:r>
            <a:r>
              <a:rPr lang="en-US" altLang="zh-CN" sz="1400" dirty="0" smtClean="0"/>
              <a:t>,</a:t>
            </a:r>
            <a:r>
              <a:rPr lang="zh-CN" altLang="en-US" sz="1400" dirty="0" smtClean="0"/>
              <a:t> </a:t>
            </a:r>
            <a:r>
              <a:rPr lang="en-US" altLang="zh-CN" sz="1400" dirty="0" err="1" smtClean="0"/>
              <a:t>precission</a:t>
            </a:r>
            <a:r>
              <a:rPr lang="en-US" altLang="zh-CN" sz="1400" dirty="0" smtClean="0"/>
              <a:t>(</a:t>
            </a:r>
            <a:r>
              <a:rPr lang="zh-CN" altLang="en-US" sz="1400" dirty="0" smtClean="0"/>
              <a:t>精确度） </a:t>
            </a:r>
            <a:r>
              <a:rPr lang="en-US" altLang="zh-CN" sz="1400" dirty="0" smtClean="0"/>
              <a:t>,</a:t>
            </a:r>
            <a:r>
              <a:rPr lang="zh-CN" altLang="en-US" sz="1400" dirty="0" smtClean="0"/>
              <a:t> </a:t>
            </a:r>
            <a:r>
              <a:rPr lang="en-US" altLang="zh-CN" sz="1400" dirty="0" smtClean="0"/>
              <a:t>recall</a:t>
            </a:r>
            <a:r>
              <a:rPr lang="zh-CN" altLang="en-US" sz="1400" dirty="0" smtClean="0"/>
              <a:t> </a:t>
            </a:r>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roc</a:t>
            </a:r>
            <a:r>
              <a:rPr lang="zh-CN" altLang="en-US" sz="1400" dirty="0" smtClean="0"/>
              <a:t>  ，</a:t>
            </a:r>
            <a:r>
              <a:rPr lang="en-US" altLang="zh-CN" sz="1400" dirty="0" err="1" smtClean="0"/>
              <a:t>auc</a:t>
            </a:r>
            <a:r>
              <a:rPr lang="zh-CN" altLang="en-US" sz="1400" dirty="0" smtClean="0"/>
              <a:t> </a:t>
            </a:r>
            <a:r>
              <a:rPr lang="en-US" altLang="zh-CN" sz="1400" dirty="0" smtClean="0"/>
              <a:t>,</a:t>
            </a:r>
            <a:r>
              <a:rPr lang="zh-CN" altLang="en-US" sz="1400" dirty="0" smtClean="0"/>
              <a:t> </a:t>
            </a:r>
            <a:r>
              <a:rPr lang="en-US" altLang="zh-CN" sz="1400" dirty="0" smtClean="0"/>
              <a:t>log</a:t>
            </a:r>
            <a:r>
              <a:rPr lang="zh-CN" altLang="en-US" sz="1400" dirty="0" smtClean="0"/>
              <a:t> </a:t>
            </a:r>
            <a:r>
              <a:rPr lang="en-US" altLang="zh-CN" sz="1400" dirty="0" smtClean="0"/>
              <a:t>loss.</a:t>
            </a:r>
          </a:p>
          <a:p>
            <a:r>
              <a:rPr lang="en-US" altLang="zh-CN" sz="1400" dirty="0" smtClean="0"/>
              <a:t>Regression:</a:t>
            </a:r>
            <a:r>
              <a:rPr lang="zh-CN" altLang="en-US" sz="1400" dirty="0" smtClean="0"/>
              <a:t> </a:t>
            </a:r>
            <a:r>
              <a:rPr lang="en-US" altLang="zh-CN" sz="1400" dirty="0" err="1" smtClean="0"/>
              <a:t>mae</a:t>
            </a:r>
            <a:r>
              <a:rPr lang="zh-CN" altLang="en-US" sz="1400" dirty="0" smtClean="0"/>
              <a:t> </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error),</a:t>
            </a:r>
            <a:r>
              <a:rPr lang="zh-CN" altLang="en-US" sz="1400" dirty="0" smtClean="0"/>
              <a:t> </a:t>
            </a:r>
            <a:r>
              <a:rPr lang="en-US" altLang="zh-CN" sz="1400" dirty="0" err="1" smtClean="0"/>
              <a:t>mse</a:t>
            </a:r>
            <a:r>
              <a:rPr lang="en-US" altLang="zh-CN" sz="1400" dirty="0" smtClean="0"/>
              <a:t>,</a:t>
            </a:r>
            <a:r>
              <a:rPr lang="zh-CN" altLang="en-US" sz="1400" dirty="0" smtClean="0"/>
              <a:t> </a:t>
            </a:r>
            <a:r>
              <a:rPr lang="en-US" altLang="zh-CN" sz="1400" dirty="0" err="1" smtClean="0"/>
              <a:t>rmse</a:t>
            </a:r>
            <a:r>
              <a:rPr lang="en-US" altLang="zh-CN" sz="1400" dirty="0" smtClean="0"/>
              <a:t>,</a:t>
            </a:r>
            <a:r>
              <a:rPr lang="zh-CN" altLang="en-US" sz="1400" dirty="0" smtClean="0"/>
              <a:t> </a:t>
            </a:r>
            <a:r>
              <a:rPr lang="en-US" altLang="zh-CN" sz="1400" dirty="0" err="1" smtClean="0"/>
              <a:t>mape</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a:t>
            </a:r>
            <a:r>
              <a:rPr lang="zh-CN" altLang="en-US" sz="1400" dirty="0" smtClean="0"/>
              <a:t> </a:t>
            </a:r>
            <a:r>
              <a:rPr lang="en-US" altLang="zh-CN" sz="1400" dirty="0" smtClean="0"/>
              <a:t>error),</a:t>
            </a:r>
            <a:r>
              <a:rPr lang="zh-CN" altLang="en-US" sz="1400" dirty="0" smtClean="0"/>
              <a:t> </a:t>
            </a:r>
            <a:r>
              <a:rPr lang="en-US" altLang="zh-CN" sz="1400" dirty="0" smtClean="0"/>
              <a:t>R^2</a:t>
            </a:r>
            <a:r>
              <a:rPr lang="zh-CN" altLang="en-US" sz="1400" dirty="0" smtClean="0"/>
              <a:t> </a:t>
            </a:r>
            <a:r>
              <a:rPr lang="en-US" altLang="zh-CN" sz="1400" dirty="0" smtClean="0"/>
              <a:t>(</a:t>
            </a:r>
            <a:r>
              <a:rPr lang="en-US" sz="1400" dirty="0"/>
              <a:t>Coefficient of </a:t>
            </a:r>
            <a:r>
              <a:rPr lang="en-US" sz="1400" dirty="0" smtClean="0"/>
              <a:t>determinatio</a:t>
            </a:r>
            <a:r>
              <a:rPr lang="en-US" altLang="zh-CN" sz="1400" dirty="0" smtClean="0"/>
              <a:t>n)</a:t>
            </a:r>
          </a:p>
          <a:p>
            <a:r>
              <a:rPr lang="en-US" altLang="zh-CN" sz="1400" dirty="0" smtClean="0"/>
              <a:t>Confusion</a:t>
            </a:r>
            <a:r>
              <a:rPr lang="zh-CN" altLang="en-US" sz="1400" dirty="0" smtClean="0"/>
              <a:t> </a:t>
            </a:r>
            <a:r>
              <a:rPr lang="en-US" altLang="zh-CN" sz="1400" dirty="0" smtClean="0"/>
              <a:t>matrix</a:t>
            </a:r>
            <a:r>
              <a:rPr lang="zh-CN" altLang="en-US" sz="1400" dirty="0" smtClean="0"/>
              <a:t>  </a:t>
            </a:r>
            <a:r>
              <a:rPr lang="en-US" altLang="zh-CN" sz="1400" dirty="0" smtClean="0"/>
              <a:t>(</a:t>
            </a:r>
            <a:r>
              <a:rPr lang="zh-CN" altLang="en-US" sz="1400" dirty="0" smtClean="0"/>
              <a:t>混淆矩阵）</a:t>
            </a:r>
            <a:r>
              <a:rPr lang="en-US" altLang="zh-CN" sz="1400" dirty="0" smtClean="0"/>
              <a:t>:</a:t>
            </a:r>
            <a:r>
              <a:rPr lang="zh-CN" altLang="en-US" sz="1400" dirty="0" smtClean="0"/>
              <a:t> </a:t>
            </a:r>
            <a:r>
              <a:rPr lang="en-US" altLang="zh-CN" sz="1400" dirty="0" smtClean="0"/>
              <a:t>TP,FN,FP,TN:</a:t>
            </a:r>
            <a:r>
              <a:rPr lang="zh-CN" altLang="en-US" sz="1400" dirty="0" smtClean="0"/>
              <a:t> 记住一点：</a:t>
            </a:r>
            <a:r>
              <a:rPr lang="zh-CN" altLang="en-US" sz="1400" b="1" dirty="0" smtClean="0">
                <a:solidFill>
                  <a:srgbClr val="FF0000"/>
                </a:solidFill>
              </a:rPr>
              <a:t>后面的表示你的预测值，前面表示的判断情况，是否预测正确</a:t>
            </a:r>
            <a:r>
              <a:rPr lang="zh-CN" altLang="en-US" sz="1400" dirty="0" smtClean="0"/>
              <a:t>。比如：</a:t>
            </a:r>
            <a:r>
              <a:rPr lang="en-US" altLang="zh-CN" sz="1400" dirty="0" smtClean="0"/>
              <a:t>FP:</a:t>
            </a:r>
            <a:r>
              <a:rPr lang="zh-CN" altLang="en-US" sz="1400" dirty="0" smtClean="0"/>
              <a:t>你预测的</a:t>
            </a:r>
            <a:r>
              <a:rPr lang="en-US" altLang="zh-CN" sz="1400" dirty="0" smtClean="0"/>
              <a:t>positive</a:t>
            </a:r>
            <a:r>
              <a:rPr lang="zh-CN" altLang="en-US" sz="1400" dirty="0" smtClean="0"/>
              <a:t>，实际上是</a:t>
            </a:r>
            <a:r>
              <a:rPr lang="en-US" altLang="zh-CN" sz="1400" dirty="0" smtClean="0"/>
              <a:t>negative,</a:t>
            </a:r>
            <a:r>
              <a:rPr lang="zh-CN" altLang="en-US" sz="1400" dirty="0" smtClean="0"/>
              <a:t>所以你预测错误（修饰词</a:t>
            </a:r>
            <a:r>
              <a:rPr lang="en-US" altLang="zh-CN" sz="1400" dirty="0" smtClean="0"/>
              <a:t>F).</a:t>
            </a:r>
            <a:r>
              <a:rPr lang="zh-CN" altLang="en-US" sz="1400" dirty="0" smtClean="0"/>
              <a:t>之前在混淆矩阵中第一行第二列应该是：</a:t>
            </a:r>
            <a:r>
              <a:rPr lang="en-US" altLang="zh-CN" sz="1400" dirty="0" smtClean="0"/>
              <a:t>TN</a:t>
            </a:r>
            <a:r>
              <a:rPr lang="zh-CN" altLang="en-US" sz="1400" dirty="0" smtClean="0"/>
              <a:t>，当时的判断是后面表示预测值，前面是真实值。（牢记，牢记，牢记）</a:t>
            </a:r>
            <a:endParaRPr lang="en-US" altLang="zh-CN" sz="1400" dirty="0" smtClean="0"/>
          </a:p>
          <a:p>
            <a:endParaRPr lang="en-US" altLang="zh-CN" sz="1400" dirty="0" smtClean="0"/>
          </a:p>
          <a:p>
            <a:endParaRPr lang="en-US" sz="1400" dirty="0"/>
          </a:p>
        </p:txBody>
      </p:sp>
    </p:spTree>
    <p:extLst>
      <p:ext uri="{BB962C8B-B14F-4D97-AF65-F5344CB8AC3E}">
        <p14:creationId xmlns:p14="http://schemas.microsoft.com/office/powerpoint/2010/main" val="10655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Model</a:t>
            </a:r>
            <a:r>
              <a:rPr lang="zh-CN" altLang="en-US" sz="4000" dirty="0" smtClean="0"/>
              <a:t> </a:t>
            </a:r>
            <a:r>
              <a:rPr lang="en-US" altLang="zh-CN" sz="4000" dirty="0" smtClean="0"/>
              <a:t>evaluations</a:t>
            </a:r>
            <a:r>
              <a:rPr lang="zh-CN" altLang="en-US" sz="4000" dirty="0" smtClean="0"/>
              <a:t>  </a:t>
            </a:r>
            <a:r>
              <a:rPr lang="en-US" altLang="zh-CN" sz="4000" dirty="0" smtClean="0"/>
              <a:t>-</a:t>
            </a:r>
            <a:r>
              <a:rPr lang="zh-CN" altLang="en-US" sz="4000" dirty="0" smtClean="0"/>
              <a:t> </a:t>
            </a:r>
            <a:r>
              <a:rPr lang="en-US" altLang="zh-CN" sz="4000" dirty="0" smtClean="0"/>
              <a:t>accuracy</a:t>
            </a:r>
            <a:r>
              <a:rPr lang="zh-CN" altLang="en-US" sz="4000" dirty="0" smtClean="0"/>
              <a:t> </a:t>
            </a:r>
            <a:r>
              <a:rPr lang="en-US" altLang="zh-CN" sz="4000" dirty="0" smtClean="0"/>
              <a:t>,</a:t>
            </a:r>
            <a:r>
              <a:rPr lang="zh-CN" altLang="en-US" sz="4000" dirty="0" smtClean="0"/>
              <a:t> </a:t>
            </a:r>
            <a:r>
              <a:rPr lang="en-US" altLang="zh-CN" sz="4000" dirty="0" smtClean="0"/>
              <a:t>precision</a:t>
            </a:r>
            <a:r>
              <a:rPr lang="zh-CN" altLang="en-US" sz="4000" dirty="0" smtClean="0"/>
              <a:t> </a:t>
            </a:r>
            <a:r>
              <a:rPr lang="en-US" altLang="zh-CN" sz="4000" dirty="0" smtClean="0"/>
              <a:t>,</a:t>
            </a:r>
            <a:r>
              <a:rPr lang="zh-CN" altLang="en-US" sz="4000" dirty="0" smtClean="0"/>
              <a:t> </a:t>
            </a:r>
            <a:r>
              <a:rPr lang="en-US" altLang="zh-CN" sz="4000" dirty="0" smtClean="0"/>
              <a:t>recall</a:t>
            </a:r>
            <a:endParaRPr lang="en-US" sz="4000" dirty="0"/>
          </a:p>
        </p:txBody>
      </p:sp>
      <p:sp>
        <p:nvSpPr>
          <p:cNvPr id="3" name="Content Placeholder 2"/>
          <p:cNvSpPr>
            <a:spLocks noGrp="1"/>
          </p:cNvSpPr>
          <p:nvPr>
            <p:ph idx="1"/>
          </p:nvPr>
        </p:nvSpPr>
        <p:spPr/>
        <p:txBody>
          <a:bodyPr/>
          <a:lstStyle/>
          <a:p>
            <a:r>
              <a:rPr lang="en-US" altLang="zh-CN" sz="1400" dirty="0" smtClean="0"/>
              <a:t>Accuracy</a:t>
            </a:r>
            <a:r>
              <a:rPr lang="zh-CN" altLang="en-US" sz="1400" dirty="0" smtClean="0"/>
              <a:t> </a:t>
            </a:r>
            <a:r>
              <a:rPr lang="en-US" altLang="zh-CN" sz="1400" dirty="0" smtClean="0"/>
              <a:t>=</a:t>
            </a:r>
            <a:r>
              <a:rPr lang="zh-CN" altLang="en-US" sz="1400" dirty="0" smtClean="0"/>
              <a:t> </a:t>
            </a:r>
            <a:r>
              <a:rPr lang="en-US" altLang="zh-CN" sz="1400" dirty="0" smtClean="0"/>
              <a:t>(TP+TN)/(TP+FP+TN+FN)</a:t>
            </a:r>
            <a:endParaRPr lang="en-US" altLang="zh-CN" sz="1400" dirty="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en-US" altLang="zh-CN" sz="1400" dirty="0" smtClean="0"/>
              <a:t>:</a:t>
            </a:r>
            <a:r>
              <a:rPr lang="zh-CN" altLang="en-US" sz="1400" dirty="0"/>
              <a:t> </a:t>
            </a:r>
            <a:r>
              <a:rPr lang="zh-CN" altLang="en-US" sz="1400" dirty="0" smtClean="0"/>
              <a:t>预测为</a:t>
            </a:r>
            <a:r>
              <a:rPr lang="en-US" altLang="zh-CN" sz="1400" dirty="0" smtClean="0"/>
              <a:t>positive</a:t>
            </a:r>
            <a:r>
              <a:rPr lang="zh-CN" altLang="en-US" sz="1400" dirty="0" smtClean="0"/>
              <a:t>中的正确率。</a:t>
            </a:r>
            <a:endParaRPr lang="en-US" altLang="zh-CN" sz="1400" dirty="0" smtClean="0"/>
          </a:p>
          <a:p>
            <a:r>
              <a:rPr lang="en-US" altLang="zh-CN" sz="1400" dirty="0" smtClean="0"/>
              <a:t>Recall</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TP/(TP+FN)</a:t>
            </a:r>
            <a:r>
              <a:rPr lang="zh-CN" altLang="en-US" sz="1400" dirty="0" smtClean="0"/>
              <a:t>  ： 发现</a:t>
            </a:r>
            <a:r>
              <a:rPr lang="en-US" altLang="zh-CN" sz="1400" dirty="0" smtClean="0"/>
              <a:t>positive</a:t>
            </a:r>
            <a:r>
              <a:rPr lang="zh-CN" altLang="en-US" sz="1400" dirty="0" smtClean="0"/>
              <a:t> 的能力，为阳且预测正确的个数占真正为阳的比率。</a:t>
            </a:r>
            <a:endParaRPr lang="en-US" altLang="zh-CN" sz="1400" dirty="0" smtClean="0"/>
          </a:p>
          <a:p>
            <a:r>
              <a:rPr lang="en-US" altLang="zh-CN" sz="1400" dirty="0" smtClean="0"/>
              <a:t>There</a:t>
            </a:r>
            <a:r>
              <a:rPr lang="zh-CN" altLang="en-US" sz="1400" dirty="0" smtClean="0"/>
              <a:t> </a:t>
            </a:r>
            <a:r>
              <a:rPr lang="en-US" altLang="zh-CN" sz="1400" dirty="0" smtClean="0"/>
              <a:t>is</a:t>
            </a:r>
            <a:r>
              <a:rPr lang="zh-CN" altLang="en-US" sz="1400" dirty="0" smtClean="0"/>
              <a:t> </a:t>
            </a:r>
            <a:r>
              <a:rPr lang="en-US" altLang="zh-CN" sz="1400" dirty="0" smtClean="0"/>
              <a:t>an</a:t>
            </a:r>
            <a:r>
              <a:rPr lang="zh-CN" altLang="en-US" sz="1400" dirty="0" smtClean="0"/>
              <a:t> </a:t>
            </a:r>
            <a:r>
              <a:rPr lang="en-US" altLang="zh-CN" sz="1400" dirty="0" smtClean="0"/>
              <a:t>inverse</a:t>
            </a:r>
            <a:r>
              <a:rPr lang="zh-CN" altLang="en-US" sz="1400" dirty="0" smtClean="0"/>
              <a:t> </a:t>
            </a:r>
            <a:r>
              <a:rPr lang="en-US" altLang="zh-CN" sz="1400" dirty="0" smtClean="0"/>
              <a:t>relationship</a:t>
            </a:r>
            <a:r>
              <a:rPr lang="zh-CN" altLang="en-US" sz="1400" dirty="0" smtClean="0"/>
              <a:t> </a:t>
            </a:r>
            <a:r>
              <a:rPr lang="en-US" altLang="zh-CN" sz="1400" dirty="0" smtClean="0"/>
              <a:t>between</a:t>
            </a:r>
            <a:r>
              <a:rPr lang="zh-CN" altLang="en-US" sz="1400" dirty="0" smtClean="0"/>
              <a:t> </a:t>
            </a:r>
            <a:r>
              <a:rPr lang="en-US" altLang="zh-CN" sz="1400" dirty="0" smtClean="0"/>
              <a:t>recall</a:t>
            </a:r>
            <a:r>
              <a:rPr lang="zh-CN" altLang="en-US" sz="1400" dirty="0" smtClean="0"/>
              <a:t> </a:t>
            </a:r>
            <a:r>
              <a:rPr lang="en-US" altLang="zh-CN" sz="1400" dirty="0" smtClean="0"/>
              <a:t>and</a:t>
            </a:r>
            <a:r>
              <a:rPr lang="zh-CN" altLang="en-US" sz="1400" dirty="0" smtClean="0"/>
              <a:t> </a:t>
            </a:r>
            <a:r>
              <a:rPr lang="en-US" altLang="zh-CN" sz="1400" dirty="0" smtClean="0"/>
              <a:t>precision.</a:t>
            </a:r>
            <a:r>
              <a:rPr lang="zh-CN" altLang="en-US" sz="1400" dirty="0"/>
              <a:t> </a:t>
            </a:r>
            <a:r>
              <a:rPr lang="en-US" altLang="zh-CN" sz="1400" dirty="0" smtClean="0"/>
              <a:t>Which</a:t>
            </a:r>
            <a:r>
              <a:rPr lang="zh-CN" altLang="en-US" sz="1400" dirty="0" smtClean="0"/>
              <a:t> </a:t>
            </a:r>
            <a:r>
              <a:rPr lang="en-US" altLang="zh-CN" sz="1400" dirty="0" smtClean="0"/>
              <a:t>metrics</a:t>
            </a:r>
            <a:r>
              <a:rPr lang="zh-CN" altLang="en-US" sz="1400" dirty="0" smtClean="0"/>
              <a:t> </a:t>
            </a:r>
            <a:r>
              <a:rPr lang="en-US" altLang="zh-CN" sz="1400" dirty="0" smtClean="0"/>
              <a:t>to</a:t>
            </a:r>
            <a:r>
              <a:rPr lang="zh-CN" altLang="en-US" sz="1400" dirty="0" smtClean="0"/>
              <a:t> </a:t>
            </a:r>
            <a:r>
              <a:rPr lang="en-US" altLang="zh-CN" sz="1400" dirty="0" smtClean="0"/>
              <a:t>emphasize</a:t>
            </a:r>
            <a:r>
              <a:rPr lang="zh-CN" altLang="en-US" sz="1400" dirty="0" smtClean="0"/>
              <a:t> </a:t>
            </a:r>
            <a:r>
              <a:rPr lang="en-US" altLang="zh-CN" sz="1400" dirty="0" smtClean="0"/>
              <a:t>depend</a:t>
            </a:r>
            <a:r>
              <a:rPr lang="zh-CN" altLang="en-US" sz="1400" dirty="0" smtClean="0"/>
              <a:t> </a:t>
            </a:r>
            <a:r>
              <a:rPr lang="en-US" altLang="zh-CN" sz="1400" dirty="0" smtClean="0"/>
              <a:t>on</a:t>
            </a:r>
            <a:r>
              <a:rPr lang="zh-CN" altLang="en-US" sz="1400" dirty="0" smtClean="0"/>
              <a:t> </a:t>
            </a:r>
            <a:r>
              <a:rPr lang="en-US" altLang="zh-CN" sz="1400" dirty="0" smtClean="0"/>
              <a:t>the</a:t>
            </a:r>
            <a:r>
              <a:rPr lang="zh-CN" altLang="en-US" sz="1400" dirty="0" smtClean="0"/>
              <a:t> </a:t>
            </a:r>
            <a:r>
              <a:rPr lang="en-US" altLang="zh-CN" sz="1400" dirty="0" smtClean="0"/>
              <a:t>commercial</a:t>
            </a:r>
            <a:r>
              <a:rPr lang="zh-CN" altLang="en-US" sz="1400" dirty="0" smtClean="0"/>
              <a:t> </a:t>
            </a:r>
            <a:r>
              <a:rPr lang="en-US" altLang="zh-CN" sz="1400" dirty="0" smtClean="0"/>
              <a:t>demand.</a:t>
            </a:r>
            <a:r>
              <a:rPr lang="zh-CN" altLang="en-US" sz="1400" dirty="0" smtClean="0"/>
              <a:t> </a:t>
            </a:r>
            <a:r>
              <a:rPr lang="en-US" altLang="zh-CN" sz="1400" dirty="0" smtClean="0"/>
              <a:t>If</a:t>
            </a:r>
            <a:r>
              <a:rPr lang="zh-CN" altLang="en-US" sz="1400" dirty="0" smtClean="0"/>
              <a:t> </a:t>
            </a:r>
            <a:r>
              <a:rPr lang="en-US" altLang="zh-CN" sz="1400" dirty="0" smtClean="0"/>
              <a:t>we</a:t>
            </a:r>
            <a:r>
              <a:rPr lang="zh-CN" altLang="en-US" sz="1400" dirty="0" smtClean="0"/>
              <a:t>  </a:t>
            </a:r>
            <a:r>
              <a:rPr lang="en-US" altLang="zh-CN" sz="1400" dirty="0" smtClean="0"/>
              <a:t>emphasize</a:t>
            </a:r>
            <a:r>
              <a:rPr lang="zh-CN" altLang="en-US" sz="1400" dirty="0" smtClean="0"/>
              <a:t> </a:t>
            </a:r>
            <a:r>
              <a:rPr lang="en-US" altLang="zh-CN" sz="1400" dirty="0" smtClean="0"/>
              <a:t>recall,</a:t>
            </a:r>
            <a:r>
              <a:rPr lang="zh-CN" altLang="en-US" sz="1400" dirty="0" smtClean="0"/>
              <a:t> </a:t>
            </a:r>
            <a:r>
              <a:rPr lang="en-US" altLang="zh-CN" sz="1400" dirty="0" smtClean="0"/>
              <a:t>it</a:t>
            </a:r>
            <a:r>
              <a:rPr lang="zh-CN" altLang="en-US" sz="1400" dirty="0" smtClean="0"/>
              <a:t> </a:t>
            </a:r>
            <a:r>
              <a:rPr lang="en-US" altLang="zh-CN" sz="1400" dirty="0" smtClean="0"/>
              <a:t>is</a:t>
            </a:r>
            <a:r>
              <a:rPr lang="zh-CN" altLang="en-US" sz="1400" dirty="0" smtClean="0"/>
              <a:t> </a:t>
            </a:r>
            <a:r>
              <a:rPr lang="en-US" altLang="zh-CN" sz="1400" dirty="0" smtClean="0"/>
              <a:t>necessary</a:t>
            </a:r>
            <a:r>
              <a:rPr lang="zh-CN" altLang="en-US" sz="1400" dirty="0" smtClean="0"/>
              <a:t> </a:t>
            </a:r>
            <a:r>
              <a:rPr lang="en-US" altLang="zh-CN" sz="1400" dirty="0" smtClean="0"/>
              <a:t>to</a:t>
            </a:r>
            <a:r>
              <a:rPr lang="zh-CN" altLang="en-US" sz="1400" dirty="0" smtClean="0"/>
              <a:t> </a:t>
            </a:r>
            <a:r>
              <a:rPr lang="en-US" altLang="zh-CN" sz="1400" dirty="0" smtClean="0"/>
              <a:t>reduce</a:t>
            </a:r>
            <a:r>
              <a:rPr lang="zh-CN" altLang="en-US" sz="1400" dirty="0" smtClean="0"/>
              <a:t>  </a:t>
            </a:r>
            <a:r>
              <a:rPr lang="en-US" altLang="zh-CN" sz="1400" dirty="0" smtClean="0"/>
              <a:t>the</a:t>
            </a:r>
            <a:r>
              <a:rPr lang="zh-CN" altLang="en-US" sz="1400" dirty="0" smtClean="0"/>
              <a:t> </a:t>
            </a:r>
            <a:r>
              <a:rPr lang="en-US" altLang="zh-CN" sz="1400" dirty="0" smtClean="0"/>
              <a:t>threshold</a:t>
            </a:r>
            <a:r>
              <a:rPr lang="zh-CN" altLang="en-US" sz="1400" dirty="0" smtClean="0"/>
              <a:t> </a:t>
            </a:r>
            <a:r>
              <a:rPr lang="en-US" altLang="zh-CN" sz="1400" dirty="0" smtClean="0"/>
              <a:t>.because</a:t>
            </a:r>
            <a:r>
              <a:rPr lang="zh-CN" altLang="en-US" sz="1400" dirty="0" smtClean="0"/>
              <a:t> </a:t>
            </a:r>
            <a:r>
              <a:rPr lang="en-US" altLang="zh-CN" sz="1400" dirty="0" smtClean="0"/>
              <a:t>recall</a:t>
            </a:r>
            <a:r>
              <a:rPr lang="zh-CN" altLang="en-US" sz="1400" dirty="0" smtClean="0"/>
              <a:t> </a:t>
            </a:r>
            <a:r>
              <a:rPr lang="en-US" altLang="zh-CN" sz="1400" dirty="0" smtClean="0"/>
              <a:t>means</a:t>
            </a:r>
            <a:r>
              <a:rPr lang="zh-CN" altLang="en-US" sz="1400" dirty="0" smtClean="0"/>
              <a:t> </a:t>
            </a:r>
            <a:r>
              <a:rPr lang="en-US" altLang="zh-CN" sz="1400" dirty="0" smtClean="0"/>
              <a:t>that</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find</a:t>
            </a:r>
            <a:r>
              <a:rPr lang="zh-CN" altLang="en-US" sz="1400" dirty="0" smtClean="0"/>
              <a:t> </a:t>
            </a:r>
            <a:r>
              <a:rPr lang="en-US" altLang="zh-CN" sz="1400" dirty="0" smtClean="0"/>
              <a:t>all</a:t>
            </a:r>
            <a:r>
              <a:rPr lang="zh-CN" altLang="en-US" sz="1400" dirty="0" smtClean="0"/>
              <a:t> </a:t>
            </a:r>
            <a:r>
              <a:rPr lang="en-US" altLang="zh-CN" sz="1400" dirty="0" smtClean="0"/>
              <a:t>positive</a:t>
            </a:r>
            <a:r>
              <a:rPr lang="zh-CN" altLang="en-US" sz="1400" dirty="0" smtClean="0"/>
              <a:t> </a:t>
            </a:r>
            <a:r>
              <a:rPr lang="en-US" altLang="zh-CN" sz="1400" dirty="0" smtClean="0"/>
              <a:t>try</a:t>
            </a:r>
            <a:r>
              <a:rPr lang="zh-CN" altLang="en-US" sz="1400" dirty="0" smtClean="0"/>
              <a:t> </a:t>
            </a:r>
            <a:r>
              <a:rPr lang="en-US" altLang="zh-CN" sz="1400" dirty="0" smtClean="0"/>
              <a:t>our</a:t>
            </a:r>
            <a:r>
              <a:rPr lang="zh-CN" altLang="en-US" sz="1400" dirty="0" smtClean="0"/>
              <a:t> </a:t>
            </a:r>
            <a:r>
              <a:rPr lang="en-US" altLang="zh-CN" sz="1400" dirty="0" smtClean="0"/>
              <a:t>best,</a:t>
            </a:r>
            <a:r>
              <a:rPr lang="zh-CN" altLang="en-US" sz="1400" dirty="0"/>
              <a:t> </a:t>
            </a:r>
            <a:r>
              <a:rPr lang="en-US" altLang="zh-CN" sz="1400" dirty="0" smtClean="0"/>
              <a:t>we</a:t>
            </a:r>
            <a:r>
              <a:rPr lang="zh-CN" altLang="en-US" sz="1400" dirty="0" smtClean="0"/>
              <a:t> </a:t>
            </a:r>
            <a:r>
              <a:rPr lang="en-US" altLang="zh-CN" sz="1400" dirty="0" smtClean="0"/>
              <a:t>only</a:t>
            </a:r>
            <a:r>
              <a:rPr lang="zh-CN" altLang="en-US" sz="1400" dirty="0" smtClean="0"/>
              <a:t> </a:t>
            </a:r>
            <a:r>
              <a:rPr lang="en-US" altLang="zh-CN" sz="1400" dirty="0" smtClean="0"/>
              <a:t>can</a:t>
            </a:r>
            <a:r>
              <a:rPr lang="zh-CN" altLang="en-US" sz="1400" dirty="0" smtClean="0"/>
              <a:t> </a:t>
            </a:r>
            <a:r>
              <a:rPr lang="en-US" altLang="zh-CN" sz="1400" dirty="0" smtClean="0"/>
              <a:t>consider</a:t>
            </a:r>
            <a:r>
              <a:rPr lang="zh-CN" altLang="en-US" sz="1400" dirty="0" smtClean="0"/>
              <a:t> </a:t>
            </a:r>
            <a:r>
              <a:rPr lang="en-US" altLang="zh-CN" sz="1400" dirty="0" err="1" smtClean="0"/>
              <a:t>sth</a:t>
            </a:r>
            <a:r>
              <a:rPr lang="zh-CN" altLang="en-US" sz="1400" dirty="0" smtClean="0"/>
              <a:t> </a:t>
            </a:r>
            <a:r>
              <a:rPr lang="en-US" altLang="zh-CN" sz="1400" dirty="0" smtClean="0"/>
              <a:t>as</a:t>
            </a:r>
            <a:r>
              <a:rPr lang="zh-CN" altLang="en-US" sz="1400" dirty="0"/>
              <a:t> </a:t>
            </a:r>
            <a:r>
              <a:rPr lang="zh-CN" altLang="en-US" sz="1400" dirty="0" smtClean="0"/>
              <a:t>。</a:t>
            </a:r>
            <a:endParaRPr lang="en-US" altLang="zh-CN" sz="1400" dirty="0" smtClean="0"/>
          </a:p>
          <a:p>
            <a:r>
              <a:rPr lang="en-US" altLang="zh-CN" sz="1400" dirty="0" smtClean="0"/>
              <a:t>recall</a:t>
            </a:r>
            <a:r>
              <a:rPr lang="zh-CN" altLang="en-US" sz="1400" dirty="0" smtClean="0"/>
              <a:t> </a:t>
            </a:r>
            <a:r>
              <a:rPr lang="en-US" altLang="zh-CN" sz="1400" dirty="0" smtClean="0"/>
              <a:t>=</a:t>
            </a:r>
            <a:r>
              <a:rPr lang="zh-CN" altLang="en-US" sz="1400" dirty="0" smtClean="0"/>
              <a:t> </a:t>
            </a:r>
            <a:r>
              <a:rPr lang="en-US" altLang="zh-CN" sz="1400" dirty="0" smtClean="0"/>
              <a:t>TP/(TP+FN)</a:t>
            </a:r>
            <a:r>
              <a:rPr lang="zh-CN" altLang="en-US" sz="1400" dirty="0" smtClean="0"/>
              <a:t>  </a:t>
            </a:r>
            <a:r>
              <a:rPr lang="en-US" altLang="zh-CN" sz="1400" dirty="0" smtClean="0"/>
              <a:t>,TP+FN</a:t>
            </a:r>
            <a:r>
              <a:rPr lang="zh-CN" altLang="en-US" sz="1400" dirty="0" smtClean="0"/>
              <a:t>  表示数据集中的</a:t>
            </a:r>
            <a:r>
              <a:rPr lang="en-US" altLang="zh-CN" sz="1400" dirty="0" smtClean="0"/>
              <a:t>positive</a:t>
            </a:r>
            <a:r>
              <a:rPr lang="zh-CN" altLang="en-US" sz="1400" dirty="0" smtClean="0"/>
              <a:t> 的数目，与阈值无关，所以值恒定。当</a:t>
            </a:r>
            <a:r>
              <a:rPr lang="en-US" altLang="zh-CN" sz="1400" dirty="0" smtClean="0"/>
              <a:t>threshold</a:t>
            </a:r>
            <a:r>
              <a:rPr lang="zh-CN" altLang="en-US" sz="1400" dirty="0" smtClean="0"/>
              <a:t>减小，判断为</a:t>
            </a:r>
            <a:r>
              <a:rPr lang="en-US" altLang="zh-CN" sz="1400" dirty="0" smtClean="0"/>
              <a:t>N</a:t>
            </a:r>
            <a:r>
              <a:rPr lang="zh-CN" altLang="en-US" sz="1400" dirty="0" smtClean="0"/>
              <a:t>且判断错误的情况肯定更少发生，所以</a:t>
            </a:r>
            <a:r>
              <a:rPr lang="en-US" altLang="zh-CN" sz="1400" dirty="0" smtClean="0"/>
              <a:t>TP</a:t>
            </a:r>
            <a:r>
              <a:rPr lang="zh-CN" altLang="en-US" sz="1400" dirty="0" smtClean="0"/>
              <a:t>增加，因为分母（</a:t>
            </a:r>
            <a:r>
              <a:rPr lang="en-US" altLang="zh-CN" sz="1400" dirty="0" smtClean="0"/>
              <a:t>TP+FN</a:t>
            </a:r>
            <a:r>
              <a:rPr lang="zh-CN" altLang="en-US" sz="1400" dirty="0" smtClean="0"/>
              <a:t>）不变，所以分子</a:t>
            </a:r>
            <a:r>
              <a:rPr lang="en-US" altLang="zh-CN" sz="1400" dirty="0" smtClean="0"/>
              <a:t>TP</a:t>
            </a:r>
            <a:r>
              <a:rPr lang="zh-CN" altLang="en-US" sz="1400" dirty="0" smtClean="0"/>
              <a:t>增加</a:t>
            </a:r>
            <a:r>
              <a:rPr lang="en-US" altLang="zh-CN" sz="1400" dirty="0" smtClean="0"/>
              <a:t>,recall</a:t>
            </a:r>
            <a:r>
              <a:rPr lang="zh-CN" altLang="en-US" sz="1400" dirty="0" smtClean="0"/>
              <a:t> 增加。</a:t>
            </a:r>
            <a:endParaRPr lang="en-US" altLang="zh-CN" sz="1400" dirty="0" smtClean="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1/(1+FP/TP)</a:t>
            </a:r>
            <a:r>
              <a:rPr lang="zh-CN" altLang="en-US" sz="1400" dirty="0" smtClean="0"/>
              <a:t> </a:t>
            </a:r>
            <a:r>
              <a:rPr lang="en-US" altLang="zh-CN" sz="1400" dirty="0" smtClean="0"/>
              <a:t>,</a:t>
            </a:r>
            <a:r>
              <a:rPr lang="zh-CN" altLang="en-US" sz="1400" dirty="0" smtClean="0"/>
              <a:t>当</a:t>
            </a:r>
            <a:r>
              <a:rPr lang="en-US" altLang="zh-CN" sz="1400" dirty="0" smtClean="0"/>
              <a:t>threshold</a:t>
            </a:r>
            <a:r>
              <a:rPr lang="zh-CN" altLang="en-US" sz="1400" dirty="0" smtClean="0"/>
              <a:t> 增加，因为标准严格，其中</a:t>
            </a:r>
            <a:r>
              <a:rPr lang="en-US" altLang="zh-CN" sz="1400" dirty="0" smtClean="0"/>
              <a:t>FP/P</a:t>
            </a:r>
            <a:r>
              <a:rPr lang="zh-CN" altLang="en-US" sz="1400" dirty="0" smtClean="0"/>
              <a:t> 减小，</a:t>
            </a:r>
            <a:r>
              <a:rPr lang="en-US" altLang="zh-CN" sz="1400" dirty="0" err="1" smtClean="0"/>
              <a:t>er</a:t>
            </a:r>
            <a:r>
              <a:rPr lang="zh-CN" altLang="en-US" sz="1400" dirty="0" smtClean="0"/>
              <a:t> </a:t>
            </a:r>
            <a:r>
              <a:rPr lang="en-US" altLang="zh-CN" sz="1400" dirty="0" smtClean="0"/>
              <a:t>TP/P</a:t>
            </a:r>
            <a:r>
              <a:rPr lang="zh-CN" altLang="en-US" sz="1400" dirty="0" smtClean="0"/>
              <a:t>是增大 ，</a:t>
            </a:r>
            <a:r>
              <a:rPr lang="en-US" altLang="zh-CN" sz="1400" dirty="0" smtClean="0"/>
              <a:t>FP/TP</a:t>
            </a:r>
            <a:r>
              <a:rPr lang="zh-CN" altLang="en-US" sz="1400" dirty="0" smtClean="0"/>
              <a:t> </a:t>
            </a:r>
            <a:r>
              <a:rPr lang="en-US" altLang="zh-CN" sz="1400" dirty="0" smtClean="0"/>
              <a:t>=</a:t>
            </a:r>
            <a:r>
              <a:rPr lang="zh-CN" altLang="en-US" sz="1400" dirty="0" smtClean="0"/>
              <a:t> </a:t>
            </a:r>
            <a:r>
              <a:rPr lang="en-US" altLang="zh-CN" sz="1400" dirty="0" smtClean="0"/>
              <a:t>(FP/P</a:t>
            </a:r>
            <a:r>
              <a:rPr lang="zh-CN" altLang="en-US" sz="1400" dirty="0" smtClean="0"/>
              <a:t> </a:t>
            </a:r>
            <a:r>
              <a:rPr lang="en-US" altLang="zh-CN" sz="1400" dirty="0" smtClean="0"/>
              <a:t>)</a:t>
            </a:r>
            <a:r>
              <a:rPr lang="zh-CN" altLang="en-US" sz="1400" dirty="0" smtClean="0"/>
              <a:t> </a:t>
            </a:r>
            <a:r>
              <a:rPr lang="en-US" altLang="zh-CN" sz="1400" dirty="0" smtClean="0"/>
              <a:t>/</a:t>
            </a:r>
            <a:r>
              <a:rPr lang="zh-CN" altLang="en-US" sz="1400" dirty="0" smtClean="0"/>
              <a:t> </a:t>
            </a:r>
            <a:r>
              <a:rPr lang="en-US" altLang="zh-CN" sz="1400" dirty="0" smtClean="0"/>
              <a:t>(TP/P)</a:t>
            </a:r>
            <a:r>
              <a:rPr lang="zh-CN" altLang="en-US" sz="1400" dirty="0" smtClean="0"/>
              <a:t>  是减小的，所以</a:t>
            </a:r>
            <a:r>
              <a:rPr lang="en-US" altLang="zh-CN" sz="1400" dirty="0" smtClean="0"/>
              <a:t>precision</a:t>
            </a:r>
            <a:r>
              <a:rPr lang="zh-CN" altLang="en-US" sz="1400" dirty="0" smtClean="0"/>
              <a:t> 增大。</a:t>
            </a:r>
            <a:endParaRPr lang="en-US" altLang="zh-CN" sz="1400" dirty="0" smtClean="0"/>
          </a:p>
          <a:p>
            <a:r>
              <a:rPr lang="en-US" altLang="zh-CN" sz="1400" dirty="0" smtClean="0"/>
              <a:t>Recall</a:t>
            </a:r>
            <a:r>
              <a:rPr lang="zh-CN" altLang="en-US" sz="1400" dirty="0" smtClean="0"/>
              <a:t> 比较大，说明漏网至于比较少；</a:t>
            </a:r>
            <a:r>
              <a:rPr lang="en-US" altLang="zh-CN" sz="1400" dirty="0" smtClean="0"/>
              <a:t>precision</a:t>
            </a:r>
            <a:r>
              <a:rPr lang="zh-CN" altLang="en-US" sz="1400" dirty="0" smtClean="0"/>
              <a:t> 比较大，说明筛选出来的鱼大部分都是你想要的。如果高射炮防导弹，当然是希望</a:t>
            </a:r>
            <a:r>
              <a:rPr lang="en-US" altLang="zh-CN" sz="1400" dirty="0" smtClean="0"/>
              <a:t>recall</a:t>
            </a:r>
            <a:r>
              <a:rPr lang="zh-CN" altLang="en-US" sz="1400" dirty="0" smtClean="0"/>
              <a:t> 越大越好，这样能将所有的真导弹都判断出来。</a:t>
            </a:r>
            <a:r>
              <a:rPr lang="en-US" altLang="zh-CN" sz="1400" dirty="0" err="1" smtClean="0"/>
              <a:t>P’recion</a:t>
            </a:r>
            <a:r>
              <a:rPr lang="zh-CN" altLang="en-US" sz="1400" dirty="0" smtClean="0"/>
              <a:t> 当我们判断的垃圾邮件时：希望判断为垃圾邮件时，尽可能都是垃圾邮件。这样就会尽可能少的将有价值的邮件丢弃。</a:t>
            </a:r>
            <a:endParaRPr lang="en-US" altLang="zh-CN" sz="1400" dirty="0" smtClean="0"/>
          </a:p>
          <a:p>
            <a:endParaRPr lang="en-US" altLang="zh-CN" dirty="0" smtClean="0"/>
          </a:p>
        </p:txBody>
      </p:sp>
    </p:spTree>
    <p:extLst>
      <p:ext uri="{BB962C8B-B14F-4D97-AF65-F5344CB8AC3E}">
        <p14:creationId xmlns:p14="http://schemas.microsoft.com/office/powerpoint/2010/main" val="52366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err="1" smtClean="0"/>
              <a:t>evalutions</a:t>
            </a:r>
            <a:r>
              <a:rPr lang="en-US" altLang="zh-CN" dirty="0" smtClean="0"/>
              <a:t>--F1</a:t>
            </a:r>
            <a:r>
              <a:rPr lang="zh-CN" altLang="en-US" dirty="0" smtClean="0"/>
              <a:t> </a:t>
            </a:r>
            <a:r>
              <a:rPr lang="en-US" altLang="zh-CN" dirty="0" err="1" smtClean="0"/>
              <a:t>score,roc</a:t>
            </a:r>
            <a:endParaRPr lang="en-US" dirty="0"/>
          </a:p>
        </p:txBody>
      </p:sp>
      <p:sp>
        <p:nvSpPr>
          <p:cNvPr id="3" name="Content Placeholder 2"/>
          <p:cNvSpPr>
            <a:spLocks noGrp="1"/>
          </p:cNvSpPr>
          <p:nvPr>
            <p:ph idx="1"/>
          </p:nvPr>
        </p:nvSpPr>
        <p:spPr/>
        <p:txBody>
          <a:bodyPr>
            <a:normAutofit/>
          </a:bodyPr>
          <a:lstStyle/>
          <a:p>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a:t>
            </a:r>
            <a:r>
              <a:rPr lang="zh-CN" altLang="en-US" sz="1400" dirty="0" smtClean="0"/>
              <a:t> </a:t>
            </a:r>
            <a:r>
              <a:rPr lang="en-US" altLang="zh-CN" sz="1400" dirty="0" smtClean="0"/>
              <a:t>2/(1/P+1/R)</a:t>
            </a:r>
            <a:r>
              <a:rPr lang="zh-CN" altLang="en-US" sz="1400" dirty="0" smtClean="0"/>
              <a:t> </a:t>
            </a:r>
            <a:r>
              <a:rPr lang="en-US" altLang="zh-CN" sz="1400" dirty="0" smtClean="0"/>
              <a:t>=</a:t>
            </a:r>
            <a:r>
              <a:rPr lang="zh-CN" altLang="en-US" sz="1400" dirty="0" smtClean="0"/>
              <a:t> </a:t>
            </a:r>
            <a:r>
              <a:rPr lang="en-US" altLang="zh-CN" sz="1400" dirty="0" smtClean="0"/>
              <a:t>2PR/(P+R)</a:t>
            </a:r>
            <a:r>
              <a:rPr lang="zh-CN" altLang="en-US" sz="1400" dirty="0" smtClean="0"/>
              <a:t>  </a:t>
            </a:r>
            <a:r>
              <a:rPr lang="en-US" altLang="zh-CN" sz="1400" dirty="0" smtClean="0"/>
              <a:t>F1</a:t>
            </a:r>
            <a:r>
              <a:rPr lang="zh-CN" altLang="en-US" sz="1400" dirty="0" smtClean="0"/>
              <a:t>越大，模型性能越好。</a:t>
            </a:r>
            <a:endParaRPr lang="en-US" altLang="zh-CN" sz="1400" dirty="0" smtClean="0"/>
          </a:p>
          <a:p>
            <a:r>
              <a:rPr lang="en-US" altLang="zh-CN" sz="1400" dirty="0" smtClean="0"/>
              <a:t>Roc</a:t>
            </a:r>
            <a:r>
              <a:rPr lang="zh-CN" altLang="en-US" sz="1400" dirty="0" smtClean="0"/>
              <a:t> </a:t>
            </a:r>
            <a:r>
              <a:rPr lang="en-US" altLang="zh-CN" sz="1400" dirty="0" smtClean="0"/>
              <a:t>curve</a:t>
            </a:r>
            <a:r>
              <a:rPr lang="zh-CN" altLang="en-US" sz="1400" dirty="0" smtClean="0"/>
              <a:t> </a:t>
            </a:r>
            <a:r>
              <a:rPr lang="en-US" altLang="zh-CN" sz="1400" dirty="0" smtClean="0"/>
              <a:t>,</a:t>
            </a:r>
            <a:r>
              <a:rPr lang="zh-CN" altLang="en-US" sz="1400" dirty="0" smtClean="0"/>
              <a:t>一个增加率越来越慢的曲线，且此曲线在</a:t>
            </a:r>
            <a:r>
              <a:rPr lang="en-US" altLang="zh-CN" sz="1400" dirty="0" smtClean="0"/>
              <a:t>y</a:t>
            </a:r>
            <a:r>
              <a:rPr lang="zh-CN" altLang="en-US" sz="1400" dirty="0" smtClean="0"/>
              <a:t> </a:t>
            </a:r>
            <a:r>
              <a:rPr lang="en-US" altLang="zh-CN" sz="1400" dirty="0" smtClean="0"/>
              <a:t>=</a:t>
            </a:r>
            <a:r>
              <a:rPr lang="zh-CN" altLang="en-US" sz="1400" dirty="0" smtClean="0"/>
              <a:t> </a:t>
            </a:r>
            <a:r>
              <a:rPr lang="en-US" altLang="zh-CN" sz="1400" dirty="0" smtClean="0"/>
              <a:t>x</a:t>
            </a:r>
            <a:r>
              <a:rPr lang="zh-CN" altLang="en-US" sz="1400" dirty="0" smtClean="0"/>
              <a:t> 的直线上。描述的是增加</a:t>
            </a:r>
            <a:endParaRPr lang="en-US" altLang="zh-CN" sz="1400" dirty="0" smtClean="0"/>
          </a:p>
          <a:p>
            <a:endParaRPr lang="en-US" sz="1400" dirty="0"/>
          </a:p>
        </p:txBody>
      </p:sp>
    </p:spTree>
    <p:extLst>
      <p:ext uri="{BB962C8B-B14F-4D97-AF65-F5344CB8AC3E}">
        <p14:creationId xmlns:p14="http://schemas.microsoft.com/office/powerpoint/2010/main" val="121819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68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b="1" dirty="0" smtClean="0"/>
              <a:t>What</a:t>
            </a:r>
            <a:r>
              <a:rPr lang="zh-CN" altLang="en-US" sz="2800" b="1" dirty="0" smtClean="0"/>
              <a:t> </a:t>
            </a:r>
            <a:r>
              <a:rPr lang="en-US" altLang="zh-CN" sz="2800" b="1" dirty="0" smtClean="0"/>
              <a:t>is</a:t>
            </a:r>
            <a:r>
              <a:rPr lang="zh-CN" altLang="en-US" sz="2800" b="1" dirty="0" smtClean="0"/>
              <a:t> </a:t>
            </a:r>
            <a:r>
              <a:rPr lang="en-US" altLang="zh-CN" sz="2800" b="1" dirty="0" smtClean="0"/>
              <a:t>difference</a:t>
            </a:r>
            <a:r>
              <a:rPr lang="zh-CN" altLang="en-US" sz="2800" b="1" dirty="0" smtClean="0"/>
              <a:t> </a:t>
            </a:r>
            <a:r>
              <a:rPr lang="en-US" altLang="zh-CN" sz="2800" b="1" dirty="0" smtClean="0"/>
              <a:t>between</a:t>
            </a:r>
            <a:r>
              <a:rPr lang="zh-CN" altLang="en-US" sz="2800" b="1" dirty="0" smtClean="0"/>
              <a:t> </a:t>
            </a:r>
            <a:r>
              <a:rPr lang="en-US" altLang="zh-CN" sz="2800" b="1" dirty="0" smtClean="0"/>
              <a:t>parameters</a:t>
            </a:r>
            <a:r>
              <a:rPr lang="zh-CN" altLang="en-US" sz="2800" b="1" dirty="0" smtClean="0"/>
              <a:t> </a:t>
            </a:r>
            <a:r>
              <a:rPr lang="en-US" altLang="zh-CN" sz="2800" b="1" dirty="0" smtClean="0"/>
              <a:t>and</a:t>
            </a:r>
            <a:r>
              <a:rPr lang="zh-CN" altLang="en-US" sz="2800" b="1" dirty="0" smtClean="0"/>
              <a:t> </a:t>
            </a:r>
            <a:r>
              <a:rPr lang="en-US" altLang="zh-CN" sz="2800" b="1" dirty="0" err="1" smtClean="0"/>
              <a:t>hyperparameters</a:t>
            </a:r>
            <a:endParaRPr lang="en-US" sz="2800" b="1" dirty="0"/>
          </a:p>
        </p:txBody>
      </p:sp>
      <p:sp>
        <p:nvSpPr>
          <p:cNvPr id="3" name="Content Placeholder 2"/>
          <p:cNvSpPr>
            <a:spLocks noGrp="1"/>
          </p:cNvSpPr>
          <p:nvPr>
            <p:ph idx="1"/>
          </p:nvPr>
        </p:nvSpPr>
        <p:spPr/>
        <p:txBody>
          <a:bodyPr/>
          <a:lstStyle/>
          <a:p>
            <a:r>
              <a:rPr lang="en-US" altLang="zh-CN" dirty="0" err="1" smtClean="0"/>
              <a:t>Hyperparameters</a:t>
            </a:r>
            <a:r>
              <a:rPr lang="zh-CN" altLang="en-US" dirty="0" smtClean="0"/>
              <a:t> </a:t>
            </a:r>
            <a:r>
              <a:rPr lang="en-US" altLang="zh-CN" dirty="0" smtClean="0"/>
              <a:t>is</a:t>
            </a:r>
            <a:r>
              <a:rPr lang="zh-CN" altLang="en-US" dirty="0" smtClean="0"/>
              <a:t> </a:t>
            </a:r>
            <a:r>
              <a:rPr lang="en-US" altLang="zh-CN" dirty="0" smtClean="0"/>
              <a:t>external</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model:</a:t>
            </a:r>
            <a:r>
              <a:rPr lang="zh-CN" altLang="en-US" dirty="0" smtClean="0"/>
              <a:t> </a:t>
            </a:r>
            <a:r>
              <a:rPr lang="en-US" altLang="zh-CN" dirty="0" smtClean="0"/>
              <a:t>learning</a:t>
            </a:r>
            <a:r>
              <a:rPr lang="zh-CN" altLang="en-US" dirty="0" smtClean="0"/>
              <a:t> </a:t>
            </a:r>
            <a:r>
              <a:rPr lang="en-US" altLang="zh-CN" dirty="0" err="1" smtClean="0"/>
              <a:t>rate,epoch</a:t>
            </a:r>
            <a:r>
              <a:rPr lang="en-US" altLang="zh-CN" dirty="0" smtClean="0"/>
              <a:t>,</a:t>
            </a:r>
            <a:r>
              <a:rPr lang="zh-CN" altLang="en-US" dirty="0" smtClean="0"/>
              <a:t> </a:t>
            </a:r>
            <a:r>
              <a:rPr lang="en-US" altLang="zh-CN" dirty="0" smtClean="0"/>
              <a:t>hidden</a:t>
            </a:r>
            <a:r>
              <a:rPr lang="zh-CN" altLang="en-US" dirty="0" smtClean="0"/>
              <a:t> </a:t>
            </a:r>
            <a:r>
              <a:rPr lang="en-US" altLang="zh-CN" dirty="0" smtClean="0"/>
              <a:t>layers,</a:t>
            </a:r>
            <a:r>
              <a:rPr lang="zh-CN" altLang="en-US" dirty="0" smtClean="0"/>
              <a:t> </a:t>
            </a:r>
            <a:r>
              <a:rPr lang="en-US" altLang="zh-CN" dirty="0" smtClean="0"/>
              <a:t>units,</a:t>
            </a:r>
            <a:r>
              <a:rPr lang="zh-CN" altLang="en-US" dirty="0" smtClean="0"/>
              <a:t> </a:t>
            </a:r>
            <a:r>
              <a:rPr lang="en-US" altLang="zh-CN" dirty="0" err="1" smtClean="0"/>
              <a:t>batch_size</a:t>
            </a:r>
            <a:r>
              <a:rPr lang="en-US" altLang="zh-CN" dirty="0" smtClean="0"/>
              <a:t>.</a:t>
            </a:r>
          </a:p>
          <a:p>
            <a:r>
              <a:rPr lang="en-US" altLang="zh-CN" dirty="0" smtClean="0"/>
              <a:t>Parameters</a:t>
            </a:r>
            <a:r>
              <a:rPr lang="zh-CN" altLang="en-US" dirty="0" smtClean="0"/>
              <a:t> </a:t>
            </a:r>
            <a:r>
              <a:rPr lang="en-US" altLang="zh-CN" dirty="0" smtClean="0"/>
              <a:t>is</a:t>
            </a:r>
            <a:r>
              <a:rPr lang="zh-CN" altLang="en-US" dirty="0" smtClean="0"/>
              <a:t> </a:t>
            </a:r>
            <a:r>
              <a:rPr lang="en-US" altLang="zh-CN" dirty="0" smtClean="0"/>
              <a:t>also</a:t>
            </a:r>
            <a:r>
              <a:rPr lang="zh-CN" altLang="en-US" dirty="0" smtClean="0"/>
              <a:t> </a:t>
            </a:r>
            <a:r>
              <a:rPr lang="en-US" altLang="zh-CN" dirty="0" smtClean="0"/>
              <a:t>called</a:t>
            </a:r>
            <a:r>
              <a:rPr lang="zh-CN" altLang="en-US" dirty="0" smtClean="0"/>
              <a:t> </a:t>
            </a:r>
            <a:r>
              <a:rPr lang="en-US" altLang="zh-CN" dirty="0" smtClean="0"/>
              <a:t>as</a:t>
            </a:r>
            <a:r>
              <a:rPr lang="zh-CN" altLang="en-US" dirty="0" smtClean="0"/>
              <a:t> </a:t>
            </a:r>
            <a:r>
              <a:rPr lang="en-US" altLang="zh-CN" dirty="0" smtClean="0"/>
              <a:t>model</a:t>
            </a:r>
            <a:r>
              <a:rPr lang="zh-CN" altLang="en-US" dirty="0" smtClean="0"/>
              <a:t> </a:t>
            </a:r>
            <a:r>
              <a:rPr lang="en-US" altLang="zh-CN" dirty="0" err="1" smtClean="0"/>
              <a:t>parameters,so</a:t>
            </a:r>
            <a:r>
              <a:rPr lang="zh-CN" altLang="en-US" dirty="0" smtClean="0"/>
              <a:t> </a:t>
            </a:r>
            <a:r>
              <a:rPr lang="en-US" altLang="zh-CN" dirty="0" smtClean="0"/>
              <a:t>parameters</a:t>
            </a:r>
            <a:r>
              <a:rPr lang="zh-CN" altLang="en-US" dirty="0" smtClean="0"/>
              <a:t> </a:t>
            </a:r>
            <a:r>
              <a:rPr lang="en-US" altLang="zh-CN" dirty="0" smtClean="0"/>
              <a:t>is</a:t>
            </a:r>
            <a:r>
              <a:rPr lang="zh-CN" altLang="en-US" dirty="0" smtClean="0"/>
              <a:t> </a:t>
            </a:r>
            <a:r>
              <a:rPr lang="en-US" altLang="zh-CN" dirty="0" smtClean="0"/>
              <a:t>sure</a:t>
            </a:r>
            <a:r>
              <a:rPr lang="zh-CN" altLang="en-US" dirty="0" smtClean="0"/>
              <a:t> </a:t>
            </a:r>
            <a:r>
              <a:rPr lang="en-US" altLang="zh-CN" dirty="0" smtClean="0"/>
              <a:t>when</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err="1" smtClean="0"/>
              <a:t>choosen</a:t>
            </a:r>
            <a:r>
              <a:rPr lang="en-US" altLang="zh-CN" dirty="0" smtClean="0"/>
              <a:t>.</a:t>
            </a:r>
            <a:r>
              <a:rPr lang="zh-CN" altLang="en-US" dirty="0" smtClean="0"/>
              <a:t> </a:t>
            </a:r>
            <a:r>
              <a:rPr lang="en-US" altLang="zh-CN" dirty="0" smtClean="0"/>
              <a:t>Such</a:t>
            </a:r>
            <a:r>
              <a:rPr lang="zh-CN" altLang="en-US" dirty="0" smtClean="0"/>
              <a:t> </a:t>
            </a:r>
            <a:r>
              <a:rPr lang="en-US" altLang="zh-CN" dirty="0" smtClean="0"/>
              <a:t>as</a:t>
            </a:r>
            <a:r>
              <a:rPr lang="zh-CN" altLang="en-US" dirty="0" smtClean="0"/>
              <a:t> </a:t>
            </a:r>
            <a:r>
              <a:rPr lang="en-US" altLang="zh-CN" dirty="0" smtClean="0"/>
              <a:t>:</a:t>
            </a:r>
            <a:r>
              <a:rPr lang="zh-CN" altLang="en-US" dirty="0" smtClean="0"/>
              <a:t> </a:t>
            </a:r>
            <a:r>
              <a:rPr lang="en-US" altLang="zh-CN" dirty="0" smtClean="0"/>
              <a:t>weights</a:t>
            </a:r>
            <a:r>
              <a:rPr lang="zh-CN" altLang="en-US" dirty="0" smtClean="0"/>
              <a:t>，</a:t>
            </a:r>
            <a:endParaRPr lang="en-US" altLang="zh-CN" dirty="0" smtClean="0"/>
          </a:p>
          <a:p>
            <a:r>
              <a:rPr lang="en-US" altLang="zh-CN" dirty="0" err="1" smtClean="0"/>
              <a:t>Hyperparameters</a:t>
            </a:r>
            <a:r>
              <a:rPr lang="zh-CN" altLang="en-US" dirty="0" smtClean="0"/>
              <a:t> </a:t>
            </a:r>
            <a:r>
              <a:rPr lang="en-US" altLang="zh-CN" dirty="0" smtClean="0"/>
              <a:t>optimization</a:t>
            </a:r>
            <a:r>
              <a:rPr lang="zh-CN" altLang="en-US" dirty="0" smtClean="0"/>
              <a:t> </a:t>
            </a:r>
            <a:r>
              <a:rPr lang="en-US" altLang="zh-CN" dirty="0" smtClean="0"/>
              <a:t>algorithm:</a:t>
            </a:r>
            <a:r>
              <a:rPr lang="zh-CN" altLang="en-US" dirty="0" smtClean="0"/>
              <a:t> </a:t>
            </a:r>
            <a:r>
              <a:rPr lang="en-US" altLang="zh-CN" dirty="0" smtClean="0"/>
              <a:t>grid</a:t>
            </a:r>
            <a:r>
              <a:rPr lang="zh-CN" altLang="en-US" dirty="0" smtClean="0"/>
              <a:t> </a:t>
            </a:r>
            <a:r>
              <a:rPr lang="en-US" altLang="zh-CN" dirty="0" smtClean="0"/>
              <a:t>search(time</a:t>
            </a:r>
            <a:r>
              <a:rPr lang="zh-CN" altLang="en-US" dirty="0" smtClean="0"/>
              <a:t> </a:t>
            </a:r>
            <a:r>
              <a:rPr lang="en-US" altLang="zh-CN" dirty="0" smtClean="0"/>
              <a:t>and</a:t>
            </a:r>
            <a:r>
              <a:rPr lang="zh-CN" altLang="en-US" dirty="0" smtClean="0"/>
              <a:t> </a:t>
            </a:r>
            <a:r>
              <a:rPr lang="en-US" altLang="zh-CN" dirty="0" smtClean="0"/>
              <a:t>compute</a:t>
            </a:r>
            <a:r>
              <a:rPr lang="zh-CN" altLang="en-US" dirty="0" smtClean="0"/>
              <a:t> </a:t>
            </a:r>
            <a:r>
              <a:rPr lang="en-US" altLang="zh-CN" dirty="0" smtClean="0"/>
              <a:t>consumed)</a:t>
            </a:r>
            <a:r>
              <a:rPr lang="zh-CN" altLang="en-US" dirty="0" smtClean="0"/>
              <a:t> </a:t>
            </a:r>
            <a:r>
              <a:rPr lang="en-US" altLang="zh-CN" dirty="0" smtClean="0"/>
              <a:t>,</a:t>
            </a:r>
            <a:r>
              <a:rPr lang="zh-CN" altLang="en-US" dirty="0" smtClean="0"/>
              <a:t> </a:t>
            </a:r>
            <a:r>
              <a:rPr lang="en-US" altLang="zh-CN" dirty="0" smtClean="0"/>
              <a:t>random</a:t>
            </a:r>
            <a:r>
              <a:rPr lang="zh-CN" altLang="en-US" dirty="0" smtClean="0"/>
              <a:t> </a:t>
            </a:r>
            <a:r>
              <a:rPr lang="en-US" altLang="zh-CN" dirty="0" smtClean="0"/>
              <a:t>search</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probability</a:t>
            </a:r>
            <a:r>
              <a:rPr lang="zh-CN" altLang="en-US" dirty="0" smtClean="0"/>
              <a:t> </a:t>
            </a:r>
            <a:r>
              <a:rPr lang="en-US" altLang="zh-CN" dirty="0" smtClean="0"/>
              <a:t>distribution,</a:t>
            </a:r>
            <a:r>
              <a:rPr lang="zh-CN" altLang="en-US" dirty="0" smtClean="0"/>
              <a:t>推荐</a:t>
            </a:r>
            <a:r>
              <a:rPr lang="en-US" altLang="zh-CN" dirty="0" smtClean="0"/>
              <a:t>),</a:t>
            </a:r>
            <a:r>
              <a:rPr lang="zh-CN" altLang="en-US" dirty="0" smtClean="0"/>
              <a:t> </a:t>
            </a:r>
            <a:r>
              <a:rPr lang="en-US" altLang="zh-CN" dirty="0" err="1" smtClean="0"/>
              <a:t>bayesian</a:t>
            </a:r>
            <a:r>
              <a:rPr lang="zh-CN" altLang="en-US" dirty="0" smtClean="0"/>
              <a:t> </a:t>
            </a:r>
            <a:r>
              <a:rPr lang="en-US" altLang="zh-CN" dirty="0" smtClean="0"/>
              <a:t>optimization(</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150947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CN" sz="5400" dirty="0" smtClean="0"/>
              <a:t>Well-known</a:t>
            </a:r>
            <a:r>
              <a:rPr lang="zh-CN" altLang="en-US" sz="5400" dirty="0" smtClean="0"/>
              <a:t> </a:t>
            </a:r>
            <a:r>
              <a:rPr lang="en-US" altLang="zh-CN" sz="5400" dirty="0" smtClean="0"/>
              <a:t>algorithm</a:t>
            </a:r>
            <a:r>
              <a:rPr lang="zh-CN" altLang="en-US" sz="5400" dirty="0" smtClean="0"/>
              <a:t> </a:t>
            </a:r>
            <a:endParaRPr lang="en-US" sz="5400" dirty="0"/>
          </a:p>
        </p:txBody>
      </p:sp>
      <p:sp>
        <p:nvSpPr>
          <p:cNvPr id="3" name="Content Placeholder 2"/>
          <p:cNvSpPr>
            <a:spLocks noGrp="1"/>
          </p:cNvSpPr>
          <p:nvPr>
            <p:ph idx="1"/>
          </p:nvPr>
        </p:nvSpPr>
        <p:spPr/>
        <p:txBody>
          <a:bodyPr/>
          <a:lstStyle/>
          <a:p>
            <a:r>
              <a:rPr lang="zh-CN" altLang="en-US" dirty="0" smtClean="0"/>
              <a:t> </a:t>
            </a:r>
            <a:r>
              <a:rPr lang="en-US" altLang="zh-CN" dirty="0" smtClean="0"/>
              <a:t>go</a:t>
            </a:r>
            <a:r>
              <a:rPr lang="zh-CN" altLang="en-US" dirty="0" smtClean="0"/>
              <a:t> </a:t>
            </a:r>
            <a:r>
              <a:rPr lang="en-US" altLang="zh-CN" dirty="0" smtClean="0"/>
              <a:t>on</a:t>
            </a:r>
            <a:r>
              <a:rPr lang="zh-CN" altLang="en-US" dirty="0" smtClean="0"/>
              <a:t> </a:t>
            </a:r>
            <a:endParaRPr lang="en-US" dirty="0"/>
          </a:p>
        </p:txBody>
      </p:sp>
    </p:spTree>
    <p:extLst>
      <p:ext uri="{BB962C8B-B14F-4D97-AF65-F5344CB8AC3E}">
        <p14:creationId xmlns:p14="http://schemas.microsoft.com/office/powerpoint/2010/main" val="18161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supervised</a:t>
            </a:r>
            <a:r>
              <a:rPr lang="zh-CN" altLang="en-US" dirty="0" smtClean="0"/>
              <a:t> </a:t>
            </a:r>
            <a:r>
              <a:rPr lang="en-US" altLang="zh-CN" dirty="0" smtClean="0"/>
              <a:t>algorithm</a:t>
            </a:r>
            <a:r>
              <a:rPr lang="zh-CN" altLang="en-US" dirty="0" smtClean="0"/>
              <a:t> </a:t>
            </a:r>
            <a:r>
              <a:rPr lang="en-US" altLang="zh-CN" dirty="0" smtClean="0"/>
              <a:t>---KNN</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Used</a:t>
            </a:r>
            <a:r>
              <a:rPr lang="zh-CN" altLang="en-US" dirty="0" smtClean="0"/>
              <a:t> </a:t>
            </a:r>
            <a:r>
              <a:rPr lang="en-US" altLang="zh-CN" dirty="0" smtClean="0"/>
              <a:t>for</a:t>
            </a:r>
            <a:r>
              <a:rPr lang="zh-CN" altLang="en-US" dirty="0" smtClean="0"/>
              <a:t> </a:t>
            </a:r>
            <a:r>
              <a:rPr lang="en-US" altLang="zh-CN" dirty="0" smtClean="0"/>
              <a:t>classification</a:t>
            </a:r>
          </a:p>
          <a:p>
            <a:r>
              <a:rPr lang="en-US" altLang="zh-CN" dirty="0" smtClean="0"/>
              <a:t>KNN</a:t>
            </a:r>
            <a:r>
              <a:rPr lang="zh-CN" altLang="en-US" dirty="0" smtClean="0"/>
              <a:t> </a:t>
            </a:r>
            <a:r>
              <a:rPr lang="en-US" altLang="zh-CN" dirty="0" smtClean="0"/>
              <a:t>is</a:t>
            </a:r>
            <a:r>
              <a:rPr lang="zh-CN" altLang="en-US" dirty="0" smtClean="0"/>
              <a:t> </a:t>
            </a:r>
            <a:r>
              <a:rPr lang="en-US" altLang="zh-CN" dirty="0" smtClean="0"/>
              <a:t>computationally</a:t>
            </a:r>
            <a:r>
              <a:rPr lang="zh-CN" altLang="en-US" dirty="0" smtClean="0"/>
              <a:t> </a:t>
            </a:r>
            <a:r>
              <a:rPr lang="en-US" altLang="zh-CN" dirty="0" smtClean="0"/>
              <a:t>expensive</a:t>
            </a:r>
          </a:p>
          <a:p>
            <a:r>
              <a:rPr lang="en-US" altLang="zh-CN" dirty="0" smtClean="0"/>
              <a:t>The</a:t>
            </a:r>
            <a:r>
              <a:rPr lang="zh-CN" altLang="en-US" dirty="0" smtClean="0"/>
              <a:t> </a:t>
            </a:r>
            <a:r>
              <a:rPr lang="en-US" altLang="zh-CN" dirty="0" smtClean="0"/>
              <a:t>boundary</a:t>
            </a:r>
            <a:r>
              <a:rPr lang="zh-CN" altLang="en-US" dirty="0" smtClean="0"/>
              <a:t> </a:t>
            </a:r>
            <a:r>
              <a:rPr lang="en-US" altLang="zh-CN" dirty="0" smtClean="0"/>
              <a:t>becomes</a:t>
            </a:r>
            <a:r>
              <a:rPr lang="zh-CN" altLang="en-US" dirty="0" smtClean="0"/>
              <a:t> </a:t>
            </a:r>
            <a:r>
              <a:rPr lang="en-US" altLang="zh-CN" dirty="0" smtClean="0"/>
              <a:t>more</a:t>
            </a:r>
            <a:r>
              <a:rPr lang="zh-CN" altLang="en-US" dirty="0" smtClean="0"/>
              <a:t> </a:t>
            </a:r>
            <a:r>
              <a:rPr lang="en-US" altLang="zh-CN" dirty="0" smtClean="0"/>
              <a:t>smoother</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increasing</a:t>
            </a:r>
            <a:r>
              <a:rPr lang="zh-CN" altLang="en-US" dirty="0" smtClean="0"/>
              <a:t> </a:t>
            </a:r>
            <a:r>
              <a:rPr lang="en-US" altLang="zh-CN" dirty="0" smtClean="0"/>
              <a:t>of</a:t>
            </a:r>
            <a:r>
              <a:rPr lang="zh-CN" altLang="en-US" dirty="0" smtClean="0"/>
              <a:t> </a:t>
            </a:r>
            <a:r>
              <a:rPr lang="en-US" altLang="zh-CN" dirty="0" smtClean="0"/>
              <a:t>value</a:t>
            </a:r>
            <a:r>
              <a:rPr lang="zh-CN" altLang="en-US" dirty="0" smtClean="0"/>
              <a:t> </a:t>
            </a:r>
            <a:r>
              <a:rPr lang="en-US" altLang="zh-CN" dirty="0" smtClean="0"/>
              <a:t>k.</a:t>
            </a:r>
          </a:p>
          <a:p>
            <a:r>
              <a:rPr lang="en-US" altLang="zh-CN" dirty="0" smtClean="0"/>
              <a:t>Advantage:</a:t>
            </a:r>
            <a:r>
              <a:rPr lang="zh-CN" altLang="en-US" dirty="0" smtClean="0"/>
              <a:t> </a:t>
            </a:r>
            <a:r>
              <a:rPr lang="en-US" altLang="zh-CN" dirty="0" err="1" smtClean="0"/>
              <a:t>simle</a:t>
            </a:r>
            <a:r>
              <a:rPr lang="zh-CN" altLang="en-US" dirty="0" smtClean="0"/>
              <a:t> </a:t>
            </a:r>
            <a:r>
              <a:rPr lang="en-US" altLang="zh-CN" dirty="0" smtClean="0"/>
              <a:t>and</a:t>
            </a:r>
            <a:r>
              <a:rPr lang="zh-CN" altLang="en-US" dirty="0" smtClean="0"/>
              <a:t> </a:t>
            </a:r>
            <a:r>
              <a:rPr lang="en-US" altLang="zh-CN" dirty="0" smtClean="0"/>
              <a:t>logical</a:t>
            </a:r>
          </a:p>
          <a:p>
            <a:r>
              <a:rPr lang="en-US" altLang="zh-CN" dirty="0" smtClean="0"/>
              <a:t>Disadvantage:</a:t>
            </a:r>
            <a:r>
              <a:rPr lang="zh-CN" altLang="en-US" dirty="0" smtClean="0"/>
              <a:t>  </a:t>
            </a:r>
            <a:r>
              <a:rPr lang="en-US" altLang="zh-CN" dirty="0" smtClean="0"/>
              <a:t>the</a:t>
            </a:r>
            <a:r>
              <a:rPr lang="zh-CN" altLang="en-US" dirty="0" smtClean="0"/>
              <a:t> </a:t>
            </a:r>
            <a:r>
              <a:rPr lang="en-US" altLang="zh-CN" dirty="0" smtClean="0"/>
              <a:t>choice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has</a:t>
            </a:r>
            <a:r>
              <a:rPr lang="zh-CN" altLang="en-US" dirty="0" smtClean="0"/>
              <a:t> </a:t>
            </a:r>
            <a:r>
              <a:rPr lang="en-US" altLang="zh-CN" dirty="0" smtClean="0"/>
              <a:t>much</a:t>
            </a:r>
            <a:r>
              <a:rPr lang="zh-CN" altLang="en-US" dirty="0" smtClean="0"/>
              <a:t> </a:t>
            </a:r>
            <a:r>
              <a:rPr lang="en-US" altLang="zh-CN" dirty="0" smtClean="0"/>
              <a:t>influence</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endParaRPr lang="en-US" altLang="zh-CN" dirty="0" smtClean="0"/>
          </a:p>
          <a:p>
            <a:r>
              <a:rPr lang="en-US" altLang="zh-CN" dirty="0" smtClean="0"/>
              <a:t>Best</a:t>
            </a:r>
            <a:r>
              <a:rPr lang="zh-CN" altLang="en-US" dirty="0" smtClean="0"/>
              <a:t> </a:t>
            </a:r>
            <a:r>
              <a:rPr lang="en-US" altLang="zh-CN" dirty="0" smtClean="0"/>
              <a:t>used:</a:t>
            </a:r>
            <a:r>
              <a:rPr lang="zh-CN" altLang="en-US" dirty="0" smtClean="0"/>
              <a:t> </a:t>
            </a:r>
            <a:r>
              <a:rPr lang="en-US" altLang="zh-CN" dirty="0"/>
              <a:t/>
            </a:r>
            <a:br>
              <a:rPr lang="en-US" altLang="zh-CN" dirty="0"/>
            </a:br>
            <a:r>
              <a:rPr lang="en-US" altLang="zh-CN" dirty="0" smtClean="0"/>
              <a:t>1.</a:t>
            </a:r>
            <a:r>
              <a:rPr lang="zh-CN" altLang="en-US" dirty="0" smtClean="0"/>
              <a:t> </a:t>
            </a:r>
            <a:r>
              <a:rPr lang="en-US" altLang="zh-CN" dirty="0" smtClean="0"/>
              <a:t>need</a:t>
            </a:r>
            <a:r>
              <a:rPr lang="zh-CN" altLang="en-US" dirty="0" smtClean="0"/>
              <a:t> </a:t>
            </a:r>
            <a:r>
              <a:rPr lang="en-US" altLang="zh-CN" dirty="0" smtClean="0"/>
              <a:t>a</a:t>
            </a:r>
            <a:r>
              <a:rPr lang="zh-CN" altLang="en-US" dirty="0" smtClean="0"/>
              <a:t> </a:t>
            </a:r>
            <a:r>
              <a:rPr lang="en-US" altLang="zh-CN" dirty="0" smtClean="0"/>
              <a:t>simple</a:t>
            </a:r>
            <a:r>
              <a:rPr lang="zh-CN" altLang="en-US" dirty="0" smtClean="0"/>
              <a:t> </a:t>
            </a:r>
            <a:r>
              <a:rPr lang="en-US" altLang="zh-CN" dirty="0" smtClean="0"/>
              <a:t>model</a:t>
            </a:r>
            <a:br>
              <a:rPr lang="en-US" altLang="zh-CN" dirty="0" smtClean="0"/>
            </a:br>
            <a:r>
              <a:rPr lang="en-US" altLang="zh-CN" dirty="0" smtClean="0"/>
              <a:t>2.</a:t>
            </a:r>
            <a:r>
              <a:rPr lang="zh-CN" altLang="en-US" dirty="0" smtClean="0"/>
              <a:t> </a:t>
            </a:r>
            <a:r>
              <a:rPr lang="en-US" altLang="zh-CN" dirty="0" smtClean="0"/>
              <a:t>memory</a:t>
            </a:r>
            <a:r>
              <a:rPr lang="zh-CN" altLang="en-US" dirty="0" smtClean="0"/>
              <a:t> </a:t>
            </a:r>
            <a:r>
              <a:rPr lang="en-US" altLang="zh-CN" dirty="0" smtClean="0"/>
              <a:t>usage</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br>
              <a:rPr lang="en-US" altLang="zh-CN" dirty="0" smtClean="0"/>
            </a:br>
            <a:r>
              <a:rPr lang="en-US" altLang="zh-CN" dirty="0" smtClean="0"/>
              <a:t>3.</a:t>
            </a:r>
            <a:r>
              <a:rPr lang="zh-CN" altLang="en-US" dirty="0" smtClean="0"/>
              <a:t> </a:t>
            </a:r>
            <a:r>
              <a:rPr lang="en-US" altLang="zh-CN" dirty="0" smtClean="0"/>
              <a:t>prediction</a:t>
            </a:r>
            <a:r>
              <a:rPr lang="zh-CN" altLang="en-US" dirty="0" smtClean="0"/>
              <a:t> </a:t>
            </a:r>
            <a:r>
              <a:rPr lang="en-US" altLang="zh-CN" dirty="0" smtClean="0"/>
              <a:t>speed</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r>
              <a:rPr lang="zh-CN" altLang="en-US" dirty="0" smtClean="0"/>
              <a:t> </a:t>
            </a:r>
            <a:r>
              <a:rPr lang="en-US" altLang="zh-CN" dirty="0" smtClean="0"/>
              <a:t>.</a:t>
            </a:r>
            <a:br>
              <a:rPr lang="en-US" altLang="zh-CN" dirty="0" smtClean="0"/>
            </a:br>
            <a:r>
              <a:rPr lang="en-US" altLang="zh-CN" dirty="0" smtClean="0"/>
              <a:t>4.</a:t>
            </a:r>
            <a:r>
              <a:rPr lang="zh-CN" altLang="en-US" dirty="0" smtClean="0"/>
              <a:t> </a:t>
            </a:r>
            <a:r>
              <a:rPr lang="en-US" altLang="zh-CN" dirty="0" smtClean="0"/>
              <a:t>in</a:t>
            </a:r>
            <a:r>
              <a:rPr lang="zh-CN" altLang="en-US" dirty="0" smtClean="0"/>
              <a:t> </a:t>
            </a:r>
            <a:r>
              <a:rPr lang="en-US" altLang="zh-CN" dirty="0" smtClean="0"/>
              <a:t>binary</a:t>
            </a:r>
            <a:r>
              <a:rPr lang="zh-CN" altLang="en-US" dirty="0" smtClean="0"/>
              <a:t> </a:t>
            </a:r>
            <a:r>
              <a:rPr lang="en-US" altLang="zh-CN" dirty="0" smtClean="0"/>
              <a:t>classification</a:t>
            </a:r>
            <a:r>
              <a:rPr lang="zh-CN" altLang="en-US" dirty="0" smtClean="0"/>
              <a:t> </a:t>
            </a:r>
            <a:r>
              <a:rPr lang="en-US" altLang="zh-CN" dirty="0" smtClean="0"/>
              <a:t>,</a:t>
            </a:r>
            <a:r>
              <a:rPr lang="zh-CN" altLang="en-US" dirty="0" smtClean="0"/>
              <a:t> </a:t>
            </a:r>
            <a:r>
              <a:rPr lang="en-US" altLang="zh-CN" dirty="0" smtClean="0"/>
              <a:t>odd</a:t>
            </a:r>
            <a:r>
              <a:rPr lang="zh-CN" altLang="en-US" dirty="0" smtClean="0"/>
              <a:t> </a:t>
            </a:r>
            <a:r>
              <a:rPr lang="en-US" altLang="zh-CN" dirty="0" smtClean="0"/>
              <a:t>value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is</a:t>
            </a:r>
            <a:r>
              <a:rPr lang="zh-CN" altLang="en-US" dirty="0" smtClean="0"/>
              <a:t> </a:t>
            </a:r>
            <a:r>
              <a:rPr lang="en-US" altLang="zh-CN" dirty="0" smtClean="0"/>
              <a:t>preferred/recommended</a:t>
            </a:r>
            <a:br>
              <a:rPr lang="en-US" altLang="zh-CN" dirty="0" smtClean="0"/>
            </a:br>
            <a:endParaRPr lang="en-US" altLang="zh-CN" dirty="0" smtClean="0"/>
          </a:p>
        </p:txBody>
      </p:sp>
    </p:spTree>
    <p:extLst>
      <p:ext uri="{BB962C8B-B14F-4D97-AF65-F5344CB8AC3E}">
        <p14:creationId xmlns:p14="http://schemas.microsoft.com/office/powerpoint/2010/main" val="191652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---support</a:t>
            </a:r>
            <a:r>
              <a:rPr lang="zh-CN" altLang="en-US" sz="3600" dirty="0" smtClean="0"/>
              <a:t> </a:t>
            </a:r>
            <a:r>
              <a:rPr lang="en-US" altLang="zh-CN" sz="3600" dirty="0" smtClean="0"/>
              <a:t>vector</a:t>
            </a:r>
            <a:r>
              <a:rPr lang="zh-CN" altLang="en-US" sz="3600" dirty="0" smtClean="0"/>
              <a:t> </a:t>
            </a:r>
            <a:r>
              <a:rPr lang="en-US" altLang="zh-CN" sz="3600" dirty="0" smtClean="0"/>
              <a:t>machine</a:t>
            </a:r>
            <a:endParaRPr lang="en-US" sz="3600" dirty="0"/>
          </a:p>
        </p:txBody>
      </p:sp>
      <p:sp>
        <p:nvSpPr>
          <p:cNvPr id="3" name="Content Placeholder 2"/>
          <p:cNvSpPr>
            <a:spLocks noGrp="1"/>
          </p:cNvSpPr>
          <p:nvPr>
            <p:ph idx="1"/>
          </p:nvPr>
        </p:nvSpPr>
        <p:spPr>
          <a:xfrm>
            <a:off x="838200" y="1825624"/>
            <a:ext cx="10515600" cy="4858639"/>
          </a:xfrm>
        </p:spPr>
        <p:txBody>
          <a:bodyPr>
            <a:normAutofit/>
          </a:bodyPr>
          <a:lstStyle/>
          <a:p>
            <a:r>
              <a:rPr lang="en-US" altLang="zh-CN" sz="2000" dirty="0" smtClean="0"/>
              <a:t>Used</a:t>
            </a:r>
            <a:r>
              <a:rPr lang="zh-CN" altLang="en-US" sz="2000" dirty="0" smtClean="0"/>
              <a:t> </a:t>
            </a:r>
            <a:r>
              <a:rPr lang="en-US" altLang="zh-CN" sz="2000" dirty="0" smtClean="0"/>
              <a:t>for</a:t>
            </a:r>
            <a:r>
              <a:rPr lang="zh-CN" altLang="en-US" sz="2000" dirty="0" smtClean="0"/>
              <a:t> </a:t>
            </a:r>
            <a:r>
              <a:rPr lang="en-US" altLang="zh-CN" sz="2000" dirty="0" smtClean="0"/>
              <a:t>classification,</a:t>
            </a:r>
            <a:r>
              <a:rPr lang="zh-CN" altLang="en-US" sz="2000" dirty="0" smtClean="0"/>
              <a:t> </a:t>
            </a:r>
            <a:r>
              <a:rPr lang="en-US" altLang="zh-CN" sz="2000" dirty="0" smtClean="0"/>
              <a:t>regression,</a:t>
            </a:r>
            <a:r>
              <a:rPr lang="zh-CN" altLang="en-US" sz="2000" dirty="0" smtClean="0"/>
              <a:t> </a:t>
            </a:r>
            <a:r>
              <a:rPr lang="en-US" altLang="zh-CN" sz="2000" dirty="0" smtClean="0"/>
              <a:t>outlier</a:t>
            </a:r>
            <a:r>
              <a:rPr lang="zh-CN" altLang="en-US" sz="2000" dirty="0" smtClean="0"/>
              <a:t> </a:t>
            </a:r>
            <a:r>
              <a:rPr lang="en-US" altLang="zh-CN" sz="2000" dirty="0" smtClean="0"/>
              <a:t>detection</a:t>
            </a:r>
          </a:p>
          <a:p>
            <a:r>
              <a:rPr lang="en-US" altLang="zh-CN" sz="2000" dirty="0" smtClean="0"/>
              <a:t>By</a:t>
            </a:r>
            <a:r>
              <a:rPr lang="zh-CN" altLang="en-US" sz="2000" dirty="0" smtClean="0"/>
              <a:t> </a:t>
            </a:r>
            <a:r>
              <a:rPr lang="en-US" altLang="zh-CN" sz="2000" dirty="0" smtClean="0"/>
              <a:t>finding</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separates</a:t>
            </a:r>
            <a:r>
              <a:rPr lang="zh-CN" altLang="en-US" sz="2000" dirty="0" smtClean="0"/>
              <a:t> </a:t>
            </a:r>
            <a:r>
              <a:rPr lang="en-US" altLang="zh-CN" sz="2000" dirty="0" smtClean="0"/>
              <a:t>all</a:t>
            </a:r>
            <a:r>
              <a:rPr lang="zh-CN" altLang="en-US" sz="2000" dirty="0" smtClean="0"/>
              <a:t> </a:t>
            </a:r>
            <a:r>
              <a:rPr lang="en-US" altLang="zh-CN" sz="2000" dirty="0" smtClean="0"/>
              <a:t>data</a:t>
            </a:r>
            <a:r>
              <a:rPr lang="zh-CN" altLang="en-US" sz="2000" dirty="0" smtClean="0"/>
              <a:t> </a:t>
            </a:r>
            <a:r>
              <a:rPr lang="en-US" altLang="zh-CN" sz="2000" dirty="0" smtClean="0"/>
              <a:t>points</a:t>
            </a:r>
            <a:r>
              <a:rPr lang="zh-CN" altLang="en-US" sz="2000" dirty="0" smtClean="0"/>
              <a:t> </a:t>
            </a:r>
            <a:r>
              <a:rPr lang="en-US" altLang="zh-CN" sz="2000" dirty="0" smtClean="0"/>
              <a:t>of</a:t>
            </a:r>
            <a:r>
              <a:rPr lang="zh-CN" altLang="en-US" sz="2000" dirty="0" smtClean="0"/>
              <a:t> </a:t>
            </a:r>
            <a:r>
              <a:rPr lang="en-US" altLang="zh-CN" sz="2000" dirty="0" smtClean="0"/>
              <a:t>one</a:t>
            </a:r>
            <a:r>
              <a:rPr lang="zh-CN" altLang="en-US" sz="2000" dirty="0" smtClean="0"/>
              <a:t> </a:t>
            </a:r>
            <a:r>
              <a:rPr lang="en-US" altLang="zh-CN" sz="2000" dirty="0" smtClean="0"/>
              <a:t>class</a:t>
            </a:r>
            <a:r>
              <a:rPr lang="zh-CN" altLang="en-US" sz="2000" dirty="0" smtClean="0"/>
              <a:t> </a:t>
            </a:r>
            <a:r>
              <a:rPr lang="en-US" altLang="zh-CN" sz="2000" dirty="0" smtClean="0"/>
              <a:t>from</a:t>
            </a:r>
            <a:r>
              <a:rPr lang="zh-CN" altLang="en-US" sz="2000" dirty="0" smtClean="0"/>
              <a:t> </a:t>
            </a:r>
            <a:r>
              <a:rPr lang="en-US" altLang="zh-CN" sz="2000" dirty="0" smtClean="0"/>
              <a:t>other</a:t>
            </a:r>
            <a:r>
              <a:rPr lang="zh-CN" altLang="en-US" sz="2000" dirty="0" smtClean="0"/>
              <a:t> </a:t>
            </a:r>
            <a:r>
              <a:rPr lang="en-US" altLang="zh-CN" sz="2000" dirty="0" smtClean="0"/>
              <a:t>classes</a:t>
            </a:r>
          </a:p>
          <a:p>
            <a:r>
              <a:rPr lang="en-US" altLang="zh-CN" sz="2000" dirty="0" smtClean="0"/>
              <a:t>Best</a:t>
            </a:r>
            <a:r>
              <a:rPr lang="zh-CN" altLang="en-US" sz="2000" dirty="0" smtClean="0"/>
              <a:t> </a:t>
            </a:r>
            <a:r>
              <a:rPr lang="en-US" altLang="zh-CN" sz="2000" dirty="0" smtClean="0"/>
              <a:t>used</a:t>
            </a:r>
            <a:br>
              <a:rPr lang="en-US" altLang="zh-CN" sz="2000" dirty="0" smtClean="0"/>
            </a:br>
            <a:r>
              <a:rPr lang="en-US" altLang="zh-CN" sz="2000" dirty="0" smtClean="0"/>
              <a:t>1.</a:t>
            </a:r>
            <a:r>
              <a:rPr lang="zh-CN" altLang="en-US" sz="2000" dirty="0" smtClean="0"/>
              <a:t> </a:t>
            </a:r>
            <a:r>
              <a:rPr lang="en-US" altLang="zh-CN" sz="2000" dirty="0" smtClean="0"/>
              <a:t>binary</a:t>
            </a:r>
            <a:r>
              <a:rPr lang="zh-CN" altLang="en-US" sz="2000" dirty="0" smtClean="0"/>
              <a:t> </a:t>
            </a:r>
            <a:r>
              <a:rPr lang="en-US" altLang="zh-CN" sz="2000" dirty="0" smtClean="0"/>
              <a:t>classification</a:t>
            </a:r>
            <a:br>
              <a:rPr lang="en-US" altLang="zh-CN" sz="2000" dirty="0" smtClean="0"/>
            </a:br>
            <a:r>
              <a:rPr lang="en-US" altLang="zh-CN" sz="2000" dirty="0" smtClean="0"/>
              <a:t>2.</a:t>
            </a:r>
            <a:r>
              <a:rPr lang="zh-CN" altLang="en-US" sz="2000" dirty="0" smtClean="0"/>
              <a:t> </a:t>
            </a:r>
            <a:r>
              <a:rPr lang="en-US" altLang="zh-CN" sz="2000" dirty="0" smtClean="0"/>
              <a:t>for</a:t>
            </a:r>
            <a:r>
              <a:rPr lang="zh-CN" altLang="en-US" sz="2000" dirty="0" smtClean="0"/>
              <a:t> </a:t>
            </a:r>
            <a:r>
              <a:rPr lang="en-US" altLang="zh-CN" sz="2000" dirty="0" smtClean="0"/>
              <a:t>high-dimensional</a:t>
            </a:r>
            <a:r>
              <a:rPr lang="zh-CN" altLang="en-US" sz="2000" dirty="0" smtClean="0"/>
              <a:t> </a:t>
            </a:r>
            <a:r>
              <a:rPr lang="en-US" altLang="zh-CN" sz="2000" dirty="0" smtClean="0"/>
              <a:t>,nonlinearly</a:t>
            </a:r>
            <a:r>
              <a:rPr lang="zh-CN" altLang="en-US" sz="2000" dirty="0" smtClean="0"/>
              <a:t> </a:t>
            </a:r>
            <a:r>
              <a:rPr lang="en-US" altLang="zh-CN" sz="2000" dirty="0" smtClean="0"/>
              <a:t>separate</a:t>
            </a:r>
            <a:r>
              <a:rPr lang="zh-CN" altLang="en-US" sz="2000" dirty="0" smtClean="0"/>
              <a:t> </a:t>
            </a:r>
            <a:r>
              <a:rPr lang="en-US" altLang="zh-CN" sz="2000" dirty="0" smtClean="0"/>
              <a:t>data</a:t>
            </a:r>
            <a:br>
              <a:rPr lang="en-US" altLang="zh-CN" sz="2000" dirty="0" smtClean="0"/>
            </a:br>
            <a:r>
              <a:rPr lang="en-US" altLang="zh-CN" sz="2000" dirty="0" smtClean="0"/>
              <a:t>3.</a:t>
            </a:r>
            <a:r>
              <a:rPr lang="zh-CN" altLang="en-US" sz="2000" dirty="0" smtClean="0"/>
              <a:t> </a:t>
            </a:r>
            <a:r>
              <a:rPr lang="en-US" altLang="zh-CN" sz="2000" dirty="0" smtClean="0"/>
              <a:t>accurate,</a:t>
            </a:r>
            <a:r>
              <a:rPr lang="zh-CN" altLang="en-US" sz="2000" dirty="0" smtClean="0"/>
              <a:t> </a:t>
            </a:r>
            <a:r>
              <a:rPr lang="en-US" altLang="zh-CN" sz="2000" dirty="0" smtClean="0"/>
              <a:t>simple,</a:t>
            </a:r>
            <a:r>
              <a:rPr lang="zh-CN" altLang="en-US" sz="2000" dirty="0" smtClean="0"/>
              <a:t> </a:t>
            </a:r>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interpret</a:t>
            </a:r>
            <a:endParaRPr lang="en-US" altLang="zh-CN" sz="2000" dirty="0"/>
          </a:p>
          <a:p>
            <a:r>
              <a:rPr lang="en-US" altLang="zh-CN" sz="2000" dirty="0" smtClean="0"/>
              <a:t>SVG:</a:t>
            </a:r>
            <a:r>
              <a:rPr lang="zh-CN" altLang="en-US" sz="2000" dirty="0" smtClean="0"/>
              <a:t> </a:t>
            </a:r>
            <a:r>
              <a:rPr lang="en-US" altLang="zh-CN" sz="2000" dirty="0" smtClean="0"/>
              <a:t>the</a:t>
            </a:r>
            <a:r>
              <a:rPr lang="zh-CN" altLang="en-US" sz="2000" dirty="0" smtClean="0"/>
              <a:t> </a:t>
            </a:r>
            <a:r>
              <a:rPr lang="en-US" altLang="zh-CN" sz="2000" dirty="0" smtClean="0"/>
              <a:t>simplest</a:t>
            </a:r>
            <a:r>
              <a:rPr lang="zh-CN" altLang="en-US" sz="2000" dirty="0" smtClean="0"/>
              <a:t> </a:t>
            </a:r>
            <a:r>
              <a:rPr lang="en-US" altLang="zh-CN" sz="2000" dirty="0" smtClean="0"/>
              <a:t>linear</a:t>
            </a:r>
            <a:r>
              <a:rPr lang="zh-CN" altLang="en-US" sz="2000" dirty="0" smtClean="0"/>
              <a:t> </a:t>
            </a:r>
            <a:r>
              <a:rPr lang="en-US" altLang="zh-CN" sz="2000" dirty="0" smtClean="0"/>
              <a:t>classifier</a:t>
            </a:r>
          </a:p>
          <a:p>
            <a:r>
              <a:rPr lang="en-US" altLang="zh-CN" sz="2000" dirty="0" smtClean="0"/>
              <a:t>Points</a:t>
            </a:r>
            <a:r>
              <a:rPr lang="zh-CN" altLang="en-US" sz="2000" dirty="0" smtClean="0"/>
              <a:t> </a:t>
            </a:r>
            <a:r>
              <a:rPr lang="en-US" altLang="zh-CN" sz="2000" dirty="0" smtClean="0"/>
              <a:t>closet</a:t>
            </a:r>
            <a:r>
              <a:rPr lang="zh-CN" altLang="en-US" sz="2000" dirty="0" smtClean="0"/>
              <a:t> </a:t>
            </a:r>
            <a:r>
              <a:rPr lang="en-US" altLang="zh-CN" sz="2000" dirty="0" smtClean="0"/>
              <a:t>to</a:t>
            </a:r>
            <a:r>
              <a:rPr lang="zh-CN" altLang="en-US" sz="2000" dirty="0" smtClean="0"/>
              <a:t> </a:t>
            </a:r>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call</a:t>
            </a:r>
            <a:r>
              <a:rPr lang="zh-CN" altLang="en-US" sz="2000" dirty="0" smtClean="0"/>
              <a:t> </a:t>
            </a:r>
            <a:r>
              <a:rPr lang="en-US" altLang="zh-CN" sz="2000" dirty="0" smtClean="0"/>
              <a:t>support</a:t>
            </a:r>
            <a:r>
              <a:rPr lang="zh-CN" altLang="en-US" sz="2000" dirty="0" smtClean="0"/>
              <a:t> </a:t>
            </a:r>
            <a:r>
              <a:rPr lang="en-US" altLang="zh-CN" sz="2000" dirty="0" smtClean="0"/>
              <a:t>vectors(also</a:t>
            </a:r>
            <a:r>
              <a:rPr lang="zh-CN" altLang="en-US" sz="2000" dirty="0" smtClean="0"/>
              <a:t> </a:t>
            </a:r>
            <a:r>
              <a:rPr lang="en-US" altLang="zh-CN" sz="2000" dirty="0" smtClean="0"/>
              <a:t>call</a:t>
            </a:r>
            <a:r>
              <a:rPr lang="zh-CN" altLang="en-US" sz="2000" dirty="0" smtClean="0"/>
              <a:t>  </a:t>
            </a:r>
            <a:r>
              <a:rPr lang="en-US" altLang="zh-CN" sz="2000" dirty="0" smtClean="0"/>
              <a:t>decision</a:t>
            </a:r>
            <a:r>
              <a:rPr lang="zh-CN" altLang="en-US" sz="2000" dirty="0" smtClean="0"/>
              <a:t> </a:t>
            </a:r>
            <a:r>
              <a:rPr lang="en-US" altLang="zh-CN" sz="2000" dirty="0" smtClean="0"/>
              <a:t>function)</a:t>
            </a:r>
          </a:p>
          <a:p>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a</a:t>
            </a:r>
            <a:r>
              <a:rPr lang="zh-CN" altLang="en-US" sz="2000" dirty="0" smtClean="0"/>
              <a:t> </a:t>
            </a:r>
            <a:r>
              <a:rPr lang="en-US" altLang="zh-CN" sz="2000" dirty="0" smtClean="0"/>
              <a:t>set</a:t>
            </a:r>
            <a:r>
              <a:rPr lang="zh-CN" altLang="en-US" sz="2000" dirty="0" smtClean="0"/>
              <a:t> </a:t>
            </a:r>
            <a:r>
              <a:rPr lang="en-US" altLang="zh-CN" sz="2000" dirty="0" smtClean="0"/>
              <a:t>of</a:t>
            </a:r>
            <a:r>
              <a:rPr lang="zh-CN" altLang="en-US" sz="2000" dirty="0" smtClean="0"/>
              <a:t> </a:t>
            </a:r>
            <a:r>
              <a:rPr lang="en-US" altLang="zh-CN" sz="2000" dirty="0" smtClean="0"/>
              <a:t>planes</a:t>
            </a:r>
            <a:r>
              <a:rPr lang="zh-CN" altLang="en-US" sz="2000" dirty="0" smtClean="0"/>
              <a:t> </a:t>
            </a:r>
            <a:r>
              <a:rPr lang="en-US" altLang="zh-CN" sz="2000" dirty="0" smtClean="0"/>
              <a:t>that</a:t>
            </a:r>
            <a:r>
              <a:rPr lang="zh-CN" altLang="en-US" sz="2000" dirty="0" smtClean="0"/>
              <a:t> </a:t>
            </a:r>
            <a:r>
              <a:rPr lang="en-US" altLang="zh-CN" sz="2000" dirty="0" smtClean="0"/>
              <a:t>have</a:t>
            </a:r>
            <a:r>
              <a:rPr lang="zh-CN" altLang="en-US" sz="2000" dirty="0" smtClean="0"/>
              <a:t> </a:t>
            </a:r>
            <a:r>
              <a:rPr lang="en-US" altLang="zh-CN" sz="2000" dirty="0" smtClean="0"/>
              <a:t>some</a:t>
            </a:r>
            <a:r>
              <a:rPr lang="zh-CN" altLang="en-US" sz="2000" dirty="0" smtClean="0"/>
              <a:t> </a:t>
            </a:r>
            <a:r>
              <a:rPr lang="en-US" altLang="zh-CN" sz="2000" dirty="0" smtClean="0"/>
              <a:t>common</a:t>
            </a:r>
            <a:r>
              <a:rPr lang="zh-CN" altLang="en-US" sz="2000" dirty="0" smtClean="0"/>
              <a:t> </a:t>
            </a:r>
            <a:r>
              <a:rPr lang="en-US" altLang="zh-CN" sz="2000" dirty="0" smtClean="0"/>
              <a:t>characteristic,</a:t>
            </a:r>
            <a:r>
              <a:rPr lang="zh-CN" altLang="en-US" sz="2000" dirty="0" smtClean="0"/>
              <a:t> </a:t>
            </a:r>
            <a:r>
              <a:rPr lang="en-US" altLang="zh-CN" sz="2000" dirty="0" smtClean="0"/>
              <a:t>through</a:t>
            </a:r>
            <a:r>
              <a:rPr lang="zh-CN" altLang="en-US" sz="2000" dirty="0" smtClean="0"/>
              <a:t>  </a:t>
            </a:r>
            <a:r>
              <a:rPr lang="en-US" altLang="zh-CN" sz="2000" dirty="0" smtClean="0"/>
              <a:t>one</a:t>
            </a:r>
            <a:r>
              <a:rPr lang="zh-CN" altLang="en-US" sz="2000" dirty="0" smtClean="0"/>
              <a:t> </a:t>
            </a:r>
            <a:r>
              <a:rPr lang="en-US" altLang="zh-CN" sz="2000" dirty="0" smtClean="0"/>
              <a:t>point</a:t>
            </a:r>
            <a:r>
              <a:rPr lang="zh-CN" altLang="en-US" sz="2000" dirty="0" smtClean="0"/>
              <a:t> </a:t>
            </a:r>
            <a:r>
              <a:rPr lang="en-US" altLang="zh-CN" sz="2000" dirty="0" smtClean="0"/>
              <a:t>,separate</a:t>
            </a:r>
            <a:r>
              <a:rPr lang="zh-CN" altLang="en-US" sz="2000" dirty="0" smtClean="0"/>
              <a:t> </a:t>
            </a:r>
            <a:r>
              <a:rPr lang="en-US" altLang="zh-CN" sz="2000" dirty="0" smtClean="0"/>
              <a:t>some</a:t>
            </a:r>
            <a:r>
              <a:rPr lang="zh-CN" altLang="en-US" sz="2000" dirty="0" smtClean="0"/>
              <a:t> </a:t>
            </a:r>
            <a:r>
              <a:rPr lang="en-US" altLang="zh-CN" sz="2000" dirty="0" smtClean="0"/>
              <a:t>kinds</a:t>
            </a:r>
            <a:r>
              <a:rPr lang="zh-CN" altLang="en-US" sz="2000" dirty="0" smtClean="0"/>
              <a:t> </a:t>
            </a:r>
            <a:r>
              <a:rPr lang="en-US" altLang="zh-CN" sz="2000" dirty="0" smtClean="0"/>
              <a:t>of</a:t>
            </a:r>
            <a:r>
              <a:rPr lang="zh-CN" altLang="en-US" sz="2000" dirty="0" smtClean="0"/>
              <a:t> </a:t>
            </a:r>
            <a:r>
              <a:rPr lang="en-US" altLang="zh-CN" sz="2000" dirty="0" err="1" smtClean="0"/>
              <a:t>datas</a:t>
            </a:r>
            <a:r>
              <a:rPr lang="zh-CN" altLang="en-US" sz="2000" dirty="0" smtClean="0"/>
              <a:t>  </a:t>
            </a:r>
            <a:r>
              <a:rPr lang="en-US" altLang="zh-CN" sz="2000" dirty="0" smtClean="0"/>
              <a:t>and</a:t>
            </a:r>
            <a:r>
              <a:rPr lang="zh-CN" altLang="en-US" sz="2000" dirty="0" smtClean="0"/>
              <a:t> </a:t>
            </a:r>
            <a:r>
              <a:rPr lang="en-US" altLang="zh-CN" sz="2000" dirty="0" smtClean="0"/>
              <a:t>so</a:t>
            </a:r>
            <a:r>
              <a:rPr lang="zh-CN" altLang="en-US" sz="2000" dirty="0" smtClean="0"/>
              <a:t> </a:t>
            </a:r>
            <a:r>
              <a:rPr lang="en-US" altLang="zh-CN" sz="2000" dirty="0" smtClean="0"/>
              <a:t>on</a:t>
            </a:r>
            <a:r>
              <a:rPr lang="zh-CN" altLang="en-US" sz="2000" dirty="0" smtClean="0"/>
              <a:t> </a:t>
            </a:r>
            <a:r>
              <a:rPr lang="en-US" altLang="zh-CN" sz="2000" dirty="0" smtClean="0"/>
              <a:t>.</a:t>
            </a:r>
          </a:p>
          <a:p>
            <a:r>
              <a:rPr lang="en-US" altLang="zh-CN" sz="2000" dirty="0" smtClean="0"/>
              <a:t>A</a:t>
            </a:r>
            <a:r>
              <a:rPr lang="zh-CN" altLang="en-US" sz="2000" dirty="0" smtClean="0"/>
              <a:t> </a:t>
            </a:r>
            <a:r>
              <a:rPr lang="en-US" altLang="zh-CN" sz="2000" dirty="0" smtClean="0"/>
              <a:t>good</a:t>
            </a:r>
            <a:r>
              <a:rPr lang="zh-CN" altLang="en-US" sz="2000" dirty="0" smtClean="0"/>
              <a:t> </a:t>
            </a:r>
            <a:r>
              <a:rPr lang="en-US" altLang="zh-CN" sz="2000" dirty="0" smtClean="0"/>
              <a:t>separation</a:t>
            </a:r>
            <a:r>
              <a:rPr lang="zh-CN" altLang="en-US" sz="2000" dirty="0" smtClean="0"/>
              <a:t> </a:t>
            </a:r>
            <a:r>
              <a:rPr lang="en-US" altLang="zh-CN" sz="2000" dirty="0" smtClean="0"/>
              <a:t>is</a:t>
            </a:r>
            <a:r>
              <a:rPr lang="zh-CN" altLang="en-US" sz="2000" dirty="0" smtClean="0"/>
              <a:t> </a:t>
            </a:r>
            <a:r>
              <a:rPr lang="en-US" altLang="zh-CN" sz="2000" dirty="0" smtClean="0"/>
              <a:t>achieved</a:t>
            </a:r>
            <a:r>
              <a:rPr lang="zh-CN" altLang="en-US" sz="2000" dirty="0" smtClean="0"/>
              <a:t> </a:t>
            </a:r>
            <a:r>
              <a:rPr lang="en-US" altLang="zh-CN" sz="2000" dirty="0" smtClean="0"/>
              <a:t>by</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has</a:t>
            </a:r>
            <a:r>
              <a:rPr lang="zh-CN" altLang="en-US" sz="2000" dirty="0" smtClean="0"/>
              <a:t> </a:t>
            </a:r>
            <a:r>
              <a:rPr lang="en-US" altLang="zh-CN" sz="2000" dirty="0" smtClean="0"/>
              <a:t>the</a:t>
            </a:r>
            <a:r>
              <a:rPr lang="zh-CN" altLang="en-US" sz="2000" dirty="0" smtClean="0"/>
              <a:t> </a:t>
            </a:r>
            <a:r>
              <a:rPr lang="en-US" altLang="zh-CN" sz="2000" dirty="0" smtClean="0"/>
              <a:t>largest</a:t>
            </a:r>
            <a:r>
              <a:rPr lang="zh-CN" altLang="en-US" sz="2000" dirty="0" smtClean="0"/>
              <a:t> </a:t>
            </a:r>
            <a:r>
              <a:rPr lang="en-US" altLang="zh-CN" sz="2000" dirty="0" smtClean="0"/>
              <a:t>distance</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nearest</a:t>
            </a:r>
            <a:r>
              <a:rPr lang="zh-CN" altLang="en-US" sz="2000" dirty="0" smtClean="0"/>
              <a:t> </a:t>
            </a:r>
            <a:r>
              <a:rPr lang="en-US" altLang="zh-CN" sz="2000" dirty="0" smtClean="0"/>
              <a:t>pointes</a:t>
            </a:r>
            <a:r>
              <a:rPr lang="zh-CN" altLang="en-US" sz="2000" dirty="0" smtClean="0"/>
              <a:t> </a:t>
            </a:r>
            <a:r>
              <a:rPr lang="en-US" altLang="zh-CN" sz="2000" dirty="0" smtClean="0"/>
              <a:t>of</a:t>
            </a:r>
            <a:r>
              <a:rPr lang="zh-CN" altLang="en-US" sz="2000" dirty="0" smtClean="0"/>
              <a:t> </a:t>
            </a:r>
            <a:r>
              <a:rPr lang="en-US" altLang="zh-CN" sz="2000" dirty="0" smtClean="0"/>
              <a:t>any</a:t>
            </a:r>
            <a:r>
              <a:rPr lang="zh-CN" altLang="en-US" sz="2000" dirty="0" smtClean="0"/>
              <a:t> </a:t>
            </a:r>
            <a:r>
              <a:rPr lang="en-US" altLang="zh-CN" sz="2000" dirty="0" smtClean="0"/>
              <a:t>classes.</a:t>
            </a:r>
          </a:p>
          <a:p>
            <a:endParaRPr lang="en-US" altLang="zh-CN" sz="2000" dirty="0" smtClean="0"/>
          </a:p>
          <a:p>
            <a:endParaRPr lang="en-US" sz="2000" dirty="0"/>
          </a:p>
        </p:txBody>
      </p:sp>
    </p:spTree>
    <p:extLst>
      <p:ext uri="{BB962C8B-B14F-4D97-AF65-F5344CB8AC3E}">
        <p14:creationId xmlns:p14="http://schemas.microsoft.com/office/powerpoint/2010/main" val="2540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
            </a:r>
            <a:br>
              <a:rPr lang="en-US" altLang="zh-CN" dirty="0" smtClean="0"/>
            </a:br>
            <a:r>
              <a:rPr lang="en-US" altLang="zh-CN" dirty="0" smtClean="0"/>
              <a:t>when</a:t>
            </a:r>
            <a:r>
              <a:rPr lang="zh-CN" altLang="en-US" dirty="0" smtClean="0"/>
              <a:t>  </a:t>
            </a:r>
            <a:r>
              <a:rPr lang="en-US" altLang="zh-CN" dirty="0" smtClean="0"/>
              <a:t>should</a:t>
            </a:r>
            <a:r>
              <a:rPr lang="zh-CN" altLang="en-US" dirty="0" smtClean="0"/>
              <a:t> </a:t>
            </a:r>
            <a:r>
              <a:rPr lang="en-US" altLang="zh-CN" dirty="0" smtClean="0"/>
              <a:t>we</a:t>
            </a:r>
            <a:r>
              <a:rPr lang="zh-CN" altLang="en-US" dirty="0" smtClean="0"/>
              <a:t> </a:t>
            </a:r>
            <a:r>
              <a:rPr lang="en-US" altLang="zh-CN" dirty="0" smtClean="0"/>
              <a:t>use</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Content Placeholder 2"/>
          <p:cNvSpPr>
            <a:spLocks noGrp="1"/>
          </p:cNvSpPr>
          <p:nvPr>
            <p:ph idx="1"/>
          </p:nvPr>
        </p:nvSpPr>
        <p:spPr/>
        <p:txBody>
          <a:bodyPr/>
          <a:lstStyle/>
          <a:p>
            <a:r>
              <a:rPr lang="en-US" altLang="zh-CN" sz="1800" dirty="0" smtClean="0"/>
              <a:t>When</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ml</a:t>
            </a:r>
            <a:r>
              <a:rPr lang="zh-CN" altLang="en-US" sz="1800" dirty="0" smtClean="0"/>
              <a:t> </a:t>
            </a:r>
            <a:r>
              <a:rPr lang="en-US" altLang="zh-CN" sz="1800" dirty="0" smtClean="0"/>
              <a:t>?</a:t>
            </a:r>
            <a:r>
              <a:rPr lang="en-US" altLang="zh-CN" sz="1800" dirty="0"/>
              <a:t/>
            </a:r>
            <a:br>
              <a:rPr lang="en-US" altLang="zh-CN" sz="1800" dirty="0"/>
            </a:br>
            <a:r>
              <a:rPr lang="en-US" altLang="zh-CN" sz="1400" dirty="0" smtClean="0"/>
              <a:t>1).</a:t>
            </a:r>
            <a:r>
              <a:rPr lang="zh-CN" altLang="en-US" sz="1400" dirty="0" smtClean="0"/>
              <a:t> </a:t>
            </a:r>
            <a:r>
              <a:rPr lang="en-US" altLang="zh-CN" sz="1400" dirty="0" smtClean="0"/>
              <a:t>Problem</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both</a:t>
            </a:r>
            <a:r>
              <a:rPr lang="zh-CN" altLang="en-US" sz="1400" dirty="0" smtClean="0"/>
              <a:t> </a:t>
            </a:r>
            <a:r>
              <a:rPr lang="en-US" altLang="zh-CN" sz="1400" dirty="0" smtClean="0"/>
              <a:t>large</a:t>
            </a:r>
            <a:r>
              <a:rPr lang="zh-CN" altLang="en-US" sz="1400" dirty="0" smtClean="0"/>
              <a:t> </a:t>
            </a:r>
            <a:r>
              <a:rPr lang="en-US" altLang="zh-CN" sz="1400" dirty="0" smtClean="0"/>
              <a:t>scale(which</a:t>
            </a:r>
            <a:r>
              <a:rPr lang="zh-CN" altLang="en-US" sz="1400" dirty="0" smtClean="0"/>
              <a:t> </a:t>
            </a:r>
            <a:r>
              <a:rPr lang="en-US" altLang="zh-CN" sz="1400" dirty="0" smtClean="0"/>
              <a:t>means</a:t>
            </a:r>
            <a:r>
              <a:rPr lang="zh-CN" altLang="en-US" sz="1400" dirty="0" smtClean="0"/>
              <a:t> </a:t>
            </a:r>
            <a:r>
              <a:rPr lang="en-US" altLang="zh-CN" sz="1400" dirty="0" smtClean="0"/>
              <a:t>a</a:t>
            </a:r>
            <a:r>
              <a:rPr lang="zh-CN" altLang="en-US" sz="1400" dirty="0" smtClean="0"/>
              <a:t> </a:t>
            </a:r>
            <a:r>
              <a:rPr lang="en-US" altLang="zh-CN" sz="1400" dirty="0" smtClean="0"/>
              <a:t>large</a:t>
            </a:r>
            <a:r>
              <a:rPr lang="zh-CN" altLang="en-US" sz="1400" dirty="0" smtClean="0"/>
              <a:t> </a:t>
            </a:r>
            <a:r>
              <a:rPr lang="en-US" altLang="zh-CN" sz="1400" dirty="0" smtClean="0"/>
              <a:t>amount</a:t>
            </a:r>
            <a:r>
              <a:rPr lang="zh-CN" altLang="en-US" sz="1400" dirty="0" smtClean="0"/>
              <a:t> </a:t>
            </a:r>
            <a:r>
              <a:rPr lang="en-US" altLang="zh-CN" sz="1400" dirty="0" smtClean="0"/>
              <a:t>of</a:t>
            </a:r>
            <a:r>
              <a:rPr lang="zh-CN" altLang="en-US" sz="1400" dirty="0" smtClean="0"/>
              <a:t>  </a:t>
            </a:r>
            <a:r>
              <a:rPr lang="en-US" altLang="zh-CN" sz="1400" dirty="0" smtClean="0"/>
              <a:t>unconstructed</a:t>
            </a:r>
            <a:r>
              <a:rPr lang="zh-CN" altLang="en-US" sz="1400" dirty="0" smtClean="0"/>
              <a:t> </a:t>
            </a:r>
            <a:r>
              <a:rPr lang="en-US" altLang="zh-CN" sz="1400" dirty="0" err="1" smtClean="0"/>
              <a:t>cata</a:t>
            </a:r>
            <a:r>
              <a:rPr lang="en-US" altLang="zh-CN" sz="1400" dirty="0" smtClean="0"/>
              <a:t>)</a:t>
            </a:r>
            <a:r>
              <a:rPr lang="zh-CN" altLang="en-US" sz="1400" dirty="0" smtClean="0"/>
              <a:t>  </a:t>
            </a:r>
            <a:r>
              <a:rPr lang="en-US" altLang="zh-CN" sz="1400" dirty="0" smtClean="0"/>
              <a:t>and</a:t>
            </a:r>
            <a:r>
              <a:rPr lang="zh-CN" altLang="en-US" sz="1400" dirty="0" smtClean="0"/>
              <a:t> </a:t>
            </a:r>
            <a:r>
              <a:rPr lang="en-US" altLang="zh-CN" sz="1400" dirty="0" smtClean="0"/>
              <a:t>complex</a:t>
            </a:r>
            <a:r>
              <a:rPr lang="zh-CN" altLang="en-US" sz="1400" dirty="0" smtClean="0"/>
              <a:t> </a:t>
            </a:r>
            <a:r>
              <a:rPr lang="en-US" altLang="zh-CN" sz="1400" dirty="0" smtClean="0"/>
              <a:t>in</a:t>
            </a:r>
            <a:r>
              <a:rPr lang="zh-CN" altLang="en-US" sz="1400" dirty="0" smtClean="0"/>
              <a:t> </a:t>
            </a:r>
            <a:r>
              <a:rPr lang="en-US" altLang="zh-CN" sz="1400" dirty="0" smtClean="0"/>
              <a:t>rules</a:t>
            </a:r>
            <a:r>
              <a:rPr lang="zh-CN" altLang="en-US" sz="1400" dirty="0" smtClean="0"/>
              <a:t> </a:t>
            </a:r>
            <a:r>
              <a:rPr lang="en-US" altLang="zh-CN" sz="1400" dirty="0" smtClean="0"/>
              <a:t>need</a:t>
            </a:r>
            <a:r>
              <a:rPr lang="zh-CN" altLang="en-US" sz="1400" dirty="0" smtClean="0"/>
              <a:t> </a:t>
            </a:r>
            <a:r>
              <a:rPr lang="en-US" altLang="zh-CN" sz="1400" dirty="0" smtClean="0"/>
              <a:t>to</a:t>
            </a:r>
            <a:r>
              <a:rPr lang="zh-CN" altLang="en-US" sz="1400" dirty="0" smtClean="0"/>
              <a:t> </a:t>
            </a:r>
            <a:r>
              <a:rPr lang="en-US" altLang="zh-CN" sz="1400" dirty="0" smtClean="0"/>
              <a:t>use</a:t>
            </a:r>
            <a:r>
              <a:rPr lang="zh-CN" altLang="en-US" sz="1400" dirty="0" smtClean="0"/>
              <a:t> </a:t>
            </a:r>
            <a:r>
              <a:rPr lang="en-US" altLang="zh-CN" sz="1400" dirty="0" smtClean="0"/>
              <a:t>ml</a:t>
            </a:r>
            <a:r>
              <a:rPr lang="en-US" altLang="zh-CN" dirty="0" smtClean="0"/>
              <a:t/>
            </a:r>
            <a:br>
              <a:rPr lang="en-US" altLang="zh-CN" dirty="0" smtClean="0"/>
            </a:br>
            <a:r>
              <a:rPr lang="en-US" altLang="zh-CN" sz="1200" dirty="0" smtClean="0"/>
              <a:t>2).</a:t>
            </a:r>
            <a:r>
              <a:rPr lang="zh-CN" altLang="en-US" sz="1200" dirty="0" smtClean="0"/>
              <a:t> </a:t>
            </a:r>
            <a:r>
              <a:rPr lang="en-US" altLang="zh-CN" sz="1200" dirty="0" smtClean="0"/>
              <a:t>Task</a:t>
            </a:r>
            <a:r>
              <a:rPr lang="zh-CN" altLang="en-US" sz="1200" dirty="0" smtClean="0"/>
              <a:t> </a:t>
            </a:r>
            <a:r>
              <a:rPr lang="en-US" altLang="zh-CN" sz="1200" dirty="0" smtClean="0"/>
              <a:t>classification</a:t>
            </a:r>
            <a:r>
              <a:rPr lang="zh-CN" altLang="en-US" sz="1200" dirty="0" smtClean="0"/>
              <a:t> </a:t>
            </a:r>
            <a:r>
              <a:rPr lang="en-US" altLang="zh-CN" sz="1200" dirty="0" smtClean="0"/>
              <a:t>which</a:t>
            </a:r>
            <a:r>
              <a:rPr lang="zh-CN" altLang="en-US" sz="1200" dirty="0" smtClean="0"/>
              <a:t> </a:t>
            </a:r>
            <a:r>
              <a:rPr lang="en-US" altLang="zh-CN" sz="1200" dirty="0" smtClean="0"/>
              <a:t>depends</a:t>
            </a:r>
            <a:r>
              <a:rPr lang="zh-CN" altLang="en-US" sz="1200" dirty="0" smtClean="0"/>
              <a:t> </a:t>
            </a:r>
            <a:r>
              <a:rPr lang="en-US" altLang="zh-CN" sz="1200" dirty="0" smtClean="0"/>
              <a:t>on</a:t>
            </a:r>
            <a:r>
              <a:rPr lang="zh-CN" altLang="en-US" sz="1200" dirty="0" smtClean="0"/>
              <a:t> </a:t>
            </a:r>
            <a:r>
              <a:rPr lang="en-US" altLang="zh-CN" sz="1200" dirty="0" smtClean="0"/>
              <a:t>scale</a:t>
            </a:r>
            <a:r>
              <a:rPr lang="zh-CN" altLang="en-US" sz="1200" dirty="0" smtClean="0"/>
              <a:t> </a:t>
            </a:r>
            <a:r>
              <a:rPr lang="en-US" altLang="zh-CN" sz="1200" dirty="0" smtClean="0"/>
              <a:t>and</a:t>
            </a:r>
            <a:r>
              <a:rPr lang="zh-CN" altLang="en-US" sz="1200" dirty="0" smtClean="0"/>
              <a:t> </a:t>
            </a:r>
            <a:r>
              <a:rPr lang="en-US" altLang="zh-CN" sz="1200" dirty="0" smtClean="0"/>
              <a:t>complexity</a:t>
            </a:r>
            <a:r>
              <a:rPr lang="zh-CN" altLang="en-US" sz="1200" dirty="0" smtClean="0"/>
              <a:t> </a:t>
            </a:r>
            <a:r>
              <a:rPr lang="en-US" altLang="zh-CN" sz="1200" dirty="0" smtClean="0"/>
              <a:t>of</a:t>
            </a:r>
            <a:r>
              <a:rPr lang="zh-CN" altLang="en-US" sz="1200" dirty="0" smtClean="0"/>
              <a:t> </a:t>
            </a:r>
            <a:r>
              <a:rPr lang="en-US" altLang="zh-CN" sz="1200" dirty="0" smtClean="0"/>
              <a:t>rules:</a:t>
            </a:r>
            <a:r>
              <a:rPr lang="zh-CN" altLang="en-US" sz="1200" dirty="0" smtClean="0"/>
              <a:t> </a:t>
            </a:r>
            <a:r>
              <a:rPr lang="en-US" altLang="zh-CN" sz="1200" dirty="0" smtClean="0"/>
              <a:t>easy</a:t>
            </a:r>
            <a:r>
              <a:rPr lang="zh-CN" altLang="en-US" sz="1200" dirty="0" smtClean="0"/>
              <a:t> </a:t>
            </a:r>
            <a:r>
              <a:rPr lang="en-US" altLang="zh-CN" sz="1200" dirty="0" smtClean="0"/>
              <a:t>,</a:t>
            </a:r>
            <a:r>
              <a:rPr lang="zh-CN" altLang="en-US" sz="1200" dirty="0" smtClean="0"/>
              <a:t> </a:t>
            </a:r>
            <a:r>
              <a:rPr lang="en-US" altLang="zh-CN" sz="1200" dirty="0" smtClean="0"/>
              <a:t>rules-based</a:t>
            </a:r>
            <a:r>
              <a:rPr lang="zh-CN" altLang="en-US" sz="1200" dirty="0" smtClean="0"/>
              <a:t> </a:t>
            </a:r>
            <a:r>
              <a:rPr lang="en-US" altLang="zh-CN" sz="1200" dirty="0" smtClean="0"/>
              <a:t>,</a:t>
            </a:r>
            <a:r>
              <a:rPr lang="zh-CN" altLang="en-US" sz="1200" dirty="0" smtClean="0"/>
              <a:t> </a:t>
            </a:r>
            <a:r>
              <a:rPr lang="en-US" altLang="zh-CN" sz="1200" dirty="0" err="1" smtClean="0"/>
              <a:t>mannul</a:t>
            </a:r>
            <a:r>
              <a:rPr lang="en-US" altLang="zh-CN" sz="1200" dirty="0" err="1"/>
              <a:t>,</a:t>
            </a:r>
            <a:r>
              <a:rPr lang="en-US" altLang="zh-CN" sz="1200" dirty="0" err="1" smtClean="0"/>
              <a:t>machine</a:t>
            </a:r>
            <a:r>
              <a:rPr lang="zh-CN" altLang="en-US" sz="1200" dirty="0" smtClean="0"/>
              <a:t> </a:t>
            </a:r>
            <a:r>
              <a:rPr lang="en-US" altLang="zh-CN" sz="1200" dirty="0" smtClean="0"/>
              <a:t>learning</a:t>
            </a:r>
          </a:p>
          <a:p>
            <a:r>
              <a:rPr lang="en-US" altLang="zh-CN" sz="1800" dirty="0" smtClean="0"/>
              <a:t>Problem</a:t>
            </a:r>
            <a:r>
              <a:rPr lang="zh-CN" altLang="en-US" sz="1800" dirty="0" smtClean="0"/>
              <a:t> </a:t>
            </a:r>
            <a:r>
              <a:rPr lang="en-US" altLang="zh-CN" sz="1800" dirty="0" smtClean="0"/>
              <a:t>formulation</a:t>
            </a:r>
            <a:br>
              <a:rPr lang="en-US" altLang="zh-CN" sz="1800" dirty="0" smtClean="0"/>
            </a:br>
            <a:r>
              <a:rPr lang="en-US" altLang="zh-CN" sz="1200" dirty="0" smtClean="0"/>
              <a:t>1).</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input</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output</a:t>
            </a:r>
          </a:p>
          <a:p>
            <a:r>
              <a:rPr lang="zh-CN" altLang="en-US" sz="1800" dirty="0" smtClean="0"/>
              <a:t> </a:t>
            </a:r>
            <a:r>
              <a:rPr lang="en-US" altLang="zh-CN" sz="1800" dirty="0" smtClean="0"/>
              <a:t>Collection</a:t>
            </a:r>
            <a:r>
              <a:rPr lang="zh-CN" altLang="en-US" sz="1800" dirty="0" smtClean="0"/>
              <a:t> </a:t>
            </a:r>
            <a:r>
              <a:rPr lang="en-US" altLang="zh-CN" sz="1800" dirty="0" smtClean="0"/>
              <a:t>data</a:t>
            </a:r>
          </a:p>
          <a:p>
            <a:r>
              <a:rPr lang="en-US" altLang="zh-CN" sz="1800" dirty="0" smtClean="0"/>
              <a:t>Regularities</a:t>
            </a:r>
            <a:r>
              <a:rPr lang="zh-CN" altLang="en-US" sz="1800" dirty="0" smtClean="0"/>
              <a:t> </a:t>
            </a:r>
            <a:r>
              <a:rPr lang="en-US" altLang="zh-CN" sz="1800" dirty="0" smtClean="0"/>
              <a:t>in</a:t>
            </a:r>
            <a:r>
              <a:rPr lang="zh-CN" altLang="en-US" sz="1800" dirty="0" smtClean="0"/>
              <a:t> </a:t>
            </a:r>
            <a:r>
              <a:rPr lang="en-US" altLang="zh-CN" sz="1800" dirty="0" smtClean="0"/>
              <a:t>the</a:t>
            </a:r>
            <a:r>
              <a:rPr lang="zh-CN" altLang="en-US" sz="1800" dirty="0" smtClean="0"/>
              <a:t> </a:t>
            </a:r>
            <a:r>
              <a:rPr lang="en-US" altLang="zh-CN" sz="1800" dirty="0" smtClean="0"/>
              <a:t>data</a:t>
            </a:r>
            <a:br>
              <a:rPr lang="en-US" altLang="zh-CN" sz="1800" dirty="0" smtClean="0"/>
            </a:br>
            <a:r>
              <a:rPr lang="en-US" altLang="zh-CN" sz="1200" dirty="0" smtClean="0"/>
              <a:t>1). Machine</a:t>
            </a:r>
            <a:r>
              <a:rPr lang="zh-CN" altLang="en-US" sz="1200" dirty="0" smtClean="0"/>
              <a:t>  </a:t>
            </a:r>
            <a:r>
              <a:rPr lang="en-US" altLang="zh-CN" sz="1200" dirty="0" smtClean="0"/>
              <a:t>learning</a:t>
            </a:r>
            <a:r>
              <a:rPr lang="zh-CN" altLang="en-US" sz="1200" dirty="0" smtClean="0"/>
              <a:t> </a:t>
            </a:r>
            <a:r>
              <a:rPr lang="en-US" altLang="zh-CN" sz="1200" dirty="0" smtClean="0"/>
              <a:t>learns</a:t>
            </a:r>
            <a:r>
              <a:rPr lang="zh-CN" altLang="en-US" sz="1200" dirty="0" smtClean="0"/>
              <a:t> </a:t>
            </a:r>
            <a:r>
              <a:rPr lang="en-US" altLang="zh-CN" sz="1200" dirty="0" smtClean="0"/>
              <a:t>regularities</a:t>
            </a:r>
            <a:r>
              <a:rPr lang="zh-CN" altLang="en-US" sz="1200" dirty="0" smtClean="0"/>
              <a:t> </a:t>
            </a:r>
            <a:r>
              <a:rPr lang="en-US" altLang="zh-CN" sz="1200" dirty="0" smtClean="0"/>
              <a:t>and</a:t>
            </a:r>
            <a:r>
              <a:rPr lang="zh-CN" altLang="en-US" sz="1200" dirty="0" smtClean="0"/>
              <a:t> </a:t>
            </a:r>
            <a:r>
              <a:rPr lang="en-US" altLang="zh-CN" sz="1200" dirty="0" smtClean="0"/>
              <a:t>patterns</a:t>
            </a:r>
            <a:r>
              <a:rPr lang="zh-CN" altLang="en-US" sz="1200" dirty="0" smtClean="0"/>
              <a:t> </a:t>
            </a:r>
            <a:r>
              <a:rPr lang="en-US" altLang="zh-CN" sz="1200" dirty="0"/>
              <a:t/>
            </a:r>
            <a:br>
              <a:rPr lang="en-US" altLang="zh-CN" sz="1200" dirty="0"/>
            </a:br>
            <a:r>
              <a:rPr lang="en-US" altLang="zh-CN" sz="1200" dirty="0" smtClean="0"/>
              <a:t>2).</a:t>
            </a:r>
            <a:r>
              <a:rPr lang="zh-CN" altLang="en-US" sz="1200" dirty="0" smtClean="0"/>
              <a:t> </a:t>
            </a:r>
            <a:r>
              <a:rPr lang="en-US" altLang="zh-CN" sz="1200" dirty="0" smtClean="0"/>
              <a:t>sentiment</a:t>
            </a:r>
            <a:r>
              <a:rPr lang="zh-CN" altLang="en-US" sz="1200" dirty="0" smtClean="0"/>
              <a:t> </a:t>
            </a:r>
            <a:r>
              <a:rPr lang="en-US" altLang="zh-CN" sz="1200" dirty="0" smtClean="0"/>
              <a:t>prediction:</a:t>
            </a:r>
            <a:r>
              <a:rPr lang="en-US" altLang="zh-CN" sz="1800" dirty="0" smtClean="0"/>
              <a:t/>
            </a:r>
            <a:br>
              <a:rPr lang="en-US" altLang="zh-CN" sz="1800" dirty="0" smtClean="0"/>
            </a:br>
            <a:r>
              <a:rPr lang="en-US" altLang="zh-CN" sz="1800" dirty="0" smtClean="0"/>
              <a:t>	</a:t>
            </a:r>
            <a:r>
              <a:rPr lang="en-US" altLang="zh-CN" sz="1050" dirty="0" smtClean="0"/>
              <a:t>1)</a:t>
            </a:r>
            <a:r>
              <a:rPr lang="zh-CN" altLang="en-US" sz="1050" dirty="0" smtClean="0"/>
              <a:t> </a:t>
            </a:r>
            <a:r>
              <a:rPr lang="en-US" altLang="zh-CN" sz="1050" dirty="0" smtClean="0"/>
              <a:t>good</a:t>
            </a:r>
            <a:r>
              <a:rPr lang="zh-CN" altLang="en-US" sz="1050" dirty="0" smtClean="0"/>
              <a:t> </a:t>
            </a:r>
            <a:r>
              <a:rPr lang="en-US" altLang="zh-CN" sz="1050" dirty="0" smtClean="0"/>
              <a:t>excellent</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represent</a:t>
            </a:r>
            <a:r>
              <a:rPr lang="zh-CN" altLang="en-US" sz="1050" dirty="0" smtClean="0"/>
              <a:t> </a:t>
            </a:r>
            <a:r>
              <a:rPr lang="en-US" altLang="zh-CN" sz="1050" dirty="0" smtClean="0"/>
              <a:t>positive</a:t>
            </a:r>
            <a:r>
              <a:rPr lang="zh-CN" altLang="en-US" sz="1050" dirty="0" smtClean="0"/>
              <a:t> </a:t>
            </a:r>
            <a:r>
              <a:rPr lang="en-US" altLang="zh-CN" sz="1050" dirty="0" smtClean="0"/>
              <a:t>sentiment;</a:t>
            </a:r>
            <a:br>
              <a:rPr lang="en-US" altLang="zh-CN" sz="1050" dirty="0" smtClean="0"/>
            </a:br>
            <a:r>
              <a:rPr lang="en-US" altLang="zh-CN" sz="1050" dirty="0" smtClean="0"/>
              <a:t>	2)</a:t>
            </a:r>
            <a:r>
              <a:rPr lang="zh-CN" altLang="en-US" sz="1050" dirty="0" smtClean="0"/>
              <a:t> </a:t>
            </a:r>
            <a:r>
              <a:rPr lang="en-US" altLang="zh-CN" sz="1050" dirty="0" smtClean="0"/>
              <a:t>bad</a:t>
            </a:r>
            <a:r>
              <a:rPr lang="zh-CN" altLang="en-US" sz="1050" dirty="0" smtClean="0"/>
              <a:t> </a:t>
            </a:r>
            <a:r>
              <a:rPr lang="en-US" altLang="zh-CN" sz="1050" dirty="0" smtClean="0"/>
              <a:t>bitch</a:t>
            </a:r>
            <a:r>
              <a:rPr lang="zh-CN" altLang="en-US" sz="1050" dirty="0" smtClean="0"/>
              <a:t> </a:t>
            </a:r>
            <a:r>
              <a:rPr lang="en-US" altLang="zh-CN" sz="1050" dirty="0" smtClean="0"/>
              <a:t>,ugly</a:t>
            </a:r>
            <a:r>
              <a:rPr lang="zh-CN" altLang="en-US" sz="1050" dirty="0" smtClean="0"/>
              <a:t> </a:t>
            </a:r>
            <a:r>
              <a:rPr lang="en-US" altLang="zh-CN" sz="1050" dirty="0" smtClean="0"/>
              <a:t>,fuck</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on</a:t>
            </a:r>
            <a:r>
              <a:rPr lang="zh-CN" altLang="en-US" sz="1050" dirty="0" smtClean="0"/>
              <a:t> </a:t>
            </a:r>
            <a:r>
              <a:rPr lang="en-US" altLang="zh-CN" sz="1050" dirty="0" smtClean="0"/>
              <a:t>represent</a:t>
            </a:r>
            <a:r>
              <a:rPr lang="zh-CN" altLang="en-US" sz="1050" dirty="0" smtClean="0"/>
              <a:t> </a:t>
            </a:r>
            <a:r>
              <a:rPr lang="en-US" altLang="zh-CN" sz="1050" dirty="0" smtClean="0"/>
              <a:t>negative</a:t>
            </a:r>
            <a:r>
              <a:rPr lang="zh-CN" altLang="en-US" sz="1050" dirty="0" smtClean="0"/>
              <a:t> </a:t>
            </a:r>
            <a:r>
              <a:rPr lang="en-US" altLang="zh-CN" sz="1050" dirty="0" smtClean="0"/>
              <a:t>sentiment.</a:t>
            </a:r>
          </a:p>
          <a:p>
            <a:r>
              <a:rPr lang="en-US" altLang="zh-CN" sz="1800" dirty="0" smtClean="0"/>
              <a:t>Representations</a:t>
            </a:r>
            <a:r>
              <a:rPr lang="zh-CN" altLang="en-US" sz="1800" dirty="0" smtClean="0"/>
              <a:t> </a:t>
            </a:r>
            <a:r>
              <a:rPr lang="en-US" altLang="zh-CN" sz="1800" dirty="0" smtClean="0"/>
              <a:t>and</a:t>
            </a:r>
            <a:r>
              <a:rPr lang="zh-CN" altLang="en-US" sz="1800" dirty="0" smtClean="0"/>
              <a:t> </a:t>
            </a:r>
            <a:r>
              <a:rPr lang="en-US" altLang="zh-CN" sz="1800" dirty="0" smtClean="0"/>
              <a:t>features</a:t>
            </a:r>
            <a:r>
              <a:rPr lang="zh-CN" altLang="en-US" sz="1800" dirty="0" smtClean="0"/>
              <a:t>（</a:t>
            </a:r>
            <a:r>
              <a:rPr lang="en-US" altLang="zh-CN" sz="1800" dirty="0" smtClean="0"/>
              <a:t>translate</a:t>
            </a:r>
            <a:r>
              <a:rPr lang="zh-CN" altLang="en-US" sz="1800" dirty="0" smtClean="0"/>
              <a:t>  </a:t>
            </a:r>
            <a:r>
              <a:rPr lang="en-US" altLang="zh-CN" sz="1800" dirty="0" smtClean="0"/>
              <a:t>data</a:t>
            </a:r>
            <a:r>
              <a:rPr lang="zh-CN" altLang="en-US" sz="1800" dirty="0" smtClean="0"/>
              <a:t> </a:t>
            </a:r>
            <a:r>
              <a:rPr lang="en-US" altLang="zh-CN" sz="1800" dirty="0" smtClean="0"/>
              <a:t>into</a:t>
            </a:r>
            <a:r>
              <a:rPr lang="zh-CN" altLang="en-US" sz="1800" dirty="0" smtClean="0"/>
              <a:t> </a:t>
            </a:r>
            <a:r>
              <a:rPr lang="en-US" altLang="zh-CN" sz="1800" dirty="0" smtClean="0"/>
              <a:t>features</a:t>
            </a:r>
            <a:r>
              <a:rPr lang="zh-CN" altLang="en-US" sz="1800" dirty="0" smtClean="0"/>
              <a:t>，</a:t>
            </a:r>
            <a:r>
              <a:rPr lang="en-US" altLang="zh-CN" sz="1800" dirty="0" smtClean="0"/>
              <a:t>array</a:t>
            </a:r>
            <a:r>
              <a:rPr lang="zh-CN" altLang="en-US" sz="1800" dirty="0" smtClean="0"/>
              <a:t> </a:t>
            </a:r>
            <a:r>
              <a:rPr lang="en-US" altLang="zh-CN" sz="1800" dirty="0" smtClean="0"/>
              <a:t>and</a:t>
            </a:r>
            <a:r>
              <a:rPr lang="zh-CN" altLang="en-US" sz="1800" dirty="0" smtClean="0"/>
              <a:t> </a:t>
            </a:r>
            <a:r>
              <a:rPr lang="en-US" altLang="zh-CN" sz="1800" dirty="0" smtClean="0"/>
              <a:t>so</a:t>
            </a:r>
            <a:r>
              <a:rPr lang="zh-CN" altLang="en-US" sz="1800" dirty="0" smtClean="0"/>
              <a:t> </a:t>
            </a:r>
            <a:r>
              <a:rPr lang="en-US" altLang="zh-CN" sz="1800" dirty="0" smtClean="0"/>
              <a:t>on</a:t>
            </a:r>
            <a:r>
              <a:rPr lang="zh-CN" altLang="en-US" sz="1800" dirty="0" smtClean="0"/>
              <a:t> </a:t>
            </a:r>
            <a:r>
              <a:rPr lang="en-US" altLang="zh-CN" sz="1800" dirty="0" smtClean="0"/>
              <a:t>)</a:t>
            </a:r>
            <a:br>
              <a:rPr lang="en-US" altLang="zh-CN" sz="1800" dirty="0" smtClean="0"/>
            </a:br>
            <a:r>
              <a:rPr lang="en-US" altLang="zh-CN" sz="1200" dirty="0" smtClean="0"/>
              <a:t>1).</a:t>
            </a:r>
            <a:r>
              <a:rPr lang="zh-CN" altLang="en-US" sz="1200" dirty="0" smtClean="0"/>
              <a:t> </a:t>
            </a:r>
            <a:r>
              <a:rPr lang="en-US" altLang="zh-CN" sz="1200" dirty="0" smtClean="0"/>
              <a:t>Commonly:</a:t>
            </a:r>
            <a:r>
              <a:rPr lang="zh-CN" altLang="en-US" sz="1200" dirty="0" smtClean="0"/>
              <a:t>  </a:t>
            </a:r>
            <a:r>
              <a:rPr lang="en-US" altLang="zh-CN" sz="1200" dirty="0" smtClean="0"/>
              <a:t>examples</a:t>
            </a:r>
            <a:r>
              <a:rPr lang="zh-CN" altLang="en-US" sz="1200" dirty="0" smtClean="0"/>
              <a:t> </a:t>
            </a:r>
            <a:r>
              <a:rPr lang="en-US" altLang="zh-CN" sz="1200" dirty="0" smtClean="0"/>
              <a:t>are</a:t>
            </a:r>
            <a:r>
              <a:rPr lang="zh-CN" altLang="en-US" sz="1200" dirty="0" smtClean="0"/>
              <a:t> </a:t>
            </a:r>
            <a:r>
              <a:rPr lang="en-US" altLang="zh-CN" sz="1200" dirty="0" smtClean="0"/>
              <a:t>represented</a:t>
            </a:r>
            <a:r>
              <a:rPr lang="zh-CN" altLang="en-US" sz="1200" dirty="0" smtClean="0"/>
              <a:t> </a:t>
            </a:r>
            <a:r>
              <a:rPr lang="en-US" altLang="zh-CN" sz="1200" dirty="0" smtClean="0"/>
              <a:t>as</a:t>
            </a:r>
            <a:r>
              <a:rPr lang="zh-CN" altLang="en-US" sz="1200" dirty="0" smtClean="0"/>
              <a:t> </a:t>
            </a:r>
            <a:r>
              <a:rPr lang="en-US" altLang="zh-CN" sz="1200" dirty="0" smtClean="0"/>
              <a:t>features</a:t>
            </a:r>
            <a:r>
              <a:rPr lang="zh-CN" altLang="en-US" sz="1200" dirty="0" smtClean="0"/>
              <a:t>；</a:t>
            </a:r>
            <a:endParaRPr lang="en-US" altLang="zh-CN" sz="1200" dirty="0" smtClean="0"/>
          </a:p>
          <a:p>
            <a:r>
              <a:rPr lang="en-US" altLang="zh-CN" sz="1800" dirty="0" smtClean="0"/>
              <a:t>Evaluating</a:t>
            </a:r>
            <a:r>
              <a:rPr lang="zh-CN" altLang="en-US" sz="1800" dirty="0" smtClean="0"/>
              <a:t> </a:t>
            </a:r>
            <a:r>
              <a:rPr lang="en-US" altLang="zh-CN" sz="1800" dirty="0" err="1" smtClean="0"/>
              <a:t>sucess</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a:p>
        </p:txBody>
      </p:sp>
    </p:spTree>
    <p:extLst>
      <p:ext uri="{BB962C8B-B14F-4D97-AF65-F5344CB8AC3E}">
        <p14:creationId xmlns:p14="http://schemas.microsoft.com/office/powerpoint/2010/main" val="176624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supervised</a:t>
            </a:r>
            <a:r>
              <a:rPr lang="zh-CN" altLang="en-US" sz="4000" dirty="0"/>
              <a:t> </a:t>
            </a:r>
            <a:r>
              <a:rPr lang="en-US" altLang="zh-CN" sz="4000" dirty="0"/>
              <a:t>algorithm</a:t>
            </a:r>
            <a:r>
              <a:rPr lang="zh-CN" altLang="en-US" sz="4000" dirty="0"/>
              <a:t> </a:t>
            </a:r>
            <a:r>
              <a:rPr lang="en-US" altLang="zh-CN" sz="4000" dirty="0"/>
              <a:t>---support</a:t>
            </a:r>
            <a:r>
              <a:rPr lang="zh-CN" altLang="en-US" sz="4000" dirty="0"/>
              <a:t> </a:t>
            </a:r>
            <a:r>
              <a:rPr lang="en-US" altLang="zh-CN" sz="4000" dirty="0"/>
              <a:t>vector</a:t>
            </a:r>
            <a:r>
              <a:rPr lang="zh-CN" altLang="en-US" sz="4000" dirty="0"/>
              <a:t> </a:t>
            </a:r>
            <a:r>
              <a:rPr lang="en-US" altLang="zh-CN" sz="4000" dirty="0"/>
              <a:t>machine</a:t>
            </a:r>
            <a:endParaRPr lang="en-US" sz="4000" dirty="0"/>
          </a:p>
        </p:txBody>
      </p:sp>
      <p:sp>
        <p:nvSpPr>
          <p:cNvPr id="3" name="Content Placeholder 2"/>
          <p:cNvSpPr>
            <a:spLocks noGrp="1"/>
          </p:cNvSpPr>
          <p:nvPr>
            <p:ph idx="1"/>
          </p:nvPr>
        </p:nvSpPr>
        <p:spPr/>
        <p:txBody>
          <a:bodyPr>
            <a:normAutofit/>
          </a:bodyPr>
          <a:lstStyle/>
          <a:p>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err="1" smtClean="0"/>
              <a:t>kernal</a:t>
            </a:r>
            <a:r>
              <a:rPr lang="zh-CN" altLang="en-US" sz="1200" dirty="0" smtClean="0"/>
              <a:t> </a:t>
            </a:r>
            <a:r>
              <a:rPr lang="en-US" altLang="zh-CN" sz="1200" dirty="0" smtClean="0"/>
              <a:t>trick</a:t>
            </a:r>
          </a:p>
          <a:p>
            <a:r>
              <a:rPr lang="en-US" altLang="zh-CN" sz="1200" dirty="0" smtClean="0"/>
              <a:t>SVM</a:t>
            </a:r>
            <a:r>
              <a:rPr lang="zh-CN" altLang="en-US" sz="1200" dirty="0" smtClean="0"/>
              <a:t> </a:t>
            </a:r>
            <a:r>
              <a:rPr lang="en-US" altLang="zh-CN" sz="1200" dirty="0" smtClean="0"/>
              <a:t>uses</a:t>
            </a:r>
            <a:r>
              <a:rPr lang="zh-CN" altLang="en-US" sz="1200" dirty="0" smtClean="0"/>
              <a:t> </a:t>
            </a:r>
            <a:r>
              <a:rPr lang="en-US" altLang="zh-CN" sz="1200" dirty="0" smtClean="0"/>
              <a:t>a</a:t>
            </a:r>
            <a:r>
              <a:rPr lang="zh-CN" altLang="en-US" sz="1200" dirty="0" smtClean="0"/>
              <a:t> </a:t>
            </a:r>
            <a:r>
              <a:rPr lang="en-US" altLang="zh-CN" sz="1200" dirty="0" err="1" smtClean="0"/>
              <a:t>kernal</a:t>
            </a:r>
            <a:r>
              <a:rPr lang="zh-CN" altLang="en-US" sz="1200" dirty="0" smtClean="0"/>
              <a:t> </a:t>
            </a:r>
            <a:r>
              <a:rPr lang="en-US" altLang="zh-CN" sz="1200" dirty="0" smtClean="0"/>
              <a:t>transform</a:t>
            </a:r>
            <a:r>
              <a:rPr lang="zh-CN" altLang="en-US" sz="1200" dirty="0" smtClean="0"/>
              <a:t> </a:t>
            </a:r>
            <a:r>
              <a:rPr lang="en-US" altLang="zh-CN" sz="1200" dirty="0" smtClean="0"/>
              <a:t>to</a:t>
            </a:r>
            <a:r>
              <a:rPr lang="zh-CN" altLang="en-US" sz="1200" dirty="0" smtClean="0"/>
              <a:t> </a:t>
            </a:r>
            <a:r>
              <a:rPr lang="en-US" altLang="zh-CN" sz="1200" dirty="0" smtClean="0"/>
              <a:t>transform</a:t>
            </a:r>
            <a:r>
              <a:rPr lang="zh-CN" altLang="en-US" sz="1200" dirty="0" smtClean="0"/>
              <a:t> </a:t>
            </a:r>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into</a:t>
            </a:r>
            <a:r>
              <a:rPr lang="zh-CN" altLang="en-US" sz="1200" dirty="0" smtClean="0"/>
              <a:t> </a:t>
            </a:r>
            <a:r>
              <a:rPr lang="en-US" altLang="zh-CN" sz="1200" dirty="0" smtClean="0"/>
              <a:t>higher</a:t>
            </a:r>
            <a:r>
              <a:rPr lang="zh-CN" altLang="en-US" sz="1200" dirty="0" smtClean="0"/>
              <a:t> </a:t>
            </a:r>
            <a:r>
              <a:rPr lang="en-US" altLang="zh-CN" sz="1200" dirty="0" smtClean="0"/>
              <a:t>dimensions</a:t>
            </a:r>
            <a:r>
              <a:rPr lang="zh-CN" altLang="en-US" sz="1200" dirty="0" smtClean="0"/>
              <a:t> </a:t>
            </a:r>
            <a:r>
              <a:rPr lang="en-US" altLang="zh-CN" sz="1200" dirty="0" smtClean="0"/>
              <a:t>where</a:t>
            </a:r>
            <a:r>
              <a:rPr lang="zh-CN" altLang="en-US" sz="1200" dirty="0" smtClean="0"/>
              <a:t> </a:t>
            </a:r>
            <a:r>
              <a:rPr lang="en-US" altLang="zh-CN" sz="1200" dirty="0" smtClean="0"/>
              <a:t>a</a:t>
            </a:r>
            <a:r>
              <a:rPr lang="zh-CN" altLang="en-US" sz="1200" dirty="0" smtClean="0"/>
              <a:t> </a:t>
            </a:r>
            <a:r>
              <a:rPr lang="en-US" altLang="zh-CN" sz="1200" dirty="0" smtClean="0"/>
              <a:t>boundary</a:t>
            </a:r>
            <a:r>
              <a:rPr lang="zh-CN" altLang="en-US" sz="1200" dirty="0" smtClean="0"/>
              <a:t> </a:t>
            </a:r>
            <a:r>
              <a:rPr lang="en-US" altLang="zh-CN" sz="1200" dirty="0" smtClean="0"/>
              <a:t>can</a:t>
            </a:r>
            <a:r>
              <a:rPr lang="zh-CN" altLang="en-US" sz="1200" dirty="0" smtClean="0"/>
              <a:t> </a:t>
            </a:r>
            <a:r>
              <a:rPr lang="en-US" altLang="zh-CN" sz="1200" dirty="0" smtClean="0"/>
              <a:t>be</a:t>
            </a:r>
            <a:r>
              <a:rPr lang="zh-CN" altLang="en-US" sz="1200" dirty="0" smtClean="0"/>
              <a:t> </a:t>
            </a:r>
            <a:r>
              <a:rPr lang="en-US" altLang="zh-CN" sz="1200" dirty="0" smtClean="0"/>
              <a:t>found.</a:t>
            </a:r>
          </a:p>
          <a:p>
            <a:r>
              <a:rPr lang="en-US" altLang="zh-CN" sz="1200" dirty="0" smtClean="0"/>
              <a:t>Non-linear</a:t>
            </a:r>
            <a:r>
              <a:rPr lang="zh-CN" altLang="en-US" sz="1200" dirty="0" smtClean="0"/>
              <a:t> </a:t>
            </a:r>
            <a:r>
              <a:rPr lang="en-US" altLang="zh-CN" sz="1200" dirty="0" smtClean="0"/>
              <a:t>SVM</a:t>
            </a:r>
            <a:r>
              <a:rPr lang="zh-CN" altLang="en-US" sz="1200" dirty="0" smtClean="0"/>
              <a:t> </a:t>
            </a:r>
            <a:r>
              <a:rPr lang="en-US" altLang="zh-CN" sz="1200" dirty="0" smtClean="0"/>
              <a:t>means</a:t>
            </a:r>
            <a:r>
              <a:rPr lang="zh-CN" altLang="en-US" sz="1200" dirty="0" smtClean="0"/>
              <a:t> </a:t>
            </a:r>
            <a:r>
              <a:rPr lang="en-US" altLang="zh-CN" sz="1200" dirty="0" smtClean="0"/>
              <a:t>the</a:t>
            </a:r>
            <a:r>
              <a:rPr lang="zh-CN" altLang="en-US" sz="1200" dirty="0" smtClean="0"/>
              <a:t> </a:t>
            </a:r>
            <a:r>
              <a:rPr lang="en-US" altLang="zh-CN" sz="1200" dirty="0" smtClean="0"/>
              <a:t>boundary</a:t>
            </a:r>
            <a:r>
              <a:rPr lang="zh-CN" altLang="en-US" sz="1200" dirty="0" smtClean="0"/>
              <a:t> </a:t>
            </a:r>
            <a:r>
              <a:rPr lang="en-US" altLang="zh-CN" sz="1200" dirty="0" smtClean="0"/>
              <a:t>doesn’t</a:t>
            </a:r>
            <a:r>
              <a:rPr lang="zh-CN" altLang="en-US" sz="1200" dirty="0" smtClean="0"/>
              <a:t> </a:t>
            </a:r>
            <a:r>
              <a:rPr lang="en-US" altLang="zh-CN" sz="1200" dirty="0" smtClean="0"/>
              <a:t>have</a:t>
            </a:r>
            <a:r>
              <a:rPr lang="zh-CN" altLang="en-US" sz="1200" dirty="0" smtClean="0"/>
              <a:t> </a:t>
            </a:r>
            <a:r>
              <a:rPr lang="en-US" altLang="zh-CN" sz="1200" dirty="0" smtClean="0"/>
              <a:t>to</a:t>
            </a:r>
            <a:r>
              <a:rPr lang="zh-CN" altLang="en-US" sz="1200" dirty="0" smtClean="0"/>
              <a:t> </a:t>
            </a:r>
            <a:r>
              <a:rPr lang="en-US" altLang="zh-CN" sz="1200" dirty="0" smtClean="0"/>
              <a:t>be</a:t>
            </a:r>
            <a:r>
              <a:rPr lang="zh-CN" altLang="en-US" sz="1200" dirty="0" smtClean="0"/>
              <a:t> </a:t>
            </a:r>
            <a:r>
              <a:rPr lang="en-US" altLang="zh-CN" sz="1200" dirty="0" smtClean="0"/>
              <a:t>a</a:t>
            </a:r>
            <a:r>
              <a:rPr lang="zh-CN" altLang="en-US" sz="1200" dirty="0" smtClean="0"/>
              <a:t> </a:t>
            </a:r>
            <a:r>
              <a:rPr lang="en-US" altLang="zh-CN" sz="1200" dirty="0" smtClean="0"/>
              <a:t>linear</a:t>
            </a:r>
            <a:r>
              <a:rPr lang="zh-CN" altLang="en-US" sz="1200" dirty="0" smtClean="0"/>
              <a:t> </a:t>
            </a:r>
            <a:r>
              <a:rPr lang="en-US" altLang="zh-CN" sz="1200" dirty="0" smtClean="0"/>
              <a:t>line.</a:t>
            </a:r>
            <a:endParaRPr lang="en-US" altLang="zh-CN" sz="1200" dirty="0"/>
          </a:p>
          <a:p>
            <a:r>
              <a:rPr lang="en-US" altLang="zh-CN" sz="1200" b="1" dirty="0" smtClean="0"/>
              <a:t>Advantages</a:t>
            </a:r>
          </a:p>
          <a:p>
            <a:r>
              <a:rPr lang="en-US" altLang="zh-CN" sz="1200" b="1" dirty="0" smtClean="0"/>
              <a:t>1.</a:t>
            </a:r>
            <a:r>
              <a:rPr lang="zh-CN" altLang="en-US" sz="1200" b="1" dirty="0" smtClean="0"/>
              <a:t> </a:t>
            </a:r>
            <a:r>
              <a:rPr lang="en-US" altLang="zh-CN" sz="1200" b="1" dirty="0" smtClean="0"/>
              <a:t>the</a:t>
            </a:r>
            <a:r>
              <a:rPr lang="zh-CN" altLang="en-US" sz="1200" b="1" dirty="0" smtClean="0"/>
              <a:t> </a:t>
            </a:r>
            <a:r>
              <a:rPr lang="en-US" altLang="zh-CN" sz="1200" b="1" dirty="0" smtClean="0"/>
              <a:t>major</a:t>
            </a:r>
            <a:r>
              <a:rPr lang="zh-CN" altLang="en-US" sz="1200" b="1" dirty="0" smtClean="0"/>
              <a:t> </a:t>
            </a:r>
            <a:r>
              <a:rPr lang="en-US" altLang="zh-CN" sz="1200" b="1" dirty="0" smtClean="0"/>
              <a:t>advantages</a:t>
            </a:r>
            <a:r>
              <a:rPr lang="zh-CN" altLang="en-US" sz="1200" b="1" dirty="0" smtClean="0"/>
              <a:t> </a:t>
            </a:r>
            <a:r>
              <a:rPr lang="en-US" altLang="zh-CN" sz="1200" b="1" dirty="0" smtClean="0"/>
              <a:t>is</a:t>
            </a:r>
            <a:r>
              <a:rPr lang="zh-CN" altLang="en-US" sz="1200" b="1" dirty="0" smtClean="0"/>
              <a:t> </a:t>
            </a:r>
            <a:r>
              <a:rPr lang="en-US" altLang="zh-CN" sz="1200" b="1" dirty="0" smtClean="0"/>
              <a:t>that</a:t>
            </a:r>
            <a:r>
              <a:rPr lang="zh-CN" altLang="en-US" sz="1200" b="1" dirty="0" smtClean="0"/>
              <a:t> </a:t>
            </a:r>
            <a:r>
              <a:rPr lang="en-US" altLang="zh-CN" sz="1200" b="1" dirty="0" smtClean="0"/>
              <a:t>training</a:t>
            </a:r>
            <a:r>
              <a:rPr lang="zh-CN" altLang="en-US" sz="1200" b="1" dirty="0" smtClean="0"/>
              <a:t> </a:t>
            </a:r>
            <a:r>
              <a:rPr lang="en-US" altLang="zh-CN" sz="1200" b="1" dirty="0" smtClean="0"/>
              <a:t>is</a:t>
            </a:r>
            <a:r>
              <a:rPr lang="zh-CN" altLang="en-US" sz="1200" b="1" dirty="0" smtClean="0"/>
              <a:t> </a:t>
            </a:r>
            <a:r>
              <a:rPr lang="en-US" altLang="zh-CN" sz="1200" b="1" dirty="0" smtClean="0"/>
              <a:t>very</a:t>
            </a:r>
            <a:r>
              <a:rPr lang="zh-CN" altLang="en-US" sz="1200" b="1" dirty="0" smtClean="0"/>
              <a:t> </a:t>
            </a:r>
            <a:r>
              <a:rPr lang="en-US" altLang="zh-CN" sz="1200" b="1" dirty="0" err="1" smtClean="0"/>
              <a:t>easy,no</a:t>
            </a:r>
            <a:r>
              <a:rPr lang="zh-CN" altLang="en-US" sz="1200" b="1" dirty="0" smtClean="0"/>
              <a:t> </a:t>
            </a:r>
            <a:r>
              <a:rPr lang="en-US" altLang="zh-CN" sz="1200" b="1" dirty="0" smtClean="0"/>
              <a:t>local</a:t>
            </a:r>
            <a:r>
              <a:rPr lang="zh-CN" altLang="en-US" sz="1200" b="1" dirty="0" smtClean="0"/>
              <a:t> </a:t>
            </a:r>
            <a:r>
              <a:rPr lang="en-US" altLang="zh-CN" sz="1200" b="1" dirty="0" smtClean="0"/>
              <a:t>optimal.</a:t>
            </a:r>
          </a:p>
          <a:p>
            <a:r>
              <a:rPr lang="en-US" altLang="zh-CN" sz="1200" b="1" dirty="0" smtClean="0"/>
              <a:t>2.</a:t>
            </a:r>
            <a:r>
              <a:rPr lang="zh-CN" altLang="en-US" sz="1200" b="1" dirty="0" smtClean="0"/>
              <a:t> </a:t>
            </a:r>
            <a:r>
              <a:rPr lang="en-US" altLang="zh-CN" sz="1200" b="1" dirty="0" smtClean="0"/>
              <a:t>non-linear</a:t>
            </a:r>
            <a:r>
              <a:rPr lang="zh-CN" altLang="en-US" sz="1200" b="1" dirty="0" smtClean="0"/>
              <a:t> </a:t>
            </a:r>
            <a:r>
              <a:rPr lang="en-US" altLang="zh-CN" sz="1200" b="1" dirty="0" err="1" smtClean="0"/>
              <a:t>svm</a:t>
            </a:r>
            <a:r>
              <a:rPr lang="zh-CN" altLang="en-US" sz="1200" b="1" dirty="0" smtClean="0"/>
              <a:t> </a:t>
            </a:r>
            <a:r>
              <a:rPr lang="en-US" altLang="zh-CN" sz="1200" b="1" dirty="0" smtClean="0"/>
              <a:t>uses</a:t>
            </a:r>
            <a:r>
              <a:rPr lang="zh-CN" altLang="en-US" sz="1200" b="1" dirty="0" smtClean="0"/>
              <a:t> </a:t>
            </a:r>
            <a:r>
              <a:rPr lang="en-US" altLang="zh-CN" sz="1200" b="1" dirty="0" smtClean="0"/>
              <a:t>non-linear</a:t>
            </a:r>
            <a:r>
              <a:rPr lang="zh-CN" altLang="en-US" sz="1200" b="1" dirty="0" smtClean="0"/>
              <a:t> </a:t>
            </a:r>
            <a:r>
              <a:rPr lang="en-US" altLang="zh-CN" sz="1200" b="1" dirty="0" err="1" smtClean="0"/>
              <a:t>kernal</a:t>
            </a:r>
            <a:r>
              <a:rPr lang="zh-CN" altLang="en-US" sz="1200" b="1" dirty="0" smtClean="0"/>
              <a:t> </a:t>
            </a:r>
            <a:r>
              <a:rPr lang="en-US" altLang="zh-CN" sz="1200" b="1" dirty="0" smtClean="0"/>
              <a:t>which</a:t>
            </a:r>
            <a:r>
              <a:rPr lang="zh-CN" altLang="en-US" sz="1200" b="1" dirty="0" smtClean="0"/>
              <a:t> </a:t>
            </a:r>
            <a:r>
              <a:rPr lang="en-US" altLang="zh-CN" sz="1200" b="1" dirty="0" smtClean="0"/>
              <a:t>can</a:t>
            </a:r>
            <a:r>
              <a:rPr lang="zh-CN" altLang="en-US" sz="1200" b="1" dirty="0" smtClean="0"/>
              <a:t> </a:t>
            </a:r>
            <a:r>
              <a:rPr lang="en-US" altLang="zh-CN" sz="1200" b="1" dirty="0" smtClean="0"/>
              <a:t>capture</a:t>
            </a:r>
            <a:r>
              <a:rPr lang="zh-CN" altLang="en-US" sz="1200" b="1" dirty="0" smtClean="0"/>
              <a:t> </a:t>
            </a:r>
            <a:r>
              <a:rPr lang="en-US" altLang="zh-CN" sz="1200" b="1" dirty="0" smtClean="0"/>
              <a:t>more</a:t>
            </a:r>
            <a:r>
              <a:rPr lang="zh-CN" altLang="en-US" sz="1200" b="1" dirty="0" smtClean="0"/>
              <a:t> </a:t>
            </a:r>
            <a:r>
              <a:rPr lang="en-US" altLang="zh-CN" sz="1200" b="1" dirty="0" smtClean="0"/>
              <a:t>complex</a:t>
            </a:r>
            <a:r>
              <a:rPr lang="zh-CN" altLang="en-US" sz="1200" b="1" dirty="0" smtClean="0"/>
              <a:t> </a:t>
            </a:r>
            <a:r>
              <a:rPr lang="en-US" altLang="zh-CN" sz="1200" b="1" dirty="0" smtClean="0"/>
              <a:t>relationships</a:t>
            </a:r>
            <a:r>
              <a:rPr lang="zh-CN" altLang="en-US" sz="1200" b="1" dirty="0" smtClean="0"/>
              <a:t> </a:t>
            </a:r>
            <a:r>
              <a:rPr lang="en-US" altLang="zh-CN" sz="1200" b="1" dirty="0" smtClean="0"/>
              <a:t>between</a:t>
            </a:r>
            <a:r>
              <a:rPr lang="zh-CN" altLang="en-US" sz="1200" b="1" dirty="0" smtClean="0"/>
              <a:t> </a:t>
            </a:r>
            <a:r>
              <a:rPr lang="en-US" altLang="zh-CN" sz="1200" b="1" dirty="0" err="1" smtClean="0"/>
              <a:t>datas</a:t>
            </a:r>
            <a:endParaRPr lang="en-US" altLang="zh-CN" sz="1200" b="1" dirty="0" smtClean="0"/>
          </a:p>
          <a:p>
            <a:r>
              <a:rPr lang="en-US" altLang="zh-CN" sz="1200" b="1" dirty="0" smtClean="0"/>
              <a:t>3.</a:t>
            </a:r>
            <a:r>
              <a:rPr lang="zh-CN" altLang="en-US" sz="1200" b="1" dirty="0" smtClean="0"/>
              <a:t> </a:t>
            </a:r>
            <a:r>
              <a:rPr lang="en-US" altLang="zh-CN" sz="1200" b="1" dirty="0" smtClean="0"/>
              <a:t>have</a:t>
            </a:r>
            <a:r>
              <a:rPr lang="zh-CN" altLang="en-US" sz="1200" b="1" dirty="0" smtClean="0"/>
              <a:t> </a:t>
            </a:r>
            <a:r>
              <a:rPr lang="en-US" altLang="zh-CN" sz="1200" b="1" dirty="0" smtClean="0"/>
              <a:t>a</a:t>
            </a:r>
            <a:r>
              <a:rPr lang="zh-CN" altLang="en-US" sz="1200" b="1" dirty="0" smtClean="0"/>
              <a:t> </a:t>
            </a:r>
            <a:r>
              <a:rPr lang="en-US" altLang="zh-CN" sz="1200" b="1" dirty="0" smtClean="0"/>
              <a:t>regularization</a:t>
            </a:r>
            <a:r>
              <a:rPr lang="zh-CN" altLang="en-US" sz="1200" b="1" dirty="0" smtClean="0"/>
              <a:t> </a:t>
            </a:r>
            <a:r>
              <a:rPr lang="en-US" altLang="zh-CN" sz="1200" b="1" dirty="0" smtClean="0"/>
              <a:t>term</a:t>
            </a:r>
            <a:r>
              <a:rPr lang="zh-CN" altLang="en-US" sz="1200" b="1" dirty="0" smtClean="0"/>
              <a:t> </a:t>
            </a:r>
            <a:r>
              <a:rPr lang="en-US" altLang="zh-CN" sz="1200" b="1" dirty="0" smtClean="0"/>
              <a:t>which</a:t>
            </a:r>
            <a:r>
              <a:rPr lang="zh-CN" altLang="en-US" sz="1200" b="1" dirty="0" smtClean="0"/>
              <a:t> </a:t>
            </a:r>
            <a:r>
              <a:rPr lang="en-US" altLang="zh-CN" sz="1200" b="1" dirty="0" smtClean="0"/>
              <a:t>will</a:t>
            </a:r>
            <a:r>
              <a:rPr lang="zh-CN" altLang="en-US" sz="1200" b="1" dirty="0" smtClean="0"/>
              <a:t> </a:t>
            </a:r>
            <a:r>
              <a:rPr lang="en-US" altLang="zh-CN" sz="1200" b="1" dirty="0" smtClean="0"/>
              <a:t>avoid</a:t>
            </a:r>
            <a:r>
              <a:rPr lang="zh-CN" altLang="en-US" sz="1200" b="1" dirty="0" smtClean="0"/>
              <a:t> </a:t>
            </a:r>
            <a:r>
              <a:rPr lang="en-US" altLang="zh-CN" sz="1200" b="1" dirty="0" smtClean="0"/>
              <a:t>over-fitting.</a:t>
            </a:r>
          </a:p>
          <a:p>
            <a:r>
              <a:rPr lang="en-US" altLang="zh-CN" sz="1200" b="1" dirty="0" smtClean="0"/>
              <a:t>4.</a:t>
            </a:r>
            <a:r>
              <a:rPr lang="zh-CN" altLang="en-US" sz="1200" b="1" dirty="0" smtClean="0"/>
              <a:t> </a:t>
            </a:r>
            <a:r>
              <a:rPr lang="en-US" altLang="zh-CN" sz="1200" b="1" dirty="0" smtClean="0"/>
              <a:t>uses</a:t>
            </a:r>
            <a:r>
              <a:rPr lang="zh-CN" altLang="en-US" sz="1200" b="1" dirty="0" smtClean="0"/>
              <a:t> </a:t>
            </a:r>
            <a:r>
              <a:rPr lang="en-US" altLang="zh-CN" sz="1200" b="1" dirty="0" smtClean="0"/>
              <a:t>a</a:t>
            </a:r>
            <a:r>
              <a:rPr lang="zh-CN" altLang="en-US" sz="1200" b="1" dirty="0" smtClean="0"/>
              <a:t> </a:t>
            </a:r>
            <a:r>
              <a:rPr lang="en-US" altLang="zh-CN" sz="1200" b="1" dirty="0" smtClean="0"/>
              <a:t>subset</a:t>
            </a:r>
            <a:r>
              <a:rPr lang="zh-CN" altLang="en-US" sz="1200" b="1" dirty="0" smtClean="0"/>
              <a:t> </a:t>
            </a:r>
            <a:r>
              <a:rPr lang="en-US" altLang="zh-CN" sz="1200" b="1" dirty="0" smtClean="0"/>
              <a:t>of</a:t>
            </a:r>
            <a:r>
              <a:rPr lang="zh-CN" altLang="en-US" sz="1200" b="1" dirty="0" smtClean="0"/>
              <a:t> </a:t>
            </a:r>
            <a:r>
              <a:rPr lang="en-US" altLang="zh-CN" sz="1200" b="1" dirty="0" smtClean="0"/>
              <a:t>training</a:t>
            </a:r>
            <a:r>
              <a:rPr lang="zh-CN" altLang="en-US" sz="1200" b="1" dirty="0" smtClean="0"/>
              <a:t> </a:t>
            </a:r>
            <a:r>
              <a:rPr lang="en-US" altLang="zh-CN" sz="1200" b="1" dirty="0" smtClean="0"/>
              <a:t>points</a:t>
            </a:r>
            <a:r>
              <a:rPr lang="zh-CN" altLang="en-US" sz="1200" b="1" dirty="0" smtClean="0"/>
              <a:t> </a:t>
            </a:r>
            <a:r>
              <a:rPr lang="en-US" altLang="zh-CN" sz="1200" b="1" dirty="0" smtClean="0"/>
              <a:t>,so</a:t>
            </a:r>
            <a:r>
              <a:rPr lang="zh-CN" altLang="en-US" sz="1200" b="1" dirty="0" smtClean="0"/>
              <a:t> </a:t>
            </a:r>
            <a:r>
              <a:rPr lang="en-US" altLang="zh-CN" sz="1200" b="1" dirty="0" smtClean="0"/>
              <a:t>it</a:t>
            </a:r>
            <a:r>
              <a:rPr lang="zh-CN" altLang="en-US" sz="1200" b="1" dirty="0" smtClean="0"/>
              <a:t> </a:t>
            </a:r>
            <a:r>
              <a:rPr lang="en-US" altLang="zh-CN" sz="1200" b="1" dirty="0" smtClean="0"/>
              <a:t>is</a:t>
            </a:r>
            <a:r>
              <a:rPr lang="zh-CN" altLang="en-US" sz="1200" b="1" dirty="0" smtClean="0"/>
              <a:t> </a:t>
            </a:r>
            <a:r>
              <a:rPr lang="en-US" altLang="zh-CN" sz="1200" b="1" dirty="0" smtClean="0"/>
              <a:t>also</a:t>
            </a:r>
            <a:r>
              <a:rPr lang="zh-CN" altLang="en-US" sz="1200" b="1" dirty="0" smtClean="0"/>
              <a:t> </a:t>
            </a:r>
            <a:r>
              <a:rPr lang="en-US" altLang="zh-CN" sz="1200" b="1" dirty="0" smtClean="0"/>
              <a:t>memory</a:t>
            </a:r>
            <a:r>
              <a:rPr lang="zh-CN" altLang="en-US" sz="1200" b="1" dirty="0" smtClean="0"/>
              <a:t> </a:t>
            </a:r>
            <a:r>
              <a:rPr lang="en-US" altLang="zh-CN" sz="1200" b="1" dirty="0" smtClean="0"/>
              <a:t>efficient.</a:t>
            </a:r>
            <a:endParaRPr lang="en-US" altLang="zh-CN" sz="1200" b="1" dirty="0"/>
          </a:p>
          <a:p>
            <a:r>
              <a:rPr lang="en-US" altLang="zh-CN" sz="1200" b="1" dirty="0" smtClean="0"/>
              <a:t>Disadvantage</a:t>
            </a:r>
            <a:endParaRPr lang="en-US" altLang="zh-CN" sz="1200" b="1" dirty="0"/>
          </a:p>
          <a:p>
            <a:r>
              <a:rPr lang="en-US" altLang="zh-CN" sz="1200" b="1" dirty="0" smtClean="0"/>
              <a:t>Long</a:t>
            </a:r>
            <a:r>
              <a:rPr lang="zh-CN" altLang="en-US" sz="1200" b="1" dirty="0" smtClean="0"/>
              <a:t> </a:t>
            </a:r>
            <a:r>
              <a:rPr lang="en-US" altLang="zh-CN" sz="1200" b="1" dirty="0" smtClean="0"/>
              <a:t>time</a:t>
            </a:r>
            <a:r>
              <a:rPr lang="zh-CN" altLang="en-US" sz="1200" b="1" dirty="0" smtClean="0"/>
              <a:t> </a:t>
            </a:r>
            <a:r>
              <a:rPr lang="en-US" altLang="zh-CN" sz="1200" b="1" dirty="0" smtClean="0"/>
              <a:t>to</a:t>
            </a:r>
            <a:r>
              <a:rPr lang="zh-CN" altLang="en-US" sz="1200" b="1" dirty="0" smtClean="0"/>
              <a:t> </a:t>
            </a:r>
            <a:r>
              <a:rPr lang="en-US" altLang="zh-CN" sz="1200" b="1" dirty="0" smtClean="0"/>
              <a:t>train</a:t>
            </a:r>
            <a:r>
              <a:rPr lang="zh-CN" altLang="en-US" sz="1200" b="1" dirty="0" smtClean="0"/>
              <a:t> </a:t>
            </a:r>
            <a:r>
              <a:rPr lang="en-US" altLang="zh-CN" sz="1200" b="1" dirty="0" smtClean="0"/>
              <a:t>to</a:t>
            </a:r>
            <a:r>
              <a:rPr lang="zh-CN" altLang="en-US" sz="1200" b="1" dirty="0" smtClean="0"/>
              <a:t> </a:t>
            </a:r>
            <a:r>
              <a:rPr lang="en-US" altLang="zh-CN" sz="1200" b="1" dirty="0" smtClean="0"/>
              <a:t>large</a:t>
            </a:r>
            <a:r>
              <a:rPr lang="zh-CN" altLang="en-US" sz="1200" b="1" dirty="0" smtClean="0"/>
              <a:t> </a:t>
            </a:r>
            <a:r>
              <a:rPr lang="en-US" altLang="zh-CN" sz="1200" b="1" dirty="0" smtClean="0"/>
              <a:t>datasets</a:t>
            </a:r>
          </a:p>
          <a:p>
            <a:r>
              <a:rPr lang="en-US" altLang="zh-CN" sz="1200" b="1" dirty="0" smtClean="0"/>
              <a:t>Choose</a:t>
            </a:r>
            <a:r>
              <a:rPr lang="zh-CN" altLang="en-US" sz="1200" b="1" dirty="0" smtClean="0"/>
              <a:t> </a:t>
            </a:r>
            <a:r>
              <a:rPr lang="en-US" altLang="zh-CN" sz="1200" b="1" dirty="0" smtClean="0"/>
              <a:t>a</a:t>
            </a:r>
            <a:r>
              <a:rPr lang="zh-CN" altLang="en-US" sz="1200" b="1" dirty="0" smtClean="0"/>
              <a:t> </a:t>
            </a:r>
            <a:r>
              <a:rPr lang="en-US" altLang="zh-CN" sz="1200" b="1" dirty="0" smtClean="0"/>
              <a:t>good</a:t>
            </a:r>
            <a:r>
              <a:rPr lang="zh-CN" altLang="en-US" sz="1200" b="1" dirty="0" smtClean="0"/>
              <a:t> </a:t>
            </a:r>
            <a:r>
              <a:rPr lang="en-US" altLang="zh-CN" sz="1200" b="1" dirty="0" err="1" smtClean="0"/>
              <a:t>kernal</a:t>
            </a:r>
            <a:r>
              <a:rPr lang="zh-CN" altLang="en-US" sz="1200" b="1" dirty="0" smtClean="0"/>
              <a:t> </a:t>
            </a:r>
            <a:r>
              <a:rPr lang="en-US" altLang="zh-CN" sz="1200" b="1" dirty="0" smtClean="0"/>
              <a:t>is</a:t>
            </a:r>
            <a:r>
              <a:rPr lang="zh-CN" altLang="en-US" sz="1200" b="1" dirty="0" smtClean="0"/>
              <a:t> </a:t>
            </a:r>
            <a:r>
              <a:rPr lang="en-US" altLang="zh-CN" sz="1200" b="1" dirty="0" smtClean="0"/>
              <a:t>a</a:t>
            </a:r>
            <a:r>
              <a:rPr lang="zh-CN" altLang="en-US" sz="1200" b="1" dirty="0" smtClean="0"/>
              <a:t> </a:t>
            </a:r>
            <a:r>
              <a:rPr lang="en-US" altLang="zh-CN" sz="1200" b="1" dirty="0" smtClean="0"/>
              <a:t>tricky</a:t>
            </a:r>
          </a:p>
          <a:p>
            <a:r>
              <a:rPr lang="en-US" altLang="zh-CN" sz="1200" b="1" dirty="0" err="1" smtClean="0"/>
              <a:t>Parmeters</a:t>
            </a:r>
            <a:r>
              <a:rPr lang="zh-CN" altLang="en-US" sz="1200" b="1" dirty="0" smtClean="0"/>
              <a:t> </a:t>
            </a:r>
            <a:r>
              <a:rPr lang="en-US" altLang="zh-CN" sz="1200" b="1" dirty="0" smtClean="0"/>
              <a:t>of</a:t>
            </a:r>
            <a:r>
              <a:rPr lang="zh-CN" altLang="en-US" sz="1200" b="1" dirty="0" smtClean="0"/>
              <a:t> </a:t>
            </a:r>
            <a:r>
              <a:rPr lang="en-US" altLang="zh-CN" sz="1200" b="1" dirty="0" smtClean="0"/>
              <a:t>a</a:t>
            </a:r>
            <a:r>
              <a:rPr lang="zh-CN" altLang="en-US" sz="1200" b="1" dirty="0" smtClean="0"/>
              <a:t> </a:t>
            </a:r>
            <a:r>
              <a:rPr lang="en-US" altLang="zh-CN" sz="1200" b="1" dirty="0" smtClean="0"/>
              <a:t>trained</a:t>
            </a:r>
            <a:r>
              <a:rPr lang="zh-CN" altLang="en-US" sz="1200" b="1" dirty="0" smtClean="0"/>
              <a:t> </a:t>
            </a:r>
            <a:r>
              <a:rPr lang="en-US" altLang="zh-CN" sz="1200" b="1" dirty="0" smtClean="0"/>
              <a:t>model</a:t>
            </a:r>
            <a:r>
              <a:rPr lang="zh-CN" altLang="en-US" sz="1200" b="1" dirty="0" smtClean="0"/>
              <a:t> </a:t>
            </a:r>
            <a:r>
              <a:rPr lang="en-US" altLang="zh-CN" sz="1200" b="1" dirty="0" smtClean="0"/>
              <a:t>is</a:t>
            </a:r>
            <a:r>
              <a:rPr lang="zh-CN" altLang="en-US" sz="1200" b="1" dirty="0" smtClean="0"/>
              <a:t> </a:t>
            </a:r>
            <a:r>
              <a:rPr lang="en-US" altLang="zh-CN" sz="1200" b="1" dirty="0" smtClean="0"/>
              <a:t>hard</a:t>
            </a:r>
            <a:r>
              <a:rPr lang="zh-CN" altLang="en-US" sz="1200" b="1" dirty="0" smtClean="0"/>
              <a:t> </a:t>
            </a:r>
            <a:r>
              <a:rPr lang="en-US" altLang="zh-CN" sz="1200" b="1" dirty="0" smtClean="0"/>
              <a:t>to</a:t>
            </a:r>
            <a:r>
              <a:rPr lang="zh-CN" altLang="en-US" sz="1200" b="1" dirty="0" smtClean="0"/>
              <a:t> </a:t>
            </a:r>
            <a:r>
              <a:rPr lang="en-US" altLang="zh-CN" sz="1200" b="1" dirty="0" err="1" smtClean="0"/>
              <a:t>interpre</a:t>
            </a:r>
            <a:endParaRPr lang="en-US" altLang="zh-CN" sz="1200" b="1" dirty="0" smtClean="0"/>
          </a:p>
          <a:p>
            <a:r>
              <a:rPr lang="en-US" altLang="zh-CN" sz="1200" b="1" dirty="0" smtClean="0"/>
              <a:t>The</a:t>
            </a:r>
            <a:r>
              <a:rPr lang="zh-CN" altLang="en-US" sz="1200" b="1" dirty="0" smtClean="0"/>
              <a:t> </a:t>
            </a:r>
            <a:r>
              <a:rPr lang="en-US" altLang="zh-CN" sz="1200" b="1" dirty="0" smtClean="0"/>
              <a:t>SVM</a:t>
            </a:r>
            <a:r>
              <a:rPr lang="zh-CN" altLang="en-US" sz="1200" b="1" dirty="0" smtClean="0"/>
              <a:t> </a:t>
            </a:r>
            <a:r>
              <a:rPr lang="en-US" altLang="zh-CN" sz="1200" b="1" dirty="0" smtClean="0"/>
              <a:t>is</a:t>
            </a:r>
            <a:r>
              <a:rPr lang="zh-CN" altLang="en-US" sz="1200" b="1" dirty="0" smtClean="0"/>
              <a:t> </a:t>
            </a:r>
            <a:r>
              <a:rPr lang="en-US" altLang="zh-CN" sz="1200" b="1" dirty="0" smtClean="0"/>
              <a:t>only</a:t>
            </a:r>
            <a:r>
              <a:rPr lang="zh-CN" altLang="en-US" sz="1200" b="1" dirty="0" smtClean="0"/>
              <a:t> </a:t>
            </a:r>
            <a:r>
              <a:rPr lang="en-US" altLang="zh-CN" sz="1200" b="1" dirty="0" smtClean="0"/>
              <a:t>directly</a:t>
            </a:r>
            <a:r>
              <a:rPr lang="zh-CN" altLang="en-US" sz="1200" b="1" dirty="0" smtClean="0"/>
              <a:t>  </a:t>
            </a:r>
            <a:r>
              <a:rPr lang="en-US" altLang="zh-CN" sz="1200" b="1" dirty="0" smtClean="0"/>
              <a:t>capable</a:t>
            </a:r>
            <a:r>
              <a:rPr lang="zh-CN" altLang="en-US" sz="1200" b="1" dirty="0" smtClean="0"/>
              <a:t> </a:t>
            </a:r>
            <a:r>
              <a:rPr lang="en-US" altLang="zh-CN" sz="1200" b="1" dirty="0" smtClean="0"/>
              <a:t>for</a:t>
            </a:r>
            <a:r>
              <a:rPr lang="zh-CN" altLang="en-US" sz="1200" b="1" dirty="0" smtClean="0"/>
              <a:t> </a:t>
            </a:r>
            <a:r>
              <a:rPr lang="en-US" altLang="zh-CN" sz="1200" b="1" dirty="0" smtClean="0"/>
              <a:t>two-class</a:t>
            </a:r>
            <a:r>
              <a:rPr lang="zh-CN" altLang="en-US" sz="1200" b="1" dirty="0" smtClean="0"/>
              <a:t> </a:t>
            </a:r>
            <a:r>
              <a:rPr lang="en-US" altLang="zh-CN" sz="1200" b="1" dirty="0" smtClean="0"/>
              <a:t>task,</a:t>
            </a:r>
            <a:r>
              <a:rPr lang="zh-CN" altLang="en-US" sz="1200" b="1" dirty="0" smtClean="0"/>
              <a:t> </a:t>
            </a:r>
            <a:r>
              <a:rPr lang="en-US" altLang="zh-CN" sz="1200" b="1" dirty="0" smtClean="0"/>
              <a:t>if</a:t>
            </a:r>
            <a:r>
              <a:rPr lang="zh-CN" altLang="en-US" sz="1200" b="1" dirty="0" smtClean="0"/>
              <a:t> </a:t>
            </a:r>
            <a:r>
              <a:rPr lang="en-US" altLang="zh-CN" sz="1200" b="1" dirty="0" smtClean="0"/>
              <a:t>you</a:t>
            </a:r>
            <a:r>
              <a:rPr lang="zh-CN" altLang="en-US" sz="1200" b="1" dirty="0" smtClean="0"/>
              <a:t> </a:t>
            </a:r>
            <a:r>
              <a:rPr lang="en-US" altLang="zh-CN" sz="1200" b="1" dirty="0" smtClean="0"/>
              <a:t>want</a:t>
            </a:r>
            <a:r>
              <a:rPr lang="zh-CN" altLang="en-US" sz="1200" b="1" dirty="0" smtClean="0"/>
              <a:t> </a:t>
            </a:r>
            <a:r>
              <a:rPr lang="en-US" altLang="zh-CN" sz="1200" b="1" dirty="0" smtClean="0"/>
              <a:t>to</a:t>
            </a:r>
            <a:r>
              <a:rPr lang="zh-CN" altLang="en-US" sz="1200" b="1" dirty="0" smtClean="0"/>
              <a:t> </a:t>
            </a:r>
            <a:r>
              <a:rPr lang="en-US" altLang="zh-CN" sz="1200" b="1" dirty="0" smtClean="0"/>
              <a:t>deal</a:t>
            </a:r>
            <a:r>
              <a:rPr lang="zh-CN" altLang="en-US" sz="1200" b="1" dirty="0" smtClean="0"/>
              <a:t> </a:t>
            </a:r>
            <a:r>
              <a:rPr lang="en-US" altLang="zh-CN" sz="1200" b="1" dirty="0" smtClean="0"/>
              <a:t>with</a:t>
            </a:r>
            <a:r>
              <a:rPr lang="zh-CN" altLang="en-US" sz="1200" b="1" dirty="0" smtClean="0"/>
              <a:t> </a:t>
            </a:r>
            <a:r>
              <a:rPr lang="en-US" altLang="zh-CN" sz="1200" b="1" dirty="0" smtClean="0"/>
              <a:t>multi-class</a:t>
            </a:r>
            <a:r>
              <a:rPr lang="zh-CN" altLang="en-US" sz="1200" b="1" dirty="0" smtClean="0"/>
              <a:t> </a:t>
            </a:r>
            <a:r>
              <a:rPr lang="en-US" altLang="zh-CN" sz="1200" b="1" dirty="0" smtClean="0"/>
              <a:t>classification,</a:t>
            </a:r>
            <a:r>
              <a:rPr lang="zh-CN" altLang="en-US" sz="1200" b="1" dirty="0" smtClean="0"/>
              <a:t>  </a:t>
            </a:r>
            <a:r>
              <a:rPr lang="en-US" altLang="zh-CN" sz="1200" b="1" dirty="0" smtClean="0"/>
              <a:t>you</a:t>
            </a:r>
            <a:r>
              <a:rPr lang="zh-CN" altLang="en-US" sz="1200" b="1" dirty="0"/>
              <a:t> </a:t>
            </a:r>
            <a:r>
              <a:rPr lang="en-US" altLang="zh-CN" sz="1200" b="1" dirty="0" smtClean="0"/>
              <a:t>could</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and</a:t>
            </a:r>
            <a:r>
              <a:rPr lang="zh-CN" altLang="en-US" sz="1200" b="1" dirty="0" smtClean="0"/>
              <a:t> </a:t>
            </a:r>
            <a:r>
              <a:rPr lang="en-US" altLang="zh-CN" sz="1200" b="1" dirty="0" smtClean="0"/>
              <a:t>then</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which</a:t>
            </a:r>
            <a:r>
              <a:rPr lang="zh-CN" altLang="en-US" sz="1200" b="1" dirty="0" smtClean="0"/>
              <a:t> </a:t>
            </a:r>
            <a:r>
              <a:rPr lang="en-US" altLang="zh-CN" sz="1200" b="1" dirty="0" smtClean="0"/>
              <a:t>data</a:t>
            </a:r>
            <a:r>
              <a:rPr lang="zh-CN" altLang="en-US" sz="1200" b="1" dirty="0" smtClean="0"/>
              <a:t> </a:t>
            </a:r>
            <a:r>
              <a:rPr lang="en-US" altLang="zh-CN" sz="1200" b="1" dirty="0" smtClean="0"/>
              <a:t>source</a:t>
            </a:r>
            <a:r>
              <a:rPr lang="zh-CN" altLang="en-US" sz="1200" b="1" dirty="0" smtClean="0"/>
              <a:t> </a:t>
            </a:r>
            <a:r>
              <a:rPr lang="en-US" altLang="zh-CN" sz="1200" b="1" dirty="0" smtClean="0"/>
              <a:t>is</a:t>
            </a:r>
            <a:r>
              <a:rPr lang="zh-CN" altLang="en-US" sz="1200" b="1" dirty="0" smtClean="0"/>
              <a:t> </a:t>
            </a:r>
            <a:r>
              <a:rPr lang="en-US" altLang="zh-CN" sz="1200" b="1" dirty="0" smtClean="0"/>
              <a:t>the</a:t>
            </a:r>
            <a:r>
              <a:rPr lang="zh-CN" altLang="en-US" sz="1200" b="1" dirty="0" smtClean="0"/>
              <a:t> </a:t>
            </a:r>
            <a:r>
              <a:rPr lang="en-US" altLang="zh-CN" sz="1200" b="1" dirty="0" smtClean="0"/>
              <a:t>rest</a:t>
            </a:r>
            <a:r>
              <a:rPr lang="zh-CN" altLang="en-US" sz="1200" b="1" dirty="0" smtClean="0"/>
              <a:t> </a:t>
            </a:r>
            <a:r>
              <a:rPr lang="en-US" altLang="zh-CN" sz="1200" b="1" dirty="0" smtClean="0"/>
              <a:t>data</a:t>
            </a:r>
            <a:r>
              <a:rPr lang="zh-CN" altLang="en-US" sz="1200" b="1" dirty="0" smtClean="0"/>
              <a:t> </a:t>
            </a:r>
            <a:r>
              <a:rPr lang="en-US" altLang="zh-CN" sz="1200" b="1" dirty="0" smtClean="0"/>
              <a:t>of</a:t>
            </a:r>
            <a:r>
              <a:rPr lang="zh-CN" altLang="en-US" sz="1200" b="1" dirty="0" smtClean="0"/>
              <a:t> </a:t>
            </a:r>
            <a:r>
              <a:rPr lang="en-US" altLang="zh-CN" sz="1200" b="1" dirty="0" smtClean="0"/>
              <a:t>before</a:t>
            </a:r>
            <a:r>
              <a:rPr lang="zh-CN" altLang="en-US" sz="1200" b="1" dirty="0" smtClean="0"/>
              <a:t> </a:t>
            </a:r>
            <a:r>
              <a:rPr lang="en-US" altLang="zh-CN" sz="1200" b="1" dirty="0" smtClean="0"/>
              <a:t>.</a:t>
            </a:r>
          </a:p>
          <a:p>
            <a:endParaRPr lang="en-US" altLang="zh-CN" sz="1200" b="1" dirty="0" smtClean="0"/>
          </a:p>
        </p:txBody>
      </p:sp>
    </p:spTree>
    <p:extLst>
      <p:ext uri="{BB962C8B-B14F-4D97-AF65-F5344CB8AC3E}">
        <p14:creationId xmlns:p14="http://schemas.microsoft.com/office/powerpoint/2010/main" val="2519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a:t>
            </a:r>
            <a:r>
              <a:rPr lang="zh-CN" altLang="en-US" sz="3600" dirty="0" smtClean="0"/>
              <a:t> </a:t>
            </a:r>
            <a:r>
              <a:rPr lang="en-US" altLang="zh-CN" sz="3600" dirty="0" smtClean="0"/>
              <a:t>linear</a:t>
            </a:r>
            <a:r>
              <a:rPr lang="zh-CN" altLang="en-US" sz="3600" dirty="0" smtClean="0"/>
              <a:t> </a:t>
            </a:r>
            <a:r>
              <a:rPr lang="en-US" altLang="zh-CN" sz="3600" dirty="0" smtClean="0"/>
              <a:t>regression</a:t>
            </a:r>
            <a:endParaRPr lang="en-US" sz="3600" dirty="0"/>
          </a:p>
        </p:txBody>
      </p:sp>
      <p:sp>
        <p:nvSpPr>
          <p:cNvPr id="3" name="Content Placeholder 2"/>
          <p:cNvSpPr>
            <a:spLocks noGrp="1"/>
          </p:cNvSpPr>
          <p:nvPr>
            <p:ph idx="1"/>
          </p:nvPr>
        </p:nvSpPr>
        <p:spPr>
          <a:xfrm>
            <a:off x="0" y="1179576"/>
            <a:ext cx="11905488" cy="5582603"/>
          </a:xfrm>
        </p:spPr>
        <p:txBody>
          <a:bodyPr>
            <a:normAutofit/>
          </a:bodyPr>
          <a:lstStyle/>
          <a:p>
            <a:r>
              <a:rPr lang="en-US" altLang="zh-CN" sz="1200" dirty="0" smtClean="0"/>
              <a:t>Two</a:t>
            </a:r>
            <a:r>
              <a:rPr lang="zh-CN" altLang="en-US" sz="1200" dirty="0" smtClean="0"/>
              <a:t> </a:t>
            </a:r>
            <a:r>
              <a:rPr lang="en-US" altLang="zh-CN" sz="1200" dirty="0" smtClean="0"/>
              <a:t>approaches</a:t>
            </a:r>
            <a:r>
              <a:rPr lang="zh-CN" altLang="en-US" sz="1200" dirty="0" smtClean="0"/>
              <a:t> </a:t>
            </a:r>
            <a:r>
              <a:rPr lang="en-US" altLang="zh-CN" sz="1200" dirty="0" smtClean="0"/>
              <a:t>to</a:t>
            </a:r>
            <a:r>
              <a:rPr lang="zh-CN" altLang="en-US" sz="1200" dirty="0" smtClean="0"/>
              <a:t> </a:t>
            </a:r>
            <a:r>
              <a:rPr lang="en-US" altLang="zh-CN" sz="1200" dirty="0" smtClean="0"/>
              <a:t>solve</a:t>
            </a:r>
            <a:r>
              <a:rPr lang="zh-CN" altLang="en-US" sz="1200" dirty="0" smtClean="0"/>
              <a:t> </a:t>
            </a:r>
            <a:r>
              <a:rPr lang="en-US" altLang="zh-CN" sz="1200" dirty="0" smtClean="0"/>
              <a:t>parameter</a:t>
            </a:r>
            <a:r>
              <a:rPr lang="zh-CN" altLang="en-US" sz="1200" dirty="0" smtClean="0"/>
              <a:t> </a:t>
            </a:r>
            <a:r>
              <a:rPr lang="en-US" altLang="zh-CN" sz="1200" dirty="0" smtClean="0"/>
              <a:t>in</a:t>
            </a:r>
            <a:r>
              <a:rPr lang="zh-CN" altLang="en-US" sz="1200" dirty="0" smtClean="0"/>
              <a:t> </a:t>
            </a:r>
            <a:r>
              <a:rPr lang="en-US" altLang="zh-CN" sz="1200" dirty="0" smtClean="0"/>
              <a:t>linear</a:t>
            </a:r>
            <a:r>
              <a:rPr lang="zh-CN" altLang="en-US" sz="1200" dirty="0" smtClean="0"/>
              <a:t> </a:t>
            </a:r>
            <a:r>
              <a:rPr lang="en-US" altLang="zh-CN" sz="1200" dirty="0" smtClean="0"/>
              <a:t>regression</a:t>
            </a:r>
            <a:r>
              <a:rPr lang="en-US" altLang="zh-CN" sz="1600" dirty="0" smtClean="0"/>
              <a:t/>
            </a:r>
            <a:br>
              <a:rPr lang="en-US" altLang="zh-CN" sz="1600" dirty="0" smtClean="0"/>
            </a:br>
            <a:r>
              <a:rPr lang="en-US" altLang="zh-CN" sz="1050" dirty="0" smtClean="0"/>
              <a:t>1.</a:t>
            </a:r>
            <a:r>
              <a:rPr lang="zh-CN" altLang="en-US" sz="1050" dirty="0" smtClean="0"/>
              <a:t> </a:t>
            </a:r>
            <a:r>
              <a:rPr lang="en-US" altLang="zh-CN" sz="1050" dirty="0" smtClean="0"/>
              <a:t>normal</a:t>
            </a:r>
            <a:r>
              <a:rPr lang="zh-CN" altLang="en-US" sz="1050" dirty="0" smtClean="0"/>
              <a:t> </a:t>
            </a:r>
            <a:r>
              <a:rPr lang="en-US" altLang="zh-CN" sz="1050" dirty="0" smtClean="0"/>
              <a:t>equation</a:t>
            </a:r>
            <a:r>
              <a:rPr lang="zh-CN" altLang="en-US" sz="1050" dirty="0" smtClean="0">
                <a:sym typeface="Wingdings"/>
              </a:rPr>
              <a:t>（正规方程式）：大概记住直接用公式就可以求出</a:t>
            </a:r>
            <a:r>
              <a:rPr lang="en-US" altLang="zh-CN" sz="1050" dirty="0" smtClean="0">
                <a:sym typeface="Wingdings"/>
              </a:rPr>
              <a:t>AX</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Y</a:t>
            </a:r>
            <a:r>
              <a:rPr lang="zh-CN" altLang="en-US" sz="1050" dirty="0" smtClean="0">
                <a:sym typeface="Wingdings"/>
              </a:rPr>
              <a:t>的</a:t>
            </a:r>
            <a:r>
              <a:rPr lang="en-US" altLang="zh-CN" sz="1050" dirty="0" smtClean="0">
                <a:sym typeface="Wingdings"/>
              </a:rPr>
              <a:t>A.</a:t>
            </a:r>
            <a:r>
              <a:rPr lang="zh-CN" altLang="en-US" sz="1050" dirty="0" smtClean="0">
                <a:sym typeface="Wingdings"/>
              </a:rPr>
              <a:t> </a:t>
            </a:r>
            <a:r>
              <a:rPr lang="en-US" altLang="zh-CN" sz="1050" dirty="0" smtClean="0">
                <a:sym typeface="Wingdings"/>
              </a:rPr>
              <a:t>it</a:t>
            </a:r>
            <a:r>
              <a:rPr lang="zh-CN" altLang="en-US" sz="1050" dirty="0" smtClean="0">
                <a:sym typeface="Wingdings"/>
              </a:rPr>
              <a:t> </a:t>
            </a:r>
            <a:r>
              <a:rPr lang="en-US" altLang="zh-CN" sz="1050" dirty="0" smtClean="0">
                <a:sym typeface="Wingdings"/>
              </a:rPr>
              <a:t>is</a:t>
            </a:r>
            <a:r>
              <a:rPr lang="zh-CN" altLang="en-US" sz="1050" dirty="0" smtClean="0">
                <a:sym typeface="Wingdings"/>
              </a:rPr>
              <a:t> </a:t>
            </a:r>
            <a:r>
              <a:rPr lang="en-US" altLang="zh-CN" sz="1050" dirty="0" smtClean="0">
                <a:sym typeface="Wingdings"/>
              </a:rPr>
              <a:t>useful</a:t>
            </a:r>
            <a:r>
              <a:rPr lang="zh-CN" altLang="en-US" sz="1050" dirty="0" smtClean="0">
                <a:sym typeface="Wingdings"/>
              </a:rPr>
              <a:t> </a:t>
            </a:r>
            <a:r>
              <a:rPr lang="en-US" altLang="zh-CN" sz="1050" dirty="0" smtClean="0">
                <a:sym typeface="Wingdings"/>
              </a:rPr>
              <a:t>for</a:t>
            </a:r>
            <a:r>
              <a:rPr lang="zh-CN" altLang="en-US" sz="1050" dirty="0" smtClean="0">
                <a:sym typeface="Wingdings"/>
              </a:rPr>
              <a:t> </a:t>
            </a:r>
            <a:r>
              <a:rPr lang="en-US" altLang="zh-CN" sz="1050" dirty="0" smtClean="0">
                <a:sym typeface="Wingdings"/>
              </a:rPr>
              <a:t>small</a:t>
            </a:r>
            <a:r>
              <a:rPr lang="zh-CN" altLang="en-US" sz="1050" dirty="0" smtClean="0">
                <a:sym typeface="Wingdings"/>
              </a:rPr>
              <a:t> </a:t>
            </a:r>
            <a:r>
              <a:rPr lang="en-US" altLang="zh-CN" sz="1050" dirty="0" smtClean="0">
                <a:sym typeface="Wingdings"/>
              </a:rPr>
              <a:t>features(&lt;1000)</a:t>
            </a:r>
            <a:r>
              <a:rPr lang="zh-CN" altLang="en-US" sz="1050" dirty="0" smtClean="0">
                <a:sym typeface="Wingdings"/>
              </a:rPr>
              <a:t>，</a:t>
            </a:r>
            <a:r>
              <a:rPr lang="en-US" altLang="zh-CN" sz="1050" dirty="0" smtClean="0">
                <a:sym typeface="Wingdings"/>
              </a:rPr>
              <a:t>A</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X)^(-1)</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Y</a:t>
            </a:r>
            <a:r>
              <a:rPr lang="en-US" altLang="zh-CN" sz="1600" dirty="0" smtClean="0">
                <a:sym typeface="Wingdings"/>
              </a:rPr>
              <a:t/>
            </a:r>
            <a:br>
              <a:rPr lang="en-US" altLang="zh-CN" sz="1600" dirty="0" smtClean="0">
                <a:sym typeface="Wingdings"/>
              </a:rPr>
            </a:br>
            <a:r>
              <a:rPr lang="en-US" altLang="zh-CN" sz="1100" dirty="0" smtClean="0">
                <a:sym typeface="Wingdings"/>
              </a:rPr>
              <a:t>2.</a:t>
            </a:r>
            <a:r>
              <a:rPr lang="zh-CN" altLang="en-US" sz="1100" dirty="0" smtClean="0">
                <a:sym typeface="Wingdings"/>
              </a:rPr>
              <a:t> </a:t>
            </a:r>
            <a:r>
              <a:rPr lang="en-US" altLang="zh-CN" sz="1100" dirty="0" smtClean="0">
                <a:sym typeface="Wingdings"/>
              </a:rPr>
              <a:t>gradient</a:t>
            </a:r>
            <a:r>
              <a:rPr lang="zh-CN" altLang="en-US" sz="1100" dirty="0" smtClean="0">
                <a:sym typeface="Wingdings"/>
              </a:rPr>
              <a:t> </a:t>
            </a:r>
            <a:r>
              <a:rPr lang="en-US" altLang="zh-CN" sz="1100" dirty="0" smtClean="0">
                <a:sym typeface="Wingdings"/>
              </a:rPr>
              <a:t>descent.</a:t>
            </a:r>
          </a:p>
          <a:p>
            <a:r>
              <a:rPr lang="en-US" altLang="zh-CN" sz="1100" dirty="0" smtClean="0">
                <a:sym typeface="Wingdings"/>
              </a:rPr>
              <a:t>The</a:t>
            </a:r>
            <a:r>
              <a:rPr lang="zh-CN" altLang="en-US" sz="1100" dirty="0" smtClean="0">
                <a:sym typeface="Wingdings"/>
              </a:rPr>
              <a:t> </a:t>
            </a:r>
            <a:r>
              <a:rPr lang="en-US" altLang="zh-CN" sz="1100" dirty="0" smtClean="0">
                <a:sym typeface="Wingdings"/>
              </a:rPr>
              <a:t>colorful</a:t>
            </a:r>
            <a:r>
              <a:rPr lang="zh-CN" altLang="en-US" sz="1100" dirty="0" smtClean="0">
                <a:sym typeface="Wingdings"/>
              </a:rPr>
              <a:t> </a:t>
            </a:r>
            <a:r>
              <a:rPr lang="en-US" altLang="zh-CN" sz="1100" dirty="0" smtClean="0">
                <a:sym typeface="Wingdings"/>
              </a:rPr>
              <a:t>pic</a:t>
            </a:r>
            <a:r>
              <a:rPr lang="zh-CN" altLang="en-US" sz="1100" dirty="0" smtClean="0">
                <a:sym typeface="Wingdings"/>
              </a:rPr>
              <a:t> </a:t>
            </a:r>
            <a:r>
              <a:rPr lang="en-US" altLang="zh-CN" sz="1100" dirty="0" smtClean="0">
                <a:sym typeface="Wingdings"/>
              </a:rPr>
              <a:t>below</a:t>
            </a:r>
            <a:r>
              <a:rPr lang="zh-CN" altLang="en-US" sz="1100" dirty="0" smtClean="0">
                <a:sym typeface="Wingdings"/>
              </a:rPr>
              <a:t> </a:t>
            </a:r>
            <a:r>
              <a:rPr lang="en-US" altLang="zh-CN" sz="1100" dirty="0" smtClean="0">
                <a:sym typeface="Wingdings"/>
              </a:rPr>
              <a:t>denotes</a:t>
            </a:r>
            <a:r>
              <a:rPr lang="zh-CN" altLang="en-US" sz="1100" dirty="0" smtClean="0">
                <a:sym typeface="Wingdings"/>
              </a:rPr>
              <a:t> </a:t>
            </a:r>
            <a:r>
              <a:rPr lang="en-US" altLang="zh-CN" sz="1100" dirty="0" smtClean="0">
                <a:sym typeface="Wingdings"/>
              </a:rPr>
              <a:t>a</a:t>
            </a:r>
            <a:r>
              <a:rPr lang="zh-CN" altLang="en-US" sz="1100" dirty="0" smtClean="0">
                <a:sym typeface="Wingdings"/>
              </a:rPr>
              <a:t> </a:t>
            </a:r>
            <a:r>
              <a:rPr lang="en-US" altLang="zh-CN" sz="1100" dirty="0" smtClean="0">
                <a:sym typeface="Wingdings"/>
              </a:rPr>
              <a:t>relationship</a:t>
            </a:r>
            <a:r>
              <a:rPr lang="zh-CN" altLang="en-US" sz="1100" dirty="0" smtClean="0">
                <a:sym typeface="Wingdings"/>
              </a:rPr>
              <a:t> </a:t>
            </a:r>
            <a:r>
              <a:rPr lang="en-US" altLang="zh-CN" sz="1100" dirty="0" smtClean="0">
                <a:sym typeface="Wingdings"/>
              </a:rPr>
              <a:t>between</a:t>
            </a:r>
            <a:r>
              <a:rPr lang="zh-CN" altLang="en-US" sz="1100" dirty="0" smtClean="0">
                <a:sym typeface="Wingdings"/>
              </a:rPr>
              <a:t> </a:t>
            </a:r>
            <a:r>
              <a:rPr lang="en-US" altLang="zh-CN" sz="1100" dirty="0" smtClean="0">
                <a:sym typeface="Wingdings"/>
              </a:rPr>
              <a:t>error</a:t>
            </a:r>
            <a:r>
              <a:rPr lang="zh-CN" altLang="en-US" sz="1100" dirty="0" smtClean="0">
                <a:sym typeface="Wingdings"/>
              </a:rPr>
              <a:t> </a:t>
            </a:r>
            <a:r>
              <a:rPr lang="en-US" altLang="zh-CN" sz="1100" dirty="0" smtClean="0">
                <a:sym typeface="Wingdings"/>
              </a:rPr>
              <a:t>and</a:t>
            </a:r>
            <a:r>
              <a:rPr lang="zh-CN" altLang="en-US" sz="1100" dirty="0" smtClean="0">
                <a:sym typeface="Wingdings"/>
              </a:rPr>
              <a:t> </a:t>
            </a:r>
            <a:r>
              <a:rPr lang="en-US" altLang="zh-CN" sz="1100" dirty="0" smtClean="0">
                <a:sym typeface="Wingdings"/>
              </a:rPr>
              <a:t>(param1,param2)</a:t>
            </a:r>
            <a:r>
              <a:rPr lang="en-US" altLang="zh-CN" sz="1100" dirty="0">
                <a:sym typeface="Wingdings"/>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999"/>
            <a:ext cx="10058400" cy="4078732"/>
          </a:xfrm>
          <a:prstGeom prst="rect">
            <a:avLst/>
          </a:prstGeom>
        </p:spPr>
      </p:pic>
    </p:spTree>
    <p:extLst>
      <p:ext uri="{BB962C8B-B14F-4D97-AF65-F5344CB8AC3E}">
        <p14:creationId xmlns:p14="http://schemas.microsoft.com/office/powerpoint/2010/main" val="38186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Autofit/>
          </a:bodyPr>
          <a:lstStyle/>
          <a:p>
            <a:r>
              <a:rPr lang="zh-CN" altLang="en-US" sz="2400" b="1" dirty="0" smtClean="0">
                <a:solidFill>
                  <a:srgbClr val="FF0000"/>
                </a:solidFill>
              </a:rPr>
              <a:t>梯度方向是函数增加最快的方向</a:t>
            </a:r>
            <a:r>
              <a:rPr lang="zh-CN" altLang="en-US" sz="2400" dirty="0" smtClean="0"/>
              <a:t>，所以使用梯度下降算法来求线性回归的参数是往梯度的反方向修改参数。至于为什么是梯度方向是函数增加最快的方向，有一篇文章讲的非常清楚，看过，但是忘记了。</a:t>
            </a:r>
            <a:endParaRPr lang="en-US" altLang="zh-CN" sz="2400" dirty="0" smtClean="0"/>
          </a:p>
          <a:p>
            <a:r>
              <a:rPr lang="en-US" altLang="zh-CN" sz="2400" dirty="0" smtClean="0"/>
              <a:t>The</a:t>
            </a:r>
            <a:r>
              <a:rPr lang="zh-CN" altLang="en-US" sz="2400" dirty="0" smtClean="0"/>
              <a:t> </a:t>
            </a:r>
            <a:r>
              <a:rPr lang="en-US" altLang="zh-CN" sz="2400" dirty="0" smtClean="0"/>
              <a:t>common</a:t>
            </a:r>
            <a:r>
              <a:rPr lang="zh-CN" altLang="en-US" sz="2400" dirty="0" smtClean="0"/>
              <a:t> </a:t>
            </a:r>
            <a:r>
              <a:rPr lang="en-US" altLang="zh-CN" sz="2400" dirty="0" smtClean="0"/>
              <a:t>value</a:t>
            </a:r>
            <a:r>
              <a:rPr lang="zh-CN" altLang="en-US" sz="2400" dirty="0" smtClean="0"/>
              <a:t> </a:t>
            </a:r>
            <a:r>
              <a:rPr lang="en-US" altLang="zh-CN" sz="2400" dirty="0" smtClean="0"/>
              <a:t>of</a:t>
            </a:r>
            <a:r>
              <a:rPr lang="zh-CN" altLang="en-US" sz="2400" dirty="0" smtClean="0"/>
              <a:t> </a:t>
            </a:r>
            <a:r>
              <a:rPr lang="en-US" altLang="zh-CN" sz="2400" dirty="0" smtClean="0"/>
              <a:t>alpha</a:t>
            </a:r>
            <a:r>
              <a:rPr lang="zh-CN" altLang="en-US" sz="2400" dirty="0" smtClean="0"/>
              <a:t>  </a:t>
            </a:r>
            <a:r>
              <a:rPr lang="en-US" altLang="zh-CN" sz="2400" dirty="0" smtClean="0"/>
              <a:t>is</a:t>
            </a:r>
            <a:r>
              <a:rPr lang="zh-CN" altLang="en-US" sz="2400" dirty="0" smtClean="0"/>
              <a:t>： </a:t>
            </a:r>
            <a:r>
              <a:rPr lang="en-US" altLang="zh-CN" sz="2400" dirty="0" smtClean="0"/>
              <a:t>0.001,0.003,0.01,0.03,0.1,0.3</a:t>
            </a:r>
            <a:endParaRPr lang="en-US" altLang="zh-CN" sz="2400" dirty="0"/>
          </a:p>
          <a:p>
            <a:r>
              <a:rPr lang="zh-CN" altLang="en-US" sz="2400" dirty="0" smtClean="0"/>
              <a:t>对于凸函数，可以保证一定可以得到全局最小值，但是对于非凸函数（不一定是凹函数），例如马鞍形，由于起始点或者初始参数的差异，可能得到不同结果（局部最小值或者全局最小值），但是‘</a:t>
            </a:r>
            <a:r>
              <a:rPr lang="en-US" sz="2400" dirty="0"/>
              <a:t>In practice converging to local minimum is not usually a </a:t>
            </a:r>
            <a:r>
              <a:rPr lang="en-US" sz="2400" dirty="0" smtClean="0"/>
              <a:t>huge</a:t>
            </a:r>
            <a:r>
              <a:rPr lang="zh-CN" altLang="en-US" sz="2400" dirty="0" smtClean="0"/>
              <a:t>’，所以不论何种情况，使用梯度下降算法就可以。</a:t>
            </a:r>
            <a:endParaRPr lang="en-US" altLang="zh-CN" sz="2400" dirty="0" smtClean="0"/>
          </a:p>
          <a:p>
            <a:r>
              <a:rPr lang="en-US" altLang="zh-CN" sz="2400" dirty="0" smtClean="0"/>
              <a:t>F(x</a:t>
            </a:r>
            <a:r>
              <a:rPr lang="zh-CN" altLang="en-US" sz="2400" dirty="0" smtClean="0"/>
              <a:t>） </a:t>
            </a:r>
            <a:r>
              <a:rPr lang="en-US" altLang="zh-CN" sz="2400" dirty="0" smtClean="0"/>
              <a:t>=</a:t>
            </a:r>
            <a:r>
              <a:rPr lang="zh-CN" altLang="en-US" sz="2400" dirty="0" smtClean="0"/>
              <a:t> </a:t>
            </a:r>
            <a:r>
              <a:rPr lang="en-US" altLang="zh-CN" sz="2400" dirty="0" smtClean="0"/>
              <a:t>SUM(g(x))</a:t>
            </a:r>
            <a:r>
              <a:rPr lang="zh-CN" altLang="en-US" sz="2400" dirty="0" smtClean="0"/>
              <a:t>，</a:t>
            </a:r>
            <a:r>
              <a:rPr lang="en-US" altLang="zh-CN" sz="2400" dirty="0" err="1" smtClean="0"/>
              <a:t>dF</a:t>
            </a:r>
            <a:r>
              <a:rPr lang="en-US" altLang="zh-CN" sz="2400" dirty="0" smtClean="0"/>
              <a:t>(x)/dx=</a:t>
            </a:r>
            <a:r>
              <a:rPr lang="zh-CN" altLang="en-US" sz="2400" dirty="0" smtClean="0"/>
              <a:t> </a:t>
            </a:r>
            <a:r>
              <a:rPr lang="en-US" altLang="zh-CN" sz="2400" dirty="0" smtClean="0"/>
              <a:t>SUM(d(g(x))/dx),</a:t>
            </a:r>
            <a:r>
              <a:rPr lang="zh-CN" altLang="en-US" sz="2400" dirty="0" smtClean="0"/>
              <a:t>求和会挪到求导的外面。</a:t>
            </a:r>
            <a:endParaRPr lang="en-US" sz="2400" dirty="0"/>
          </a:p>
          <a:p>
            <a:endParaRPr lang="en-US" altLang="zh-CN" sz="2400" dirty="0" smtClean="0"/>
          </a:p>
        </p:txBody>
      </p:sp>
    </p:spTree>
    <p:extLst>
      <p:ext uri="{BB962C8B-B14F-4D97-AF65-F5344CB8AC3E}">
        <p14:creationId xmlns:p14="http://schemas.microsoft.com/office/powerpoint/2010/main" val="1774938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rmAutofit/>
          </a:bodyPr>
          <a:lstStyle/>
          <a:p>
            <a:r>
              <a:rPr lang="en-US" altLang="zh-CN" dirty="0" smtClean="0"/>
              <a:t>Feature</a:t>
            </a:r>
            <a:r>
              <a:rPr lang="zh-CN" altLang="en-US" dirty="0" smtClean="0"/>
              <a:t> </a:t>
            </a:r>
            <a:r>
              <a:rPr lang="en-US" altLang="zh-CN" dirty="0" smtClean="0"/>
              <a:t>scaling</a:t>
            </a:r>
            <a:r>
              <a:rPr lang="zh-CN" altLang="en-US" dirty="0" smtClean="0"/>
              <a:t>：也叫归一化</a:t>
            </a:r>
            <a:r>
              <a:rPr lang="en-US" altLang="zh-CN" dirty="0" smtClean="0"/>
              <a:t>,</a:t>
            </a:r>
            <a:r>
              <a:rPr lang="zh-CN" altLang="en-US" dirty="0" smtClean="0"/>
              <a:t>标准化，修改数据对象中的不同特征为相同范围。</a:t>
            </a:r>
            <a:r>
              <a:rPr lang="en-US" altLang="zh-CN" dirty="0" smtClean="0"/>
              <a:t>Two</a:t>
            </a:r>
            <a:r>
              <a:rPr lang="zh-CN" altLang="en-US" dirty="0" smtClean="0"/>
              <a:t> </a:t>
            </a:r>
            <a:r>
              <a:rPr lang="en-US" altLang="zh-CN" dirty="0" smtClean="0"/>
              <a:t>common</a:t>
            </a:r>
            <a:r>
              <a:rPr lang="zh-CN" altLang="en-US" dirty="0" smtClean="0"/>
              <a:t> </a:t>
            </a:r>
            <a:r>
              <a:rPr lang="en-US" altLang="zh-CN" dirty="0" smtClean="0"/>
              <a:t>kinds</a:t>
            </a:r>
            <a:r>
              <a:rPr lang="zh-CN" altLang="en-US" dirty="0" smtClean="0"/>
              <a:t> </a:t>
            </a:r>
            <a:r>
              <a:rPr lang="en-US" altLang="zh-CN" dirty="0" smtClean="0"/>
              <a:t>,one</a:t>
            </a:r>
            <a:r>
              <a:rPr lang="zh-CN" altLang="en-US" dirty="0" smtClean="0"/>
              <a:t> </a:t>
            </a:r>
            <a:r>
              <a:rPr lang="en-US" altLang="zh-CN" dirty="0" smtClean="0"/>
              <a:t>is</a:t>
            </a:r>
            <a:r>
              <a:rPr lang="zh-CN" altLang="en-US" dirty="0" smtClean="0"/>
              <a:t> </a:t>
            </a:r>
            <a:r>
              <a:rPr lang="en-US" altLang="zh-CN" dirty="0" smtClean="0"/>
              <a:t>min-max</a:t>
            </a:r>
            <a:r>
              <a:rPr lang="zh-CN" altLang="en-US" dirty="0" smtClean="0"/>
              <a:t> </a:t>
            </a:r>
            <a:r>
              <a:rPr lang="en-US" altLang="zh-CN" dirty="0" err="1" smtClean="0"/>
              <a:t>normalization,the</a:t>
            </a:r>
            <a:r>
              <a:rPr lang="zh-CN" altLang="en-US" dirty="0" smtClean="0"/>
              <a:t> </a:t>
            </a:r>
            <a:r>
              <a:rPr lang="en-US" altLang="zh-CN" dirty="0" smtClean="0"/>
              <a:t>other</a:t>
            </a:r>
            <a:r>
              <a:rPr lang="zh-CN" altLang="en-US" dirty="0" smtClean="0"/>
              <a:t> </a:t>
            </a:r>
            <a:r>
              <a:rPr lang="en-US" altLang="zh-CN" dirty="0" smtClean="0"/>
              <a:t>is</a:t>
            </a:r>
            <a:r>
              <a:rPr lang="zh-CN" altLang="en-US" dirty="0" smtClean="0"/>
              <a:t> </a:t>
            </a:r>
            <a:r>
              <a:rPr lang="en-US" altLang="zh-CN" dirty="0" smtClean="0"/>
              <a:t>Z-score</a:t>
            </a:r>
            <a:r>
              <a:rPr lang="zh-CN" altLang="en-US" dirty="0" smtClean="0"/>
              <a:t> </a:t>
            </a:r>
            <a:r>
              <a:rPr lang="en-US" altLang="zh-CN" dirty="0" smtClean="0"/>
              <a:t>Normalization/standardization,</a:t>
            </a:r>
          </a:p>
          <a:p>
            <a:r>
              <a:rPr lang="en-US" altLang="zh-CN" dirty="0" smtClean="0"/>
              <a:t>Convert</a:t>
            </a:r>
            <a:r>
              <a:rPr lang="zh-CN" altLang="en-US" dirty="0"/>
              <a:t> </a:t>
            </a:r>
            <a:r>
              <a:rPr lang="en-US" altLang="zh-CN" dirty="0" smtClean="0"/>
              <a:t>categorical</a:t>
            </a:r>
            <a:r>
              <a:rPr lang="zh-CN" altLang="en-US" dirty="0" smtClean="0"/>
              <a:t> </a:t>
            </a:r>
            <a:r>
              <a:rPr lang="en-US" altLang="zh-CN" dirty="0" smtClean="0"/>
              <a:t>data</a:t>
            </a:r>
            <a:r>
              <a:rPr lang="zh-CN" altLang="en-US" dirty="0" smtClean="0"/>
              <a:t> </a:t>
            </a:r>
            <a:r>
              <a:rPr lang="en-US" altLang="zh-CN" dirty="0" smtClean="0"/>
              <a:t>into</a:t>
            </a:r>
            <a:r>
              <a:rPr lang="zh-CN" altLang="en-US" dirty="0" smtClean="0"/>
              <a:t> </a:t>
            </a:r>
            <a:r>
              <a:rPr lang="en-US" altLang="zh-CN" dirty="0" smtClean="0"/>
              <a:t>number:</a:t>
            </a:r>
            <a:r>
              <a:rPr lang="zh-CN" altLang="en-US" dirty="0" smtClean="0"/>
              <a:t> </a:t>
            </a:r>
            <a:r>
              <a:rPr lang="en-US" altLang="zh-CN" dirty="0" smtClean="0"/>
              <a:t>one-hot</a:t>
            </a:r>
            <a:r>
              <a:rPr lang="zh-CN" altLang="en-US" dirty="0" smtClean="0"/>
              <a:t> </a:t>
            </a:r>
            <a:r>
              <a:rPr lang="en-US" altLang="zh-CN" dirty="0" smtClean="0"/>
              <a:t>encoding</a:t>
            </a:r>
          </a:p>
          <a:p>
            <a:r>
              <a:rPr lang="en-US" altLang="zh-CN" dirty="0" err="1" smtClean="0"/>
              <a:t>Multicolinearity</a:t>
            </a:r>
            <a:r>
              <a:rPr lang="en-US" altLang="zh-CN" dirty="0" smtClean="0"/>
              <a:t>(</a:t>
            </a:r>
            <a:r>
              <a:rPr lang="zh-CN" altLang="en-US" dirty="0" smtClean="0"/>
              <a:t>多重线性相关</a:t>
            </a:r>
            <a:r>
              <a:rPr lang="en-US" altLang="zh-CN" dirty="0" smtClean="0"/>
              <a:t>)</a:t>
            </a:r>
            <a:r>
              <a:rPr lang="zh-CN" altLang="en-US" dirty="0" smtClean="0"/>
              <a:t> </a:t>
            </a:r>
            <a:r>
              <a:rPr lang="en-US" altLang="zh-CN" dirty="0" smtClean="0"/>
              <a:t>causes</a:t>
            </a:r>
            <a:r>
              <a:rPr lang="zh-CN" altLang="en-US" dirty="0" smtClean="0"/>
              <a:t> </a:t>
            </a:r>
            <a:r>
              <a:rPr lang="en-US" altLang="zh-CN" dirty="0" smtClean="0"/>
              <a:t>the</a:t>
            </a:r>
            <a:r>
              <a:rPr lang="zh-CN" altLang="en-US" dirty="0" smtClean="0"/>
              <a:t> </a:t>
            </a:r>
            <a:r>
              <a:rPr lang="en-US" altLang="zh-CN" dirty="0" smtClean="0"/>
              <a:t>following</a:t>
            </a:r>
            <a:r>
              <a:rPr lang="zh-CN" altLang="en-US" dirty="0" smtClean="0"/>
              <a:t> </a:t>
            </a:r>
            <a:r>
              <a:rPr lang="en-US" altLang="zh-CN" dirty="0" smtClean="0"/>
              <a:t>two</a:t>
            </a:r>
            <a:r>
              <a:rPr lang="zh-CN" altLang="en-US" dirty="0" smtClean="0"/>
              <a:t> </a:t>
            </a:r>
            <a:r>
              <a:rPr lang="en-US" altLang="zh-CN" dirty="0" smtClean="0"/>
              <a:t>problems:</a:t>
            </a:r>
            <a:br>
              <a:rPr lang="en-US" altLang="zh-CN" dirty="0" smtClean="0"/>
            </a:br>
            <a:r>
              <a:rPr lang="en-US" altLang="zh-CN" dirty="0" smtClean="0"/>
              <a:t>1.</a:t>
            </a:r>
            <a:r>
              <a:rPr lang="zh-CN" altLang="en-US" dirty="0" smtClean="0"/>
              <a:t> </a:t>
            </a:r>
            <a:r>
              <a:rPr lang="en-US" altLang="zh-CN" dirty="0" smtClean="0"/>
              <a:t>the</a:t>
            </a:r>
            <a:r>
              <a:rPr lang="zh-CN" altLang="en-US" dirty="0" smtClean="0"/>
              <a:t> </a:t>
            </a:r>
            <a:r>
              <a:rPr lang="en-US" altLang="zh-CN" dirty="0" smtClean="0"/>
              <a:t>coefficients</a:t>
            </a:r>
            <a:r>
              <a:rPr lang="zh-CN" altLang="en-US" dirty="0" smtClean="0"/>
              <a:t>  </a:t>
            </a:r>
            <a:r>
              <a:rPr lang="en-US" altLang="zh-CN" dirty="0" smtClean="0"/>
              <a:t>estimates</a:t>
            </a:r>
            <a:r>
              <a:rPr lang="zh-CN" altLang="en-US" dirty="0" smtClean="0"/>
              <a:t> </a:t>
            </a:r>
            <a:r>
              <a:rPr lang="en-US" altLang="zh-CN" dirty="0" smtClean="0"/>
              <a:t>swing,</a:t>
            </a:r>
            <a:br>
              <a:rPr lang="en-US" altLang="zh-CN" dirty="0" smtClean="0"/>
            </a:br>
            <a:r>
              <a:rPr lang="en-US" altLang="zh-CN" dirty="0" smtClean="0"/>
              <a:t>2.</a:t>
            </a:r>
            <a:r>
              <a:rPr lang="zh-CN" altLang="en-US" dirty="0" smtClean="0"/>
              <a:t> </a:t>
            </a:r>
            <a:r>
              <a:rPr lang="en-US" altLang="zh-CN" dirty="0" smtClean="0"/>
              <a:t>reduce</a:t>
            </a:r>
            <a:r>
              <a:rPr lang="zh-CN" altLang="en-US" dirty="0" smtClean="0"/>
              <a:t>  </a:t>
            </a:r>
            <a:r>
              <a:rPr lang="en-US" altLang="zh-CN" dirty="0" smtClean="0"/>
              <a:t>the</a:t>
            </a:r>
            <a:r>
              <a:rPr lang="zh-CN" altLang="en-US" dirty="0" smtClean="0"/>
              <a:t> </a:t>
            </a:r>
            <a:r>
              <a:rPr lang="en-US" altLang="zh-CN" dirty="0" smtClean="0"/>
              <a:t>precision</a:t>
            </a:r>
            <a:r>
              <a:rPr lang="zh-CN" altLang="en-US" dirty="0" smtClean="0"/>
              <a:t> </a:t>
            </a:r>
            <a:r>
              <a:rPr lang="en-US" altLang="zh-CN" dirty="0" smtClean="0"/>
              <a:t>of</a:t>
            </a:r>
            <a:r>
              <a:rPr lang="zh-CN" altLang="en-US" dirty="0" smtClean="0"/>
              <a:t> </a:t>
            </a:r>
            <a:r>
              <a:rPr lang="en-US" altLang="zh-CN" dirty="0" smtClean="0"/>
              <a:t>coefficients.</a:t>
            </a:r>
          </a:p>
          <a:p>
            <a:r>
              <a:rPr lang="en-US" altLang="zh-CN" dirty="0" smtClean="0"/>
              <a:t>But</a:t>
            </a:r>
            <a:r>
              <a:rPr lang="zh-CN" altLang="en-US" dirty="0" smtClean="0"/>
              <a:t> </a:t>
            </a:r>
            <a:r>
              <a:rPr lang="en-US" altLang="zh-CN" dirty="0" smtClean="0"/>
              <a:t>it</a:t>
            </a:r>
            <a:r>
              <a:rPr lang="zh-CN" altLang="en-US" dirty="0" smtClean="0"/>
              <a:t> </a:t>
            </a:r>
            <a:r>
              <a:rPr lang="en-US" altLang="zh-CN" dirty="0" smtClean="0"/>
              <a:t>doesn’t</a:t>
            </a:r>
            <a:r>
              <a:rPr lang="zh-CN" altLang="en-US" dirty="0" smtClean="0"/>
              <a:t> </a:t>
            </a:r>
            <a:r>
              <a:rPr lang="en-US" altLang="zh-CN" dirty="0" smtClean="0"/>
              <a:t>affect</a:t>
            </a:r>
            <a:r>
              <a:rPr lang="zh-CN" altLang="en-US" dirty="0" smtClean="0"/>
              <a:t> </a:t>
            </a:r>
            <a:r>
              <a:rPr lang="en-US" altLang="zh-CN" dirty="0" smtClean="0"/>
              <a:t>overall</a:t>
            </a:r>
            <a:r>
              <a:rPr lang="zh-CN" altLang="en-US" dirty="0" smtClean="0"/>
              <a:t> </a:t>
            </a:r>
            <a:r>
              <a:rPr lang="en-US" altLang="zh-CN" dirty="0" smtClean="0"/>
              <a:t>fit</a:t>
            </a:r>
            <a:r>
              <a:rPr lang="zh-CN" altLang="en-US" dirty="0" smtClean="0"/>
              <a:t> </a:t>
            </a:r>
            <a:r>
              <a:rPr lang="en-US" altLang="zh-CN" dirty="0" smtClean="0"/>
              <a:t>of</a:t>
            </a:r>
            <a:r>
              <a:rPr lang="zh-CN" altLang="en-US" dirty="0" smtClean="0"/>
              <a:t> </a:t>
            </a:r>
            <a:r>
              <a:rPr lang="en-US" altLang="zh-CN" dirty="0" err="1" smtClean="0"/>
              <a:t>model,so</a:t>
            </a:r>
            <a:r>
              <a:rPr lang="zh-CN" altLang="en-US" dirty="0" smtClean="0"/>
              <a:t> </a:t>
            </a:r>
            <a:r>
              <a:rPr lang="en-US" altLang="zh-CN" dirty="0" smtClean="0"/>
              <a:t>we</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concert</a:t>
            </a:r>
            <a:r>
              <a:rPr lang="zh-CN" altLang="en-US" dirty="0" smtClean="0"/>
              <a:t> </a:t>
            </a:r>
            <a:r>
              <a:rPr lang="en-US" altLang="zh-CN" dirty="0" smtClean="0"/>
              <a:t>it</a:t>
            </a:r>
            <a:r>
              <a:rPr lang="zh-CN" altLang="en-US" dirty="0" smtClean="0"/>
              <a:t> </a:t>
            </a:r>
            <a:r>
              <a:rPr lang="en-US" altLang="zh-CN" dirty="0" smtClean="0"/>
              <a:t>.</a:t>
            </a:r>
          </a:p>
        </p:txBody>
      </p:sp>
    </p:spTree>
    <p:extLst>
      <p:ext uri="{BB962C8B-B14F-4D97-AF65-F5344CB8AC3E}">
        <p14:creationId xmlns:p14="http://schemas.microsoft.com/office/powerpoint/2010/main" val="1153986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Nonlinear</a:t>
            </a:r>
            <a:r>
              <a:rPr lang="zh-CN" altLang="en-US" dirty="0" smtClean="0"/>
              <a:t> </a:t>
            </a:r>
            <a:r>
              <a:rPr lang="en-US" altLang="zh-CN" dirty="0" smtClean="0"/>
              <a:t>regression---logistic</a:t>
            </a:r>
            <a:r>
              <a:rPr lang="zh-CN" altLang="en-US" dirty="0" smtClean="0"/>
              <a:t> </a:t>
            </a:r>
            <a:r>
              <a:rPr lang="en-US" altLang="zh-CN" dirty="0" smtClean="0"/>
              <a:t>regression</a:t>
            </a:r>
            <a:endParaRPr lang="en-US" dirty="0"/>
          </a:p>
        </p:txBody>
      </p:sp>
      <p:sp>
        <p:nvSpPr>
          <p:cNvPr id="3" name="Content Placeholder 2"/>
          <p:cNvSpPr>
            <a:spLocks noGrp="1"/>
          </p:cNvSpPr>
          <p:nvPr>
            <p:ph idx="1"/>
          </p:nvPr>
        </p:nvSpPr>
        <p:spPr/>
        <p:txBody>
          <a:bodyPr>
            <a:normAutofit/>
          </a:bodyPr>
          <a:lstStyle/>
          <a:p>
            <a:r>
              <a:rPr lang="en-US" sz="1600" dirty="0"/>
              <a:t>the relationship between the dependent variable and a set of independent </a:t>
            </a:r>
            <a:r>
              <a:rPr lang="en-US" sz="1600" dirty="0" smtClean="0"/>
              <a:t>variables</a:t>
            </a:r>
            <a:r>
              <a:rPr lang="en-US" altLang="zh-CN" sz="1600" dirty="0" smtClean="0"/>
              <a:t>(</a:t>
            </a:r>
            <a:r>
              <a:rPr lang="zh-CN" altLang="en-US" sz="1600" dirty="0" smtClean="0"/>
              <a:t>因变量和自变量的关系）</a:t>
            </a:r>
            <a:endParaRPr lang="en-US" altLang="zh-CN" sz="1600" dirty="0" smtClean="0"/>
          </a:p>
          <a:p>
            <a:r>
              <a:rPr lang="zh-CN" altLang="en-US" sz="1600" dirty="0"/>
              <a:t>线性回归，多变量线性回归，多项式回归（参数的次数不是</a:t>
            </a:r>
            <a:r>
              <a:rPr lang="en-US" altLang="zh-CN" sz="1600" dirty="0" smtClean="0"/>
              <a:t>1,</a:t>
            </a:r>
            <a:r>
              <a:rPr lang="zh-CN" altLang="en-US" sz="1600" dirty="0" smtClean="0"/>
              <a:t>多项式回归不是非线性回归，因为其参数还是线性，所以不能使用函数线是直线还是曲线来区分线性回归和非线性回归）</a:t>
            </a:r>
            <a:endParaRPr lang="en-US" altLang="zh-CN" sz="1600" dirty="0" smtClean="0"/>
          </a:p>
          <a:p>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classification</a:t>
            </a:r>
            <a:r>
              <a:rPr lang="zh-CN" altLang="en-US" sz="1600" dirty="0" smtClean="0"/>
              <a:t> </a:t>
            </a:r>
            <a:r>
              <a:rPr lang="en-US" altLang="zh-CN" sz="1600" dirty="0" smtClean="0"/>
              <a:t>algorithm.</a:t>
            </a:r>
          </a:p>
          <a:p>
            <a:r>
              <a:rPr lang="en-US" altLang="zh-CN" sz="1600" dirty="0" smtClean="0"/>
              <a:t>Although</a:t>
            </a:r>
            <a:r>
              <a:rPr lang="zh-CN" altLang="en-US" sz="1600" dirty="0" smtClean="0"/>
              <a:t> </a:t>
            </a:r>
            <a:r>
              <a:rPr lang="en-US" altLang="zh-CN" sz="1600" dirty="0" smtClean="0"/>
              <a:t>we</a:t>
            </a:r>
            <a:r>
              <a:rPr lang="zh-CN" altLang="en-US" sz="1600" dirty="0" smtClean="0"/>
              <a:t> </a:t>
            </a:r>
            <a:r>
              <a:rPr lang="en-US" altLang="zh-CN" sz="1600" dirty="0" smtClean="0"/>
              <a:t>can</a:t>
            </a:r>
            <a:r>
              <a:rPr lang="zh-CN" altLang="en-US" sz="1600" dirty="0" smtClean="0"/>
              <a:t> </a:t>
            </a:r>
            <a:r>
              <a:rPr lang="en-US" altLang="zh-CN" sz="1600" dirty="0" smtClean="0"/>
              <a:t>use</a:t>
            </a:r>
            <a:r>
              <a:rPr lang="zh-CN" altLang="en-US" sz="1600" dirty="0" smtClean="0"/>
              <a:t> </a:t>
            </a:r>
            <a:r>
              <a:rPr lang="en-US" altLang="zh-CN" sz="1600" dirty="0" smtClean="0"/>
              <a:t>linear</a:t>
            </a:r>
            <a:r>
              <a:rPr lang="zh-CN" altLang="en-US" sz="1600" dirty="0" smtClean="0"/>
              <a:t> </a:t>
            </a:r>
            <a:r>
              <a:rPr lang="en-US" altLang="zh-CN" sz="1600" dirty="0" smtClean="0"/>
              <a:t>regression</a:t>
            </a:r>
            <a:r>
              <a:rPr lang="zh-CN" altLang="en-US" sz="1600" dirty="0" smtClean="0"/>
              <a:t> </a:t>
            </a:r>
            <a:r>
              <a:rPr lang="en-US" altLang="zh-CN" sz="1600" dirty="0" smtClean="0"/>
              <a:t>to</a:t>
            </a:r>
            <a:r>
              <a:rPr lang="zh-CN" altLang="en-US" sz="1600" dirty="0" smtClean="0"/>
              <a:t> </a:t>
            </a:r>
            <a:r>
              <a:rPr lang="en-US" altLang="zh-CN" sz="1600" dirty="0" smtClean="0"/>
              <a:t>classify</a:t>
            </a:r>
            <a:r>
              <a:rPr lang="zh-CN" altLang="en-US" sz="1600" dirty="0" smtClean="0"/>
              <a:t> </a:t>
            </a:r>
            <a:r>
              <a:rPr lang="en-US" altLang="zh-CN" sz="1600" dirty="0" smtClean="0"/>
              <a:t>the</a:t>
            </a:r>
            <a:r>
              <a:rPr lang="zh-CN" altLang="en-US" sz="1600" dirty="0" smtClean="0"/>
              <a:t> </a:t>
            </a:r>
            <a:r>
              <a:rPr lang="en-US" altLang="zh-CN" sz="1600" dirty="0" err="1" smtClean="0"/>
              <a:t>dataset,but</a:t>
            </a:r>
            <a:r>
              <a:rPr lang="zh-CN" altLang="en-US" sz="1600" dirty="0" smtClean="0"/>
              <a:t> </a:t>
            </a:r>
            <a:r>
              <a:rPr lang="en-US" altLang="zh-CN" sz="1600" dirty="0" smtClean="0"/>
              <a:t>often</a:t>
            </a:r>
            <a:r>
              <a:rPr lang="zh-CN" altLang="en-US" sz="1600" dirty="0" smtClean="0"/>
              <a:t> </a:t>
            </a:r>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a</a:t>
            </a:r>
            <a:r>
              <a:rPr lang="zh-CN" altLang="en-US" sz="1600" dirty="0" smtClean="0"/>
              <a:t> </a:t>
            </a:r>
            <a:r>
              <a:rPr lang="en-US" altLang="zh-CN" sz="1600" dirty="0" smtClean="0"/>
              <a:t>good</a:t>
            </a:r>
            <a:r>
              <a:rPr lang="zh-CN" altLang="en-US" sz="1600" dirty="0" smtClean="0"/>
              <a:t> </a:t>
            </a:r>
            <a:r>
              <a:rPr lang="en-US" altLang="zh-CN" sz="1600" dirty="0" smtClean="0"/>
              <a:t>idea</a:t>
            </a:r>
            <a:r>
              <a:rPr lang="zh-CN" altLang="en-US" sz="1600" dirty="0" smtClean="0"/>
              <a:t> </a:t>
            </a:r>
            <a:r>
              <a:rPr lang="en-US" altLang="zh-CN" sz="1600" dirty="0" smtClean="0"/>
              <a:t>to</a:t>
            </a:r>
            <a:r>
              <a:rPr lang="zh-CN" altLang="en-US" sz="1600" dirty="0" smtClean="0"/>
              <a:t> </a:t>
            </a:r>
            <a:r>
              <a:rPr lang="en-US" altLang="zh-CN" sz="1600" dirty="0" smtClean="0"/>
              <a:t>do</a:t>
            </a:r>
            <a:r>
              <a:rPr lang="zh-CN" altLang="en-US" sz="1600" dirty="0" smtClean="0"/>
              <a:t> </a:t>
            </a:r>
            <a:r>
              <a:rPr lang="en-US" altLang="zh-CN" sz="1600" dirty="0" smtClean="0"/>
              <a:t>that</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import</a:t>
            </a:r>
            <a:r>
              <a:rPr lang="zh-CN" altLang="en-US" sz="1600" dirty="0" smtClean="0"/>
              <a:t> </a:t>
            </a:r>
            <a:r>
              <a:rPr lang="en-US" altLang="zh-CN" sz="1600" dirty="0" smtClean="0"/>
              <a:t>reason</a:t>
            </a:r>
            <a:r>
              <a:rPr lang="zh-CN" altLang="en-US" sz="1600" dirty="0" smtClean="0"/>
              <a:t> </a:t>
            </a:r>
            <a:r>
              <a:rPr lang="en-US" altLang="zh-CN" sz="1600" dirty="0" smtClean="0"/>
              <a:t>is</a:t>
            </a:r>
            <a:r>
              <a:rPr lang="zh-CN" altLang="en-US" sz="1600" dirty="0" smtClean="0"/>
              <a:t> </a:t>
            </a:r>
            <a:r>
              <a:rPr lang="en-US" altLang="zh-CN" sz="1600" dirty="0" smtClean="0"/>
              <a:t>linear</a:t>
            </a:r>
            <a:r>
              <a:rPr lang="zh-CN" altLang="en-US" sz="1600" dirty="0" smtClean="0"/>
              <a:t> </a:t>
            </a:r>
            <a:r>
              <a:rPr lang="en-US" altLang="zh-CN" sz="1600" dirty="0" smtClean="0"/>
              <a:t>regression’s</a:t>
            </a:r>
            <a:r>
              <a:rPr lang="zh-CN" altLang="en-US" sz="1600" dirty="0" smtClean="0"/>
              <a:t> </a:t>
            </a:r>
            <a:r>
              <a:rPr lang="en-US" altLang="zh-CN" sz="1600" dirty="0" smtClean="0"/>
              <a:t>output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continuous</a:t>
            </a:r>
            <a:r>
              <a:rPr lang="zh-CN" altLang="en-US" sz="1600" dirty="0" smtClean="0"/>
              <a:t> </a:t>
            </a:r>
            <a:r>
              <a:rPr lang="en-US" altLang="zh-CN" sz="1600" dirty="0" smtClean="0"/>
              <a:t>value</a:t>
            </a:r>
            <a:r>
              <a:rPr lang="zh-CN" altLang="en-US" sz="1600" dirty="0" smtClean="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the</a:t>
            </a:r>
            <a:r>
              <a:rPr lang="zh-CN" altLang="en-US" sz="1600" dirty="0" smtClean="0"/>
              <a:t> </a:t>
            </a:r>
            <a:r>
              <a:rPr lang="en-US" altLang="zh-CN" sz="1600" dirty="0" smtClean="0"/>
              <a:t>range[0,1]</a:t>
            </a:r>
          </a:p>
          <a:p>
            <a:r>
              <a:rPr lang="mr-IN" sz="1600" dirty="0" smtClean="0"/>
              <a:t>𝑷</a:t>
            </a:r>
            <a:r>
              <a:rPr lang="zh-CN" altLang="en-US" sz="1600" dirty="0" smtClean="0"/>
              <a:t> </a:t>
            </a:r>
            <a:r>
              <a:rPr lang="en-US" altLang="zh-CN" sz="1600" dirty="0" smtClean="0"/>
              <a:t>(</a:t>
            </a:r>
            <a:r>
              <a:rPr lang="zh-CN" altLang="en-US" sz="1600" dirty="0" smtClean="0"/>
              <a:t> </a:t>
            </a:r>
            <a:r>
              <a:rPr lang="mr-IN" sz="1600" dirty="0" smtClean="0"/>
              <a:t>𝒚</a:t>
            </a:r>
            <a:r>
              <a:rPr lang="mr-IN" sz="1600" dirty="0"/>
              <a:t>=</a:t>
            </a:r>
            <a:r>
              <a:rPr lang="mr-IN" sz="1600" dirty="0" smtClean="0"/>
              <a:t>𝟏</a:t>
            </a:r>
            <a:r>
              <a:rPr lang="zh-CN" altLang="en-US" sz="1600" dirty="0" smtClean="0"/>
              <a:t> </a:t>
            </a:r>
            <a:r>
              <a:rPr lang="en-US" altLang="zh-CN" sz="1600" dirty="0" smtClean="0"/>
              <a:t>|</a:t>
            </a:r>
            <a:r>
              <a:rPr lang="zh-CN" altLang="en-US" sz="1600" dirty="0" smtClean="0"/>
              <a:t> </a:t>
            </a:r>
            <a:r>
              <a:rPr lang="mr-IN" sz="1600" dirty="0" smtClean="0"/>
              <a:t>𝒙</a:t>
            </a:r>
            <a:r>
              <a:rPr lang="en-US" altLang="zh-CN" sz="1600" dirty="0" smtClean="0"/>
              <a:t>)</a:t>
            </a:r>
            <a:r>
              <a:rPr lang="mr-IN" sz="1600" dirty="0" smtClean="0"/>
              <a:t> =</a:t>
            </a:r>
            <a:r>
              <a:rPr lang="zh-CN" altLang="en-US" sz="1600" dirty="0" smtClean="0"/>
              <a:t> </a:t>
            </a:r>
            <a:r>
              <a:rPr lang="mr-IN" sz="1600" dirty="0" err="1" smtClean="0"/>
              <a:t>h</a:t>
            </a:r>
            <a:r>
              <a:rPr lang="mr-IN" sz="1600" dirty="0"/>
              <a:t>(𝑥)=𝜎</a:t>
            </a:r>
            <a:r>
              <a:rPr lang="mr-IN" sz="1600" dirty="0" smtClean="0"/>
              <a:t>(</a:t>
            </a:r>
            <a:r>
              <a:rPr lang="en-US" altLang="zh-CN" sz="1600" dirty="0" smtClean="0"/>
              <a:t>x</a:t>
            </a:r>
            <a:r>
              <a:rPr lang="mr-IN" sz="1600" dirty="0" smtClean="0"/>
              <a:t>)</a:t>
            </a:r>
            <a:r>
              <a:rPr lang="zh-CN" altLang="en-US" sz="1600" dirty="0"/>
              <a:t> </a:t>
            </a:r>
            <a:r>
              <a:rPr lang="zh-CN" altLang="en-US" sz="1600" dirty="0" smtClean="0"/>
              <a:t>中</a:t>
            </a:r>
            <a:r>
              <a:rPr lang="en-US" altLang="zh-CN" sz="1600" dirty="0" smtClean="0"/>
              <a:t>P(y=1|x)</a:t>
            </a:r>
            <a:r>
              <a:rPr lang="zh-CN" altLang="en-US" sz="1600" dirty="0" smtClean="0"/>
              <a:t> 解释 ：输入是类别</a:t>
            </a:r>
            <a:r>
              <a:rPr lang="en-US" altLang="zh-CN" sz="1600" dirty="0" smtClean="0"/>
              <a:t>1</a:t>
            </a:r>
            <a:r>
              <a:rPr lang="zh-CN" altLang="en-US" sz="1600" dirty="0" smtClean="0"/>
              <a:t>的概率。</a:t>
            </a:r>
            <a:endParaRPr lang="en-US" altLang="zh-CN" sz="1600" dirty="0" smtClean="0"/>
          </a:p>
          <a:p>
            <a:r>
              <a:rPr lang="zh-CN" altLang="en-US" sz="1600" dirty="0" smtClean="0"/>
              <a:t>回归的误差函数是</a:t>
            </a:r>
            <a:r>
              <a:rPr lang="en-US" altLang="zh-CN" sz="1600" dirty="0" smtClean="0"/>
              <a:t>SE,</a:t>
            </a:r>
            <a:r>
              <a:rPr lang="zh-CN" altLang="en-US" sz="1600" dirty="0" smtClean="0"/>
              <a:t>指标是让估计</a:t>
            </a:r>
            <a:r>
              <a:rPr lang="en-US" altLang="zh-CN" sz="1600" dirty="0" smtClean="0"/>
              <a:t>SE</a:t>
            </a:r>
            <a:r>
              <a:rPr lang="zh-CN" altLang="en-US" sz="1600" dirty="0" smtClean="0"/>
              <a:t>大小值；分类的误差函数是交叉熵，指标是</a:t>
            </a:r>
            <a:r>
              <a:rPr lang="en-US" altLang="zh-CN" sz="1600" dirty="0" smtClean="0"/>
              <a:t>accuracy,</a:t>
            </a:r>
            <a:r>
              <a:rPr lang="zh-CN" altLang="en-US" sz="1600" dirty="0" smtClean="0"/>
              <a:t> </a:t>
            </a:r>
            <a:r>
              <a:rPr lang="en-US" altLang="zh-CN" sz="1600" dirty="0" smtClean="0"/>
              <a:t>precision,</a:t>
            </a:r>
            <a:r>
              <a:rPr lang="zh-CN" altLang="en-US" sz="1600" dirty="0" smtClean="0"/>
              <a:t> </a:t>
            </a:r>
            <a:r>
              <a:rPr lang="en-US" altLang="zh-CN" sz="1600" dirty="0" smtClean="0"/>
              <a:t>recall</a:t>
            </a:r>
            <a:r>
              <a:rPr lang="zh-CN" altLang="en-US" sz="1600" dirty="0" smtClean="0"/>
              <a:t> </a:t>
            </a:r>
            <a:r>
              <a:rPr lang="en-US" altLang="zh-CN" sz="1600" dirty="0" smtClean="0"/>
              <a:t>,</a:t>
            </a:r>
            <a:r>
              <a:rPr lang="zh-CN" altLang="en-US" sz="1600" dirty="0" smtClean="0"/>
              <a:t> </a:t>
            </a:r>
            <a:r>
              <a:rPr lang="en-US" altLang="zh-CN" sz="1600" dirty="0" smtClean="0"/>
              <a:t>F1SCORE,</a:t>
            </a:r>
            <a:r>
              <a:rPr lang="zh-CN" altLang="en-US" sz="1600" dirty="0" smtClean="0"/>
              <a:t> </a:t>
            </a:r>
            <a:r>
              <a:rPr lang="en-US" altLang="zh-CN" sz="1600" dirty="0" smtClean="0"/>
              <a:t>ROC(</a:t>
            </a:r>
            <a:r>
              <a:rPr lang="zh-CN" altLang="en-US" sz="1600" dirty="0" smtClean="0"/>
              <a:t>受试者工况曲线），</a:t>
            </a:r>
            <a:r>
              <a:rPr lang="en-US" altLang="zh-CN" sz="1600" dirty="0" err="1" smtClean="0"/>
              <a:t>auc</a:t>
            </a:r>
            <a:r>
              <a:rPr lang="zh-CN" altLang="en-US" sz="1600" dirty="0" smtClean="0"/>
              <a:t>等等</a:t>
            </a:r>
            <a:endParaRPr lang="en-US" altLang="zh-CN" sz="1600" dirty="0" smtClean="0"/>
          </a:p>
          <a:p>
            <a:r>
              <a:rPr lang="en-US" altLang="zh-CN" sz="1600" dirty="0" smtClean="0"/>
              <a:t>(</a:t>
            </a:r>
            <a:r>
              <a:rPr lang="zh-CN" altLang="en-US" sz="1600" dirty="0" smtClean="0"/>
              <a:t>二分类）交叉熵： </a:t>
            </a:r>
            <a:r>
              <a:rPr lang="en-US" altLang="zh-CN" sz="1600" dirty="0" smtClean="0"/>
              <a:t>J(theta)</a:t>
            </a:r>
            <a:r>
              <a:rPr lang="zh-CN" altLang="en-US" sz="1600" dirty="0" smtClean="0"/>
              <a:t> </a:t>
            </a:r>
            <a:r>
              <a:rPr lang="en-US" altLang="zh-CN" sz="1600" dirty="0" smtClean="0"/>
              <a:t>=</a:t>
            </a:r>
            <a:r>
              <a:rPr lang="zh-CN" altLang="en-US" sz="1600" dirty="0" smtClean="0"/>
              <a:t> </a:t>
            </a:r>
            <a:r>
              <a:rPr lang="en-US" altLang="zh-CN" sz="1600" dirty="0" smtClean="0"/>
              <a:t>-1/m</a:t>
            </a:r>
            <a:r>
              <a:rPr lang="zh-CN" altLang="en-US" sz="1600" dirty="0" smtClean="0"/>
              <a:t>* </a:t>
            </a:r>
            <a:r>
              <a:rPr lang="en-US" altLang="zh-CN" sz="1600" dirty="0" smtClean="0"/>
              <a:t>sum(</a:t>
            </a:r>
            <a:r>
              <a:rPr lang="zh-CN" altLang="en-US" sz="1600" dirty="0" smtClean="0"/>
              <a:t> </a:t>
            </a:r>
            <a:r>
              <a:rPr lang="en-US" altLang="zh-CN" sz="1600" dirty="0" smtClean="0"/>
              <a:t>(</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 </a:t>
            </a:r>
            <a:r>
              <a:rPr lang="en-US" altLang="zh-CN" sz="1600" dirty="0" smtClean="0"/>
              <a:t>log</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(1-y</a:t>
            </a:r>
            <a:r>
              <a:rPr lang="en-US" altLang="zh-CN" sz="1600" baseline="30000" dirty="0" smtClean="0"/>
              <a:t>i</a:t>
            </a:r>
            <a:r>
              <a:rPr lang="zh-CN" altLang="en-US" sz="1600" dirty="0" smtClean="0"/>
              <a:t> </a:t>
            </a:r>
            <a:r>
              <a:rPr lang="en-US" altLang="zh-CN" sz="1600" dirty="0" smtClean="0"/>
              <a:t>)</a:t>
            </a:r>
            <a:r>
              <a:rPr lang="zh-CN" altLang="en-US" sz="1600" dirty="0" smtClean="0"/>
              <a:t> * </a:t>
            </a:r>
            <a:r>
              <a:rPr lang="en-US" altLang="zh-CN" sz="1600" dirty="0" smtClean="0"/>
              <a:t>log</a:t>
            </a:r>
            <a:r>
              <a:rPr lang="zh-CN" altLang="en-US" sz="1600" dirty="0" smtClean="0"/>
              <a:t> </a:t>
            </a:r>
            <a:r>
              <a:rPr lang="en-US" altLang="zh-CN" sz="1600" dirty="0" smtClean="0"/>
              <a:t>(1-p</a:t>
            </a:r>
            <a:r>
              <a:rPr lang="en-US" altLang="zh-CN" sz="1600" baseline="30000" dirty="0" smtClean="0"/>
              <a:t>i</a:t>
            </a:r>
            <a:r>
              <a:rPr lang="en-US" altLang="zh-CN" sz="1600" dirty="0" smtClean="0"/>
              <a:t>)</a:t>
            </a:r>
            <a:r>
              <a:rPr lang="zh-CN" altLang="en-US" sz="1600" dirty="0" smtClean="0"/>
              <a:t> </a:t>
            </a:r>
            <a:r>
              <a:rPr lang="en-US" altLang="zh-CN" sz="1600" dirty="0" smtClean="0"/>
              <a:t>)</a:t>
            </a:r>
            <a:r>
              <a:rPr lang="zh-CN" altLang="en-US" sz="1600" dirty="0" smtClean="0"/>
              <a:t>。 </a:t>
            </a:r>
            <a:r>
              <a:rPr lang="en-US" altLang="zh-CN" sz="1600" dirty="0" smtClean="0"/>
              <a:t>J(theta)</a:t>
            </a:r>
            <a:r>
              <a:rPr lang="zh-CN" altLang="en-US" sz="1600" dirty="0" smtClean="0"/>
              <a:t>  表明参数是</a:t>
            </a:r>
            <a:r>
              <a:rPr lang="en-US" altLang="zh-CN" sz="1600" dirty="0" smtClean="0"/>
              <a:t>theta</a:t>
            </a:r>
            <a:r>
              <a:rPr lang="zh-CN" altLang="en-US" sz="1600" dirty="0" smtClean="0"/>
              <a:t> </a:t>
            </a:r>
            <a:r>
              <a:rPr lang="en-US" altLang="zh-CN" sz="1600" dirty="0" smtClean="0"/>
              <a:t>,</a:t>
            </a:r>
            <a:r>
              <a:rPr lang="zh-CN" altLang="en-US" sz="1600" dirty="0" smtClean="0"/>
              <a:t>其隐藏在</a:t>
            </a:r>
            <a:r>
              <a:rPr lang="en-US" altLang="zh-CN" sz="1600" dirty="0" smtClean="0"/>
              <a:t>p</a:t>
            </a:r>
            <a:r>
              <a:rPr lang="zh-CN" altLang="en-US" sz="1600" dirty="0" smtClean="0"/>
              <a:t>中。</a:t>
            </a:r>
            <a:r>
              <a:rPr lang="en-US" altLang="zh-CN" sz="1600" dirty="0" smtClean="0"/>
              <a:t/>
            </a:r>
            <a:br>
              <a:rPr lang="en-US" altLang="zh-CN" sz="1600" dirty="0" smtClean="0"/>
            </a:br>
            <a:r>
              <a:rPr lang="en-US" altLang="zh-CN" sz="1600" dirty="0" smtClean="0"/>
              <a:t>1.</a:t>
            </a:r>
            <a:r>
              <a:rPr lang="zh-CN" altLang="en-US" sz="1600" dirty="0" smtClean="0"/>
              <a:t> </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表示 第</a:t>
            </a:r>
            <a:r>
              <a:rPr lang="en-US" altLang="zh-CN" sz="1600" dirty="0" err="1" smtClean="0"/>
              <a:t>i</a:t>
            </a:r>
            <a:r>
              <a:rPr lang="zh-CN" altLang="en-US" sz="1600" dirty="0" smtClean="0"/>
              <a:t>条数据的类别值，如果是二分类其值要么是</a:t>
            </a:r>
            <a:r>
              <a:rPr lang="en-US" altLang="zh-CN" sz="1600" dirty="0" smtClean="0"/>
              <a:t>0</a:t>
            </a:r>
            <a:r>
              <a:rPr lang="zh-CN" altLang="en-US" sz="1600" dirty="0" smtClean="0"/>
              <a:t>要么是</a:t>
            </a:r>
            <a:r>
              <a:rPr lang="en-US" altLang="zh-CN" sz="1600" dirty="0" smtClean="0"/>
              <a:t>1</a:t>
            </a:r>
            <a:r>
              <a:rPr lang="zh-CN" altLang="en-US" sz="1600" dirty="0" smtClean="0"/>
              <a:t>，</a:t>
            </a:r>
            <a:r>
              <a:rPr lang="en-US" altLang="zh-CN" sz="1600" dirty="0" smtClean="0"/>
              <a:t/>
            </a:r>
            <a:br>
              <a:rPr lang="en-US" altLang="zh-CN" sz="1600" dirty="0" smtClean="0"/>
            </a:br>
            <a:r>
              <a:rPr lang="en-US" altLang="zh-CN" sz="1600" dirty="0" smtClean="0"/>
              <a:t>2.</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zh-CN" altLang="en-US" sz="1600" baseline="30000" dirty="0"/>
              <a:t> </a:t>
            </a:r>
            <a:r>
              <a:rPr lang="zh-CN" altLang="en-US" sz="1600" dirty="0" smtClean="0"/>
              <a:t> 表示 第</a:t>
            </a:r>
            <a:r>
              <a:rPr lang="en-US" altLang="zh-CN" sz="1600" dirty="0" err="1" smtClean="0"/>
              <a:t>i</a:t>
            </a:r>
            <a:r>
              <a:rPr lang="zh-CN" altLang="en-US" sz="1600" dirty="0" smtClean="0"/>
              <a:t>条数据预测概率。如果是</a:t>
            </a:r>
            <a:r>
              <a:rPr lang="en-US" altLang="zh-CN" sz="1600" dirty="0" smtClean="0"/>
              <a:t>2</a:t>
            </a:r>
            <a:r>
              <a:rPr lang="zh-CN" altLang="en-US" sz="1600" dirty="0" smtClean="0"/>
              <a:t>分类，后面</a:t>
            </a:r>
            <a:r>
              <a:rPr lang="en-US" altLang="zh-CN" sz="1600" dirty="0" smtClean="0"/>
              <a:t>1-y</a:t>
            </a:r>
            <a:r>
              <a:rPr lang="en-US" altLang="zh-CN" sz="1600" baseline="30000" dirty="0" smtClean="0"/>
              <a:t>i</a:t>
            </a:r>
            <a:r>
              <a:rPr lang="zh-CN" altLang="en-US" sz="1600" baseline="30000" dirty="0" smtClean="0"/>
              <a:t>   </a:t>
            </a:r>
            <a:r>
              <a:rPr lang="zh-CN" altLang="en-US" sz="1600" dirty="0" smtClean="0"/>
              <a:t> 就是</a:t>
            </a:r>
            <a:r>
              <a:rPr lang="en-US" altLang="zh-CN" sz="1600" dirty="0" smtClean="0"/>
              <a:t>0,</a:t>
            </a:r>
            <a:r>
              <a:rPr lang="zh-CN" altLang="en-US" sz="1600" dirty="0" smtClean="0"/>
              <a:t>这个求和函数的参数只有</a:t>
            </a:r>
            <a:r>
              <a:rPr lang="en-US" altLang="zh-CN" sz="1600" dirty="0" smtClean="0"/>
              <a:t>1</a:t>
            </a:r>
            <a:r>
              <a:rPr lang="zh-CN" altLang="en-US" sz="1600" dirty="0" smtClean="0"/>
              <a:t>项。</a:t>
            </a:r>
            <a:r>
              <a:rPr lang="en-US" altLang="zh-CN" sz="1600" dirty="0"/>
              <a:t/>
            </a:r>
            <a:br>
              <a:rPr lang="en-US" altLang="zh-CN" sz="1600" dirty="0"/>
            </a:br>
            <a:r>
              <a:rPr lang="en-US" altLang="zh-CN" sz="1600" dirty="0" smtClean="0"/>
              <a:t>3.</a:t>
            </a:r>
            <a:r>
              <a:rPr lang="zh-CN" altLang="en-US" sz="1600" dirty="0" smtClean="0"/>
              <a:t> 对于多分类情况： </a:t>
            </a:r>
            <a:r>
              <a:rPr lang="en-US" altLang="zh-CN" sz="1600" dirty="0" smtClean="0"/>
              <a:t>sum</a:t>
            </a:r>
            <a:r>
              <a:rPr lang="zh-CN" altLang="en-US" sz="1600" dirty="0" smtClean="0"/>
              <a:t> 中的项数等于类别数。某项表示这条数据属于其中一类的概率乘以类别值。公式表示为：</a:t>
            </a:r>
            <a:r>
              <a:rPr lang="en-US" altLang="zh-CN" sz="1600" dirty="0"/>
              <a:t/>
            </a:r>
            <a:br>
              <a:rPr lang="en-US" altLang="zh-CN" sz="1600" dirty="0"/>
            </a:br>
            <a:r>
              <a:rPr lang="en-US" altLang="zh-CN" sz="1600" dirty="0" smtClean="0"/>
              <a:t>-1/m</a:t>
            </a:r>
            <a:r>
              <a:rPr lang="zh-CN" altLang="en-US" sz="1600" dirty="0" smtClean="0"/>
              <a:t> * </a:t>
            </a:r>
            <a:r>
              <a:rPr lang="en-US" altLang="zh-CN" sz="1600" dirty="0"/>
              <a:t>sum(</a:t>
            </a:r>
            <a:r>
              <a:rPr lang="zh-CN" altLang="en-US" sz="1600" dirty="0"/>
              <a:t> </a:t>
            </a:r>
            <a:r>
              <a:rPr lang="en-US" altLang="zh-CN" sz="1600" dirty="0"/>
              <a:t>(</a:t>
            </a:r>
            <a:r>
              <a:rPr lang="en-US" altLang="zh-CN" sz="1600" dirty="0" smtClean="0"/>
              <a:t>y1</a:t>
            </a:r>
            <a:r>
              <a:rPr lang="en-US" altLang="zh-CN" sz="1600" baseline="30000" dirty="0" smtClean="0"/>
              <a:t>i</a:t>
            </a:r>
            <a:r>
              <a:rPr lang="zh-CN" altLang="en-US" sz="1600" baseline="30000" dirty="0" smtClean="0"/>
              <a:t> </a:t>
            </a:r>
            <a:r>
              <a:rPr lang="zh-CN" altLang="en-US" sz="1600" dirty="0" smtClean="0"/>
              <a:t> </a:t>
            </a:r>
            <a:r>
              <a:rPr lang="zh-CN" altLang="en-US" sz="1600" dirty="0"/>
              <a:t>* </a:t>
            </a:r>
            <a:r>
              <a:rPr lang="en-US" altLang="zh-CN" sz="1600" dirty="0"/>
              <a:t>log</a:t>
            </a:r>
            <a:r>
              <a:rPr lang="zh-CN" altLang="en-US" sz="1600" dirty="0"/>
              <a:t> </a:t>
            </a:r>
            <a:r>
              <a:rPr lang="en-US" altLang="zh-CN" sz="1600" dirty="0" smtClean="0"/>
              <a:t>p1</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y2</a:t>
            </a:r>
            <a:r>
              <a:rPr lang="en-US" altLang="zh-CN" sz="1600" baseline="30000" dirty="0" smtClean="0"/>
              <a:t>i</a:t>
            </a:r>
            <a:r>
              <a:rPr lang="zh-CN" altLang="en-US" sz="1600" baseline="30000" dirty="0"/>
              <a:t> </a:t>
            </a:r>
            <a:r>
              <a:rPr lang="zh-CN" altLang="en-US" sz="1600" dirty="0" smtClean="0"/>
              <a:t>* </a:t>
            </a:r>
            <a:r>
              <a:rPr lang="en-US" altLang="zh-CN" sz="1600" dirty="0" smtClean="0"/>
              <a:t>logp2</a:t>
            </a:r>
            <a:r>
              <a:rPr lang="en-US" altLang="zh-CN" sz="1600" baseline="30000" dirty="0" smtClean="0"/>
              <a:t>i</a:t>
            </a:r>
            <a:r>
              <a:rPr lang="zh-CN" altLang="en-US" sz="1600" dirty="0" smtClean="0"/>
              <a:t> </a:t>
            </a:r>
            <a:r>
              <a:rPr lang="en-US" altLang="zh-CN" sz="1600" dirty="0" smtClean="0"/>
              <a:t>+</a:t>
            </a:r>
            <a:r>
              <a:rPr lang="zh-CN" altLang="en-US" sz="1600" dirty="0" smtClean="0"/>
              <a:t> </a:t>
            </a:r>
            <a:r>
              <a:rPr lang="en-US" altLang="zh-CN" sz="1600" dirty="0" smtClean="0"/>
              <a:t>……))</a:t>
            </a:r>
            <a:r>
              <a:rPr lang="zh-CN" altLang="en-US" sz="1600" dirty="0" smtClean="0"/>
              <a:t>  。 其中</a:t>
            </a:r>
            <a:r>
              <a:rPr lang="en-US" altLang="zh-CN" sz="1600" dirty="0" smtClean="0"/>
              <a:t>p</a:t>
            </a:r>
            <a:r>
              <a:rPr lang="zh-CN" altLang="en-US" sz="1600" dirty="0" smtClean="0"/>
              <a:t>是</a:t>
            </a:r>
            <a:r>
              <a:rPr lang="en-US" altLang="zh-CN" sz="1600" dirty="0" err="1" smtClean="0"/>
              <a:t>sigmod</a:t>
            </a:r>
            <a:r>
              <a:rPr lang="en-US" altLang="zh-CN" sz="1600" dirty="0" smtClean="0"/>
              <a:t>(theta</a:t>
            </a:r>
            <a:r>
              <a:rPr lang="zh-CN" altLang="en-US" sz="1600" dirty="0" smtClean="0"/>
              <a:t> </a:t>
            </a:r>
            <a:r>
              <a:rPr lang="en-US" altLang="zh-CN" sz="1600" dirty="0" smtClean="0"/>
              <a:t>dot</a:t>
            </a:r>
            <a:r>
              <a:rPr lang="zh-CN" altLang="en-US" sz="1600" dirty="0" smtClean="0"/>
              <a:t> </a:t>
            </a:r>
            <a:r>
              <a:rPr lang="en-US" altLang="zh-CN" sz="1600" dirty="0" smtClean="0"/>
              <a:t>X)</a:t>
            </a:r>
          </a:p>
          <a:p>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important</a:t>
            </a:r>
            <a:r>
              <a:rPr lang="zh-CN" altLang="en-US" sz="1600" dirty="0" smtClean="0"/>
              <a:t>  </a:t>
            </a:r>
            <a:r>
              <a:rPr lang="en-US" altLang="zh-CN" sz="1600" dirty="0" smtClean="0"/>
              <a:t>to</a:t>
            </a:r>
            <a:r>
              <a:rPr lang="zh-CN" altLang="en-US" sz="1600" dirty="0" smtClean="0"/>
              <a:t> </a:t>
            </a:r>
            <a:r>
              <a:rPr lang="en-US" altLang="zh-CN" sz="1600" dirty="0" smtClean="0"/>
              <a:t>avoid</a:t>
            </a:r>
            <a:r>
              <a:rPr lang="zh-CN" altLang="en-US" sz="1600" dirty="0" smtClean="0"/>
              <a:t> </a:t>
            </a:r>
            <a:r>
              <a:rPr lang="en-US" altLang="zh-CN" sz="1600" dirty="0" smtClean="0"/>
              <a:t>overfitting</a:t>
            </a:r>
            <a:r>
              <a:rPr lang="zh-CN" altLang="en-US" sz="1600" dirty="0" smtClean="0"/>
              <a:t> </a:t>
            </a:r>
            <a:r>
              <a:rPr lang="en-US" altLang="zh-CN" sz="1600" dirty="0" smtClean="0"/>
              <a:t>of</a:t>
            </a:r>
            <a:r>
              <a:rPr lang="zh-CN" altLang="en-US" sz="1600" dirty="0" smtClean="0"/>
              <a:t> </a:t>
            </a:r>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L2</a:t>
            </a:r>
            <a:r>
              <a:rPr lang="zh-CN" altLang="en-US" sz="1600" dirty="0" smtClean="0"/>
              <a:t> </a:t>
            </a:r>
            <a:r>
              <a:rPr lang="en-US" altLang="zh-CN" sz="1600" dirty="0" smtClean="0"/>
              <a:t>regularization</a:t>
            </a:r>
            <a:r>
              <a:rPr lang="zh-CN" altLang="en-US" sz="1600" dirty="0" smtClean="0"/>
              <a:t> </a:t>
            </a:r>
            <a:r>
              <a:rPr lang="en-US" altLang="zh-CN" sz="1600" dirty="0" smtClean="0"/>
              <a:t>and</a:t>
            </a:r>
            <a:r>
              <a:rPr lang="zh-CN" altLang="en-US" sz="1600" dirty="0" smtClean="0"/>
              <a:t> </a:t>
            </a:r>
            <a:r>
              <a:rPr lang="en-US" altLang="zh-CN" sz="1600" dirty="0" smtClean="0"/>
              <a:t>early</a:t>
            </a:r>
            <a:r>
              <a:rPr lang="zh-CN" altLang="en-US" sz="1600" dirty="0" smtClean="0"/>
              <a:t> </a:t>
            </a:r>
            <a:r>
              <a:rPr lang="en-US" altLang="zh-CN" sz="1600" dirty="0" smtClean="0"/>
              <a:t>stop</a:t>
            </a:r>
            <a:r>
              <a:rPr lang="zh-CN" altLang="en-US" sz="1600" dirty="0" smtClean="0"/>
              <a:t> </a:t>
            </a:r>
            <a:r>
              <a:rPr lang="en-US" altLang="zh-CN" sz="1600" dirty="0" smtClean="0"/>
              <a:t>are</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methods</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sz="1600" dirty="0"/>
          </a:p>
        </p:txBody>
      </p:sp>
    </p:spTree>
    <p:extLst>
      <p:ext uri="{BB962C8B-B14F-4D97-AF65-F5344CB8AC3E}">
        <p14:creationId xmlns:p14="http://schemas.microsoft.com/office/powerpoint/2010/main" val="171694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Nonlinear</a:t>
            </a:r>
            <a:r>
              <a:rPr lang="zh-CN" altLang="en-US" sz="2400" dirty="0" smtClean="0"/>
              <a:t> </a:t>
            </a:r>
            <a:r>
              <a:rPr lang="en-US" altLang="zh-CN" sz="2400" dirty="0" smtClean="0"/>
              <a:t>regression</a:t>
            </a:r>
            <a:r>
              <a:rPr lang="zh-CN" altLang="en-US" sz="2400" dirty="0" smtClean="0"/>
              <a:t> </a:t>
            </a:r>
            <a:r>
              <a:rPr lang="en-US" altLang="zh-CN" sz="2400" dirty="0" smtClean="0"/>
              <a:t>---</a:t>
            </a:r>
            <a:r>
              <a:rPr lang="zh-CN" altLang="en-US" sz="2400" dirty="0" smtClean="0"/>
              <a:t> </a:t>
            </a:r>
            <a:r>
              <a:rPr lang="en-US" altLang="zh-CN" sz="2400" dirty="0" smtClean="0"/>
              <a:t>logistic</a:t>
            </a:r>
            <a:r>
              <a:rPr lang="zh-CN" altLang="en-US" sz="2400" dirty="0" smtClean="0"/>
              <a:t> </a:t>
            </a:r>
            <a:r>
              <a:rPr lang="en-US" altLang="zh-CN" sz="2400" dirty="0" smtClean="0"/>
              <a:t>regression</a:t>
            </a:r>
            <a:endParaRPr lang="en-US" sz="2400" dirty="0"/>
          </a:p>
        </p:txBody>
      </p:sp>
      <p:sp>
        <p:nvSpPr>
          <p:cNvPr id="3" name="Content Placeholder 2"/>
          <p:cNvSpPr>
            <a:spLocks noGrp="1"/>
          </p:cNvSpPr>
          <p:nvPr>
            <p:ph idx="1"/>
          </p:nvPr>
        </p:nvSpPr>
        <p:spPr/>
        <p:txBody>
          <a:bodyPr>
            <a:normAutofit/>
          </a:bodyPr>
          <a:lstStyle/>
          <a:p>
            <a:r>
              <a:rPr lang="en-US" altLang="zh-CN" sz="1400" dirty="0" smtClean="0"/>
              <a:t>Use</a:t>
            </a:r>
            <a:r>
              <a:rPr lang="zh-CN" altLang="en-US" sz="1400" dirty="0" smtClean="0"/>
              <a:t> </a:t>
            </a:r>
            <a:r>
              <a:rPr lang="en-US" altLang="zh-CN" sz="1400" dirty="0" smtClean="0"/>
              <a:t>one-versus-the-rest</a:t>
            </a:r>
            <a:r>
              <a:rPr lang="zh-CN" altLang="en-US" sz="1400" dirty="0" smtClean="0"/>
              <a:t> </a:t>
            </a:r>
            <a:r>
              <a:rPr lang="en-US" altLang="zh-CN" sz="1400" dirty="0" smtClean="0"/>
              <a:t>to</a:t>
            </a:r>
            <a:r>
              <a:rPr lang="zh-CN" altLang="en-US" sz="1400" dirty="0" smtClean="0"/>
              <a:t> </a:t>
            </a:r>
            <a:r>
              <a:rPr lang="en-US" altLang="zh-CN" sz="1400" dirty="0" smtClean="0"/>
              <a:t>classify</a:t>
            </a:r>
            <a:r>
              <a:rPr lang="zh-CN" altLang="en-US" sz="1400" dirty="0" smtClean="0"/>
              <a:t> </a:t>
            </a:r>
            <a:r>
              <a:rPr lang="en-US" altLang="zh-CN" sz="1400" dirty="0" smtClean="0"/>
              <a:t>multiclass</a:t>
            </a:r>
          </a:p>
          <a:p>
            <a:r>
              <a:rPr lang="zh-CN" altLang="en-US" sz="1400" dirty="0" smtClean="0"/>
              <a:t>逻辑回归中</a:t>
            </a:r>
            <a:r>
              <a:rPr lang="en-US" altLang="zh-CN" sz="1400" dirty="0" smtClean="0"/>
              <a:t>h(theta)</a:t>
            </a:r>
            <a:r>
              <a:rPr lang="zh-CN" altLang="en-US" sz="1400" dirty="0" smtClean="0"/>
              <a:t> </a:t>
            </a:r>
            <a:r>
              <a:rPr lang="en-US" altLang="zh-CN" sz="1400" dirty="0" smtClean="0"/>
              <a:t>=</a:t>
            </a:r>
            <a:r>
              <a:rPr lang="zh-CN" altLang="en-US" sz="1400" dirty="0" smtClean="0"/>
              <a:t> </a:t>
            </a:r>
            <a:r>
              <a:rPr lang="en-US" altLang="zh-CN" sz="1400" dirty="0" err="1" smtClean="0"/>
              <a:t>sigmod</a:t>
            </a:r>
            <a:r>
              <a:rPr lang="en-US" altLang="zh-CN" sz="1400" dirty="0" smtClean="0"/>
              <a:t>(theta</a:t>
            </a:r>
            <a:r>
              <a:rPr lang="zh-CN" altLang="en-US" sz="1400" dirty="0" smtClean="0"/>
              <a:t> </a:t>
            </a:r>
            <a:r>
              <a:rPr lang="en-US" altLang="zh-CN" sz="1400" dirty="0" smtClean="0"/>
              <a:t>dot</a:t>
            </a:r>
            <a:r>
              <a:rPr lang="zh-CN" altLang="en-US" sz="1400" dirty="0" smtClean="0"/>
              <a:t>  </a:t>
            </a:r>
            <a:r>
              <a:rPr lang="en-US" altLang="zh-CN" sz="1400" dirty="0" smtClean="0"/>
              <a:t>x)</a:t>
            </a:r>
          </a:p>
          <a:p>
            <a:r>
              <a:rPr lang="zh-CN" altLang="en-US" sz="1400" dirty="0" smtClean="0"/>
              <a:t>使用梯度下降求出让交叉熵函数取得最小值的参数。</a:t>
            </a:r>
            <a:endParaRPr lang="en-US" altLang="zh-CN" sz="1400" dirty="0" smtClean="0"/>
          </a:p>
          <a:p>
            <a:endParaRPr lang="en-US" sz="1400" dirty="0"/>
          </a:p>
        </p:txBody>
      </p:sp>
    </p:spTree>
    <p:extLst>
      <p:ext uri="{BB962C8B-B14F-4D97-AF65-F5344CB8AC3E}">
        <p14:creationId xmlns:p14="http://schemas.microsoft.com/office/powerpoint/2010/main" val="713157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NN</a:t>
            </a:r>
            <a:endParaRPr lang="en-US" dirty="0"/>
          </a:p>
        </p:txBody>
      </p:sp>
      <p:sp>
        <p:nvSpPr>
          <p:cNvPr id="3" name="Content Placeholder 2"/>
          <p:cNvSpPr>
            <a:spLocks noGrp="1"/>
          </p:cNvSpPr>
          <p:nvPr>
            <p:ph idx="1"/>
          </p:nvPr>
        </p:nvSpPr>
        <p:spPr/>
        <p:txBody>
          <a:bodyPr>
            <a:normAutofit lnSpcReduction="10000"/>
          </a:bodyPr>
          <a:lstStyle/>
          <a:p>
            <a:r>
              <a:rPr lang="en-US" altLang="zh-CN" sz="2000" dirty="0" smtClean="0"/>
              <a:t>Single-layer</a:t>
            </a:r>
            <a:r>
              <a:rPr lang="zh-CN" altLang="en-US" sz="2000" dirty="0" smtClean="0"/>
              <a:t> </a:t>
            </a:r>
            <a:r>
              <a:rPr lang="en-US" altLang="zh-CN" sz="2000" dirty="0" smtClean="0"/>
              <a:t>perceptron(</a:t>
            </a:r>
            <a:r>
              <a:rPr lang="zh-CN" altLang="en-US" sz="2000" dirty="0" smtClean="0"/>
              <a:t>单层感知器：权重和外加激活函数），可以学习线性可分问题</a:t>
            </a:r>
            <a:endParaRPr lang="en-US" altLang="zh-CN" sz="2000" dirty="0" smtClean="0"/>
          </a:p>
          <a:p>
            <a:r>
              <a:rPr lang="en-US" altLang="zh-CN" sz="2000" dirty="0" smtClean="0"/>
              <a:t>Linearly</a:t>
            </a:r>
            <a:r>
              <a:rPr lang="zh-CN" altLang="en-US" sz="2000" dirty="0" smtClean="0"/>
              <a:t>  </a:t>
            </a:r>
            <a:r>
              <a:rPr lang="en-US" altLang="zh-CN" sz="2000" dirty="0" smtClean="0"/>
              <a:t>separable</a:t>
            </a:r>
            <a:r>
              <a:rPr lang="zh-CN" altLang="en-US" sz="2000" dirty="0" smtClean="0"/>
              <a:t> </a:t>
            </a:r>
            <a:r>
              <a:rPr lang="en-US" altLang="zh-CN" sz="2000" dirty="0" smtClean="0"/>
              <a:t>problem(</a:t>
            </a:r>
            <a:r>
              <a:rPr lang="zh-CN" altLang="en-US" sz="2000" dirty="0" smtClean="0"/>
              <a:t>线性可分）：存在一条直线或者一个平面，将数据集完全正确的分成</a:t>
            </a:r>
            <a:r>
              <a:rPr lang="en-US" altLang="zh-CN" sz="2000" dirty="0" smtClean="0"/>
              <a:t>2</a:t>
            </a:r>
            <a:r>
              <a:rPr lang="zh-CN" altLang="en-US" sz="2000" dirty="0" smtClean="0"/>
              <a:t>部分，则说这个数据集是线性可分。</a:t>
            </a:r>
            <a:endParaRPr lang="en-US" altLang="zh-CN" sz="2000" dirty="0" smtClean="0"/>
          </a:p>
          <a:p>
            <a:r>
              <a:rPr lang="zh-CN" altLang="en-US" sz="2000" dirty="0" smtClean="0"/>
              <a:t>逻辑运算：</a:t>
            </a:r>
            <a:r>
              <a:rPr lang="en-US" altLang="zh-CN" sz="2000" dirty="0" smtClean="0"/>
              <a:t>and</a:t>
            </a:r>
            <a:r>
              <a:rPr lang="zh-CN" altLang="en-US" sz="2000" dirty="0" smtClean="0"/>
              <a:t> ，</a:t>
            </a:r>
            <a:r>
              <a:rPr lang="en-US" altLang="zh-CN" sz="2000" dirty="0" smtClean="0"/>
              <a:t>or</a:t>
            </a:r>
            <a:r>
              <a:rPr lang="zh-CN" altLang="en-US" sz="2000" dirty="0" smtClean="0"/>
              <a:t> 都是线性可分的，而</a:t>
            </a:r>
            <a:r>
              <a:rPr lang="en-US" altLang="zh-CN" sz="2000" dirty="0" err="1" smtClean="0"/>
              <a:t>xor</a:t>
            </a:r>
            <a:r>
              <a:rPr lang="en-US" altLang="zh-CN" sz="2000" dirty="0" smtClean="0"/>
              <a:t>:</a:t>
            </a:r>
            <a:r>
              <a:rPr lang="zh-CN" altLang="en-US" sz="2000" dirty="0" smtClean="0"/>
              <a:t> 不是。所以使用使用单层感知器可以实现逻辑</a:t>
            </a:r>
            <a:r>
              <a:rPr lang="en-US" altLang="zh-CN" sz="2000" dirty="0" smtClean="0"/>
              <a:t>and</a:t>
            </a:r>
            <a:r>
              <a:rPr lang="zh-CN" altLang="en-US" sz="2000" dirty="0" smtClean="0"/>
              <a:t> 和</a:t>
            </a:r>
            <a:r>
              <a:rPr lang="en-US" altLang="zh-CN" sz="2000" dirty="0" smtClean="0"/>
              <a:t>or</a:t>
            </a:r>
            <a:r>
              <a:rPr lang="zh-CN" altLang="en-US" sz="2000" dirty="0" smtClean="0"/>
              <a:t>  运算，但是不能实现</a:t>
            </a:r>
            <a:r>
              <a:rPr lang="en-US" altLang="zh-CN" sz="2000" dirty="0" err="1" smtClean="0"/>
              <a:t>xor</a:t>
            </a:r>
            <a:r>
              <a:rPr lang="en-US" altLang="zh-CN" sz="2000" dirty="0" smtClean="0"/>
              <a:t>.</a:t>
            </a:r>
          </a:p>
          <a:p>
            <a:r>
              <a:rPr lang="zh-CN" altLang="en-US" sz="2000" dirty="0" smtClean="0"/>
              <a:t>单层感知器是一种最简单的神经网络（没有隐藏层）</a:t>
            </a:r>
            <a:endParaRPr lang="en-US" altLang="zh-CN" sz="2000" dirty="0"/>
          </a:p>
          <a:p>
            <a:r>
              <a:rPr lang="zh-CN" altLang="en-US" sz="2000" dirty="0" smtClean="0"/>
              <a:t>多层感知器就可以实现线性不可分的问题。</a:t>
            </a:r>
            <a:endParaRPr lang="en-US" altLang="zh-CN" sz="2000" dirty="0" smtClean="0"/>
          </a:p>
          <a:p>
            <a:r>
              <a:rPr lang="zh-CN" altLang="en-US" sz="2000" dirty="0" smtClean="0"/>
              <a:t>激活函数（非线性，且使用反向传播算法最小化误差函数（</a:t>
            </a:r>
            <a:r>
              <a:rPr lang="en-US" altLang="zh-CN" sz="2000" dirty="0" smtClean="0"/>
              <a:t>error</a:t>
            </a:r>
            <a:r>
              <a:rPr lang="zh-CN" altLang="en-US" sz="2000" dirty="0" smtClean="0"/>
              <a:t> </a:t>
            </a:r>
            <a:r>
              <a:rPr lang="en-US" altLang="zh-CN" sz="2000" dirty="0" smtClean="0"/>
              <a:t>function</a:t>
            </a:r>
            <a:r>
              <a:rPr lang="zh-CN" altLang="en-US" sz="2000" dirty="0" smtClean="0"/>
              <a:t>）时最好是连续的</a:t>
            </a:r>
            <a:r>
              <a:rPr lang="en-US" altLang="zh-CN" sz="2000" dirty="0" smtClean="0"/>
              <a:t>)</a:t>
            </a:r>
            <a:r>
              <a:rPr lang="zh-CN" altLang="en-US" sz="2000" dirty="0" smtClean="0"/>
              <a:t>，如果激活函数也是线性的，那么神经网络就是一个线性模型，无法解决生活中的复杂问题（大多数都是非线性的）</a:t>
            </a:r>
            <a:endParaRPr lang="en-US" altLang="zh-CN" sz="2000" dirty="0" smtClean="0"/>
          </a:p>
          <a:p>
            <a:r>
              <a:rPr lang="en-US" altLang="zh-CN" sz="2000" dirty="0" smtClean="0"/>
              <a:t>Binary</a:t>
            </a:r>
            <a:r>
              <a:rPr lang="zh-CN" altLang="en-US" sz="2000" dirty="0" smtClean="0"/>
              <a:t> </a:t>
            </a:r>
            <a:r>
              <a:rPr lang="en-US" altLang="zh-CN" sz="2000" dirty="0" smtClean="0"/>
              <a:t>step</a:t>
            </a:r>
            <a:r>
              <a:rPr lang="zh-CN" altLang="en-US" sz="2000" dirty="0" smtClean="0"/>
              <a:t>  </a:t>
            </a:r>
            <a:r>
              <a:rPr lang="en-US" altLang="zh-CN" sz="2000" dirty="0" smtClean="0"/>
              <a:t>function:</a:t>
            </a:r>
            <a:r>
              <a:rPr lang="zh-CN" altLang="en-US" sz="2000" dirty="0" smtClean="0"/>
              <a:t> 二元阶梯函数。（输出</a:t>
            </a:r>
            <a:r>
              <a:rPr lang="en-US" altLang="zh-CN" sz="2000" dirty="0" smtClean="0"/>
              <a:t>0</a:t>
            </a:r>
            <a:r>
              <a:rPr lang="zh-CN" altLang="en-US" sz="2000" dirty="0" smtClean="0"/>
              <a:t>和</a:t>
            </a:r>
            <a:r>
              <a:rPr lang="en-US" altLang="zh-CN" sz="2000" dirty="0" smtClean="0"/>
              <a:t>1</a:t>
            </a:r>
            <a:r>
              <a:rPr lang="zh-CN" altLang="en-US" sz="2000" dirty="0" smtClean="0"/>
              <a:t>，且是非连续的，而是跳跃的）</a:t>
            </a:r>
            <a:endParaRPr lang="en-US" altLang="zh-CN" sz="2000" dirty="0" smtClean="0"/>
          </a:p>
          <a:p>
            <a:r>
              <a:rPr lang="en-US" altLang="zh-CN" sz="2000" dirty="0" err="1" smtClean="0"/>
              <a:t>Sigmod</a:t>
            </a:r>
            <a:r>
              <a:rPr lang="zh-CN" altLang="en-US" sz="2000" dirty="0" smtClean="0"/>
              <a:t> </a:t>
            </a:r>
            <a:r>
              <a:rPr lang="en-US" altLang="zh-CN" sz="2000" dirty="0" smtClean="0"/>
              <a:t>:</a:t>
            </a:r>
            <a:r>
              <a:rPr lang="zh-CN" altLang="en-US" sz="2000" dirty="0" smtClean="0"/>
              <a:t>最大的问题是梯度消失问题。反向传播就是很多层及其激活函数相乘。如果有几个激活函数小于</a:t>
            </a:r>
            <a:r>
              <a:rPr lang="en-US" altLang="zh-CN" sz="2000" dirty="0" smtClean="0"/>
              <a:t>1</a:t>
            </a:r>
            <a:r>
              <a:rPr lang="zh-CN" altLang="en-US" sz="2000" dirty="0" smtClean="0"/>
              <a:t>，那么层数加深，小于</a:t>
            </a:r>
            <a:r>
              <a:rPr lang="en-US" altLang="zh-CN" sz="2000" dirty="0" smtClean="0"/>
              <a:t>1</a:t>
            </a:r>
            <a:r>
              <a:rPr lang="zh-CN" altLang="en-US" sz="2000" dirty="0" smtClean="0"/>
              <a:t>的数（</a:t>
            </a:r>
            <a:r>
              <a:rPr lang="en-US" altLang="zh-CN" sz="2000" dirty="0" smtClean="0"/>
              <a:t>0.01</a:t>
            </a:r>
            <a:r>
              <a:rPr lang="zh-CN" altLang="en-US" sz="2000" dirty="0" smtClean="0"/>
              <a:t>*</a:t>
            </a:r>
            <a:r>
              <a:rPr lang="en-US" altLang="zh-CN" sz="2000" dirty="0" smtClean="0"/>
              <a:t>0.01</a:t>
            </a:r>
            <a:r>
              <a:rPr lang="zh-CN" altLang="en-US" sz="2000" dirty="0" smtClean="0"/>
              <a:t>*</a:t>
            </a:r>
            <a:r>
              <a:rPr lang="en-US" altLang="zh-CN" sz="2000" dirty="0" smtClean="0"/>
              <a:t>0.01)</a:t>
            </a:r>
            <a:r>
              <a:rPr lang="zh-CN" altLang="en-US" sz="2000" dirty="0" smtClean="0"/>
              <a:t>连乘 ，最终梯度会消失。</a:t>
            </a:r>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7449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altLang="zh-CN" dirty="0" smtClean="0"/>
              <a:t>NN</a:t>
            </a:r>
            <a:endParaRPr lang="en-US" dirty="0"/>
          </a:p>
        </p:txBody>
      </p:sp>
      <p:sp>
        <p:nvSpPr>
          <p:cNvPr id="3" name="Content Placeholder 2"/>
          <p:cNvSpPr>
            <a:spLocks noGrp="1"/>
          </p:cNvSpPr>
          <p:nvPr>
            <p:ph idx="1"/>
          </p:nvPr>
        </p:nvSpPr>
        <p:spPr>
          <a:xfrm>
            <a:off x="838200" y="1088136"/>
            <a:ext cx="10515600" cy="5088827"/>
          </a:xfrm>
        </p:spPr>
        <p:txBody>
          <a:bodyPr>
            <a:normAutofit/>
          </a:bodyPr>
          <a:lstStyle/>
          <a:p>
            <a:r>
              <a:rPr lang="en-US" altLang="zh-CN" sz="1200" dirty="0" err="1" smtClean="0"/>
              <a:t>Tanh</a:t>
            </a:r>
            <a:r>
              <a:rPr lang="zh-CN" altLang="en-US" sz="1200" dirty="0" smtClean="0"/>
              <a:t>  阈值为</a:t>
            </a:r>
            <a:r>
              <a:rPr lang="en-US" altLang="zh-CN" sz="1200" dirty="0" smtClean="0"/>
              <a:t>[-1,1]</a:t>
            </a:r>
            <a:r>
              <a:rPr lang="zh-CN" altLang="en-US" sz="1200" dirty="0" smtClean="0"/>
              <a:t>，缺点也是梯度消失。</a:t>
            </a:r>
            <a:endParaRPr lang="en-US" altLang="zh-CN" sz="1200" dirty="0" smtClean="0"/>
          </a:p>
          <a:p>
            <a:r>
              <a:rPr lang="en-US" altLang="zh-CN" sz="1200" dirty="0" err="1" smtClean="0"/>
              <a:t>Relu</a:t>
            </a:r>
            <a:r>
              <a:rPr lang="en-US" altLang="zh-CN" sz="1200" dirty="0" smtClean="0"/>
              <a:t>:</a:t>
            </a:r>
            <a:r>
              <a:rPr lang="zh-CN" altLang="en-US" sz="1200" dirty="0" smtClean="0"/>
              <a:t>  计算简单（省计算资源），但是会存在神经坏死的现象。因为如果</a:t>
            </a:r>
            <a:r>
              <a:rPr lang="en-US" altLang="zh-CN" sz="1200" dirty="0" smtClean="0"/>
              <a:t>y</a:t>
            </a:r>
            <a:r>
              <a:rPr lang="zh-CN" altLang="en-US" sz="1200" dirty="0" smtClean="0"/>
              <a:t> </a:t>
            </a:r>
            <a:r>
              <a:rPr lang="en-US" altLang="zh-CN" sz="1200" dirty="0" smtClean="0"/>
              <a:t>=</a:t>
            </a:r>
            <a:r>
              <a:rPr lang="zh-CN" altLang="en-US" sz="1200" dirty="0" smtClean="0"/>
              <a:t> </a:t>
            </a:r>
            <a:r>
              <a:rPr lang="en-US" altLang="zh-CN" sz="1200" dirty="0" smtClean="0"/>
              <a:t>f(x)</a:t>
            </a:r>
            <a:r>
              <a:rPr lang="zh-CN" altLang="en-US" sz="1200" dirty="0" smtClean="0"/>
              <a:t>，其中</a:t>
            </a:r>
            <a:r>
              <a:rPr lang="en-US" altLang="zh-CN" sz="1200" dirty="0" smtClean="0"/>
              <a:t>f</a:t>
            </a:r>
            <a:r>
              <a:rPr lang="zh-CN" altLang="en-US" sz="1200" dirty="0" smtClean="0"/>
              <a:t>是激活函数，如果</a:t>
            </a:r>
            <a:r>
              <a:rPr lang="en-US" altLang="zh-CN" sz="1200" dirty="0" smtClean="0"/>
              <a:t>x&lt;0,</a:t>
            </a:r>
            <a:r>
              <a:rPr lang="zh-CN" altLang="en-US" sz="1200" dirty="0" smtClean="0"/>
              <a:t>激活函数的导数为</a:t>
            </a:r>
            <a:r>
              <a:rPr lang="en-US" altLang="zh-CN" sz="1200" dirty="0" smtClean="0"/>
              <a:t>0</a:t>
            </a:r>
            <a:r>
              <a:rPr lang="zh-CN" altLang="en-US" sz="1200" dirty="0" smtClean="0"/>
              <a:t>，当进行反向传播时，在其之前层的函数都不能进行更新（前： 靠近输入层），因为会有一个前面的导数计算中都会有这个激活函数参与，任何与</a:t>
            </a:r>
            <a:r>
              <a:rPr lang="en-US" altLang="zh-CN" sz="1200" dirty="0" smtClean="0"/>
              <a:t>0</a:t>
            </a:r>
            <a:r>
              <a:rPr lang="zh-CN" altLang="en-US" sz="1200" dirty="0" smtClean="0"/>
              <a:t>相乘的数都为</a:t>
            </a:r>
            <a:r>
              <a:rPr lang="en-US" altLang="zh-CN" sz="1200" dirty="0" smtClean="0"/>
              <a:t>0</a:t>
            </a:r>
            <a:r>
              <a:rPr lang="zh-CN" altLang="en-US" sz="1200" dirty="0" smtClean="0"/>
              <a:t>，所以这个激活函数会发生严重节点死亡现象（无法训练）。函数表示</a:t>
            </a:r>
            <a:r>
              <a:rPr lang="en-US" altLang="zh-CN" sz="1200" dirty="0" smtClean="0"/>
              <a:t>max(0,x)</a:t>
            </a:r>
          </a:p>
          <a:p>
            <a:r>
              <a:rPr lang="en-US" altLang="zh-CN" sz="1200" dirty="0" err="1" smtClean="0"/>
              <a:t>Lrelu</a:t>
            </a:r>
            <a:r>
              <a:rPr lang="zh-CN" altLang="en-US" sz="1200" dirty="0" smtClean="0"/>
              <a:t> </a:t>
            </a:r>
            <a:r>
              <a:rPr lang="en-US" altLang="zh-CN" sz="1200" dirty="0" smtClean="0"/>
              <a:t>:</a:t>
            </a:r>
            <a:r>
              <a:rPr lang="zh-CN" altLang="en-US" sz="1200" dirty="0" smtClean="0"/>
              <a:t> </a:t>
            </a:r>
            <a:r>
              <a:rPr lang="en-US" altLang="zh-CN" sz="1200" dirty="0" smtClean="0"/>
              <a:t>max</a:t>
            </a:r>
            <a:r>
              <a:rPr lang="zh-CN" altLang="en-US" sz="1200" dirty="0" smtClean="0"/>
              <a:t> </a:t>
            </a:r>
            <a:r>
              <a:rPr lang="en-US" altLang="zh-CN" sz="1200" dirty="0" smtClean="0"/>
              <a:t>(0.1x,x)</a:t>
            </a:r>
          </a:p>
          <a:p>
            <a:r>
              <a:rPr lang="en-US" altLang="zh-CN" sz="1200" dirty="0" err="1" smtClean="0"/>
              <a:t>Prelu</a:t>
            </a:r>
            <a:r>
              <a:rPr lang="en-US" altLang="zh-CN" sz="1200" dirty="0" smtClean="0"/>
              <a:t>:</a:t>
            </a:r>
            <a:r>
              <a:rPr lang="zh-CN" altLang="en-US" sz="1200" dirty="0" smtClean="0"/>
              <a:t> </a:t>
            </a:r>
            <a:r>
              <a:rPr lang="en-US" altLang="zh-CN" sz="1200" dirty="0" err="1" smtClean="0"/>
              <a:t>param</a:t>
            </a:r>
            <a:r>
              <a:rPr lang="zh-CN" altLang="en-US" sz="1200" dirty="0" smtClean="0"/>
              <a:t> </a:t>
            </a:r>
            <a:r>
              <a:rPr lang="en-US" altLang="zh-CN" sz="1200" dirty="0" smtClean="0"/>
              <a:t>.</a:t>
            </a:r>
            <a:r>
              <a:rPr lang="zh-CN" altLang="en-US" sz="1200" dirty="0" smtClean="0"/>
              <a:t> </a:t>
            </a:r>
            <a:r>
              <a:rPr lang="en-US" altLang="zh-CN" sz="1200" dirty="0" smtClean="0"/>
              <a:t>Max(</a:t>
            </a:r>
            <a:r>
              <a:rPr lang="en-US" altLang="zh-CN" sz="1200" dirty="0" err="1" smtClean="0"/>
              <a:t>ax,x</a:t>
            </a:r>
            <a:r>
              <a:rPr lang="en-US" altLang="zh-CN" sz="1200" dirty="0" smtClean="0"/>
              <a:t>)</a:t>
            </a:r>
            <a:r>
              <a:rPr lang="zh-CN" altLang="en-US" sz="1200" dirty="0" smtClean="0"/>
              <a:t>  其中</a:t>
            </a:r>
            <a:r>
              <a:rPr lang="en-US" altLang="zh-CN" sz="1200" dirty="0" smtClean="0"/>
              <a:t>a</a:t>
            </a:r>
            <a:r>
              <a:rPr lang="zh-CN" altLang="en-US" sz="1200" dirty="0" smtClean="0"/>
              <a:t> 是一个超参数。</a:t>
            </a:r>
            <a:endParaRPr lang="en-US" altLang="zh-CN" sz="1200" dirty="0" smtClean="0"/>
          </a:p>
          <a:p>
            <a:r>
              <a:rPr lang="en-US" altLang="zh-CN" sz="1200" dirty="0" err="1" smtClean="0"/>
              <a:t>Softmax</a:t>
            </a:r>
            <a:r>
              <a:rPr lang="zh-CN" altLang="en-US" sz="1200" dirty="0" smtClean="0"/>
              <a:t>  用于多类分类。</a:t>
            </a:r>
            <a:r>
              <a:rPr lang="en-US" altLang="zh-CN" sz="1200" dirty="0" err="1" smtClean="0"/>
              <a:t>softmax</a:t>
            </a:r>
            <a:r>
              <a:rPr lang="en-US" altLang="zh-CN" sz="1200" dirty="0" smtClean="0"/>
              <a:t>(xi)</a:t>
            </a:r>
            <a:r>
              <a:rPr lang="zh-CN" altLang="en-US" sz="1200" dirty="0" smtClean="0"/>
              <a:t> </a:t>
            </a:r>
            <a:r>
              <a:rPr lang="en-US" altLang="zh-CN" sz="1200" dirty="0" smtClean="0"/>
              <a:t>=</a:t>
            </a:r>
            <a:r>
              <a:rPr lang="zh-CN" altLang="en-US" sz="1200" dirty="0" smtClean="0"/>
              <a:t> </a:t>
            </a:r>
            <a:r>
              <a:rPr lang="en-US" altLang="zh-CN" sz="1200" dirty="0" smtClean="0"/>
              <a:t>xi/sum(xi)</a:t>
            </a:r>
          </a:p>
          <a:p>
            <a:r>
              <a:rPr lang="en-US" altLang="zh-CN" sz="1200" dirty="0" smtClean="0"/>
              <a:t>Method</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overfitting</a:t>
            </a:r>
            <a:r>
              <a:rPr lang="zh-CN" altLang="en-US" sz="1200" dirty="0" smtClean="0"/>
              <a:t> </a:t>
            </a:r>
            <a:r>
              <a:rPr lang="en-US" altLang="zh-CN" sz="1200" dirty="0" smtClean="0"/>
              <a:t>within</a:t>
            </a:r>
            <a:r>
              <a:rPr lang="zh-CN" altLang="en-US" sz="1200" dirty="0" smtClean="0"/>
              <a:t> </a:t>
            </a:r>
            <a:r>
              <a:rPr lang="en-US" altLang="zh-CN" sz="1200" dirty="0" err="1" smtClean="0"/>
              <a:t>nn</a:t>
            </a:r>
            <a:r>
              <a:rPr lang="en-US" altLang="zh-CN" sz="1200" dirty="0" smtClean="0"/>
              <a:t/>
            </a:r>
            <a:br>
              <a:rPr lang="en-US" altLang="zh-CN" sz="1200" dirty="0" smtClean="0"/>
            </a:br>
            <a:r>
              <a:rPr lang="en-US" altLang="zh-CN" sz="1200" dirty="0" smtClean="0"/>
              <a:t>1.</a:t>
            </a:r>
            <a:r>
              <a:rPr lang="zh-CN" altLang="en-US" sz="1200" dirty="0" smtClean="0"/>
              <a:t> </a:t>
            </a:r>
            <a:r>
              <a:rPr lang="en-US" altLang="zh-CN" sz="1200" dirty="0" smtClean="0"/>
              <a:t>early</a:t>
            </a:r>
            <a:r>
              <a:rPr lang="zh-CN" altLang="en-US" sz="1200" dirty="0" smtClean="0"/>
              <a:t> </a:t>
            </a:r>
            <a:r>
              <a:rPr lang="en-US" altLang="zh-CN" sz="1200" dirty="0" smtClean="0"/>
              <a:t>stop</a:t>
            </a:r>
            <a:br>
              <a:rPr lang="en-US" altLang="zh-CN" sz="1200" dirty="0" smtClean="0"/>
            </a:br>
            <a:r>
              <a:rPr lang="en-US" altLang="zh-CN" sz="1200" dirty="0" smtClean="0"/>
              <a:t>2.</a:t>
            </a:r>
            <a:r>
              <a:rPr lang="zh-CN" altLang="en-US" sz="1200" dirty="0" smtClean="0"/>
              <a:t> </a:t>
            </a:r>
            <a:r>
              <a:rPr lang="en-US" altLang="zh-CN" sz="1200" dirty="0" smtClean="0"/>
              <a:t>L1/L2</a:t>
            </a:r>
            <a:r>
              <a:rPr lang="zh-CN" altLang="en-US" sz="1200" dirty="0" smtClean="0"/>
              <a:t>  </a:t>
            </a:r>
            <a:r>
              <a:rPr lang="en-US" altLang="zh-CN" sz="1200" dirty="0" err="1" smtClean="0"/>
              <a:t>regularation</a:t>
            </a:r>
            <a:r>
              <a:rPr lang="en-US" altLang="zh-CN" sz="1200" dirty="0" smtClean="0"/>
              <a:t/>
            </a:r>
            <a:br>
              <a:rPr lang="en-US" altLang="zh-CN" sz="1200" dirty="0" smtClean="0"/>
            </a:br>
            <a:r>
              <a:rPr lang="en-US" altLang="zh-CN" sz="1200" dirty="0" smtClean="0"/>
              <a:t>3.</a:t>
            </a:r>
            <a:r>
              <a:rPr lang="zh-CN" altLang="en-US" sz="1200" dirty="0" smtClean="0"/>
              <a:t> </a:t>
            </a:r>
            <a:r>
              <a:rPr lang="en-US" altLang="zh-CN" sz="1200" dirty="0" smtClean="0"/>
              <a:t>dropout</a:t>
            </a:r>
          </a:p>
          <a:p>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use</a:t>
            </a:r>
            <a:r>
              <a:rPr lang="zh-CN" altLang="en-US" sz="1200" dirty="0" smtClean="0"/>
              <a:t> </a:t>
            </a:r>
            <a:r>
              <a:rPr lang="en-US" altLang="zh-CN" sz="1200" dirty="0" smtClean="0"/>
              <a:t>all</a:t>
            </a:r>
            <a:r>
              <a:rPr lang="zh-CN" altLang="en-US" sz="1200" dirty="0" smtClean="0"/>
              <a:t> </a:t>
            </a:r>
            <a:r>
              <a:rPr lang="en-US" altLang="zh-CN" sz="1200" dirty="0" smtClean="0"/>
              <a:t>data</a:t>
            </a:r>
            <a:r>
              <a:rPr lang="zh-CN" altLang="en-US" sz="1200" dirty="0" smtClean="0"/>
              <a:t> </a:t>
            </a:r>
            <a:r>
              <a:rPr lang="en-US" altLang="zh-CN" sz="1200" dirty="0" smtClean="0"/>
              <a:t>in</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suitable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a:t> </a:t>
            </a:r>
            <a:r>
              <a:rPr lang="zh-CN" altLang="en-US" sz="1200" dirty="0" smtClean="0"/>
              <a:t> </a:t>
            </a:r>
            <a:r>
              <a:rPr lang="en-US" altLang="zh-CN" sz="1200" dirty="0" smtClean="0"/>
              <a:t>preferable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r>
              <a:rPr lang="zh-CN" altLang="en-US" sz="1200" dirty="0" smtClean="0"/>
              <a:t> </a:t>
            </a:r>
            <a:r>
              <a:rPr lang="en-US" altLang="zh-CN" sz="1200" dirty="0" smtClean="0"/>
              <a:t>memory</a:t>
            </a:r>
            <a:r>
              <a:rPr lang="zh-CN" altLang="en-US" sz="1200" dirty="0" smtClean="0"/>
              <a:t> </a:t>
            </a:r>
            <a:r>
              <a:rPr lang="en-US" altLang="zh-CN" sz="1200" dirty="0" smtClean="0"/>
              <a:t>sensitive</a:t>
            </a:r>
          </a:p>
          <a:p>
            <a:r>
              <a:rPr lang="en-US" altLang="zh-CN" sz="1200" dirty="0" smtClean="0"/>
              <a:t>SGD:</a:t>
            </a:r>
            <a:r>
              <a:rPr lang="zh-CN" altLang="en-US" sz="1200" dirty="0" smtClean="0"/>
              <a:t> </a:t>
            </a:r>
            <a:r>
              <a:rPr lang="en-US" altLang="zh-CN" sz="1200" dirty="0" smtClean="0"/>
              <a:t>stochastic</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smtClean="0"/>
              <a:t> </a:t>
            </a:r>
            <a:r>
              <a:rPr lang="en-US" altLang="zh-CN" sz="1200" dirty="0" smtClean="0"/>
              <a:t>a</a:t>
            </a:r>
            <a:r>
              <a:rPr lang="zh-CN" altLang="en-US" sz="1200" dirty="0" smtClean="0"/>
              <a:t> </a:t>
            </a:r>
            <a:r>
              <a:rPr lang="en-US" altLang="zh-CN" sz="1200" dirty="0" smtClean="0"/>
              <a:t>data</a:t>
            </a:r>
            <a:r>
              <a:rPr lang="zh-CN" altLang="en-US" sz="1200" dirty="0" smtClean="0"/>
              <a:t> </a:t>
            </a:r>
            <a:r>
              <a:rPr lang="en-US" altLang="zh-CN" sz="1200" dirty="0" smtClean="0"/>
              <a:t>for</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Due</a:t>
            </a:r>
            <a:r>
              <a:rPr lang="zh-CN" altLang="en-US" sz="1200" dirty="0" smtClean="0"/>
              <a:t>  </a:t>
            </a:r>
            <a:r>
              <a:rPr lang="en-US" altLang="zh-CN" sz="1200" dirty="0" smtClean="0"/>
              <a:t>to</a:t>
            </a:r>
            <a:r>
              <a:rPr lang="zh-CN" altLang="en-US" sz="1200" dirty="0" smtClean="0"/>
              <a:t> </a:t>
            </a:r>
            <a:r>
              <a:rPr lang="en-US" altLang="zh-CN" sz="1200" dirty="0" smtClean="0"/>
              <a:t>frequent</a:t>
            </a:r>
            <a:r>
              <a:rPr lang="zh-CN" altLang="en-US" sz="1200" dirty="0" smtClean="0"/>
              <a:t> </a:t>
            </a:r>
            <a:r>
              <a:rPr lang="en-US" altLang="zh-CN" sz="1200" dirty="0" smtClean="0"/>
              <a:t>change</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difficult</a:t>
            </a:r>
            <a:r>
              <a:rPr lang="zh-CN" altLang="en-US" sz="1200" dirty="0" smtClean="0"/>
              <a:t> </a:t>
            </a:r>
            <a:r>
              <a:rPr lang="en-US" altLang="zh-CN" sz="1200" dirty="0" smtClean="0"/>
              <a:t>to</a:t>
            </a:r>
            <a:r>
              <a:rPr lang="zh-CN" altLang="en-US" sz="1200" dirty="0" smtClean="0"/>
              <a:t> </a:t>
            </a:r>
            <a:r>
              <a:rPr lang="en-US" altLang="zh-CN" sz="1200" dirty="0" smtClean="0"/>
              <a:t>up</a:t>
            </a:r>
            <a:r>
              <a:rPr lang="zh-CN" altLang="en-US" sz="1200" dirty="0" smtClean="0"/>
              <a:t> </a:t>
            </a:r>
            <a:r>
              <a:rPr lang="en-US" altLang="zh-CN" sz="1200" dirty="0" smtClean="0"/>
              <a:t>to</a:t>
            </a:r>
            <a:r>
              <a:rPr lang="zh-CN" altLang="en-US" sz="1200" dirty="0" smtClean="0"/>
              <a:t> </a:t>
            </a:r>
            <a:r>
              <a:rPr lang="en-US" altLang="zh-CN" sz="1200" dirty="0" smtClean="0"/>
              <a:t>minimum</a:t>
            </a:r>
            <a:r>
              <a:rPr lang="zh-CN" altLang="en-US" sz="1200" dirty="0" smtClean="0"/>
              <a:t> </a:t>
            </a:r>
            <a:endParaRPr lang="en-US" altLang="zh-CN" sz="1200" dirty="0" smtClean="0"/>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takes</a:t>
            </a:r>
            <a:r>
              <a:rPr lang="zh-CN" altLang="en-US" sz="1200" dirty="0" smtClean="0"/>
              <a:t> </a:t>
            </a:r>
            <a:r>
              <a:rPr lang="en-US" altLang="zh-CN" sz="1200" dirty="0" smtClean="0"/>
              <a:t>the</a:t>
            </a:r>
            <a:r>
              <a:rPr lang="zh-CN" altLang="en-US" sz="1200" dirty="0" smtClean="0"/>
              <a:t> </a:t>
            </a:r>
            <a:r>
              <a:rPr lang="en-US" altLang="zh-CN" sz="1200" dirty="0" smtClean="0"/>
              <a:t>both</a:t>
            </a:r>
            <a:r>
              <a:rPr lang="zh-CN" altLang="en-US" sz="1200" dirty="0" smtClean="0"/>
              <a:t> </a:t>
            </a:r>
            <a:r>
              <a:rPr lang="en-US" altLang="zh-CN" sz="1200" dirty="0" smtClean="0"/>
              <a:t>of</a:t>
            </a:r>
            <a:r>
              <a:rPr lang="zh-CN" altLang="en-US" sz="1200" dirty="0" smtClean="0"/>
              <a:t> </a:t>
            </a:r>
            <a:r>
              <a:rPr lang="en-US" altLang="zh-CN" sz="1200" dirty="0" smtClean="0"/>
              <a:t>SGD</a:t>
            </a:r>
            <a:r>
              <a:rPr lang="zh-CN" altLang="en-US" sz="1200" dirty="0" smtClean="0"/>
              <a:t> </a:t>
            </a:r>
            <a:r>
              <a:rPr lang="en-US" altLang="zh-CN" sz="1200" dirty="0" smtClean="0"/>
              <a:t>and</a:t>
            </a:r>
            <a:r>
              <a:rPr lang="zh-CN" altLang="en-US" sz="1200" dirty="0" smtClean="0"/>
              <a:t>  </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It</a:t>
            </a:r>
            <a:r>
              <a:rPr lang="zh-CN" altLang="en-US" sz="1200" dirty="0" smtClean="0"/>
              <a:t> </a:t>
            </a:r>
            <a:r>
              <a:rPr lang="en-US" altLang="zh-CN" sz="1200" dirty="0" smtClean="0"/>
              <a:t>trains</a:t>
            </a:r>
            <a:r>
              <a:rPr lang="zh-CN" altLang="en-US" sz="1200" dirty="0" smtClean="0"/>
              <a:t> </a:t>
            </a:r>
            <a:r>
              <a:rPr lang="en-US" altLang="zh-CN" sz="1200" dirty="0" smtClean="0"/>
              <a:t>as</a:t>
            </a:r>
            <a:r>
              <a:rPr lang="zh-CN" altLang="en-US" sz="1200" dirty="0" smtClean="0"/>
              <a:t> </a:t>
            </a:r>
            <a:r>
              <a:rPr lang="en-US" altLang="zh-CN" sz="1200" dirty="0" smtClean="0"/>
              <a:t>follows</a:t>
            </a:r>
            <a:r>
              <a:rPr lang="zh-CN" altLang="en-US" sz="1200" dirty="0" smtClean="0"/>
              <a:t> ：</a:t>
            </a:r>
            <a:r>
              <a:rPr lang="en-US" altLang="zh-CN" sz="1200" dirty="0"/>
              <a:t/>
            </a:r>
            <a:br>
              <a:rPr lang="en-US" altLang="zh-CN" sz="1200" dirty="0"/>
            </a:br>
            <a:r>
              <a:rPr lang="en-US" altLang="zh-CN" sz="1200" dirty="0" smtClean="0"/>
              <a:t>1.</a:t>
            </a:r>
            <a:r>
              <a:rPr lang="zh-CN" altLang="en-US" sz="1200" dirty="0" smtClean="0"/>
              <a:t> 将一个</a:t>
            </a:r>
            <a:r>
              <a:rPr lang="en-US" altLang="zh-CN" sz="1200" dirty="0" smtClean="0"/>
              <a:t>mini-batch</a:t>
            </a:r>
            <a:r>
              <a:rPr lang="zh-CN" altLang="en-US" sz="1200" dirty="0" smtClean="0"/>
              <a:t> </a:t>
            </a:r>
            <a:r>
              <a:rPr lang="en-US" altLang="zh-CN" sz="1200" dirty="0" smtClean="0"/>
              <a:t>size</a:t>
            </a:r>
            <a:r>
              <a:rPr lang="zh-CN" altLang="en-US" sz="1200" dirty="0" smtClean="0"/>
              <a:t>的数据输入到网络中，然后进行</a:t>
            </a:r>
            <a:r>
              <a:rPr lang="en-US" altLang="zh-CN" sz="1200" dirty="0" smtClean="0"/>
              <a:t>forward</a:t>
            </a:r>
            <a:r>
              <a:rPr lang="zh-CN" altLang="en-US" sz="1200" dirty="0" smtClean="0"/>
              <a:t>  运算，得到一个</a:t>
            </a:r>
            <a:r>
              <a:rPr lang="en-US" altLang="zh-CN" sz="1200" dirty="0" smtClean="0"/>
              <a:t>j(theta),</a:t>
            </a:r>
            <a:br>
              <a:rPr lang="en-US" altLang="zh-CN" sz="1200" dirty="0" smtClean="0"/>
            </a:br>
            <a:r>
              <a:rPr lang="en-US" altLang="zh-CN" sz="1200" dirty="0" smtClean="0"/>
              <a:t>2.</a:t>
            </a:r>
            <a:r>
              <a:rPr lang="zh-CN" altLang="en-US" sz="1200" dirty="0" smtClean="0"/>
              <a:t> 然后进行反向传播，根据公式计算一个平均偏移量</a:t>
            </a:r>
            <a:r>
              <a:rPr lang="en-US" altLang="zh-CN" sz="1200" dirty="0" err="1" smtClean="0"/>
              <a:t>w_new</a:t>
            </a:r>
            <a:r>
              <a:rPr lang="zh-CN" altLang="en-US" sz="1200" dirty="0" smtClean="0"/>
              <a:t>  </a:t>
            </a:r>
            <a:r>
              <a:rPr lang="en-US" altLang="zh-CN" sz="1200" dirty="0" smtClean="0"/>
              <a:t>-=</a:t>
            </a:r>
            <a:r>
              <a:rPr lang="zh-CN" altLang="en-US" sz="1200" dirty="0" smtClean="0"/>
              <a:t> （</a:t>
            </a:r>
            <a:r>
              <a:rPr lang="en-US" altLang="zh-CN" sz="1200" dirty="0" smtClean="0"/>
              <a:t>alpha</a:t>
            </a:r>
            <a:r>
              <a:rPr lang="zh-CN" altLang="en-US" sz="1200" dirty="0" smtClean="0"/>
              <a:t> </a:t>
            </a:r>
            <a:r>
              <a:rPr lang="zh-CN" altLang="en-US" sz="1200" dirty="0"/>
              <a:t> </a:t>
            </a:r>
            <a:r>
              <a:rPr lang="zh-CN" altLang="en-US" sz="1200" dirty="0" smtClean="0"/>
              <a:t>* </a:t>
            </a:r>
            <a:r>
              <a:rPr lang="en-US" altLang="zh-CN" sz="1200" dirty="0" smtClean="0"/>
              <a:t>1/m</a:t>
            </a:r>
            <a:r>
              <a:rPr lang="zh-CN" altLang="en-US" sz="1200" dirty="0" smtClean="0"/>
              <a:t>* </a:t>
            </a:r>
            <a:r>
              <a:rPr lang="en-US" altLang="zh-CN" sz="1200" dirty="0" smtClean="0"/>
              <a:t>sum((</a:t>
            </a:r>
            <a:r>
              <a:rPr lang="zh-CN" altLang="en-US" sz="1200" dirty="0" smtClean="0"/>
              <a:t> </a:t>
            </a:r>
            <a:r>
              <a:rPr lang="en-US" altLang="zh-CN" sz="1200" dirty="0" smtClean="0"/>
              <a:t>h(theta)</a:t>
            </a:r>
            <a:r>
              <a:rPr lang="zh-CN" altLang="en-US" sz="1200" dirty="0" smtClean="0"/>
              <a:t> </a:t>
            </a:r>
            <a:r>
              <a:rPr lang="mr-IN" altLang="zh-CN" sz="1200" dirty="0" smtClean="0"/>
              <a:t>–</a:t>
            </a:r>
            <a:r>
              <a:rPr lang="zh-CN" altLang="en-US" sz="1200" dirty="0" smtClean="0"/>
              <a:t> </a:t>
            </a:r>
            <a:r>
              <a:rPr lang="en-US" altLang="zh-CN" sz="1200" dirty="0" smtClean="0"/>
              <a:t>y</a:t>
            </a:r>
            <a:r>
              <a:rPr lang="zh-CN" altLang="en-US" sz="1200" dirty="0" smtClean="0"/>
              <a:t> </a:t>
            </a:r>
            <a:r>
              <a:rPr lang="en-US" altLang="zh-CN" sz="1200" dirty="0" smtClean="0"/>
              <a:t>)</a:t>
            </a:r>
            <a:r>
              <a:rPr lang="zh-CN" altLang="en-US" sz="1200" dirty="0" smtClean="0"/>
              <a:t> * </a:t>
            </a:r>
            <a:r>
              <a:rPr lang="en-US" altLang="zh-CN" sz="1200" dirty="0" smtClean="0"/>
              <a:t>x</a:t>
            </a:r>
            <a:r>
              <a:rPr lang="zh-CN" altLang="en-US" sz="1200" dirty="0" smtClean="0"/>
              <a:t> </a:t>
            </a:r>
            <a:r>
              <a:rPr lang="en-US" altLang="zh-CN" sz="1200" dirty="0" smtClean="0"/>
              <a:t>)</a:t>
            </a:r>
            <a:r>
              <a:rPr lang="zh-CN" altLang="en-US" sz="1200" dirty="0" smtClean="0"/>
              <a:t>  更新权重</a:t>
            </a:r>
            <a:r>
              <a:rPr lang="en-US" altLang="zh-CN" sz="1200" dirty="0" smtClean="0"/>
              <a:t/>
            </a:r>
            <a:br>
              <a:rPr lang="en-US" altLang="zh-CN" sz="1200" dirty="0" smtClean="0"/>
            </a:br>
            <a:r>
              <a:rPr lang="en-US" altLang="zh-CN" sz="1200" dirty="0" smtClean="0"/>
              <a:t>3.</a:t>
            </a:r>
            <a:r>
              <a:rPr lang="zh-CN" altLang="en-US" sz="1200" dirty="0" smtClean="0"/>
              <a:t> 重复进行</a:t>
            </a:r>
            <a:r>
              <a:rPr lang="en-US" altLang="zh-CN" sz="1200" dirty="0" smtClean="0"/>
              <a:t>1</a:t>
            </a:r>
            <a:r>
              <a:rPr lang="zh-CN" altLang="en-US" sz="1200" dirty="0" smtClean="0"/>
              <a:t>和</a:t>
            </a:r>
            <a:r>
              <a:rPr lang="en-US" altLang="zh-CN" sz="1200" dirty="0" smtClean="0"/>
              <a:t>2</a:t>
            </a:r>
            <a:r>
              <a:rPr lang="zh-CN" altLang="en-US" sz="1200" dirty="0" smtClean="0"/>
              <a:t>，根据</a:t>
            </a:r>
            <a:r>
              <a:rPr lang="en-US" altLang="zh-CN" sz="1200" dirty="0" smtClean="0"/>
              <a:t>1</a:t>
            </a:r>
            <a:r>
              <a:rPr lang="zh-CN" altLang="en-US" sz="1200" dirty="0" smtClean="0"/>
              <a:t>描绘出来的曲线，决定什么时候 </a:t>
            </a:r>
            <a:r>
              <a:rPr lang="en-US" altLang="zh-CN" sz="1200" dirty="0" smtClean="0"/>
              <a:t>stop</a:t>
            </a:r>
            <a:r>
              <a:rPr lang="zh-CN" altLang="en-US" sz="1200" dirty="0" smtClean="0"/>
              <a:t>。</a:t>
            </a:r>
            <a:endParaRPr lang="en-US" altLang="zh-CN" sz="1200" dirty="0" smtClean="0"/>
          </a:p>
          <a:p>
            <a:r>
              <a:rPr lang="zh-CN" altLang="en-US" sz="1200" dirty="0" smtClean="0"/>
              <a:t>现在的</a:t>
            </a:r>
            <a:r>
              <a:rPr lang="en-US" altLang="zh-CN" sz="1200" dirty="0" smtClean="0"/>
              <a:t>SGD:</a:t>
            </a:r>
            <a:r>
              <a:rPr lang="zh-CN" altLang="en-US" sz="1200" dirty="0" smtClean="0"/>
              <a:t> 一般指</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p>
          <a:p>
            <a:r>
              <a:rPr lang="en-US" altLang="zh-CN" sz="1200" dirty="0" smtClean="0"/>
              <a:t>SGD:</a:t>
            </a:r>
            <a:r>
              <a:rPr lang="zh-CN" altLang="en-US" sz="1200" dirty="0" smtClean="0"/>
              <a:t> 缺点：（</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在局部最小点或者鞍点出，会小范围震动，而</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则不会，直接静止。由于每次</a:t>
            </a:r>
            <a:r>
              <a:rPr lang="en-US" altLang="zh-CN" sz="1200" dirty="0" smtClean="0"/>
              <a:t>mini-batch</a:t>
            </a:r>
            <a:r>
              <a:rPr lang="zh-CN" altLang="en-US" sz="1200" dirty="0" smtClean="0"/>
              <a:t> 的数据集不一样，所以每次的更新梯度是不一样的；不同参数，学习率一样。如果数据稀疏，我们希望出现次数少的特征，学习率</a:t>
            </a:r>
            <a:r>
              <a:rPr lang="zh-CN" altLang="en-US" sz="1200" smtClean="0"/>
              <a:t>大一点。</a:t>
            </a:r>
            <a:endParaRPr lang="en-US" altLang="zh-CN" sz="1200" dirty="0" smtClean="0"/>
          </a:p>
          <a:p>
            <a:endParaRPr lang="en-US" altLang="zh-CN" sz="1200" dirty="0" smtClean="0"/>
          </a:p>
          <a:p>
            <a:endParaRPr lang="en-US" sz="1200" dirty="0"/>
          </a:p>
        </p:txBody>
      </p:sp>
    </p:spTree>
    <p:extLst>
      <p:ext uri="{BB962C8B-B14F-4D97-AF65-F5344CB8AC3E}">
        <p14:creationId xmlns:p14="http://schemas.microsoft.com/office/powerpoint/2010/main" val="1653931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a:bodyPr>
          <a:lstStyle/>
          <a:p>
            <a:r>
              <a:rPr lang="en-US" altLang="zh-CN" sz="2800" dirty="0" smtClean="0"/>
              <a:t>NN</a:t>
            </a:r>
            <a:r>
              <a:rPr lang="zh-CN" altLang="en-US" sz="2800" dirty="0" smtClean="0"/>
              <a:t> </a:t>
            </a:r>
            <a:r>
              <a:rPr lang="mr-IN" altLang="zh-CN" sz="2800" dirty="0" smtClean="0"/>
              <a:t>–</a:t>
            </a:r>
            <a:r>
              <a:rPr lang="zh-CN" altLang="en-US" sz="2800" dirty="0" smtClean="0"/>
              <a:t> </a:t>
            </a:r>
            <a:r>
              <a:rPr lang="en-US" altLang="zh-CN" sz="2800" dirty="0" smtClean="0"/>
              <a:t>optimization</a:t>
            </a:r>
            <a:endParaRPr lang="en-US" sz="2800" dirty="0"/>
          </a:p>
        </p:txBody>
      </p:sp>
      <p:sp>
        <p:nvSpPr>
          <p:cNvPr id="3" name="Content Placeholder 2"/>
          <p:cNvSpPr>
            <a:spLocks noGrp="1"/>
          </p:cNvSpPr>
          <p:nvPr>
            <p:ph idx="1"/>
          </p:nvPr>
        </p:nvSpPr>
        <p:spPr>
          <a:xfrm>
            <a:off x="838200" y="877824"/>
            <a:ext cx="10515600" cy="5299139"/>
          </a:xfrm>
        </p:spPr>
        <p:txBody>
          <a:bodyPr>
            <a:normAutofit/>
          </a:bodyPr>
          <a:lstStyle/>
          <a:p>
            <a:r>
              <a:rPr lang="en-US" altLang="zh-CN" sz="1800" dirty="0"/>
              <a:t>EWA: exponentially weighted average.</a:t>
            </a:r>
            <a:r>
              <a:rPr lang="zh-CN" altLang="en-US" sz="1800" dirty="0"/>
              <a:t>想要避免噪声对于趋势的判断，遂引入指数平均权重。当天的权重平均温度不仅与当天的温度有关，还与前一天的权重平均温度有关。</a:t>
            </a:r>
            <a:endParaRPr lang="en-US" altLang="zh-CN" sz="1800" dirty="0"/>
          </a:p>
          <a:p>
            <a:r>
              <a:rPr lang="en-US" altLang="zh-CN" sz="1800" dirty="0"/>
              <a:t>EWA(</a:t>
            </a:r>
            <a:r>
              <a:rPr lang="zh-CN" altLang="en-US" sz="1800" dirty="0"/>
              <a:t>指数权重平均）的本质就是指数衰减与每天的气温的点积。公式如下</a:t>
            </a:r>
            <a:r>
              <a:rPr lang="en-US" altLang="zh-CN" sz="1800" dirty="0"/>
              <a:t>v_100 = 0.9* theta_100+ 0.1* 0.9* theta_99+0.1*0.9^2</a:t>
            </a:r>
            <a:r>
              <a:rPr lang="zh-CN" altLang="en-US" sz="1800" dirty="0"/>
              <a:t>* </a:t>
            </a:r>
            <a:r>
              <a:rPr lang="en-US" altLang="zh-CN" sz="1800" dirty="0"/>
              <a:t>theta_98+ …… +0.1</a:t>
            </a:r>
            <a:r>
              <a:rPr lang="zh-CN" altLang="en-US" sz="1800" dirty="0"/>
              <a:t>*</a:t>
            </a:r>
            <a:r>
              <a:rPr lang="en-US" altLang="zh-CN" sz="1800" dirty="0"/>
              <a:t>0.9^m* theta_100-m+ 0.9^100*theta_0.  </a:t>
            </a:r>
            <a:r>
              <a:rPr lang="zh-CN" altLang="en-US" sz="1800" dirty="0"/>
              <a:t>我们可以看出所以的系数都是指数衰减，意思是越靠近</a:t>
            </a:r>
            <a:r>
              <a:rPr lang="en-US" altLang="zh-CN" sz="1800" dirty="0"/>
              <a:t>100</a:t>
            </a:r>
            <a:r>
              <a:rPr lang="zh-CN" altLang="en-US" sz="1800" dirty="0"/>
              <a:t>的气温对于指数权重平均气温的影响越大。</a:t>
            </a:r>
            <a:endParaRPr lang="en-US" altLang="zh-CN" sz="1800" dirty="0"/>
          </a:p>
          <a:p>
            <a:r>
              <a:rPr lang="zh-CN" altLang="en-US" sz="1800" dirty="0"/>
              <a:t>而指数衰减到</a:t>
            </a:r>
            <a:r>
              <a:rPr lang="en-US" altLang="zh-CN" sz="1800" dirty="0"/>
              <a:t>1/e </a:t>
            </a:r>
            <a:r>
              <a:rPr lang="zh-CN" altLang="en-US" sz="1800" dirty="0"/>
              <a:t>就没有了意思，而具体那一项衰减到了</a:t>
            </a:r>
            <a:r>
              <a:rPr lang="en-US" altLang="zh-CN" sz="1800" dirty="0"/>
              <a:t>1/e</a:t>
            </a:r>
            <a:r>
              <a:rPr lang="zh-CN" altLang="en-US" sz="1800" dirty="0"/>
              <a:t>，使用如下公式估算</a:t>
            </a:r>
            <a:r>
              <a:rPr lang="en-US" altLang="zh-CN" sz="1800" dirty="0"/>
              <a:t>1/(1-beta) </a:t>
            </a:r>
            <a:r>
              <a:rPr lang="zh-CN" altLang="en-US" sz="1800" dirty="0"/>
              <a:t>其中这里的</a:t>
            </a:r>
            <a:r>
              <a:rPr lang="en-US" altLang="zh-CN" sz="1800" dirty="0"/>
              <a:t>beta </a:t>
            </a:r>
            <a:r>
              <a:rPr lang="zh-CN" altLang="en-US" sz="1800" dirty="0"/>
              <a:t>这里取值为</a:t>
            </a:r>
            <a:r>
              <a:rPr lang="en-US" altLang="zh-CN" sz="1800" dirty="0"/>
              <a:t>0.9 </a:t>
            </a:r>
            <a:r>
              <a:rPr lang="zh-CN" altLang="en-US" sz="1800" dirty="0"/>
              <a:t>，表示指数平均气温与</a:t>
            </a:r>
            <a:r>
              <a:rPr lang="en-US" altLang="zh-CN" sz="1800" dirty="0"/>
              <a:t>10</a:t>
            </a:r>
            <a:r>
              <a:rPr lang="zh-CN" altLang="en-US" sz="1800" dirty="0"/>
              <a:t>天的气温值有关。</a:t>
            </a:r>
            <a:endParaRPr lang="en-US" altLang="zh-CN" sz="1800" dirty="0"/>
          </a:p>
          <a:p>
            <a:r>
              <a:rPr lang="en-US" altLang="zh-CN" sz="1800" dirty="0"/>
              <a:t>momentum algorithm: </a:t>
            </a:r>
            <a:r>
              <a:rPr lang="en-US" altLang="zh-CN" sz="1800" dirty="0" err="1"/>
              <a:t>v_t</a:t>
            </a:r>
            <a:r>
              <a:rPr lang="en-US" altLang="zh-CN" sz="1800" dirty="0"/>
              <a:t>  = beta* v_(t-1) + </a:t>
            </a:r>
            <a:r>
              <a:rPr lang="en-US" altLang="zh-CN" sz="1800" dirty="0" err="1"/>
              <a:t>lr</a:t>
            </a:r>
            <a:r>
              <a:rPr lang="en-US" altLang="zh-CN" sz="1800" dirty="0"/>
              <a:t>* theta’s derivative, </a:t>
            </a:r>
            <a:r>
              <a:rPr lang="en-US" altLang="zh-CN" sz="1800" dirty="0" err="1"/>
              <a:t>theta_t</a:t>
            </a:r>
            <a:r>
              <a:rPr lang="en-US" altLang="zh-CN" sz="1800" dirty="0"/>
              <a:t> = theta_( t-1) – </a:t>
            </a:r>
            <a:r>
              <a:rPr lang="en-US" altLang="zh-CN" sz="1800" dirty="0" err="1"/>
              <a:t>v_t</a:t>
            </a:r>
            <a:r>
              <a:rPr lang="en-US" altLang="zh-CN" sz="1800" dirty="0"/>
              <a:t>  . </a:t>
            </a:r>
            <a:r>
              <a:rPr lang="zh-CN" altLang="en-US" sz="1800" dirty="0"/>
              <a:t>可以理解</a:t>
            </a:r>
            <a:r>
              <a:rPr lang="en-US" altLang="zh-CN" sz="1800" dirty="0" err="1"/>
              <a:t>v_t</a:t>
            </a:r>
            <a:r>
              <a:rPr lang="en-US" altLang="zh-CN" sz="1800" dirty="0"/>
              <a:t> </a:t>
            </a:r>
            <a:r>
              <a:rPr lang="zh-CN" altLang="en-US" sz="1800" dirty="0"/>
              <a:t>就是误差函数对于</a:t>
            </a:r>
            <a:r>
              <a:rPr lang="en-US" altLang="zh-CN" sz="1800" dirty="0"/>
              <a:t>theta</a:t>
            </a:r>
            <a:r>
              <a:rPr lang="zh-CN" altLang="en-US" sz="1800" dirty="0"/>
              <a:t>的导数的指数权重均值。当前的</a:t>
            </a:r>
            <a:r>
              <a:rPr lang="en-US" altLang="zh-CN" sz="1800" dirty="0"/>
              <a:t>theta </a:t>
            </a:r>
            <a:r>
              <a:rPr lang="zh-CN" altLang="en-US" sz="1800" dirty="0"/>
              <a:t>等于老的</a:t>
            </a:r>
            <a:r>
              <a:rPr lang="en-US" altLang="zh-CN" sz="1800" dirty="0"/>
              <a:t>theta </a:t>
            </a:r>
            <a:r>
              <a:rPr lang="zh-CN" altLang="en-US" sz="1800" dirty="0"/>
              <a:t>减去 </a:t>
            </a:r>
            <a:r>
              <a:rPr lang="en-US" altLang="zh-CN" sz="1800" dirty="0"/>
              <a:t>theta</a:t>
            </a:r>
            <a:r>
              <a:rPr lang="zh-CN" altLang="en-US" sz="1800" dirty="0"/>
              <a:t>的</a:t>
            </a:r>
            <a:r>
              <a:rPr lang="en-US" altLang="zh-CN" sz="1800" dirty="0"/>
              <a:t>EWA</a:t>
            </a:r>
            <a:r>
              <a:rPr lang="zh-CN" altLang="en-US" sz="1800" dirty="0"/>
              <a:t>。意思是</a:t>
            </a:r>
            <a:r>
              <a:rPr lang="en-US" altLang="zh-CN" sz="1800" dirty="0"/>
              <a:t>theta</a:t>
            </a:r>
            <a:r>
              <a:rPr lang="zh-CN" altLang="en-US" sz="1800" dirty="0"/>
              <a:t>的变化值等于之前的梯度（之前的</a:t>
            </a:r>
            <a:r>
              <a:rPr lang="en-US" altLang="zh-CN" sz="1800" dirty="0"/>
              <a:t>epoch </a:t>
            </a:r>
            <a:r>
              <a:rPr lang="zh-CN" altLang="en-US" sz="1800" dirty="0"/>
              <a:t>计算的梯度）与</a:t>
            </a:r>
            <a:r>
              <a:rPr lang="en-US" altLang="zh-CN" sz="1800" dirty="0"/>
              <a:t>beta</a:t>
            </a:r>
            <a:r>
              <a:rPr lang="zh-CN" altLang="en-US" sz="1800" dirty="0"/>
              <a:t>的权重衰减的点积。而</a:t>
            </a:r>
            <a:r>
              <a:rPr lang="en-US" altLang="zh-CN" sz="1800" dirty="0"/>
              <a:t>beta </a:t>
            </a:r>
            <a:r>
              <a:rPr lang="zh-CN" altLang="en-US" sz="1800" dirty="0"/>
              <a:t>越接近于</a:t>
            </a:r>
            <a:r>
              <a:rPr lang="en-US" altLang="zh-CN" sz="1800" dirty="0"/>
              <a:t>1</a:t>
            </a:r>
            <a:r>
              <a:rPr lang="zh-CN" altLang="en-US" sz="1800" dirty="0"/>
              <a:t>， 当前的</a:t>
            </a:r>
            <a:r>
              <a:rPr lang="en-US" altLang="zh-CN" sz="1800" dirty="0"/>
              <a:t>theta </a:t>
            </a:r>
            <a:r>
              <a:rPr lang="zh-CN" altLang="en-US" sz="1800" dirty="0"/>
              <a:t>与越多的</a:t>
            </a:r>
            <a:r>
              <a:rPr lang="en-US" altLang="zh-CN" sz="1800" dirty="0"/>
              <a:t>epoch </a:t>
            </a:r>
            <a:r>
              <a:rPr lang="zh-CN" altLang="en-US" sz="1800" dirty="0"/>
              <a:t>有关。</a:t>
            </a:r>
            <a:endParaRPr lang="en-US" altLang="zh-CN" sz="1800" dirty="0"/>
          </a:p>
          <a:p>
            <a:r>
              <a:rPr lang="zh-CN" altLang="en-US" sz="1800" dirty="0"/>
              <a:t>梯度作用： 如果当前的变化比较小，不至于变化特别小，因为有之前的累计；会使物体更快收敛，奔向最低点。</a:t>
            </a:r>
            <a:endParaRPr lang="en-US" altLang="zh-CN" sz="1800" dirty="0"/>
          </a:p>
          <a:p>
            <a:endParaRPr lang="en-US" sz="1800" dirty="0"/>
          </a:p>
        </p:txBody>
      </p:sp>
    </p:spTree>
    <p:extLst>
      <p:ext uri="{BB962C8B-B14F-4D97-AF65-F5344CB8AC3E}">
        <p14:creationId xmlns:p14="http://schemas.microsoft.com/office/powerpoint/2010/main" val="114353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8200" y="1115568"/>
            <a:ext cx="10515600" cy="5641848"/>
          </a:xfrm>
          <a:prstGeom prst="rect">
            <a:avLst/>
          </a:prstGeom>
        </p:spPr>
      </p:pic>
      <p:sp>
        <p:nvSpPr>
          <p:cNvPr id="7" name="TextBox 6"/>
          <p:cNvSpPr txBox="1"/>
          <p:nvPr/>
        </p:nvSpPr>
        <p:spPr>
          <a:xfrm>
            <a:off x="1335024" y="374904"/>
            <a:ext cx="9089136" cy="646331"/>
          </a:xfrm>
          <a:prstGeom prst="rect">
            <a:avLst/>
          </a:prstGeom>
          <a:noFill/>
        </p:spPr>
        <p:txBody>
          <a:bodyPr wrap="square" rtlCol="0">
            <a:spAutoFit/>
          </a:bodyPr>
          <a:lstStyle/>
          <a:p>
            <a:pPr algn="ctr"/>
            <a:r>
              <a:rPr lang="en-US" altLang="zh-CN" sz="3600" b="1" dirty="0" smtClean="0">
                <a:solidFill>
                  <a:srgbClr val="FF0000"/>
                </a:solidFill>
              </a:rPr>
              <a:t>From</a:t>
            </a:r>
            <a:r>
              <a:rPr lang="zh-CN" altLang="en-US" sz="3600" b="1" dirty="0" smtClean="0">
                <a:solidFill>
                  <a:srgbClr val="FF0000"/>
                </a:solidFill>
              </a:rPr>
              <a:t> </a:t>
            </a:r>
            <a:r>
              <a:rPr lang="en-US" altLang="zh-CN" sz="3600" b="1" dirty="0" smtClean="0">
                <a:solidFill>
                  <a:srgbClr val="FF0000"/>
                </a:solidFill>
              </a:rPr>
              <a:t>business</a:t>
            </a:r>
            <a:r>
              <a:rPr lang="zh-CN" altLang="en-US" sz="3600" b="1" dirty="0" smtClean="0">
                <a:solidFill>
                  <a:srgbClr val="FF0000"/>
                </a:solidFill>
              </a:rPr>
              <a:t> </a:t>
            </a:r>
            <a:r>
              <a:rPr lang="en-US" altLang="zh-CN" sz="3600" b="1" dirty="0" smtClean="0">
                <a:solidFill>
                  <a:srgbClr val="FF0000"/>
                </a:solidFill>
              </a:rPr>
              <a:t>problem</a:t>
            </a:r>
            <a:r>
              <a:rPr lang="zh-CN" altLang="en-US" sz="3600" b="1" dirty="0" smtClean="0">
                <a:solidFill>
                  <a:srgbClr val="FF0000"/>
                </a:solidFill>
              </a:rPr>
              <a:t> </a:t>
            </a:r>
            <a:r>
              <a:rPr lang="en-US" altLang="zh-CN" sz="3600" b="1" dirty="0" smtClean="0">
                <a:solidFill>
                  <a:srgbClr val="FF0000"/>
                </a:solidFill>
              </a:rPr>
              <a:t>to</a:t>
            </a:r>
            <a:r>
              <a:rPr lang="zh-CN" altLang="en-US" sz="3600" b="1" dirty="0" smtClean="0">
                <a:solidFill>
                  <a:srgbClr val="FF0000"/>
                </a:solidFill>
              </a:rPr>
              <a:t> </a:t>
            </a:r>
            <a:r>
              <a:rPr lang="en-US" altLang="zh-CN" sz="3600" b="1" dirty="0" smtClean="0">
                <a:solidFill>
                  <a:srgbClr val="FF0000"/>
                </a:solidFill>
              </a:rPr>
              <a:t>machine</a:t>
            </a:r>
            <a:r>
              <a:rPr lang="zh-CN" altLang="en-US" sz="3600" b="1" dirty="0" smtClean="0">
                <a:solidFill>
                  <a:srgbClr val="FF0000"/>
                </a:solidFill>
              </a:rPr>
              <a:t> </a:t>
            </a:r>
            <a:r>
              <a:rPr lang="en-US" altLang="zh-CN" sz="3600" b="1" dirty="0" smtClean="0">
                <a:solidFill>
                  <a:srgbClr val="FF0000"/>
                </a:solidFill>
              </a:rPr>
              <a:t>learning</a:t>
            </a:r>
            <a:r>
              <a:rPr lang="zh-CN" altLang="en-US" sz="3600" b="1" dirty="0" smtClean="0">
                <a:solidFill>
                  <a:srgbClr val="FF0000"/>
                </a:solidFill>
              </a:rPr>
              <a:t> </a:t>
            </a:r>
            <a:endParaRPr lang="en-US" sz="3600" b="1" dirty="0">
              <a:solidFill>
                <a:srgbClr val="FF0000"/>
              </a:solidFill>
            </a:endParaRPr>
          </a:p>
        </p:txBody>
      </p:sp>
    </p:spTree>
    <p:extLst>
      <p:ext uri="{BB962C8B-B14F-4D97-AF65-F5344CB8AC3E}">
        <p14:creationId xmlns:p14="http://schemas.microsoft.com/office/powerpoint/2010/main" val="186328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business</a:t>
            </a:r>
            <a:r>
              <a:rPr lang="zh-CN" altLang="en-US" dirty="0" smtClean="0"/>
              <a:t> </a:t>
            </a:r>
            <a:endParaRPr lang="en-US" dirty="0"/>
          </a:p>
        </p:txBody>
      </p:sp>
      <p:sp>
        <p:nvSpPr>
          <p:cNvPr id="3" name="Content Placeholder 2"/>
          <p:cNvSpPr>
            <a:spLocks noGrp="1"/>
          </p:cNvSpPr>
          <p:nvPr>
            <p:ph idx="1"/>
          </p:nvPr>
        </p:nvSpPr>
        <p:spPr/>
        <p:txBody>
          <a:bodyPr/>
          <a:lstStyle/>
          <a:p>
            <a:r>
              <a:rPr lang="en-US" altLang="zh-CN" dirty="0" smtClean="0"/>
              <a:t>identifying</a:t>
            </a:r>
            <a:r>
              <a:rPr lang="zh-CN" altLang="en-US" dirty="0" smtClean="0"/>
              <a:t> </a:t>
            </a:r>
            <a:r>
              <a:rPr lang="en-US" altLang="zh-CN" dirty="0" smtClean="0"/>
              <a:t>your</a:t>
            </a:r>
            <a:r>
              <a:rPr lang="zh-CN" altLang="en-US" dirty="0" smtClean="0"/>
              <a:t> </a:t>
            </a:r>
            <a:r>
              <a:rPr lang="en-US" altLang="zh-CN" dirty="0" smtClean="0"/>
              <a:t>business</a:t>
            </a:r>
            <a:r>
              <a:rPr lang="zh-CN" altLang="en-US" dirty="0" smtClean="0"/>
              <a:t> </a:t>
            </a:r>
            <a:r>
              <a:rPr lang="en-US" altLang="zh-CN" dirty="0" smtClean="0"/>
              <a:t>goal</a:t>
            </a:r>
          </a:p>
          <a:p>
            <a:r>
              <a:rPr lang="en-US" altLang="zh-CN" dirty="0" smtClean="0"/>
              <a:t>assessing</a:t>
            </a:r>
            <a:r>
              <a:rPr lang="zh-CN" altLang="en-US" dirty="0" smtClean="0"/>
              <a:t> </a:t>
            </a:r>
            <a:r>
              <a:rPr lang="en-US" altLang="zh-CN" dirty="0" smtClean="0"/>
              <a:t>your</a:t>
            </a:r>
            <a:r>
              <a:rPr lang="zh-CN" altLang="en-US" dirty="0" smtClean="0"/>
              <a:t> </a:t>
            </a:r>
            <a:r>
              <a:rPr lang="en-US" altLang="zh-CN" dirty="0" smtClean="0"/>
              <a:t>situation</a:t>
            </a:r>
          </a:p>
          <a:p>
            <a:r>
              <a:rPr lang="en-US" altLang="zh-CN" dirty="0" smtClean="0"/>
              <a:t>defining</a:t>
            </a:r>
            <a:r>
              <a:rPr lang="zh-CN" altLang="en-US" dirty="0" smtClean="0"/>
              <a:t> </a:t>
            </a:r>
            <a:r>
              <a:rPr lang="en-US" altLang="zh-CN" dirty="0" smtClean="0"/>
              <a:t>your</a:t>
            </a:r>
            <a:r>
              <a:rPr lang="zh-CN" altLang="en-US" dirty="0" smtClean="0"/>
              <a:t> </a:t>
            </a:r>
            <a:r>
              <a:rPr lang="en-US" altLang="zh-CN" dirty="0" smtClean="0"/>
              <a:t>data</a:t>
            </a:r>
            <a:r>
              <a:rPr lang="zh-CN" altLang="en-US" dirty="0" smtClean="0"/>
              <a:t> </a:t>
            </a:r>
            <a:r>
              <a:rPr lang="en-US" altLang="zh-CN" dirty="0" smtClean="0"/>
              <a:t>mining</a:t>
            </a:r>
            <a:r>
              <a:rPr lang="zh-CN" altLang="en-US" dirty="0" smtClean="0"/>
              <a:t> </a:t>
            </a:r>
            <a:r>
              <a:rPr lang="en-US" altLang="zh-CN" dirty="0" smtClean="0"/>
              <a:t>goals</a:t>
            </a:r>
          </a:p>
          <a:p>
            <a:r>
              <a:rPr lang="en-US" altLang="zh-CN" dirty="0" smtClean="0"/>
              <a:t>Producing</a:t>
            </a:r>
            <a:r>
              <a:rPr lang="zh-CN" altLang="en-US" dirty="0" smtClean="0"/>
              <a:t> </a:t>
            </a:r>
            <a:r>
              <a:rPr lang="en-US" altLang="zh-CN" dirty="0" smtClean="0"/>
              <a:t>your</a:t>
            </a:r>
            <a:r>
              <a:rPr lang="zh-CN" altLang="en-US" dirty="0" smtClean="0"/>
              <a:t> </a:t>
            </a:r>
            <a:r>
              <a:rPr lang="en-US" altLang="zh-CN" dirty="0" smtClean="0"/>
              <a:t>project</a:t>
            </a:r>
            <a:r>
              <a:rPr lang="zh-CN" altLang="en-US" dirty="0" smtClean="0"/>
              <a:t> </a:t>
            </a:r>
            <a:r>
              <a:rPr lang="en-US" altLang="zh-CN" dirty="0" smtClean="0"/>
              <a:t>plan</a:t>
            </a:r>
          </a:p>
          <a:p>
            <a:endParaRPr lang="en-US" dirty="0"/>
          </a:p>
        </p:txBody>
      </p:sp>
    </p:spTree>
    <p:extLst>
      <p:ext uri="{BB962C8B-B14F-4D97-AF65-F5344CB8AC3E}">
        <p14:creationId xmlns:p14="http://schemas.microsoft.com/office/powerpoint/2010/main" val="157785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Reformulate</a:t>
            </a:r>
            <a:r>
              <a:rPr lang="zh-CN" altLang="en-US" dirty="0" smtClean="0"/>
              <a:t> </a:t>
            </a:r>
            <a:r>
              <a:rPr lang="en-US" altLang="zh-CN" dirty="0" smtClean="0"/>
              <a:t>your</a:t>
            </a:r>
            <a:r>
              <a:rPr lang="zh-CN" altLang="en-US" dirty="0" smtClean="0"/>
              <a:t> </a:t>
            </a:r>
            <a:r>
              <a:rPr lang="en-US" altLang="zh-CN" dirty="0" smtClean="0"/>
              <a:t>question</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clue</a:t>
            </a:r>
            <a:r>
              <a:rPr lang="zh-CN" altLang="en-US" dirty="0" smtClean="0"/>
              <a:t> </a:t>
            </a:r>
            <a:r>
              <a:rPr lang="en-US" altLang="zh-CN" dirty="0" smtClean="0"/>
              <a:t>to</a:t>
            </a:r>
            <a:r>
              <a:rPr lang="zh-CN" altLang="en-US" dirty="0" smtClean="0"/>
              <a:t> </a:t>
            </a:r>
            <a:r>
              <a:rPr lang="en-US" altLang="zh-CN" dirty="0" smtClean="0"/>
              <a:t>which</a:t>
            </a:r>
            <a:r>
              <a:rPr lang="zh-CN" altLang="en-US" dirty="0" smtClean="0"/>
              <a:t> </a:t>
            </a:r>
            <a:r>
              <a:rPr lang="en-US" altLang="zh-CN" dirty="0" smtClean="0"/>
              <a:t>algorithm</a:t>
            </a:r>
            <a:r>
              <a:rPr lang="zh-CN" altLang="en-US" dirty="0" smtClean="0"/>
              <a:t> </a:t>
            </a:r>
            <a:r>
              <a:rPr lang="en-US" altLang="zh-CN" dirty="0" smtClean="0"/>
              <a:t>can</a:t>
            </a:r>
            <a:r>
              <a:rPr lang="zh-CN" altLang="en-US" dirty="0" smtClean="0"/>
              <a:t> </a:t>
            </a:r>
            <a:r>
              <a:rPr lang="en-US" altLang="zh-CN" dirty="0" smtClean="0"/>
              <a:t>give</a:t>
            </a:r>
            <a:r>
              <a:rPr lang="zh-CN" altLang="en-US" dirty="0" smtClean="0"/>
              <a:t> </a:t>
            </a:r>
            <a:r>
              <a:rPr lang="en-US" altLang="zh-CN" dirty="0" smtClean="0"/>
              <a:t>you</a:t>
            </a:r>
            <a:r>
              <a:rPr lang="zh-CN" altLang="en-US" dirty="0" smtClean="0"/>
              <a:t> </a:t>
            </a:r>
            <a:r>
              <a:rPr lang="en-US" altLang="zh-CN" dirty="0" smtClean="0"/>
              <a:t>an</a:t>
            </a:r>
            <a:r>
              <a:rPr lang="zh-CN" altLang="en-US" dirty="0" smtClean="0"/>
              <a:t> </a:t>
            </a:r>
            <a:r>
              <a:rPr lang="en-US" altLang="zh-CN" dirty="0" smtClean="0"/>
              <a:t>answer</a:t>
            </a:r>
            <a:r>
              <a:rPr lang="zh-CN" altLang="en-US" dirty="0" smtClean="0"/>
              <a:t> </a:t>
            </a:r>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helps</a:t>
            </a:r>
            <a:r>
              <a:rPr lang="zh-CN" altLang="en-US" dirty="0" smtClean="0"/>
              <a:t> </a:t>
            </a:r>
            <a:r>
              <a:rPr lang="en-US" altLang="zh-CN" dirty="0" smtClean="0"/>
              <a:t>you</a:t>
            </a:r>
            <a:r>
              <a:rPr lang="zh-CN" altLang="en-US" dirty="0" smtClean="0"/>
              <a:t> </a:t>
            </a:r>
            <a:r>
              <a:rPr lang="en-US" altLang="zh-CN" dirty="0" smtClean="0"/>
              <a:t>to</a:t>
            </a:r>
            <a:r>
              <a:rPr lang="zh-CN" altLang="en-US" dirty="0" smtClean="0"/>
              <a:t> </a:t>
            </a:r>
            <a:r>
              <a:rPr lang="en-US" altLang="zh-CN" dirty="0" smtClean="0"/>
              <a:t>choose</a:t>
            </a:r>
            <a:r>
              <a:rPr lang="zh-CN" altLang="en-US" dirty="0" smtClean="0"/>
              <a:t> </a:t>
            </a:r>
            <a:r>
              <a:rPr lang="en-US" altLang="zh-CN" dirty="0" smtClean="0"/>
              <a:t>one</a:t>
            </a:r>
            <a:r>
              <a:rPr lang="zh-CN" altLang="en-US" dirty="0" smtClean="0"/>
              <a:t> </a:t>
            </a:r>
            <a:r>
              <a:rPr lang="en-US" altLang="zh-CN" dirty="0" smtClean="0"/>
              <a:t>algorithm</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the</a:t>
            </a:r>
            <a:r>
              <a:rPr lang="zh-CN" altLang="en-US" dirty="0" smtClean="0"/>
              <a:t> </a:t>
            </a:r>
            <a:r>
              <a:rPr lang="en-US" altLang="zh-CN" dirty="0" smtClean="0"/>
              <a:t>question)</a:t>
            </a:r>
          </a:p>
          <a:p>
            <a:r>
              <a:rPr lang="en-US" altLang="zh-CN" dirty="0" smtClean="0"/>
              <a:t>For</a:t>
            </a:r>
            <a:r>
              <a:rPr lang="zh-CN" altLang="en-US" dirty="0" smtClean="0"/>
              <a:t> </a:t>
            </a:r>
            <a:r>
              <a:rPr lang="en-US" altLang="zh-CN" dirty="0" err="1" smtClean="0"/>
              <a:t>example:the</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predict</a:t>
            </a:r>
            <a:r>
              <a:rPr lang="zh-CN" altLang="en-US" dirty="0" smtClean="0"/>
              <a:t> </a:t>
            </a:r>
            <a:r>
              <a:rPr lang="en-US" altLang="zh-CN" dirty="0" smtClean="0"/>
              <a:t>category</a:t>
            </a:r>
            <a:r>
              <a:rPr lang="zh-CN" altLang="en-US" dirty="0" smtClean="0"/>
              <a:t>   </a:t>
            </a:r>
            <a:r>
              <a:rPr lang="en-US" altLang="zh-CN" dirty="0" smtClean="0"/>
              <a:t>of</a:t>
            </a:r>
            <a:r>
              <a:rPr lang="zh-CN" altLang="en-US" dirty="0" smtClean="0"/>
              <a:t> </a:t>
            </a:r>
            <a:r>
              <a:rPr lang="en-US" altLang="zh-CN" dirty="0" smtClean="0"/>
              <a:t>something</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classification</a:t>
            </a:r>
            <a:r>
              <a:rPr lang="zh-CN" altLang="en-US" dirty="0" smtClean="0"/>
              <a:t> </a:t>
            </a:r>
            <a:r>
              <a:rPr lang="en-US" altLang="zh-CN" dirty="0" err="1" smtClean="0"/>
              <a:t>algorithm.the</a:t>
            </a:r>
            <a:r>
              <a:rPr lang="zh-CN" altLang="en-US" dirty="0" smtClean="0"/>
              <a:t> </a:t>
            </a:r>
            <a:r>
              <a:rPr lang="en-US" altLang="zh-CN" dirty="0" smtClean="0"/>
              <a:t>question</a:t>
            </a:r>
            <a:r>
              <a:rPr lang="zh-CN" altLang="en-US" dirty="0" smtClean="0"/>
              <a:t> </a:t>
            </a:r>
            <a:r>
              <a:rPr lang="en-US" altLang="zh-CN" dirty="0" smtClean="0"/>
              <a:t>“how</a:t>
            </a:r>
            <a:r>
              <a:rPr lang="zh-CN" altLang="en-US" dirty="0" smtClean="0"/>
              <a:t> </a:t>
            </a:r>
            <a:r>
              <a:rPr lang="en-US" altLang="zh-CN" dirty="0" smtClean="0"/>
              <a:t>much</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many</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long”</a:t>
            </a:r>
            <a:r>
              <a:rPr lang="zh-CN" altLang="en-US" dirty="0" smtClean="0"/>
              <a:t> </a:t>
            </a:r>
            <a:r>
              <a:rPr lang="en-US" altLang="zh-CN" dirty="0" err="1" smtClean="0"/>
              <a:t>predictes</a:t>
            </a:r>
            <a:r>
              <a:rPr lang="zh-CN" altLang="en-US" dirty="0" smtClean="0"/>
              <a:t> </a:t>
            </a:r>
            <a:r>
              <a:rPr lang="en-US" altLang="zh-CN" dirty="0" smtClean="0"/>
              <a:t>an</a:t>
            </a:r>
            <a:r>
              <a:rPr lang="zh-CN" altLang="en-US" dirty="0" smtClean="0"/>
              <a:t> </a:t>
            </a:r>
            <a:r>
              <a:rPr lang="en-US" altLang="zh-CN" dirty="0" err="1" smtClean="0"/>
              <a:t>amound</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regression</a:t>
            </a:r>
            <a:r>
              <a:rPr lang="zh-CN" altLang="en-US" dirty="0" smtClean="0"/>
              <a:t> </a:t>
            </a:r>
            <a:r>
              <a:rPr lang="en-US" altLang="zh-CN" dirty="0" smtClean="0"/>
              <a:t>algorithm</a:t>
            </a:r>
          </a:p>
        </p:txBody>
      </p:sp>
    </p:spTree>
    <p:extLst>
      <p:ext uri="{BB962C8B-B14F-4D97-AF65-F5344CB8AC3E}">
        <p14:creationId xmlns:p14="http://schemas.microsoft.com/office/powerpoint/2010/main" val="6881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zh-CN" altLang="en-US" dirty="0" smtClean="0"/>
              <a:t> </a:t>
            </a:r>
            <a:r>
              <a:rPr lang="en-US" altLang="zh-CN" dirty="0" smtClean="0"/>
              <a:t>5</a:t>
            </a:r>
            <a:r>
              <a:rPr lang="zh-CN" altLang="en-US" dirty="0" smtClean="0"/>
              <a:t> </a:t>
            </a:r>
            <a:r>
              <a:rPr lang="en-US" altLang="zh-CN" dirty="0" smtClean="0"/>
              <a:t>questions</a:t>
            </a:r>
            <a:r>
              <a:rPr lang="zh-CN" altLang="en-US" dirty="0" smtClean="0"/>
              <a:t> </a:t>
            </a:r>
            <a:r>
              <a:rPr lang="en-US" altLang="zh-CN" dirty="0" smtClean="0"/>
              <a:t>data</a:t>
            </a:r>
            <a:r>
              <a:rPr lang="zh-CN" altLang="en-US" dirty="0" smtClean="0"/>
              <a:t> </a:t>
            </a:r>
            <a:r>
              <a:rPr lang="en-US" altLang="zh-CN" dirty="0" smtClean="0"/>
              <a:t>science</a:t>
            </a:r>
            <a:r>
              <a:rPr lang="zh-CN" altLang="en-US" dirty="0" smtClean="0"/>
              <a:t> </a:t>
            </a:r>
            <a:r>
              <a:rPr lang="en-US" altLang="zh-CN" dirty="0" smtClean="0"/>
              <a:t>can</a:t>
            </a:r>
            <a:r>
              <a:rPr lang="zh-CN" altLang="en-US" dirty="0" smtClean="0"/>
              <a:t> </a:t>
            </a:r>
            <a:r>
              <a:rPr lang="en-US" altLang="zh-CN" dirty="0" smtClean="0"/>
              <a:t>answer</a:t>
            </a:r>
            <a:endParaRPr lang="en-US" dirty="0"/>
          </a:p>
        </p:txBody>
      </p:sp>
      <p:sp>
        <p:nvSpPr>
          <p:cNvPr id="3" name="Content Placeholder 2"/>
          <p:cNvSpPr>
            <a:spLocks noGrp="1"/>
          </p:cNvSpPr>
          <p:nvPr>
            <p:ph idx="1"/>
          </p:nvPr>
        </p:nvSpPr>
        <p:spPr/>
        <p:txBody>
          <a:bodyPr>
            <a:normAutofit/>
          </a:bodyPr>
          <a:lstStyle/>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A</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B?</a:t>
            </a:r>
            <a:r>
              <a:rPr lang="zh-CN" altLang="en-US" sz="2400" dirty="0" smtClean="0">
                <a:solidFill>
                  <a:srgbClr val="FF0000"/>
                </a:solidFill>
              </a:rPr>
              <a:t>  </a:t>
            </a:r>
            <a:r>
              <a:rPr lang="en-US" altLang="zh-CN" sz="2400" dirty="0" smtClean="0"/>
              <a:t>(classification</a:t>
            </a:r>
            <a:r>
              <a:rPr lang="zh-CN" altLang="en-US" sz="2400" dirty="0" smtClean="0"/>
              <a:t> </a:t>
            </a:r>
            <a:r>
              <a:rPr lang="en-US" altLang="zh-CN" sz="2400" dirty="0" smtClean="0"/>
              <a:t>algorithm)</a:t>
            </a:r>
          </a:p>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this</a:t>
            </a:r>
            <a:r>
              <a:rPr lang="zh-CN" altLang="en-US" sz="2400" dirty="0" smtClean="0">
                <a:solidFill>
                  <a:srgbClr val="FF0000"/>
                </a:solidFill>
              </a:rPr>
              <a:t>  </a:t>
            </a:r>
            <a:r>
              <a:rPr lang="en-US" altLang="zh-CN" sz="2400" dirty="0" smtClean="0">
                <a:solidFill>
                  <a:srgbClr val="FF0000"/>
                </a:solidFill>
              </a:rPr>
              <a:t>weird</a:t>
            </a:r>
            <a:r>
              <a:rPr lang="zh-CN" altLang="en-US" sz="2400" dirty="0" smtClean="0">
                <a:solidFill>
                  <a:srgbClr val="FF0000"/>
                </a:solidFill>
              </a:rPr>
              <a:t> </a:t>
            </a:r>
            <a:r>
              <a:rPr lang="zh-CN" altLang="en-US" sz="2400" dirty="0" smtClean="0"/>
              <a:t>（</a:t>
            </a:r>
            <a:r>
              <a:rPr lang="en-US" altLang="zh-CN" sz="2400" dirty="0" smtClean="0"/>
              <a:t>anomaly</a:t>
            </a:r>
            <a:r>
              <a:rPr lang="zh-CN" altLang="en-US" sz="2400" dirty="0" smtClean="0"/>
              <a:t>  </a:t>
            </a:r>
            <a:r>
              <a:rPr lang="en-US" altLang="zh-CN" sz="2400" dirty="0" smtClean="0"/>
              <a:t>detection</a:t>
            </a:r>
            <a:r>
              <a:rPr lang="zh-CN" altLang="en-US" sz="2400" dirty="0" smtClean="0"/>
              <a:t> </a:t>
            </a:r>
            <a:r>
              <a:rPr lang="en-US" altLang="zh-CN" sz="2400" dirty="0" smtClean="0"/>
              <a:t>algorithm)</a:t>
            </a:r>
            <a:r>
              <a:rPr lang="zh-CN" altLang="en-US" sz="2400" dirty="0" smtClean="0"/>
              <a:t> 。</a:t>
            </a:r>
            <a:r>
              <a:rPr lang="en-US" altLang="zh-CN" sz="2400" dirty="0" smtClean="0"/>
              <a:t> 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err="1" smtClean="0"/>
              <a:t>alipay</a:t>
            </a:r>
            <a:r>
              <a:rPr lang="zh-CN" altLang="en-US" sz="2400" dirty="0" smtClean="0"/>
              <a:t>  </a:t>
            </a:r>
            <a:r>
              <a:rPr lang="en-US" altLang="zh-CN" sz="2400" dirty="0" smtClean="0"/>
              <a:t>alert</a:t>
            </a:r>
            <a:r>
              <a:rPr lang="zh-CN" altLang="en-US" sz="2400" dirty="0" smtClean="0"/>
              <a:t> </a:t>
            </a:r>
            <a:r>
              <a:rPr lang="en-US" altLang="zh-CN" sz="2400" dirty="0" smtClean="0"/>
              <a:t>you</a:t>
            </a:r>
            <a:r>
              <a:rPr lang="zh-CN" altLang="en-US" sz="2400" dirty="0"/>
              <a:t> </a:t>
            </a:r>
            <a:r>
              <a:rPr lang="en-US" altLang="zh-CN" sz="2400" dirty="0" smtClean="0"/>
              <a:t>when</a:t>
            </a:r>
            <a:r>
              <a:rPr lang="zh-CN" altLang="en-US" sz="2400" dirty="0" smtClean="0"/>
              <a:t> </a:t>
            </a:r>
            <a:r>
              <a:rPr lang="en-US" altLang="zh-CN" sz="2400" dirty="0" smtClean="0"/>
              <a:t>you</a:t>
            </a:r>
            <a:r>
              <a:rPr lang="zh-CN" altLang="en-US" sz="2400" dirty="0" smtClean="0"/>
              <a:t> </a:t>
            </a:r>
            <a:r>
              <a:rPr lang="en-US" altLang="zh-CN" sz="2400" dirty="0" smtClean="0"/>
              <a:t>transfer</a:t>
            </a:r>
            <a:r>
              <a:rPr lang="zh-CN" altLang="en-US" sz="2400" dirty="0" smtClean="0"/>
              <a:t> </a:t>
            </a:r>
            <a:r>
              <a:rPr lang="en-US" altLang="zh-CN" sz="2400" dirty="0" smtClean="0"/>
              <a:t>money</a:t>
            </a:r>
            <a:r>
              <a:rPr lang="zh-CN" altLang="en-US" sz="2400" dirty="0" smtClean="0"/>
              <a:t> </a:t>
            </a:r>
            <a:r>
              <a:rPr lang="en-US" altLang="zh-CN" sz="2400" dirty="0" smtClean="0"/>
              <a:t>to</a:t>
            </a:r>
            <a:r>
              <a:rPr lang="zh-CN" altLang="en-US" sz="2400" dirty="0" smtClean="0"/>
              <a:t> </a:t>
            </a:r>
            <a:r>
              <a:rPr lang="en-US" altLang="zh-CN" sz="2400" dirty="0" err="1" smtClean="0"/>
              <a:t>sisiter</a:t>
            </a:r>
            <a:r>
              <a:rPr lang="en-US" altLang="zh-CN" sz="2400" dirty="0" smtClean="0"/>
              <a:t>;</a:t>
            </a:r>
            <a:r>
              <a:rPr lang="zh-CN" altLang="en-US" sz="2400" dirty="0" smtClean="0"/>
              <a:t> </a:t>
            </a:r>
            <a:r>
              <a:rPr lang="en-US" altLang="zh-CN" sz="2400" dirty="0" smtClean="0"/>
              <a:t>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smtClean="0"/>
              <a:t>you</a:t>
            </a:r>
            <a:r>
              <a:rPr lang="zh-CN" altLang="en-US" sz="2400" dirty="0" smtClean="0"/>
              <a:t> </a:t>
            </a:r>
            <a:r>
              <a:rPr lang="en-US" altLang="zh-CN" sz="2400" dirty="0" smtClean="0"/>
              <a:t>purchase</a:t>
            </a:r>
            <a:r>
              <a:rPr lang="zh-CN" altLang="en-US" sz="2400" dirty="0" smtClean="0"/>
              <a:t> </a:t>
            </a:r>
            <a:r>
              <a:rPr lang="en-US" altLang="zh-CN" sz="2400" dirty="0" err="1" smtClean="0"/>
              <a:t>sth</a:t>
            </a:r>
            <a:r>
              <a:rPr lang="zh-CN" altLang="en-US" sz="2400" dirty="0" smtClean="0"/>
              <a:t> </a:t>
            </a:r>
            <a:r>
              <a:rPr lang="en-US" altLang="zh-CN" sz="2400" dirty="0" smtClean="0"/>
              <a:t>in</a:t>
            </a:r>
            <a:r>
              <a:rPr lang="zh-CN" altLang="en-US" sz="2400" dirty="0" smtClean="0"/>
              <a:t> </a:t>
            </a:r>
            <a:r>
              <a:rPr lang="en-US" altLang="zh-CN" sz="2400" dirty="0" smtClean="0"/>
              <a:t>one</a:t>
            </a:r>
            <a:r>
              <a:rPr lang="zh-CN" altLang="en-US" sz="2400" dirty="0" smtClean="0"/>
              <a:t> </a:t>
            </a:r>
            <a:r>
              <a:rPr lang="en-US" altLang="zh-CN" sz="2400" dirty="0" smtClean="0"/>
              <a:t>store</a:t>
            </a:r>
            <a:r>
              <a:rPr lang="zh-CN" altLang="en-US" sz="2400" dirty="0" smtClean="0"/>
              <a:t> </a:t>
            </a:r>
            <a:r>
              <a:rPr lang="en-US" altLang="zh-CN" sz="2400" dirty="0" smtClean="0"/>
              <a:t>which</a:t>
            </a:r>
            <a:r>
              <a:rPr lang="zh-CN" altLang="en-US" sz="2400" dirty="0" smtClean="0"/>
              <a:t> </a:t>
            </a:r>
            <a:r>
              <a:rPr lang="en-US" altLang="zh-CN" sz="2400" dirty="0" smtClean="0"/>
              <a:t>you</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normally</a:t>
            </a:r>
            <a:r>
              <a:rPr lang="zh-CN" altLang="en-US" sz="2400" dirty="0" smtClean="0"/>
              <a:t> </a:t>
            </a:r>
            <a:r>
              <a:rPr lang="en-US" altLang="zh-CN" sz="2400" dirty="0" smtClean="0"/>
              <a:t>shop</a:t>
            </a:r>
            <a:r>
              <a:rPr lang="zh-CN" altLang="en-US" sz="2400" dirty="0" smtClean="0"/>
              <a:t> </a:t>
            </a:r>
            <a:r>
              <a:rPr lang="en-US" altLang="zh-CN" sz="2400" dirty="0" smtClean="0"/>
              <a:t>.</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much</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money</a:t>
            </a:r>
            <a:r>
              <a:rPr lang="zh-CN" altLang="en-US" sz="2400" dirty="0" smtClean="0">
                <a:solidFill>
                  <a:srgbClr val="FF0000"/>
                </a:solidFill>
              </a:rPr>
              <a:t>   </a:t>
            </a:r>
            <a:r>
              <a:rPr lang="en-US" altLang="zh-CN" sz="2400" dirty="0" smtClean="0"/>
              <a:t>(regression</a:t>
            </a:r>
            <a:r>
              <a:rPr lang="zh-CN" altLang="en-US" sz="2400" dirty="0" smtClean="0"/>
              <a:t>  </a:t>
            </a:r>
            <a:r>
              <a:rPr lang="en-US" altLang="zh-CN" sz="2400" dirty="0" smtClean="0"/>
              <a:t>algorithm)</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the</a:t>
            </a:r>
            <a:r>
              <a:rPr lang="zh-CN" altLang="en-US" sz="2400" dirty="0" smtClean="0">
                <a:solidFill>
                  <a:srgbClr val="FF0000"/>
                </a:solidFill>
              </a:rPr>
              <a:t> </a:t>
            </a:r>
            <a:r>
              <a:rPr lang="en-US" altLang="zh-CN" sz="2400" dirty="0" smtClean="0">
                <a:solidFill>
                  <a:srgbClr val="FF0000"/>
                </a:solidFill>
              </a:rPr>
              <a:t>organized</a:t>
            </a:r>
            <a:r>
              <a:rPr lang="en-US" altLang="zh-CN" sz="2400" dirty="0" smtClean="0"/>
              <a:t>?(clustering</a:t>
            </a:r>
            <a:r>
              <a:rPr lang="zh-CN" altLang="en-US" sz="2400" dirty="0" smtClean="0"/>
              <a:t> </a:t>
            </a:r>
            <a:r>
              <a:rPr lang="en-US" altLang="zh-CN" sz="2400" dirty="0" smtClean="0"/>
              <a:t>algorithm):which</a:t>
            </a:r>
            <a:r>
              <a:rPr lang="zh-CN" altLang="en-US" sz="2400" dirty="0" smtClean="0"/>
              <a:t> </a:t>
            </a:r>
            <a:r>
              <a:rPr lang="en-US" altLang="zh-CN" sz="2400" dirty="0" smtClean="0"/>
              <a:t>viewers</a:t>
            </a:r>
            <a:r>
              <a:rPr lang="zh-CN" altLang="en-US" sz="2400" dirty="0" smtClean="0"/>
              <a:t> </a:t>
            </a:r>
            <a:r>
              <a:rPr lang="en-US" altLang="zh-CN" sz="2400" dirty="0" smtClean="0"/>
              <a:t>like</a:t>
            </a:r>
            <a:r>
              <a:rPr lang="zh-CN" altLang="en-US" sz="2400" dirty="0" smtClean="0"/>
              <a:t> </a:t>
            </a:r>
            <a:r>
              <a:rPr lang="en-US" altLang="zh-CN" sz="2400" dirty="0" smtClean="0"/>
              <a:t>the</a:t>
            </a:r>
            <a:r>
              <a:rPr lang="zh-CN" altLang="en-US" sz="2400" dirty="0" smtClean="0"/>
              <a:t> </a:t>
            </a:r>
            <a:r>
              <a:rPr lang="en-US" altLang="zh-CN" sz="2400" dirty="0" smtClean="0"/>
              <a:t>same</a:t>
            </a:r>
            <a:r>
              <a:rPr lang="zh-CN" altLang="en-US" sz="2400" dirty="0" smtClean="0"/>
              <a:t> </a:t>
            </a:r>
            <a:r>
              <a:rPr lang="en-US" altLang="zh-CN" sz="2400" dirty="0" smtClean="0"/>
              <a:t>types</a:t>
            </a:r>
            <a:r>
              <a:rPr lang="zh-CN" altLang="en-US" sz="2400" dirty="0" smtClean="0"/>
              <a:t> </a:t>
            </a:r>
            <a:r>
              <a:rPr lang="en-US" altLang="zh-CN" sz="2400" dirty="0" smtClean="0"/>
              <a:t>of</a:t>
            </a:r>
            <a:r>
              <a:rPr lang="zh-CN" altLang="en-US" sz="2400" dirty="0" smtClean="0"/>
              <a:t> </a:t>
            </a:r>
            <a:r>
              <a:rPr lang="en-US" altLang="zh-CN" sz="2400" dirty="0" smtClean="0"/>
              <a:t>movies?</a:t>
            </a:r>
            <a:r>
              <a:rPr lang="zh-CN" altLang="en-US" sz="2400" dirty="0" smtClean="0"/>
              <a:t>  </a:t>
            </a:r>
            <a:r>
              <a:rPr lang="en-US" altLang="zh-CN" sz="2400" dirty="0" smtClean="0"/>
              <a:t>Notes:</a:t>
            </a:r>
            <a:r>
              <a:rPr lang="zh-CN" altLang="en-US" sz="2400" dirty="0" smtClean="0"/>
              <a:t>  </a:t>
            </a:r>
            <a:r>
              <a:rPr lang="en-US" altLang="zh-CN" sz="2400" dirty="0" smtClean="0"/>
              <a:t>we</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know</a:t>
            </a:r>
            <a:r>
              <a:rPr lang="zh-CN" altLang="en-US" sz="2400" dirty="0" smtClean="0"/>
              <a:t>  </a:t>
            </a:r>
            <a:r>
              <a:rPr lang="en-US" altLang="zh-CN" sz="2400" dirty="0" smtClean="0"/>
              <a:t>movie</a:t>
            </a:r>
            <a:r>
              <a:rPr lang="zh-CN" altLang="en-US" sz="2400" dirty="0" smtClean="0"/>
              <a:t> </a:t>
            </a:r>
            <a:r>
              <a:rPr lang="en-US" altLang="zh-CN" sz="2400" dirty="0" err="1" smtClean="0"/>
              <a:t>kinds,we</a:t>
            </a:r>
            <a:r>
              <a:rPr lang="zh-CN" altLang="en-US" sz="2400" dirty="0" smtClean="0"/>
              <a:t>  </a:t>
            </a:r>
            <a:r>
              <a:rPr lang="en-US" altLang="zh-CN" sz="2400" dirty="0" smtClean="0"/>
              <a:t>just</a:t>
            </a:r>
            <a:r>
              <a:rPr lang="zh-CN" altLang="en-US" sz="2400" dirty="0" smtClean="0"/>
              <a:t>  </a:t>
            </a:r>
            <a:r>
              <a:rPr lang="en-US" altLang="zh-CN" sz="2400" dirty="0" smtClean="0"/>
              <a:t>cluster</a:t>
            </a:r>
            <a:r>
              <a:rPr lang="zh-CN" altLang="en-US" sz="2400" dirty="0" smtClean="0"/>
              <a:t> </a:t>
            </a:r>
            <a:r>
              <a:rPr lang="en-US" altLang="zh-CN" sz="2400" dirty="0" smtClean="0"/>
              <a:t>persons</a:t>
            </a:r>
            <a:r>
              <a:rPr lang="zh-CN" altLang="en-US" sz="2400" dirty="0" smtClean="0"/>
              <a:t> </a:t>
            </a:r>
            <a:r>
              <a:rPr lang="en-US" altLang="zh-CN" sz="2400" dirty="0" smtClean="0"/>
              <a:t>who</a:t>
            </a:r>
            <a:r>
              <a:rPr lang="zh-CN" altLang="en-US" sz="2400" dirty="0" smtClean="0"/>
              <a:t> </a:t>
            </a:r>
            <a:r>
              <a:rPr lang="en-US" altLang="zh-CN" sz="2400" dirty="0" smtClean="0"/>
              <a:t>like</a:t>
            </a:r>
            <a:r>
              <a:rPr lang="zh-CN" altLang="en-US" sz="2400" dirty="0" smtClean="0"/>
              <a:t> </a:t>
            </a:r>
            <a:r>
              <a:rPr lang="en-US" altLang="zh-CN" sz="2400" dirty="0" smtClean="0"/>
              <a:t>same</a:t>
            </a:r>
            <a:r>
              <a:rPr lang="zh-CN" altLang="en-US" sz="2400" dirty="0" smtClean="0"/>
              <a:t> </a:t>
            </a:r>
            <a:r>
              <a:rPr lang="en-US" altLang="zh-CN" sz="2400" dirty="0" smtClean="0"/>
              <a:t>movies</a:t>
            </a:r>
            <a:r>
              <a:rPr lang="zh-CN" altLang="en-US" sz="2400" dirty="0" smtClean="0"/>
              <a:t> 。（</a:t>
            </a:r>
            <a:r>
              <a:rPr lang="en-US" altLang="zh-CN" sz="2400" dirty="0" smtClean="0"/>
              <a:t>how</a:t>
            </a:r>
            <a:r>
              <a:rPr lang="zh-CN" altLang="en-US" sz="2400" dirty="0" smtClean="0"/>
              <a:t>  </a:t>
            </a:r>
            <a:r>
              <a:rPr lang="en-US" altLang="zh-CN" sz="2400" dirty="0" smtClean="0"/>
              <a:t>is</a:t>
            </a:r>
            <a:r>
              <a:rPr lang="zh-CN" altLang="en-US" sz="2400" dirty="0" smtClean="0"/>
              <a:t>  </a:t>
            </a:r>
            <a:r>
              <a:rPr lang="en-US" altLang="zh-CN" sz="2400" dirty="0" smtClean="0"/>
              <a:t>the</a:t>
            </a:r>
            <a:r>
              <a:rPr lang="zh-CN" altLang="en-US" sz="2400" dirty="0" smtClean="0"/>
              <a:t> </a:t>
            </a:r>
            <a:r>
              <a:rPr lang="en-US" altLang="zh-CN" sz="2400" dirty="0" smtClean="0"/>
              <a:t>structure)</a:t>
            </a:r>
          </a:p>
          <a:p>
            <a:r>
              <a:rPr lang="en-US" altLang="zh-CN" sz="2400" dirty="0" smtClean="0">
                <a:solidFill>
                  <a:srgbClr val="FF0000"/>
                </a:solidFill>
              </a:rPr>
              <a:t>What</a:t>
            </a:r>
            <a:r>
              <a:rPr lang="zh-CN" altLang="en-US" sz="2400" dirty="0" smtClean="0">
                <a:solidFill>
                  <a:srgbClr val="FF0000"/>
                </a:solidFill>
              </a:rPr>
              <a:t> </a:t>
            </a:r>
            <a:r>
              <a:rPr lang="en-US" altLang="zh-CN" sz="2400" dirty="0" smtClean="0">
                <a:solidFill>
                  <a:srgbClr val="FF0000"/>
                </a:solidFill>
              </a:rPr>
              <a:t>should</a:t>
            </a:r>
            <a:r>
              <a:rPr lang="zh-CN" altLang="en-US" sz="2400" dirty="0" smtClean="0">
                <a:solidFill>
                  <a:srgbClr val="FF0000"/>
                </a:solidFill>
              </a:rPr>
              <a:t> </a:t>
            </a:r>
            <a:r>
              <a:rPr lang="en-US" altLang="zh-CN" sz="2400" dirty="0" smtClean="0">
                <a:solidFill>
                  <a:srgbClr val="FF0000"/>
                </a:solidFill>
              </a:rPr>
              <a:t>I</a:t>
            </a:r>
            <a:r>
              <a:rPr lang="zh-CN" altLang="en-US" sz="2400" dirty="0" smtClean="0">
                <a:solidFill>
                  <a:srgbClr val="FF0000"/>
                </a:solidFill>
              </a:rPr>
              <a:t> </a:t>
            </a:r>
            <a:r>
              <a:rPr lang="en-US" altLang="zh-CN" sz="2400" dirty="0" smtClean="0">
                <a:solidFill>
                  <a:srgbClr val="FF0000"/>
                </a:solidFill>
              </a:rPr>
              <a:t>do</a:t>
            </a:r>
            <a:r>
              <a:rPr lang="zh-CN" altLang="en-US" sz="2400" dirty="0" smtClean="0">
                <a:solidFill>
                  <a:srgbClr val="FF0000"/>
                </a:solidFill>
              </a:rPr>
              <a:t> </a:t>
            </a:r>
            <a:r>
              <a:rPr lang="en-US" altLang="zh-CN" sz="2400" dirty="0" smtClean="0">
                <a:solidFill>
                  <a:srgbClr val="FF0000"/>
                </a:solidFill>
              </a:rPr>
              <a:t>now</a:t>
            </a:r>
            <a:r>
              <a:rPr lang="en-US" altLang="zh-CN" sz="2400" dirty="0" smtClean="0"/>
              <a:t>?(reinforcement</a:t>
            </a:r>
            <a:r>
              <a:rPr lang="zh-CN" altLang="en-US" sz="2400" dirty="0" smtClean="0"/>
              <a:t> </a:t>
            </a:r>
            <a:r>
              <a:rPr lang="en-US" altLang="zh-CN" sz="2400" dirty="0" smtClean="0"/>
              <a:t>learning</a:t>
            </a:r>
            <a:r>
              <a:rPr lang="zh-CN" altLang="en-US" sz="2400" dirty="0" smtClean="0"/>
              <a:t> </a:t>
            </a:r>
            <a:r>
              <a:rPr lang="en-US" altLang="zh-CN" sz="2400" dirty="0" smtClean="0"/>
              <a:t>algorithm):</a:t>
            </a:r>
            <a:r>
              <a:rPr lang="zh-CN" altLang="en-US" sz="2400" dirty="0" smtClean="0"/>
              <a:t> </a:t>
            </a:r>
            <a:r>
              <a:rPr lang="en-US" altLang="zh-CN" sz="2400" dirty="0" smtClean="0"/>
              <a:t>what</a:t>
            </a:r>
            <a:r>
              <a:rPr lang="zh-CN" altLang="en-US" sz="2400" dirty="0" smtClean="0"/>
              <a:t> </a:t>
            </a:r>
            <a:r>
              <a:rPr lang="en-US" altLang="zh-CN" sz="2400" dirty="0" smtClean="0"/>
              <a:t>should</a:t>
            </a:r>
            <a:r>
              <a:rPr lang="zh-CN" altLang="en-US" sz="2400" dirty="0" smtClean="0"/>
              <a:t>  </a:t>
            </a:r>
            <a:r>
              <a:rPr lang="en-US" altLang="zh-CN" sz="2400" dirty="0" smtClean="0"/>
              <a:t>a</a:t>
            </a:r>
            <a:r>
              <a:rPr lang="zh-CN" altLang="en-US" sz="2400" dirty="0" smtClean="0"/>
              <a:t> </a:t>
            </a:r>
            <a:r>
              <a:rPr lang="en-US" altLang="zh-CN" sz="2400" dirty="0" smtClean="0"/>
              <a:t>self-</a:t>
            </a:r>
            <a:r>
              <a:rPr lang="en-US" altLang="zh-CN" sz="2400" dirty="0" err="1" smtClean="0"/>
              <a:t>drived</a:t>
            </a:r>
            <a:r>
              <a:rPr lang="zh-CN" altLang="en-US" sz="2400" dirty="0" smtClean="0"/>
              <a:t> </a:t>
            </a:r>
            <a:r>
              <a:rPr lang="en-US" altLang="zh-CN" sz="2400" dirty="0" smtClean="0"/>
              <a:t>car</a:t>
            </a:r>
            <a:r>
              <a:rPr lang="zh-CN" altLang="en-US" sz="2400" dirty="0" smtClean="0"/>
              <a:t> </a:t>
            </a:r>
            <a:r>
              <a:rPr lang="en-US" altLang="zh-CN" sz="2400" dirty="0" smtClean="0"/>
              <a:t>do</a:t>
            </a:r>
            <a:r>
              <a:rPr lang="zh-CN" altLang="en-US" sz="2400" dirty="0" smtClean="0"/>
              <a:t> </a:t>
            </a:r>
            <a:r>
              <a:rPr lang="en-US" altLang="zh-CN" sz="2400" dirty="0" smtClean="0"/>
              <a:t>when</a:t>
            </a:r>
            <a:r>
              <a:rPr lang="zh-CN" altLang="en-US" sz="2400" dirty="0" smtClean="0"/>
              <a:t> </a:t>
            </a:r>
            <a:r>
              <a:rPr lang="en-US" altLang="zh-CN" sz="2400" dirty="0" smtClean="0"/>
              <a:t>meet</a:t>
            </a:r>
            <a:r>
              <a:rPr lang="zh-CN" altLang="en-US" sz="2400" dirty="0" smtClean="0"/>
              <a:t> </a:t>
            </a:r>
            <a:r>
              <a:rPr lang="en-US" altLang="zh-CN" sz="2400" dirty="0" smtClean="0"/>
              <a:t>a</a:t>
            </a:r>
            <a:r>
              <a:rPr lang="zh-CN" altLang="en-US" sz="2400" dirty="0" smtClean="0"/>
              <a:t> </a:t>
            </a:r>
            <a:r>
              <a:rPr lang="en-US" altLang="zh-CN" sz="2400" dirty="0" smtClean="0"/>
              <a:t>yellow</a:t>
            </a:r>
            <a:r>
              <a:rPr lang="zh-CN" altLang="en-US" sz="2400" dirty="0" smtClean="0"/>
              <a:t> </a:t>
            </a:r>
            <a:r>
              <a:rPr lang="en-US" altLang="zh-CN" sz="2400" dirty="0" smtClean="0"/>
              <a:t>light</a:t>
            </a:r>
            <a:r>
              <a:rPr lang="zh-CN" altLang="en-US" sz="2400" dirty="0" smtClean="0"/>
              <a:t> </a:t>
            </a:r>
            <a:r>
              <a:rPr lang="en-US" altLang="zh-CN" sz="2400" dirty="0" smtClean="0"/>
              <a:t>at</a:t>
            </a:r>
            <a:r>
              <a:rPr lang="zh-CN" altLang="en-US" sz="2400" dirty="0" smtClean="0"/>
              <a:t> </a:t>
            </a:r>
            <a:r>
              <a:rPr lang="en-US" altLang="zh-CN" sz="2400" dirty="0" smtClean="0"/>
              <a:t>a</a:t>
            </a:r>
            <a:r>
              <a:rPr lang="zh-CN" altLang="en-US" sz="2400" dirty="0" smtClean="0"/>
              <a:t> </a:t>
            </a:r>
            <a:r>
              <a:rPr lang="en-US" altLang="zh-CN" sz="2400" dirty="0" smtClean="0"/>
              <a:t>cross</a:t>
            </a:r>
            <a:r>
              <a:rPr lang="zh-CN" altLang="en-US" sz="2400" dirty="0" smtClean="0"/>
              <a:t> </a:t>
            </a:r>
            <a:r>
              <a:rPr lang="en-US" altLang="zh-CN" sz="2400" dirty="0" smtClean="0"/>
              <a:t>road</a:t>
            </a:r>
            <a:r>
              <a:rPr lang="zh-CN" altLang="en-US" sz="2400" dirty="0" smtClean="0"/>
              <a:t> </a:t>
            </a:r>
            <a:r>
              <a:rPr lang="en-US" altLang="zh-CN" sz="2400" dirty="0" smtClean="0"/>
              <a:t>.</a:t>
            </a:r>
            <a:r>
              <a:rPr lang="zh-CN" altLang="en-US" sz="2400" dirty="0" smtClean="0"/>
              <a:t> </a:t>
            </a:r>
            <a:r>
              <a:rPr lang="en-US" altLang="zh-CN" sz="2400" dirty="0" smtClean="0"/>
              <a:t>a</a:t>
            </a:r>
            <a:r>
              <a:rPr lang="zh-CN" altLang="en-US" sz="2400" dirty="0" smtClean="0"/>
              <a:t> </a:t>
            </a:r>
            <a:r>
              <a:rPr lang="en-US" altLang="zh-CN" sz="2400" dirty="0" smtClean="0"/>
              <a:t>robot</a:t>
            </a:r>
            <a:r>
              <a:rPr lang="zh-CN" altLang="en-US" sz="2400" dirty="0" smtClean="0"/>
              <a:t> </a:t>
            </a:r>
            <a:r>
              <a:rPr lang="en-US" altLang="zh-CN" sz="2400" dirty="0" smtClean="0"/>
              <a:t>vacuum</a:t>
            </a:r>
            <a:r>
              <a:rPr lang="zh-CN" altLang="en-US" sz="2400" dirty="0" smtClean="0"/>
              <a:t> </a:t>
            </a:r>
            <a:r>
              <a:rPr lang="en-US" altLang="zh-CN" sz="2400" dirty="0" smtClean="0"/>
              <a:t>should</a:t>
            </a:r>
            <a:r>
              <a:rPr lang="zh-CN" altLang="en-US" sz="2400" dirty="0" smtClean="0"/>
              <a:t> </a:t>
            </a:r>
            <a:r>
              <a:rPr lang="en-US" altLang="zh-CN" sz="2400" dirty="0" smtClean="0"/>
              <a:t>keep</a:t>
            </a:r>
            <a:r>
              <a:rPr lang="zh-CN" altLang="en-US" sz="2400" dirty="0" smtClean="0"/>
              <a:t>  </a:t>
            </a:r>
            <a:r>
              <a:rPr lang="en-US" altLang="zh-CN" sz="2400" dirty="0" smtClean="0"/>
              <a:t>vacuuming</a:t>
            </a:r>
            <a:r>
              <a:rPr lang="zh-CN" altLang="en-US" sz="2400" dirty="0" smtClean="0"/>
              <a:t> </a:t>
            </a:r>
            <a:r>
              <a:rPr lang="en-US" altLang="zh-CN" sz="2400" dirty="0" smtClean="0"/>
              <a:t>or</a:t>
            </a:r>
            <a:r>
              <a:rPr lang="zh-CN" altLang="en-US" sz="2400" dirty="0" smtClean="0"/>
              <a:t> </a:t>
            </a:r>
            <a:r>
              <a:rPr lang="en-US" altLang="zh-CN" sz="2400" dirty="0" smtClean="0"/>
              <a:t>go</a:t>
            </a:r>
            <a:r>
              <a:rPr lang="zh-CN" altLang="en-US" sz="2400" dirty="0" smtClean="0"/>
              <a:t> </a:t>
            </a:r>
            <a:r>
              <a:rPr lang="en-US" altLang="zh-CN" sz="2400" dirty="0" smtClean="0"/>
              <a:t>back</a:t>
            </a:r>
            <a:r>
              <a:rPr lang="zh-CN" altLang="en-US" sz="2400" dirty="0" smtClean="0"/>
              <a:t> </a:t>
            </a:r>
            <a:r>
              <a:rPr lang="en-US" altLang="zh-CN" sz="2400" dirty="0" smtClean="0"/>
              <a:t>to</a:t>
            </a:r>
            <a:r>
              <a:rPr lang="zh-CN" altLang="en-US" sz="2400" dirty="0" smtClean="0"/>
              <a:t> </a:t>
            </a:r>
            <a:r>
              <a:rPr lang="en-US" altLang="zh-CN" sz="2400" dirty="0" smtClean="0"/>
              <a:t>charge.</a:t>
            </a:r>
            <a:endParaRPr lang="en-US" altLang="zh-CN" sz="2400" dirty="0"/>
          </a:p>
          <a:p>
            <a:endParaRPr lang="en-US" altLang="zh-CN" sz="2400" dirty="0" smtClean="0"/>
          </a:p>
        </p:txBody>
      </p:sp>
    </p:spTree>
    <p:extLst>
      <p:ext uri="{BB962C8B-B14F-4D97-AF65-F5344CB8AC3E}">
        <p14:creationId xmlns:p14="http://schemas.microsoft.com/office/powerpoint/2010/main" val="180555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understanding</a:t>
            </a:r>
            <a:endParaRPr lang="en-US" dirty="0"/>
          </a:p>
        </p:txBody>
      </p:sp>
      <p:sp>
        <p:nvSpPr>
          <p:cNvPr id="3" name="Content Placeholder 2"/>
          <p:cNvSpPr>
            <a:spLocks noGrp="1"/>
          </p:cNvSpPr>
          <p:nvPr>
            <p:ph idx="1"/>
          </p:nvPr>
        </p:nvSpPr>
        <p:spPr/>
        <p:txBody>
          <a:bodyPr/>
          <a:lstStyle/>
          <a:p>
            <a:r>
              <a:rPr lang="en-US" altLang="zh-CN" dirty="0" smtClean="0"/>
              <a:t>Initial</a:t>
            </a:r>
            <a:r>
              <a:rPr lang="zh-CN" altLang="en-US" dirty="0" smtClean="0"/>
              <a:t> </a:t>
            </a:r>
            <a:r>
              <a:rPr lang="en-US" altLang="zh-CN" dirty="0" smtClean="0"/>
              <a:t>data</a:t>
            </a:r>
            <a:r>
              <a:rPr lang="zh-CN" altLang="en-US" dirty="0" smtClean="0"/>
              <a:t> </a:t>
            </a:r>
            <a:r>
              <a:rPr lang="en-US" altLang="zh-CN" dirty="0" smtClean="0"/>
              <a:t>analysis(is</a:t>
            </a:r>
            <a:r>
              <a:rPr lang="zh-CN" altLang="en-US" dirty="0" smtClean="0"/>
              <a:t> </a:t>
            </a:r>
            <a:r>
              <a:rPr lang="en-US" altLang="zh-CN" dirty="0" smtClean="0"/>
              <a:t>an</a:t>
            </a:r>
            <a:r>
              <a:rPr lang="zh-CN" altLang="en-US" dirty="0" smtClean="0"/>
              <a:t> </a:t>
            </a:r>
            <a:r>
              <a:rPr lang="en-US" altLang="zh-CN" dirty="0" smtClean="0"/>
              <a:t>essential</a:t>
            </a:r>
            <a:r>
              <a:rPr lang="zh-CN" altLang="en-US" dirty="0" smtClean="0"/>
              <a:t> </a:t>
            </a:r>
            <a:r>
              <a:rPr lang="en-US" altLang="zh-CN" dirty="0" smtClean="0"/>
              <a:t>part</a:t>
            </a:r>
            <a:r>
              <a:rPr lang="zh-CN" altLang="en-US" dirty="0" smtClean="0"/>
              <a:t> </a:t>
            </a:r>
            <a:r>
              <a:rPr lang="en-US" altLang="zh-CN" dirty="0" smtClean="0"/>
              <a:t>of</a:t>
            </a:r>
            <a:r>
              <a:rPr lang="zh-CN" altLang="en-US" dirty="0" smtClean="0"/>
              <a:t> </a:t>
            </a:r>
            <a:r>
              <a:rPr lang="en-US" altLang="zh-CN" dirty="0" smtClean="0"/>
              <a:t>nearly</a:t>
            </a:r>
            <a:r>
              <a:rPr lang="zh-CN" altLang="en-US" dirty="0" smtClean="0"/>
              <a:t> </a:t>
            </a:r>
            <a:r>
              <a:rPr lang="en-US" altLang="zh-CN" dirty="0" smtClean="0"/>
              <a:t>every</a:t>
            </a:r>
            <a:r>
              <a:rPr lang="zh-CN" altLang="en-US" dirty="0" smtClean="0"/>
              <a:t> </a:t>
            </a:r>
            <a:r>
              <a:rPr lang="en-US" altLang="zh-CN" dirty="0" smtClean="0"/>
              <a:t>analysis)</a:t>
            </a:r>
            <a:r>
              <a:rPr lang="zh-CN" altLang="en-US" dirty="0" smtClean="0"/>
              <a:t>  </a:t>
            </a:r>
            <a:r>
              <a:rPr lang="en-US" altLang="zh-CN" dirty="0"/>
              <a:t/>
            </a:r>
            <a:br>
              <a:rPr lang="en-US" altLang="zh-CN" dirty="0"/>
            </a:br>
            <a:r>
              <a:rPr lang="en-US" altLang="zh-CN" sz="1200" dirty="0" smtClean="0"/>
              <a:t>1.</a:t>
            </a:r>
            <a:r>
              <a:rPr lang="zh-CN" altLang="en-US" sz="1200" dirty="0" smtClean="0"/>
              <a:t> </a:t>
            </a:r>
            <a:r>
              <a:rPr lang="en-US" altLang="zh-CN" sz="1200" dirty="0" smtClean="0"/>
              <a:t>the</a:t>
            </a:r>
            <a:r>
              <a:rPr lang="zh-CN" altLang="en-US" sz="1200" dirty="0" smtClean="0"/>
              <a:t>  </a:t>
            </a:r>
            <a:r>
              <a:rPr lang="en-US" altLang="zh-CN" sz="1200" dirty="0" smtClean="0"/>
              <a:t>structure</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the</a:t>
            </a:r>
            <a:r>
              <a:rPr lang="zh-CN" altLang="en-US" sz="1200" dirty="0" smtClean="0"/>
              <a:t> </a:t>
            </a:r>
            <a:r>
              <a:rPr lang="en-US" altLang="zh-CN" sz="1200" dirty="0" smtClean="0"/>
              <a:t>quality</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smtClean="0"/>
              <a:t>errors</a:t>
            </a:r>
            <a:r>
              <a:rPr lang="zh-CN" altLang="en-US" sz="1200" dirty="0" smtClean="0"/>
              <a:t> ，</a:t>
            </a:r>
            <a:r>
              <a:rPr lang="en-US" altLang="zh-CN" sz="1200" dirty="0" smtClean="0"/>
              <a:t>missing</a:t>
            </a:r>
            <a:r>
              <a:rPr lang="zh-CN" altLang="en-US" sz="1200" dirty="0" smtClean="0"/>
              <a:t> </a:t>
            </a:r>
            <a:r>
              <a:rPr lang="en-US" altLang="zh-CN" sz="1200" dirty="0" smtClean="0"/>
              <a:t>observations</a:t>
            </a:r>
            <a:r>
              <a:rPr lang="zh-CN" altLang="en-US" sz="1200" dirty="0" smtClean="0"/>
              <a:t>，</a:t>
            </a:r>
            <a:r>
              <a:rPr lang="en-US" altLang="zh-CN" sz="1200" dirty="0" smtClean="0"/>
              <a:t>outliers</a:t>
            </a:r>
            <a:r>
              <a:rPr lang="en-US" altLang="zh-CN" dirty="0"/>
              <a:t/>
            </a:r>
            <a:br>
              <a:rPr lang="en-US" altLang="zh-CN" dirty="0"/>
            </a:br>
            <a:r>
              <a:rPr lang="en-US" altLang="zh-CN" sz="1200" dirty="0" smtClean="0"/>
              <a:t>3.</a:t>
            </a:r>
            <a:r>
              <a:rPr lang="zh-CN" altLang="en-US" sz="1200" dirty="0" smtClean="0"/>
              <a:t> </a:t>
            </a:r>
            <a:r>
              <a:rPr lang="en-US" altLang="zh-CN" sz="1200" dirty="0" smtClean="0"/>
              <a:t>descriptive</a:t>
            </a:r>
            <a:r>
              <a:rPr lang="zh-CN" altLang="en-US" sz="1200" dirty="0" smtClean="0"/>
              <a:t> </a:t>
            </a:r>
            <a:r>
              <a:rPr lang="en-US" altLang="zh-CN" sz="1200" dirty="0" smtClean="0"/>
              <a:t>statics</a:t>
            </a:r>
            <a:br>
              <a:rPr lang="en-US" altLang="zh-CN" sz="1200" dirty="0" smtClean="0"/>
            </a:br>
            <a:r>
              <a:rPr lang="en-US" altLang="zh-CN" sz="1200" dirty="0" smtClean="0"/>
              <a:t>4.</a:t>
            </a:r>
            <a:r>
              <a:rPr lang="zh-CN" altLang="en-US" sz="1200" dirty="0" smtClean="0"/>
              <a:t> </a:t>
            </a:r>
            <a:r>
              <a:rPr lang="en-US" altLang="zh-CN" sz="1200" dirty="0" smtClean="0"/>
              <a:t>graph</a:t>
            </a:r>
            <a:endParaRPr lang="en-US" altLang="zh-CN" sz="1200" dirty="0"/>
          </a:p>
          <a:p>
            <a:r>
              <a:rPr lang="en-US" altLang="zh-CN" dirty="0" smtClean="0"/>
              <a:t>Exploration</a:t>
            </a:r>
            <a:r>
              <a:rPr lang="zh-CN" altLang="en-US" dirty="0" smtClean="0"/>
              <a:t> </a:t>
            </a:r>
            <a:r>
              <a:rPr lang="en-US" altLang="zh-CN" dirty="0" smtClean="0"/>
              <a:t>data</a:t>
            </a:r>
            <a:r>
              <a:rPr lang="zh-CN" altLang="en-US" dirty="0" smtClean="0"/>
              <a:t>  </a:t>
            </a:r>
            <a:r>
              <a:rPr lang="en-US" altLang="zh-CN" dirty="0" smtClean="0"/>
              <a:t>analysis</a:t>
            </a:r>
            <a:br>
              <a:rPr lang="en-US" altLang="zh-CN" dirty="0" smtClean="0"/>
            </a:br>
            <a:r>
              <a:rPr lang="en-US" altLang="zh-CN" sz="1200" dirty="0" smtClean="0"/>
              <a:t>1.</a:t>
            </a:r>
            <a:r>
              <a:rPr lang="zh-CN" altLang="en-US" sz="1200" dirty="0" smtClean="0"/>
              <a:t> </a:t>
            </a:r>
            <a:r>
              <a:rPr lang="en-US" altLang="zh-CN" sz="1200" dirty="0" smtClean="0"/>
              <a:t>we</a:t>
            </a:r>
            <a:r>
              <a:rPr lang="zh-CN" altLang="en-US" sz="1200" dirty="0" smtClean="0"/>
              <a:t> </a:t>
            </a:r>
            <a:r>
              <a:rPr lang="en-US" altLang="zh-CN" sz="1200" dirty="0" smtClean="0"/>
              <a:t>often</a:t>
            </a:r>
            <a:r>
              <a:rPr lang="zh-CN" altLang="en-US" sz="1200" dirty="0" smtClean="0"/>
              <a:t> </a:t>
            </a:r>
            <a:r>
              <a:rPr lang="en-US" altLang="zh-CN" sz="1200" dirty="0" smtClean="0"/>
              <a:t>use</a:t>
            </a:r>
            <a:r>
              <a:rPr lang="zh-CN" altLang="en-US" sz="1200" dirty="0" smtClean="0"/>
              <a:t> </a:t>
            </a:r>
            <a:r>
              <a:rPr lang="en-US" altLang="zh-CN" sz="1200" dirty="0" smtClean="0"/>
              <a:t>data</a:t>
            </a:r>
            <a:r>
              <a:rPr lang="zh-CN" altLang="en-US" sz="1200" dirty="0" smtClean="0"/>
              <a:t> </a:t>
            </a:r>
            <a:r>
              <a:rPr lang="en-US" altLang="zh-CN" sz="1200" dirty="0" smtClean="0"/>
              <a:t>visualization</a:t>
            </a:r>
            <a:r>
              <a:rPr lang="zh-CN" altLang="en-US" sz="1200" dirty="0" smtClean="0"/>
              <a:t> </a:t>
            </a:r>
            <a:r>
              <a:rPr lang="en-US" altLang="zh-CN" sz="1200" dirty="0" smtClean="0"/>
              <a:t>techniques</a:t>
            </a:r>
            <a:br>
              <a:rPr lang="en-US" altLang="zh-CN" sz="1200" dirty="0" smtClean="0"/>
            </a:br>
            <a:r>
              <a:rPr lang="en-US" altLang="zh-CN" sz="1200" dirty="0" smtClean="0"/>
              <a:t>2.</a:t>
            </a:r>
            <a:r>
              <a:rPr lang="zh-CN" altLang="en-US" sz="1200" dirty="0" smtClean="0"/>
              <a:t> </a:t>
            </a:r>
            <a:r>
              <a:rPr lang="en-US" altLang="zh-CN" sz="1200" dirty="0" smtClean="0"/>
              <a:t>explore</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and</a:t>
            </a:r>
            <a:r>
              <a:rPr lang="zh-CN" altLang="en-US" sz="1200" dirty="0" smtClean="0"/>
              <a:t> </a:t>
            </a:r>
            <a:r>
              <a:rPr lang="en-US" altLang="zh-CN" sz="1200" dirty="0" smtClean="0"/>
              <a:t>formulate</a:t>
            </a:r>
            <a:r>
              <a:rPr lang="zh-CN" altLang="en-US" sz="1200" dirty="0" smtClean="0"/>
              <a:t> </a:t>
            </a:r>
            <a:r>
              <a:rPr lang="en-US" altLang="zh-CN" sz="1200" dirty="0" smtClean="0"/>
              <a:t>hypotheses</a:t>
            </a:r>
            <a:r>
              <a:rPr lang="zh-CN" altLang="en-US" sz="1200" dirty="0" smtClean="0"/>
              <a:t> </a:t>
            </a:r>
            <a:r>
              <a:rPr lang="en-US" altLang="zh-CN" sz="1200" dirty="0" smtClean="0"/>
              <a:t>that</a:t>
            </a:r>
            <a:r>
              <a:rPr lang="zh-CN" altLang="en-US" sz="1200" dirty="0" smtClean="0"/>
              <a:t> </a:t>
            </a:r>
            <a:r>
              <a:rPr lang="en-US" altLang="zh-CN" sz="1200" dirty="0" smtClean="0"/>
              <a:t>could</a:t>
            </a:r>
            <a:r>
              <a:rPr lang="zh-CN" altLang="en-US" sz="1200" dirty="0" smtClean="0"/>
              <a:t> </a:t>
            </a:r>
            <a:r>
              <a:rPr lang="en-US" altLang="zh-CN" sz="1200" dirty="0" smtClean="0"/>
              <a:t>lead</a:t>
            </a:r>
            <a:r>
              <a:rPr lang="zh-CN" altLang="en-US" sz="1200" dirty="0" smtClean="0"/>
              <a:t> </a:t>
            </a:r>
            <a:r>
              <a:rPr lang="en-US" altLang="zh-CN" sz="1200" dirty="0" smtClean="0"/>
              <a:t>to</a:t>
            </a:r>
            <a:r>
              <a:rPr lang="zh-CN" altLang="en-US" sz="1200" dirty="0" smtClean="0"/>
              <a:t> </a:t>
            </a:r>
            <a:r>
              <a:rPr lang="en-US" altLang="zh-CN" sz="1200" dirty="0" smtClean="0"/>
              <a:t>new</a:t>
            </a:r>
            <a:r>
              <a:rPr lang="zh-CN" altLang="en-US" sz="1200" dirty="0" smtClean="0"/>
              <a:t> </a:t>
            </a:r>
            <a:r>
              <a:rPr lang="en-US" altLang="zh-CN" sz="1200" dirty="0" smtClean="0"/>
              <a:t>data</a:t>
            </a:r>
            <a:r>
              <a:rPr lang="zh-CN" altLang="en-US" sz="1200" dirty="0" smtClean="0"/>
              <a:t> </a:t>
            </a:r>
            <a:r>
              <a:rPr lang="en-US" altLang="zh-CN" sz="1200" dirty="0" smtClean="0"/>
              <a:t>collection</a:t>
            </a:r>
            <a:r>
              <a:rPr lang="zh-CN" altLang="en-US" sz="1200" dirty="0" smtClean="0"/>
              <a:t>  </a:t>
            </a:r>
            <a:r>
              <a:rPr lang="en-US" altLang="zh-CN" sz="1200" dirty="0" smtClean="0"/>
              <a:t>and</a:t>
            </a:r>
            <a:r>
              <a:rPr lang="zh-CN" altLang="en-US" sz="1200" dirty="0" smtClean="0"/>
              <a:t> </a:t>
            </a:r>
            <a:r>
              <a:rPr lang="en-US" altLang="zh-CN" sz="1200" dirty="0" smtClean="0"/>
              <a:t>experiments</a:t>
            </a:r>
            <a:br>
              <a:rPr lang="en-US" altLang="zh-CN" sz="1200" dirty="0" smtClean="0"/>
            </a:br>
            <a:r>
              <a:rPr lang="en-US" altLang="zh-CN" sz="1200" dirty="0" smtClean="0"/>
              <a:t>3.</a:t>
            </a:r>
            <a:r>
              <a:rPr lang="zh-CN" altLang="en-US" sz="1200" dirty="0" smtClean="0"/>
              <a:t> </a:t>
            </a:r>
            <a:r>
              <a:rPr lang="en-US" altLang="zh-CN" sz="1200" dirty="0" smtClean="0"/>
              <a:t>in</a:t>
            </a:r>
            <a:r>
              <a:rPr lang="zh-CN" altLang="en-US" sz="1200" dirty="0" smtClean="0"/>
              <a:t> </a:t>
            </a:r>
            <a:r>
              <a:rPr lang="en-US" altLang="zh-CN" sz="1200" dirty="0" smtClean="0"/>
              <a:t>many</a:t>
            </a:r>
            <a:r>
              <a:rPr lang="zh-CN" altLang="en-US" sz="1200" dirty="0" smtClean="0"/>
              <a:t> </a:t>
            </a:r>
            <a:r>
              <a:rPr lang="en-US" altLang="zh-CN" sz="1200" dirty="0" err="1" smtClean="0"/>
              <a:t>inferencebook</a:t>
            </a:r>
            <a:r>
              <a:rPr lang="en-US" altLang="zh-CN" sz="1200" dirty="0" smtClean="0"/>
              <a:t>,</a:t>
            </a:r>
            <a:r>
              <a:rPr lang="zh-CN" altLang="en-US" sz="1200" dirty="0" smtClean="0"/>
              <a:t> </a:t>
            </a:r>
            <a:r>
              <a:rPr lang="en-US" altLang="zh-CN" sz="1200" dirty="0" err="1" smtClean="0"/>
              <a:t>eda</a:t>
            </a:r>
            <a:r>
              <a:rPr lang="zh-CN" altLang="en-US" sz="1200" dirty="0" smtClean="0"/>
              <a:t>  </a:t>
            </a:r>
            <a:r>
              <a:rPr lang="en-US" altLang="zh-CN" sz="1200" dirty="0" smtClean="0"/>
              <a:t>seems</a:t>
            </a:r>
            <a:r>
              <a:rPr lang="zh-CN" altLang="en-US" sz="1200" dirty="0" smtClean="0"/>
              <a:t> </a:t>
            </a:r>
            <a:r>
              <a:rPr lang="en-US" altLang="zh-CN" sz="1200" dirty="0" smtClean="0"/>
              <a:t>to</a:t>
            </a:r>
            <a:r>
              <a:rPr lang="zh-CN" altLang="en-US" sz="1200" dirty="0" smtClean="0"/>
              <a:t> </a:t>
            </a:r>
            <a:r>
              <a:rPr lang="en-US" altLang="zh-CN" sz="1200" dirty="0" smtClean="0"/>
              <a:t>encompass</a:t>
            </a:r>
            <a:r>
              <a:rPr lang="zh-CN" altLang="en-US" sz="1200" dirty="0" smtClean="0"/>
              <a:t> </a:t>
            </a:r>
            <a:r>
              <a:rPr lang="en-US" altLang="zh-CN" sz="1200" dirty="0" err="1" smtClean="0"/>
              <a:t>ida</a:t>
            </a:r>
            <a:r>
              <a:rPr lang="en-US" altLang="zh-CN" sz="1200" dirty="0" smtClean="0"/>
              <a:t>.</a:t>
            </a:r>
            <a:endParaRPr lang="en-US" altLang="zh-CN" sz="1200" dirty="0"/>
          </a:p>
          <a:p>
            <a:r>
              <a:rPr lang="en-US" altLang="zh-CN" dirty="0" smtClean="0"/>
              <a:t>Describe</a:t>
            </a:r>
            <a:r>
              <a:rPr lang="zh-CN" altLang="en-US" dirty="0" smtClean="0"/>
              <a:t> </a:t>
            </a:r>
            <a:r>
              <a:rPr lang="en-US" altLang="zh-CN" dirty="0" smtClean="0"/>
              <a:t>data</a:t>
            </a:r>
            <a:r>
              <a:rPr lang="en-US" altLang="zh-CN" sz="5400" dirty="0" smtClean="0"/>
              <a:t/>
            </a:r>
            <a:br>
              <a:rPr lang="en-US" altLang="zh-CN" sz="5400" dirty="0" smtClean="0"/>
            </a:br>
            <a:r>
              <a:rPr lang="en-US" altLang="zh-CN" sz="1200" dirty="0" smtClean="0"/>
              <a:t>1.</a:t>
            </a:r>
            <a:r>
              <a:rPr lang="zh-CN" altLang="en-US" sz="1200" dirty="0" smtClean="0"/>
              <a:t> </a:t>
            </a:r>
            <a:r>
              <a:rPr lang="en-US" altLang="zh-CN" sz="1200" dirty="0" smtClean="0"/>
              <a:t>descriptive</a:t>
            </a:r>
            <a:r>
              <a:rPr lang="zh-CN" altLang="en-US" sz="1200" dirty="0" smtClean="0"/>
              <a:t> </a:t>
            </a:r>
            <a:r>
              <a:rPr lang="en-US" altLang="zh-CN" sz="1200" dirty="0" err="1" smtClean="0"/>
              <a:t>statitcs</a:t>
            </a:r>
            <a:r>
              <a:rPr lang="en-US" altLang="zh-CN" sz="1200" dirty="0" smtClean="0">
                <a:sym typeface="Wingdings"/>
              </a:rPr>
              <a:t>(it</a:t>
            </a:r>
            <a:r>
              <a:rPr lang="zh-CN" altLang="en-US" sz="1200" dirty="0" smtClean="0">
                <a:sym typeface="Wingdings"/>
              </a:rPr>
              <a:t> </a:t>
            </a:r>
            <a:r>
              <a:rPr lang="en-US" altLang="zh-CN" sz="1200" dirty="0" smtClean="0">
                <a:sym typeface="Wingdings"/>
              </a:rPr>
              <a:t>is</a:t>
            </a:r>
            <a:r>
              <a:rPr lang="zh-CN" altLang="en-US" sz="1200" dirty="0" smtClean="0">
                <a:sym typeface="Wingdings"/>
              </a:rPr>
              <a:t> </a:t>
            </a:r>
            <a:r>
              <a:rPr lang="en-US" altLang="zh-CN" sz="1200" dirty="0" smtClean="0">
                <a:sym typeface="Wingdings"/>
              </a:rPr>
              <a:t>similar</a:t>
            </a:r>
            <a:r>
              <a:rPr lang="zh-CN" altLang="en-US" sz="1200" dirty="0" smtClean="0">
                <a:sym typeface="Wingdings"/>
              </a:rPr>
              <a:t> </a:t>
            </a:r>
            <a:r>
              <a:rPr lang="en-US" altLang="zh-CN" sz="1200" dirty="0" smtClean="0">
                <a:sym typeface="Wingdings"/>
              </a:rPr>
              <a:t>to</a:t>
            </a:r>
            <a:r>
              <a:rPr lang="zh-CN" altLang="en-US" sz="1200" dirty="0" smtClean="0">
                <a:sym typeface="Wingdings"/>
              </a:rPr>
              <a:t> </a:t>
            </a:r>
            <a:r>
              <a:rPr lang="en-US" altLang="zh-CN" sz="1200" dirty="0" smtClean="0">
                <a:sym typeface="Wingdings"/>
              </a:rPr>
              <a:t>“</a:t>
            </a:r>
            <a:r>
              <a:rPr lang="en-US" altLang="zh-CN" sz="1200" dirty="0" err="1" smtClean="0">
                <a:sym typeface="Wingdings"/>
              </a:rPr>
              <a:t>describe”method</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err="1" smtClean="0">
                <a:sym typeface="Wingdings"/>
              </a:rPr>
              <a:t>dataframe</a:t>
            </a:r>
            <a:r>
              <a:rPr lang="en-US" altLang="zh-CN" sz="1200" dirty="0" smtClean="0">
                <a:sym typeface="Wingdings"/>
              </a:rPr>
              <a:t>)</a:t>
            </a:r>
            <a:r>
              <a:rPr lang="en-US" altLang="zh-CN" dirty="0">
                <a:sym typeface="Wingdings"/>
              </a:rPr>
              <a:t/>
            </a:r>
            <a:br>
              <a:rPr lang="en-US" altLang="zh-CN" dirty="0">
                <a:sym typeface="Wingdings"/>
              </a:rPr>
            </a:br>
            <a:r>
              <a:rPr lang="en-US" altLang="zh-CN" sz="1200" dirty="0" smtClean="0">
                <a:sym typeface="Wingdings"/>
              </a:rPr>
              <a:t>2.</a:t>
            </a:r>
            <a:r>
              <a:rPr lang="zh-CN" altLang="en-US" sz="1200" dirty="0" smtClean="0">
                <a:sym typeface="Wingdings"/>
              </a:rPr>
              <a:t> </a:t>
            </a:r>
            <a:r>
              <a:rPr lang="en-US" altLang="zh-CN" sz="1200" dirty="0" smtClean="0">
                <a:sym typeface="Wingdings"/>
              </a:rPr>
              <a:t>the</a:t>
            </a:r>
            <a:r>
              <a:rPr lang="zh-CN" altLang="en-US" sz="1200" dirty="0" smtClean="0">
                <a:sym typeface="Wingdings"/>
              </a:rPr>
              <a:t> </a:t>
            </a:r>
            <a:r>
              <a:rPr lang="en-US" altLang="zh-CN" sz="1200" dirty="0" smtClean="0">
                <a:sym typeface="Wingdings"/>
              </a:rPr>
              <a:t>structure</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smtClean="0">
                <a:sym typeface="Wingdings"/>
              </a:rPr>
              <a:t>data</a:t>
            </a:r>
            <a:r>
              <a:rPr lang="zh-CN" altLang="en-US" sz="1200" dirty="0" smtClean="0">
                <a:sym typeface="Wingdings"/>
              </a:rPr>
              <a:t> </a:t>
            </a:r>
            <a:endParaRPr lang="en-US" altLang="zh-CN" sz="1200" dirty="0" smtClean="0">
              <a:sym typeface="Wingdings"/>
            </a:endParaRPr>
          </a:p>
          <a:p>
            <a:r>
              <a:rPr lang="en-US" altLang="zh-CN" dirty="0" err="1" smtClean="0">
                <a:sym typeface="Wingdings"/>
              </a:rPr>
              <a:t>Varialbes</a:t>
            </a:r>
            <a:r>
              <a:rPr lang="en-US" altLang="zh-CN" dirty="0" smtClean="0">
                <a:sym typeface="Wingdings"/>
              </a:rPr>
              <a:t>:</a:t>
            </a:r>
            <a:r>
              <a:rPr lang="zh-CN" altLang="en-US" dirty="0" smtClean="0">
                <a:sym typeface="Wingdings"/>
              </a:rPr>
              <a:t> </a:t>
            </a:r>
            <a:r>
              <a:rPr lang="en-US" altLang="zh-CN" dirty="0" smtClean="0">
                <a:sym typeface="Wingdings"/>
              </a:rPr>
              <a:t>categorical</a:t>
            </a:r>
            <a:r>
              <a:rPr lang="zh-CN" altLang="en-US" dirty="0" smtClean="0">
                <a:sym typeface="Wingdings"/>
              </a:rPr>
              <a:t> </a:t>
            </a:r>
            <a:r>
              <a:rPr lang="en-US" altLang="zh-CN" dirty="0" err="1" smtClean="0">
                <a:sym typeface="Wingdings"/>
              </a:rPr>
              <a:t>variables;ordinal</a:t>
            </a:r>
            <a:r>
              <a:rPr lang="zh-CN" altLang="en-US" dirty="0" smtClean="0">
                <a:sym typeface="Wingdings"/>
              </a:rPr>
              <a:t> </a:t>
            </a:r>
            <a:r>
              <a:rPr lang="en-US" altLang="zh-CN" dirty="0" smtClean="0">
                <a:sym typeface="Wingdings"/>
              </a:rPr>
              <a:t>variable(which</a:t>
            </a:r>
            <a:r>
              <a:rPr lang="zh-CN" altLang="en-US" dirty="0" smtClean="0">
                <a:sym typeface="Wingdings"/>
              </a:rPr>
              <a:t> </a:t>
            </a:r>
            <a:r>
              <a:rPr lang="en-US" altLang="zh-CN" dirty="0" smtClean="0">
                <a:sym typeface="Wingdings"/>
              </a:rPr>
              <a:t>has</a:t>
            </a:r>
            <a:r>
              <a:rPr lang="zh-CN" altLang="en-US" dirty="0" smtClean="0">
                <a:sym typeface="Wingdings"/>
              </a:rPr>
              <a:t> </a:t>
            </a:r>
            <a:r>
              <a:rPr lang="en-US" altLang="zh-CN" dirty="0" smtClean="0">
                <a:sym typeface="Wingdings"/>
              </a:rPr>
              <a:t>order);continuous</a:t>
            </a:r>
            <a:r>
              <a:rPr lang="zh-CN" altLang="en-US" dirty="0" smtClean="0">
                <a:sym typeface="Wingdings"/>
              </a:rPr>
              <a:t> </a:t>
            </a:r>
            <a:r>
              <a:rPr lang="en-US" altLang="zh-CN" dirty="0" smtClean="0">
                <a:sym typeface="Wingdings"/>
              </a:rPr>
              <a:t>variable.</a:t>
            </a:r>
          </a:p>
        </p:txBody>
      </p:sp>
    </p:spTree>
    <p:extLst>
      <p:ext uri="{BB962C8B-B14F-4D97-AF65-F5344CB8AC3E}">
        <p14:creationId xmlns:p14="http://schemas.microsoft.com/office/powerpoint/2010/main" val="43740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preparation——data</a:t>
            </a:r>
            <a:r>
              <a:rPr lang="zh-CN" altLang="en-US" dirty="0" smtClean="0"/>
              <a:t> </a:t>
            </a:r>
            <a:r>
              <a:rPr lang="en-US" altLang="zh-CN" dirty="0" smtClean="0"/>
              <a:t>preprocessing</a:t>
            </a:r>
            <a:endParaRPr lang="en-US" dirty="0"/>
          </a:p>
        </p:txBody>
      </p:sp>
      <p:sp>
        <p:nvSpPr>
          <p:cNvPr id="3" name="Content Placeholder 2"/>
          <p:cNvSpPr>
            <a:spLocks noGrp="1"/>
          </p:cNvSpPr>
          <p:nvPr>
            <p:ph idx="1"/>
          </p:nvPr>
        </p:nvSpPr>
        <p:spPr/>
        <p:txBody>
          <a:bodyPr/>
          <a:lstStyle/>
          <a:p>
            <a:r>
              <a:rPr lang="en-US" altLang="zh-CN" dirty="0" smtClean="0"/>
              <a:t>Contains</a:t>
            </a:r>
            <a:r>
              <a:rPr lang="zh-CN" altLang="en-US" dirty="0" smtClean="0"/>
              <a:t> </a:t>
            </a:r>
            <a:r>
              <a:rPr lang="en-US" altLang="zh-CN" dirty="0" smtClean="0"/>
              <a:t>all</a:t>
            </a:r>
            <a:r>
              <a:rPr lang="zh-CN" altLang="en-US" dirty="0" smtClean="0"/>
              <a:t> </a:t>
            </a:r>
            <a:r>
              <a:rPr lang="en-US" altLang="zh-CN" dirty="0" smtClean="0"/>
              <a:t>activities</a:t>
            </a:r>
            <a:r>
              <a:rPr lang="zh-CN" altLang="en-US" dirty="0" smtClean="0"/>
              <a:t> </a:t>
            </a:r>
            <a:r>
              <a:rPr lang="en-US" altLang="zh-CN" dirty="0" smtClean="0"/>
              <a:t>to</a:t>
            </a:r>
            <a:r>
              <a:rPr lang="zh-CN" altLang="en-US" dirty="0" smtClean="0"/>
              <a:t> </a:t>
            </a:r>
            <a:r>
              <a:rPr lang="en-US" altLang="zh-CN" dirty="0" smtClean="0"/>
              <a:t>construct</a:t>
            </a:r>
            <a:r>
              <a:rPr lang="zh-CN" altLang="en-US" dirty="0" smtClean="0"/>
              <a:t> </a:t>
            </a:r>
            <a:r>
              <a:rPr lang="en-US" altLang="zh-CN" dirty="0" smtClean="0"/>
              <a:t>final</a:t>
            </a:r>
            <a:r>
              <a:rPr lang="zh-CN" altLang="en-US" dirty="0" smtClean="0"/>
              <a:t> </a:t>
            </a:r>
            <a:r>
              <a:rPr lang="en-US" altLang="zh-CN" dirty="0" smtClean="0"/>
              <a:t>dataset</a:t>
            </a:r>
            <a:r>
              <a:rPr lang="zh-CN" altLang="en-US" dirty="0" smtClean="0"/>
              <a:t> </a:t>
            </a:r>
            <a:r>
              <a:rPr lang="en-US" altLang="zh-CN" dirty="0" smtClean="0"/>
              <a:t>from</a:t>
            </a:r>
            <a:r>
              <a:rPr lang="zh-CN" altLang="en-US" dirty="0" smtClean="0"/>
              <a:t> </a:t>
            </a:r>
            <a:r>
              <a:rPr lang="en-US" altLang="zh-CN" dirty="0" smtClean="0"/>
              <a:t>initial</a:t>
            </a:r>
            <a:r>
              <a:rPr lang="zh-CN" altLang="en-US" dirty="0" smtClean="0"/>
              <a:t> </a:t>
            </a:r>
            <a:r>
              <a:rPr lang="en-US" altLang="zh-CN" dirty="0" smtClean="0"/>
              <a:t>raw</a:t>
            </a:r>
            <a:r>
              <a:rPr lang="zh-CN" altLang="en-US" dirty="0" smtClean="0"/>
              <a:t> </a:t>
            </a:r>
            <a:r>
              <a:rPr lang="en-US" altLang="zh-CN" dirty="0" smtClean="0"/>
              <a:t>data.</a:t>
            </a:r>
          </a:p>
          <a:p>
            <a:r>
              <a:rPr lang="en-US" altLang="zh-CN" dirty="0" smtClean="0"/>
              <a:t>Data</a:t>
            </a:r>
            <a:r>
              <a:rPr lang="zh-CN" altLang="en-US" dirty="0" smtClean="0"/>
              <a:t> </a:t>
            </a:r>
            <a:r>
              <a:rPr lang="en-US" altLang="zh-CN" dirty="0" smtClean="0"/>
              <a:t>preparation</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likely</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preformed</a:t>
            </a:r>
            <a:r>
              <a:rPr lang="zh-CN" altLang="en-US" dirty="0" smtClean="0"/>
              <a:t> </a:t>
            </a:r>
            <a:r>
              <a:rPr lang="en-US" altLang="zh-CN" dirty="0" smtClean="0"/>
              <a:t>multiple</a:t>
            </a:r>
            <a:r>
              <a:rPr lang="zh-CN" altLang="en-US" dirty="0" smtClean="0"/>
              <a:t> </a:t>
            </a:r>
            <a:r>
              <a:rPr lang="en-US" altLang="zh-CN" dirty="0" smtClean="0"/>
              <a:t>times,</a:t>
            </a:r>
            <a:r>
              <a:rPr lang="zh-CN" altLang="en-US" dirty="0" smtClean="0"/>
              <a:t> </a:t>
            </a:r>
            <a:r>
              <a:rPr lang="en-US" altLang="zh-CN" dirty="0" smtClean="0"/>
              <a:t>and</a:t>
            </a:r>
            <a:r>
              <a:rPr lang="zh-CN" altLang="en-US" dirty="0" smtClean="0"/>
              <a:t> </a:t>
            </a:r>
            <a:r>
              <a:rPr lang="en-US" altLang="zh-CN" dirty="0" smtClean="0"/>
              <a:t>no</a:t>
            </a:r>
            <a:r>
              <a:rPr lang="zh-CN" altLang="en-US" dirty="0" smtClean="0"/>
              <a:t> </a:t>
            </a:r>
            <a:r>
              <a:rPr lang="en-US" altLang="zh-CN" dirty="0" smtClean="0"/>
              <a:t>t</a:t>
            </a:r>
            <a:r>
              <a:rPr lang="zh-CN" altLang="en-US" dirty="0" smtClean="0"/>
              <a:t> </a:t>
            </a:r>
            <a:r>
              <a:rPr lang="en-US" altLang="zh-CN" dirty="0" smtClean="0"/>
              <a:t>in</a:t>
            </a:r>
            <a:r>
              <a:rPr lang="zh-CN" altLang="en-US" dirty="0" smtClean="0"/>
              <a:t> </a:t>
            </a:r>
            <a:r>
              <a:rPr lang="en-US" altLang="zh-CN" dirty="0" smtClean="0"/>
              <a:t>any</a:t>
            </a:r>
            <a:r>
              <a:rPr lang="zh-CN" altLang="en-US" dirty="0" smtClean="0"/>
              <a:t> </a:t>
            </a:r>
            <a:r>
              <a:rPr lang="en-US" altLang="zh-CN" dirty="0" smtClean="0"/>
              <a:t>prescribed</a:t>
            </a:r>
            <a:r>
              <a:rPr lang="zh-CN" altLang="en-US" dirty="0" smtClean="0"/>
              <a:t> </a:t>
            </a:r>
            <a:r>
              <a:rPr lang="en-US" altLang="zh-CN" dirty="0" smtClean="0"/>
              <a:t>order</a:t>
            </a:r>
          </a:p>
          <a:p>
            <a:r>
              <a:rPr lang="en-US" altLang="zh-CN" dirty="0" smtClean="0"/>
              <a:t>The</a:t>
            </a:r>
            <a:r>
              <a:rPr lang="zh-CN" altLang="en-US" dirty="0" smtClean="0"/>
              <a:t> </a:t>
            </a:r>
            <a:r>
              <a:rPr lang="en-US" altLang="zh-CN" dirty="0" smtClean="0"/>
              <a:t>most</a:t>
            </a:r>
            <a:r>
              <a:rPr lang="zh-CN" altLang="en-US" dirty="0" smtClean="0"/>
              <a:t> </a:t>
            </a:r>
            <a:r>
              <a:rPr lang="en-US" altLang="zh-CN" dirty="0" smtClean="0"/>
              <a:t>time-consuming.</a:t>
            </a:r>
          </a:p>
          <a:p>
            <a:r>
              <a:rPr lang="en-US" altLang="zh-CN" dirty="0" smtClean="0"/>
              <a:t>Kinds</a:t>
            </a:r>
            <a:r>
              <a:rPr lang="zh-CN" altLang="en-US" dirty="0" smtClean="0"/>
              <a:t> </a:t>
            </a:r>
            <a:r>
              <a:rPr lang="en-US" altLang="zh-CN" dirty="0" smtClean="0"/>
              <a:t>of</a:t>
            </a:r>
            <a:r>
              <a:rPr lang="zh-CN" altLang="en-US" dirty="0" smtClean="0"/>
              <a:t> </a:t>
            </a:r>
            <a:r>
              <a:rPr lang="en-US" altLang="zh-CN" dirty="0" smtClean="0"/>
              <a:t>Dirty</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
            </a:r>
            <a:br>
              <a:rPr lang="en-US" altLang="zh-CN" dirty="0" smtClean="0"/>
            </a:br>
            <a:r>
              <a:rPr lang="en-US" altLang="zh-CN" sz="1200" dirty="0" smtClean="0"/>
              <a:t>1.</a:t>
            </a:r>
            <a:r>
              <a:rPr lang="zh-CN" altLang="en-US" sz="1200" dirty="0" smtClean="0"/>
              <a:t> </a:t>
            </a:r>
            <a:r>
              <a:rPr lang="en-US" altLang="zh-CN" sz="1200" dirty="0" smtClean="0"/>
              <a:t>invalid</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formats</a:t>
            </a:r>
            <a:r>
              <a:rPr lang="zh-CN" altLang="en-US" sz="1200" dirty="0" smtClean="0"/>
              <a:t> </a:t>
            </a:r>
            <a:r>
              <a:rPr lang="en-US" altLang="zh-CN" sz="1200" dirty="0" smtClean="0"/>
              <a:t>,</a:t>
            </a:r>
            <a:r>
              <a:rPr lang="zh-CN" altLang="en-US" sz="1200" dirty="0" smtClean="0"/>
              <a:t> </a:t>
            </a:r>
            <a:r>
              <a:rPr lang="en-US" altLang="zh-CN" sz="1200" dirty="0" smtClean="0"/>
              <a:t>attributes</a:t>
            </a:r>
            <a:r>
              <a:rPr lang="zh-CN" altLang="en-US" sz="1200" dirty="0" smtClean="0"/>
              <a:t> </a:t>
            </a:r>
            <a:r>
              <a:rPr lang="en-US" altLang="zh-CN" sz="1200" dirty="0" smtClean="0"/>
              <a:t>dependencies(if</a:t>
            </a:r>
            <a:r>
              <a:rPr lang="zh-CN" altLang="en-US" sz="1200" dirty="0" smtClean="0"/>
              <a:t> </a:t>
            </a:r>
            <a:r>
              <a:rPr lang="en-US" altLang="zh-CN" sz="1200" dirty="0" err="1" smtClean="0"/>
              <a:t>sb</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a</a:t>
            </a:r>
            <a:r>
              <a:rPr lang="zh-CN" altLang="en-US" sz="1200" dirty="0" smtClean="0"/>
              <a:t> </a:t>
            </a:r>
            <a:r>
              <a:rPr lang="en-US" altLang="zh-CN" sz="1200" dirty="0" err="1" smtClean="0"/>
              <a:t>teacher,he</a:t>
            </a:r>
            <a:r>
              <a:rPr lang="zh-CN" altLang="en-US" sz="1200" dirty="0" smtClean="0"/>
              <a:t> </a:t>
            </a:r>
            <a:r>
              <a:rPr lang="en-US" altLang="zh-CN" sz="1200" dirty="0" smtClean="0"/>
              <a:t>or</a:t>
            </a:r>
            <a:r>
              <a:rPr lang="zh-CN" altLang="en-US" sz="1200" dirty="0" smtClean="0"/>
              <a:t> </a:t>
            </a:r>
            <a:r>
              <a:rPr lang="en-US" altLang="zh-CN" sz="1200" dirty="0" smtClean="0"/>
              <a:t>she</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have</a:t>
            </a:r>
            <a:r>
              <a:rPr lang="zh-CN" altLang="en-US" sz="1200" dirty="0" smtClean="0"/>
              <a:t> </a:t>
            </a:r>
            <a:r>
              <a:rPr lang="en-US" altLang="zh-CN" sz="1200" dirty="0" smtClean="0"/>
              <a:t>students),</a:t>
            </a:r>
            <a:r>
              <a:rPr lang="zh-CN" altLang="en-US" sz="1200" dirty="0" smtClean="0"/>
              <a:t> </a:t>
            </a:r>
            <a:r>
              <a:rPr lang="en-US" altLang="zh-CN" sz="1200" dirty="0" smtClean="0"/>
              <a:t>uniqueness(id</a:t>
            </a:r>
            <a:r>
              <a:rPr lang="zh-CN" altLang="en-US" sz="1200" dirty="0" smtClean="0"/>
              <a:t> </a:t>
            </a:r>
            <a:r>
              <a:rPr lang="en-US" altLang="zh-CN" sz="1200" dirty="0" smtClean="0"/>
              <a:t>must</a:t>
            </a:r>
            <a:r>
              <a:rPr lang="zh-CN" altLang="en-US" sz="1200" dirty="0" smtClean="0"/>
              <a:t> </a:t>
            </a:r>
            <a:r>
              <a:rPr lang="en-US" altLang="zh-CN" sz="1200" dirty="0" smtClean="0"/>
              <a:t>special)</a:t>
            </a:r>
            <a:r>
              <a:rPr lang="zh-CN" altLang="en-US" sz="1200" dirty="0" smtClean="0"/>
              <a:t> </a:t>
            </a:r>
            <a:r>
              <a:rPr lang="en-US" altLang="zh-CN" sz="1200" dirty="0" smtClean="0"/>
              <a:t>,</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misspelling</a:t>
            </a:r>
            <a:r>
              <a:rPr lang="zh-CN" altLang="en-US" sz="1200" dirty="0" smtClean="0"/>
              <a:t> </a:t>
            </a:r>
            <a:r>
              <a:rPr lang="en-US" altLang="zh-CN" sz="1200" dirty="0" smtClean="0"/>
              <a:t>,</a:t>
            </a:r>
            <a:r>
              <a:rPr lang="zh-CN" altLang="en-US" sz="1200" dirty="0" smtClean="0"/>
              <a:t> </a:t>
            </a:r>
            <a:r>
              <a:rPr lang="en-US" altLang="zh-CN" sz="1200" dirty="0" smtClean="0"/>
              <a:t>misfiled</a:t>
            </a:r>
            <a:r>
              <a:rPr lang="zh-CN" altLang="en-US" sz="1200" dirty="0" smtClean="0"/>
              <a:t> </a:t>
            </a:r>
            <a:r>
              <a:rPr lang="en-US" altLang="zh-CN" sz="1200" dirty="0" smtClean="0"/>
              <a:t>values(city</a:t>
            </a:r>
            <a:r>
              <a:rPr lang="zh-CN" altLang="en-US" sz="1200" dirty="0" smtClean="0"/>
              <a:t> </a:t>
            </a:r>
            <a:r>
              <a:rPr lang="en-US" altLang="zh-CN" sz="1200" dirty="0" smtClean="0"/>
              <a:t>column</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be</a:t>
            </a:r>
            <a:r>
              <a:rPr lang="zh-CN" altLang="en-US" sz="1200" dirty="0" smtClean="0"/>
              <a:t> </a:t>
            </a:r>
            <a:r>
              <a:rPr lang="en-US" altLang="zh-CN" sz="1200" dirty="0" smtClean="0"/>
              <a:t>country)</a:t>
            </a:r>
          </a:p>
          <a:p>
            <a:r>
              <a:rPr lang="en-US" altLang="zh-CN" dirty="0" smtClean="0"/>
              <a:t>Preprocess</a:t>
            </a:r>
            <a:r>
              <a:rPr lang="zh-CN" altLang="en-US" dirty="0" smtClean="0"/>
              <a:t> </a:t>
            </a:r>
            <a:r>
              <a:rPr lang="en-US" altLang="zh-CN" dirty="0" smtClean="0"/>
              <a:t>data</a:t>
            </a:r>
            <a:r>
              <a:rPr lang="en-US" altLang="zh-CN" dirty="0"/>
              <a:t/>
            </a:r>
            <a:br>
              <a:rPr lang="en-US" altLang="zh-CN" dirty="0"/>
            </a:br>
            <a:r>
              <a:rPr lang="en-US" altLang="zh-CN" sz="1200" dirty="0" smtClean="0"/>
              <a:t>1.</a:t>
            </a:r>
            <a:r>
              <a:rPr lang="zh-CN" altLang="en-US" sz="1200" dirty="0" smtClean="0"/>
              <a:t> </a:t>
            </a:r>
            <a:r>
              <a:rPr lang="en-US" altLang="zh-CN" sz="1200" dirty="0" smtClean="0"/>
              <a:t>data</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fill</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noisy/outliers</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data</a:t>
            </a:r>
            <a:r>
              <a:rPr lang="zh-CN" altLang="en-US" sz="1200" dirty="0" smtClean="0"/>
              <a:t> </a:t>
            </a:r>
            <a:r>
              <a:rPr lang="en-US" altLang="zh-CN" sz="1200" dirty="0" smtClean="0"/>
              <a:t>normalization</a:t>
            </a:r>
            <a:r>
              <a:rPr lang="zh-CN" altLang="en-US" sz="1200" dirty="0" smtClean="0"/>
              <a:t> </a:t>
            </a:r>
            <a:r>
              <a:rPr lang="en-US" altLang="zh-CN" sz="1200" dirty="0" smtClean="0"/>
              <a:t>:</a:t>
            </a:r>
            <a:r>
              <a:rPr lang="zh-CN" altLang="en-US" sz="1200" dirty="0" smtClean="0"/>
              <a:t> </a:t>
            </a:r>
            <a:r>
              <a:rPr lang="en-US" altLang="zh-CN" sz="1200" dirty="0" smtClean="0"/>
              <a:t>normalize</a:t>
            </a:r>
            <a:r>
              <a:rPr lang="zh-CN" altLang="en-US" sz="1200" dirty="0" smtClean="0"/>
              <a:t>  </a:t>
            </a:r>
            <a:r>
              <a:rPr lang="en-US" altLang="zh-CN" sz="1200" dirty="0" smtClean="0"/>
              <a:t>data</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dimensions</a:t>
            </a:r>
            <a:r>
              <a:rPr lang="zh-CN" altLang="en-US" sz="1200" dirty="0" smtClean="0"/>
              <a:t> </a:t>
            </a:r>
            <a:r>
              <a:rPr lang="en-US" altLang="zh-CN" sz="1200" dirty="0" smtClean="0"/>
              <a:t>and</a:t>
            </a:r>
            <a:r>
              <a:rPr lang="zh-CN" altLang="en-US" sz="1200" dirty="0" smtClean="0"/>
              <a:t> </a:t>
            </a:r>
            <a:r>
              <a:rPr lang="en-US" altLang="zh-CN" sz="1200" dirty="0" smtClean="0"/>
              <a:t>noise.</a:t>
            </a:r>
            <a:br>
              <a:rPr lang="en-US" altLang="zh-CN" sz="1200" dirty="0" smtClean="0"/>
            </a:br>
            <a:r>
              <a:rPr lang="en-US" altLang="zh-CN" sz="1200" dirty="0" smtClean="0"/>
              <a:t>3.</a:t>
            </a:r>
            <a:r>
              <a:rPr lang="zh-CN" altLang="en-US" sz="1200" dirty="0" smtClean="0"/>
              <a:t> </a:t>
            </a:r>
            <a:r>
              <a:rPr lang="en-US" altLang="zh-CN" sz="1200" dirty="0" smtClean="0"/>
              <a:t>data</a:t>
            </a:r>
            <a:r>
              <a:rPr lang="zh-CN" altLang="en-US" sz="1200" dirty="0" smtClean="0"/>
              <a:t> </a:t>
            </a:r>
            <a:r>
              <a:rPr lang="en-US" altLang="zh-CN" sz="1200" dirty="0" smtClean="0"/>
              <a:t>discretization</a:t>
            </a:r>
            <a:r>
              <a:rPr lang="zh-CN" altLang="en-US" sz="1200" dirty="0" smtClean="0"/>
              <a:t>  </a:t>
            </a:r>
            <a:r>
              <a:rPr lang="en-US" altLang="zh-CN" sz="1200" dirty="0" smtClean="0"/>
              <a:t>:</a:t>
            </a:r>
            <a:r>
              <a:rPr lang="zh-CN" altLang="en-US" sz="1200" dirty="0" smtClean="0"/>
              <a:t> </a:t>
            </a:r>
            <a:r>
              <a:rPr lang="en-US" altLang="zh-CN" sz="1200" dirty="0" smtClean="0"/>
              <a:t>convert</a:t>
            </a:r>
            <a:r>
              <a:rPr lang="zh-CN" altLang="en-US" sz="1200" dirty="0" smtClean="0"/>
              <a:t> </a:t>
            </a:r>
            <a:r>
              <a:rPr lang="en-US" altLang="zh-CN" sz="1200" dirty="0" smtClean="0"/>
              <a:t>continuous</a:t>
            </a:r>
            <a:r>
              <a:rPr lang="zh-CN" altLang="en-US" sz="1200" dirty="0" smtClean="0"/>
              <a:t> </a:t>
            </a:r>
            <a:r>
              <a:rPr lang="en-US" altLang="zh-CN" sz="1200" dirty="0"/>
              <a:t>attributes </a:t>
            </a:r>
            <a:r>
              <a:rPr lang="en-US" altLang="zh-CN" sz="1200" dirty="0" smtClean="0"/>
              <a:t>to</a:t>
            </a:r>
            <a:r>
              <a:rPr lang="zh-CN" altLang="en-US" sz="1200" dirty="0" smtClean="0"/>
              <a:t> </a:t>
            </a:r>
            <a:r>
              <a:rPr lang="en-US" altLang="zh-CN" sz="1200" dirty="0" smtClean="0"/>
              <a:t>categorical</a:t>
            </a:r>
            <a:r>
              <a:rPr lang="zh-CN" altLang="en-US" sz="1200" dirty="0" smtClean="0"/>
              <a:t> </a:t>
            </a:r>
            <a:r>
              <a:rPr lang="en-US" altLang="zh-CN" sz="1200" dirty="0" smtClean="0"/>
              <a:t>attributes</a:t>
            </a:r>
            <a:r>
              <a:rPr lang="zh-CN" altLang="en-US" sz="1200" dirty="0" smtClean="0"/>
              <a:t> </a:t>
            </a:r>
            <a:r>
              <a:rPr lang="en-US" altLang="zh-CN" sz="1200" dirty="0" smtClean="0"/>
              <a:t>for</a:t>
            </a:r>
            <a:r>
              <a:rPr lang="zh-CN" altLang="en-US" sz="1200" dirty="0" smtClean="0"/>
              <a:t> </a:t>
            </a:r>
            <a:r>
              <a:rPr lang="en-US" altLang="zh-CN" sz="1200" dirty="0" smtClean="0"/>
              <a:t>ease</a:t>
            </a:r>
            <a:r>
              <a:rPr lang="zh-CN" altLang="en-US" sz="1200" dirty="0" smtClean="0"/>
              <a:t> </a:t>
            </a:r>
            <a:r>
              <a:rPr lang="en-US" altLang="zh-CN" sz="1200" dirty="0" smtClean="0"/>
              <a:t>use</a:t>
            </a:r>
            <a:r>
              <a:rPr lang="zh-CN" altLang="en-US" sz="1200" dirty="0" smtClean="0"/>
              <a:t> </a:t>
            </a:r>
            <a:r>
              <a:rPr lang="en-US" altLang="zh-CN" sz="1200" dirty="0" smtClean="0"/>
              <a:t>of</a:t>
            </a:r>
            <a:r>
              <a:rPr lang="zh-CN" altLang="en-US" sz="1200" dirty="0" smtClean="0"/>
              <a:t> </a:t>
            </a:r>
            <a:r>
              <a:rPr lang="en-US" altLang="zh-CN" sz="1200" dirty="0" smtClean="0"/>
              <a:t>certain</a:t>
            </a:r>
            <a:r>
              <a:rPr lang="zh-CN" altLang="en-US" sz="1200" dirty="0" smtClean="0"/>
              <a:t> </a:t>
            </a:r>
            <a:r>
              <a:rPr lang="en-US" altLang="zh-CN" sz="1200" dirty="0" smtClean="0"/>
              <a:t>machine</a:t>
            </a:r>
            <a:r>
              <a:rPr lang="zh-CN" altLang="en-US" sz="1200" dirty="0" smtClean="0"/>
              <a:t> </a:t>
            </a:r>
            <a:r>
              <a:rPr lang="en-US" altLang="zh-CN" sz="1200" dirty="0" smtClean="0"/>
              <a:t>learning</a:t>
            </a:r>
            <a:r>
              <a:rPr lang="zh-CN" altLang="en-US" sz="1200" dirty="0" smtClean="0"/>
              <a:t> </a:t>
            </a:r>
            <a:r>
              <a:rPr lang="en-US" altLang="zh-CN" sz="1200" dirty="0" smtClean="0"/>
              <a:t>algorithm.</a:t>
            </a:r>
            <a:br>
              <a:rPr lang="en-US" altLang="zh-CN" sz="1200" dirty="0" smtClean="0"/>
            </a:br>
            <a:r>
              <a:rPr lang="en-US" altLang="zh-CN" sz="1200" dirty="0" smtClean="0"/>
              <a:t>4.</a:t>
            </a:r>
            <a:r>
              <a:rPr lang="zh-CN" altLang="en-US" sz="1200" dirty="0" smtClean="0"/>
              <a:t> </a:t>
            </a:r>
            <a:r>
              <a:rPr lang="en-US" altLang="zh-CN" sz="1200" dirty="0" smtClean="0"/>
              <a:t>Text</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embedded</a:t>
            </a:r>
            <a:r>
              <a:rPr lang="zh-CN" altLang="en-US" sz="1200" dirty="0" smtClean="0"/>
              <a:t> </a:t>
            </a:r>
            <a:r>
              <a:rPr lang="en-US" altLang="zh-CN" sz="1200" dirty="0" smtClean="0"/>
              <a:t>characters</a:t>
            </a:r>
            <a:r>
              <a:rPr lang="en-US" altLang="zh-CN" dirty="0" smtClean="0"/>
              <a:t/>
            </a:r>
            <a:br>
              <a:rPr lang="en-US" altLang="zh-CN" dirty="0" smtClean="0"/>
            </a:br>
            <a:r>
              <a:rPr lang="en-US" altLang="zh-CN" sz="1200" dirty="0" smtClean="0"/>
              <a:t>5.</a:t>
            </a:r>
            <a:r>
              <a:rPr lang="zh-CN" altLang="en-US" sz="1200" dirty="0" smtClean="0"/>
              <a:t> </a:t>
            </a:r>
            <a:r>
              <a:rPr lang="en-US" altLang="zh-CN" sz="1200" dirty="0" smtClean="0"/>
              <a:t>data</a:t>
            </a:r>
            <a:r>
              <a:rPr lang="zh-CN" altLang="en-US" sz="1200" dirty="0" smtClean="0"/>
              <a:t> </a:t>
            </a:r>
            <a:r>
              <a:rPr lang="en-US" altLang="zh-CN" sz="1200" dirty="0" smtClean="0"/>
              <a:t>reduction:</a:t>
            </a:r>
            <a:r>
              <a:rPr lang="zh-CN" altLang="en-US" sz="1200" dirty="0" smtClean="0"/>
              <a:t> </a:t>
            </a:r>
            <a:r>
              <a:rPr lang="en-US" altLang="zh-CN" sz="1200" dirty="0" smtClean="0"/>
              <a:t>sample</a:t>
            </a:r>
            <a:r>
              <a:rPr lang="zh-CN" altLang="en-US" sz="1200" dirty="0" smtClean="0"/>
              <a:t> </a:t>
            </a:r>
            <a:r>
              <a:rPr lang="en-US" altLang="zh-CN" sz="1200" dirty="0" smtClean="0"/>
              <a:t>data</a:t>
            </a:r>
            <a:r>
              <a:rPr lang="zh-CN" altLang="en-US" sz="1200" dirty="0" smtClean="0"/>
              <a:t> </a:t>
            </a:r>
            <a:r>
              <a:rPr lang="en-US" altLang="zh-CN" sz="1200" dirty="0" smtClean="0"/>
              <a:t>or</a:t>
            </a:r>
            <a:r>
              <a:rPr lang="zh-CN" altLang="en-US" sz="1200" dirty="0" smtClean="0"/>
              <a:t> </a:t>
            </a:r>
            <a:r>
              <a:rPr lang="en-US" altLang="zh-CN" sz="1200" dirty="0" smtClean="0"/>
              <a:t>attributes</a:t>
            </a:r>
            <a:br>
              <a:rPr lang="en-US" altLang="zh-CN" sz="1200" dirty="0" smtClean="0"/>
            </a:br>
            <a:endParaRPr lang="en-US" altLang="zh-CN" sz="1200" dirty="0" smtClean="0"/>
          </a:p>
        </p:txBody>
      </p:sp>
    </p:spTree>
    <p:extLst>
      <p:ext uri="{BB962C8B-B14F-4D97-AF65-F5344CB8AC3E}">
        <p14:creationId xmlns:p14="http://schemas.microsoft.com/office/powerpoint/2010/main" val="115557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5049</TotalTime>
  <Words>2813</Words>
  <Application>Microsoft Office PowerPoint</Application>
  <PresentationFormat>宽屏</PresentationFormat>
  <Paragraphs>211</Paragraphs>
  <Slides>38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DengXian</vt:lpstr>
      <vt:lpstr>DengXian Light</vt:lpstr>
      <vt:lpstr>Arial</vt:lpstr>
      <vt:lpstr>Calibri</vt:lpstr>
      <vt:lpstr>Calibri Light</vt:lpstr>
      <vt:lpstr>Mangal</vt:lpstr>
      <vt:lpstr>Wingdings</vt:lpstr>
      <vt:lpstr>Office Theme</vt:lpstr>
      <vt:lpstr>Getting started with machine learning</vt:lpstr>
      <vt:lpstr>PowerPoint 演示文稿</vt:lpstr>
      <vt:lpstr> when  should we use machine learning</vt:lpstr>
      <vt:lpstr>PowerPoint 演示文稿</vt:lpstr>
      <vt:lpstr>Understand the business </vt:lpstr>
      <vt:lpstr>Reformulate your question</vt:lpstr>
      <vt:lpstr>The 5 questions data science can answer</vt:lpstr>
      <vt:lpstr>Data  understanding</vt:lpstr>
      <vt:lpstr>Data preparation——data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preparation—feature engineering</vt:lpstr>
      <vt:lpstr>Data  preparation——feature selection</vt:lpstr>
      <vt:lpstr>Feature selection vs   dimension reduction</vt:lpstr>
      <vt:lpstr>Recap   from raw data to engineered and  selected  features</vt:lpstr>
      <vt:lpstr>model</vt:lpstr>
      <vt:lpstr>Model  evaluation</vt:lpstr>
      <vt:lpstr>Model evaluations metrics</vt:lpstr>
      <vt:lpstr>Model evaluations  - accuracy , precision , recall</vt:lpstr>
      <vt:lpstr>Model evalutions--F1 score,roc</vt:lpstr>
      <vt:lpstr>PowerPoint 演示文稿</vt:lpstr>
      <vt:lpstr>What is difference between parameters and hyperparameters</vt:lpstr>
      <vt:lpstr>Well-known algorithm </vt:lpstr>
      <vt:lpstr>supervised algorithm ---KNN</vt:lpstr>
      <vt:lpstr>supervised algorithm ---support vector machine</vt:lpstr>
      <vt:lpstr>supervised algorithm ---support vector machine</vt:lpstr>
      <vt:lpstr>supervised algorithm --- linear regression</vt:lpstr>
      <vt:lpstr>supervised algorithm --- linear regression</vt:lpstr>
      <vt:lpstr>supervised algorithm --- linear regression</vt:lpstr>
      <vt:lpstr>Nonlinear regression---logistic regression</vt:lpstr>
      <vt:lpstr>Nonlinear regression --- logistic regression</vt:lpstr>
      <vt:lpstr>NN</vt:lpstr>
      <vt:lpstr>NN</vt:lpstr>
      <vt:lpstr>NN –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machine learning</dc:title>
  <dc:creator>Microsoft Office User</dc:creator>
  <cp:lastModifiedBy>Administrator</cp:lastModifiedBy>
  <cp:revision>171</cp:revision>
  <dcterms:created xsi:type="dcterms:W3CDTF">2020-04-10T03:37:51Z</dcterms:created>
  <dcterms:modified xsi:type="dcterms:W3CDTF">2020-05-26T14:02:19Z</dcterms:modified>
</cp:coreProperties>
</file>