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64"/>
  </p:notesMasterIdLst>
  <p:handoutMasterIdLst>
    <p:handoutMasterId r:id="rId65"/>
  </p:handoutMasterIdLst>
  <p:sldIdLst>
    <p:sldId id="363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5" r:id="rId41"/>
    <p:sldId id="346" r:id="rId42"/>
    <p:sldId id="347" r:id="rId43"/>
    <p:sldId id="348" r:id="rId44"/>
    <p:sldId id="349" r:id="rId45"/>
    <p:sldId id="350" r:id="rId46"/>
    <p:sldId id="351" r:id="rId47"/>
    <p:sldId id="352" r:id="rId48"/>
    <p:sldId id="353" r:id="rId49"/>
    <p:sldId id="354" r:id="rId50"/>
    <p:sldId id="355" r:id="rId51"/>
    <p:sldId id="356" r:id="rId52"/>
    <p:sldId id="357" r:id="rId53"/>
    <p:sldId id="358" r:id="rId54"/>
    <p:sldId id="300" r:id="rId55"/>
    <p:sldId id="302" r:id="rId56"/>
    <p:sldId id="303" r:id="rId57"/>
    <p:sldId id="304" r:id="rId58"/>
    <p:sldId id="305" r:id="rId59"/>
    <p:sldId id="359" r:id="rId60"/>
    <p:sldId id="360" r:id="rId61"/>
    <p:sldId id="361" r:id="rId62"/>
    <p:sldId id="362" r:id="rId63"/>
  </p:sldIdLst>
  <p:sldSz cx="18288000" cy="10288588"/>
  <p:notesSz cx="6797675" cy="9928225"/>
  <p:defaultTextStyle>
    <a:defPPr>
      <a:defRPr lang="zh-TW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1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6"/>
    <p:restoredTop sz="94635"/>
  </p:normalViewPr>
  <p:slideViewPr>
    <p:cSldViewPr>
      <p:cViewPr varScale="1">
        <p:scale>
          <a:sx n="51" d="100"/>
          <a:sy n="51" d="100"/>
        </p:scale>
        <p:origin x="1046" y="67"/>
      </p:cViewPr>
      <p:guideLst>
        <p:guide orient="horz" pos="3241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3336" y="-101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30885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F96A5-4F99-48D7-96D8-00F32CD85522}" type="datetimeFigureOut">
              <a:rPr lang="zh-TW" altLang="en-US" smtClean="0">
                <a:solidFill>
                  <a:schemeClr val="bg1">
                    <a:lumMod val="65000"/>
                  </a:schemeClr>
                </a:solidFill>
              </a:rPr>
              <a:t>2017/3/17</a:t>
            </a:fld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30885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04B63-94F3-4FA6-A75A-393D25F18B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頁首版面配置區 6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1.0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7261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4B9AF-8C5E-45AD-9A78-2D0D576E9043}" type="datetimeFigureOut">
              <a:rPr lang="zh-TW" altLang="en-US" smtClean="0"/>
              <a:t>2017/3/17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705"/>
            <a:ext cx="5438775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25B7B-85CA-4E5F-86F4-2B8EF28BEB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6596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FE0E58-CA24-49C2-BA23-6B749917B16E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04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13525" cy="3721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33FD10-B0A7-43EA-87AC-B144FA2555DE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381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13525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425B7B-85CA-4E5F-86F4-2B8EF28BEB0F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608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25B7B-85CA-4E5F-86F4-2B8EF28BEB0F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031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25B7B-85CA-4E5F-86F4-2B8EF28BEB0F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620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1600" y="3196133"/>
            <a:ext cx="15544800" cy="220537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43200" y="5830200"/>
            <a:ext cx="12801600" cy="26293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7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59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3258800" y="412023"/>
            <a:ext cx="4114800" cy="877864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412023"/>
            <a:ext cx="12039600" cy="877864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56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8288000" cy="1080167"/>
          </a:xfrm>
        </p:spPr>
        <p:txBody>
          <a:bodyPr/>
          <a:lstStyle>
            <a:lvl1pPr>
              <a:defRPr sz="495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781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4626" y="6611373"/>
            <a:ext cx="15544800" cy="2043428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44626" y="4360743"/>
            <a:ext cx="15544800" cy="2250628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8114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2400673"/>
            <a:ext cx="8077200" cy="6789993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296400" y="2400673"/>
            <a:ext cx="8077200" cy="6789993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5"/>
          <p:cNvSpPr txBox="1">
            <a:spLocks/>
          </p:cNvSpPr>
          <p:nvPr userDrawn="1"/>
        </p:nvSpPr>
        <p:spPr>
          <a:xfrm>
            <a:off x="935088" y="9535998"/>
            <a:ext cx="4267200" cy="547772"/>
          </a:xfrm>
          <a:prstGeom prst="rect">
            <a:avLst/>
          </a:prstGeom>
        </p:spPr>
        <p:txBody>
          <a:bodyPr vert="horz" lIns="137160" tIns="68580" rIns="137160" bIns="68580" rtlCol="0" anchor="ctr"/>
          <a:lstStyle>
            <a:defPPr>
              <a:defRPr lang="zh-TW"/>
            </a:defPPr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29026AE-3C3D-463C-883B-D7E2328BEEBB}" type="slidenum">
              <a:rPr lang="zh-TW" altLang="en-US" sz="2400" smtClean="0"/>
              <a:pPr>
                <a:defRPr/>
              </a:pPr>
              <a:t>‹#›</a:t>
            </a:fld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8150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1" y="2303025"/>
            <a:ext cx="8080376" cy="959791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14401" y="3262816"/>
            <a:ext cx="8080376" cy="5927847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9290053" y="2303025"/>
            <a:ext cx="8083550" cy="959791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9290053" y="3262816"/>
            <a:ext cx="8083550" cy="5927847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5"/>
          <p:cNvSpPr txBox="1">
            <a:spLocks/>
          </p:cNvSpPr>
          <p:nvPr userDrawn="1"/>
        </p:nvSpPr>
        <p:spPr>
          <a:xfrm>
            <a:off x="935088" y="9535998"/>
            <a:ext cx="4267200" cy="547772"/>
          </a:xfrm>
          <a:prstGeom prst="rect">
            <a:avLst/>
          </a:prstGeom>
        </p:spPr>
        <p:txBody>
          <a:bodyPr vert="horz" lIns="137160" tIns="68580" rIns="137160" bIns="68580" rtlCol="0" anchor="ctr"/>
          <a:lstStyle>
            <a:defPPr>
              <a:defRPr lang="zh-TW"/>
            </a:defPPr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29026AE-3C3D-463C-883B-D7E2328BEEBB}" type="slidenum">
              <a:rPr lang="zh-TW" altLang="en-US" sz="2400" smtClean="0"/>
              <a:pPr>
                <a:defRPr/>
              </a:pPr>
              <a:t>‹#›</a:t>
            </a:fld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15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5"/>
          <p:cNvSpPr txBox="1">
            <a:spLocks/>
          </p:cNvSpPr>
          <p:nvPr userDrawn="1"/>
        </p:nvSpPr>
        <p:spPr>
          <a:xfrm>
            <a:off x="935088" y="9535998"/>
            <a:ext cx="4267200" cy="547772"/>
          </a:xfrm>
          <a:prstGeom prst="rect">
            <a:avLst/>
          </a:prstGeom>
        </p:spPr>
        <p:txBody>
          <a:bodyPr vert="horz" lIns="137160" tIns="68580" rIns="137160" bIns="68580" rtlCol="0" anchor="ctr"/>
          <a:lstStyle>
            <a:defPPr>
              <a:defRPr lang="zh-TW"/>
            </a:defPPr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29026AE-3C3D-463C-883B-D7E2328BEEBB}" type="slidenum">
              <a:rPr lang="zh-TW" altLang="en-US" sz="2400" smtClean="0"/>
              <a:pPr>
                <a:defRPr/>
              </a:pPr>
              <a:t>‹#›</a:t>
            </a:fld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1811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77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2" y="409638"/>
            <a:ext cx="6016626" cy="1743344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50100" y="409640"/>
            <a:ext cx="10223501" cy="8781025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2" y="2152984"/>
            <a:ext cx="6016626" cy="7037681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2400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84576" y="7202012"/>
            <a:ext cx="10972800" cy="850238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584576" y="919304"/>
            <a:ext cx="10972800" cy="6173153"/>
          </a:xfrm>
        </p:spPr>
        <p:txBody>
          <a:bodyPr rtlCol="0">
            <a:normAutofit/>
          </a:bodyPr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584576" y="8052250"/>
            <a:ext cx="10972800" cy="1207479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4468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914400" y="412020"/>
            <a:ext cx="16459200" cy="171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914400" y="2400673"/>
            <a:ext cx="16459200" cy="6789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16617516" y="9464552"/>
            <a:ext cx="756084" cy="547772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29026AE-3C3D-463C-883B-D7E2328BEEBB}" type="slidenum">
              <a:rPr lang="zh-TW" altLang="en-US" sz="27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</a:rPr>
              <a:pPr>
                <a:defRPr/>
              </a:pPr>
              <a:t>‹#›</a:t>
            </a:fld>
            <a:endParaRPr lang="zh-TW" altLang="en-US" sz="2100" dirty="0">
              <a:solidFill>
                <a:schemeClr val="tx1">
                  <a:lumMod val="95000"/>
                  <a:lumOff val="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13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858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3716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20574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7432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514350" indent="-51435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14425" indent="-42862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3.0/tw/deed.zh_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emf"/><Relationship Id="rId4" Type="http://schemas.openxmlformats.org/officeDocument/2006/relationships/oleObject" Target="../embeddings/Microsoft_Word_97_-_2003___1.doc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6.png"/><Relationship Id="rId3" Type="http://schemas.openxmlformats.org/officeDocument/2006/relationships/image" Target="../media/image13.jpg"/><Relationship Id="rId7" Type="http://schemas.openxmlformats.org/officeDocument/2006/relationships/image" Target="NULL"/><Relationship Id="rId12" Type="http://schemas.openxmlformats.org/officeDocument/2006/relationships/hyperlink" Target="https://creativecommons.org/licenses/by-nc-sa/3.0/tw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hyperlink" Target="https://creativecommons.org/licenses/by-nc-sa/3.0/tw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emf"/><Relationship Id="rId4" Type="http://schemas.openxmlformats.org/officeDocument/2006/relationships/oleObject" Target="../embeddings/Microsoft_Word_97_-_2003___2.doc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../media/image6.png"/><Relationship Id="rId5" Type="http://schemas.openxmlformats.org/officeDocument/2006/relationships/image" Target="NULL"/><Relationship Id="rId10" Type="http://schemas.openxmlformats.org/officeDocument/2006/relationships/hyperlink" Target="https://creativecommons.org/licenses/by-nc-sa/3.0/tw/" TargetMode="Externa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cw.aca.ntu.edu.tw/ntu-ocw/index.php37/info/copyright_declaratio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1.emf"/><Relationship Id="rId4" Type="http://schemas.openxmlformats.org/officeDocument/2006/relationships/oleObject" Target="../embeddings/Microsoft_Word_97_-_2003___3.doc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hyperlink" Target="https://creativecommons.org/licenses/by-nc-sa/3.0/tw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5.emf"/><Relationship Id="rId4" Type="http://schemas.openxmlformats.org/officeDocument/2006/relationships/oleObject" Target="../embeddings/Microsoft_Word_97_-_2003___4.doc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8.emf"/><Relationship Id="rId4" Type="http://schemas.openxmlformats.org/officeDocument/2006/relationships/oleObject" Target="../embeddings/Microsoft_Word_97_-_2003___5.doc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hyperlink" Target="https://creativecommons.org/licenses/by-nc-sa/3.0/tw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hyperlink" Target="https://creativecommons.org/licenses/by-nc-sa/3.0/tw/" TargetMode="External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2.emf"/><Relationship Id="rId4" Type="http://schemas.openxmlformats.org/officeDocument/2006/relationships/oleObject" Target="../embeddings/Microsoft_Word_97_-_2003___6.doc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14.bin"/><Relationship Id="rId7" Type="http://schemas.openxmlformats.org/officeDocument/2006/relationships/hyperlink" Target="https://creativecommons.org/licenses/by-nc-sa/3.0/tw/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4.jpg"/><Relationship Id="rId5" Type="http://schemas.openxmlformats.org/officeDocument/2006/relationships/image" Target="../media/image33.emf"/><Relationship Id="rId4" Type="http://schemas.openxmlformats.org/officeDocument/2006/relationships/oleObject" Target="../embeddings/Microsoft_Word_97_-_2003___7.doc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5.emf"/><Relationship Id="rId4" Type="http://schemas.openxmlformats.org/officeDocument/2006/relationships/oleObject" Target="../embeddings/Microsoft_Word_97_-_2003___8.doc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oleObject" Target="../embeddings/oleObject16.bin"/><Relationship Id="rId7" Type="http://schemas.openxmlformats.org/officeDocument/2006/relationships/image" Target="../media/image37.png"/><Relationship Id="rId12" Type="http://schemas.openxmlformats.org/officeDocument/2006/relationships/image" Target="NUL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png"/><Relationship Id="rId1" Type="http://schemas.openxmlformats.org/officeDocument/2006/relationships/vmlDrawing" Target="../drawings/vmlDrawing14.vml"/><Relationship Id="rId6" Type="http://schemas.openxmlformats.org/officeDocument/2006/relationships/image" Target="NULL"/><Relationship Id="rId11" Type="http://schemas.openxmlformats.org/officeDocument/2006/relationships/image" Target="NULL"/><Relationship Id="rId15" Type="http://schemas.openxmlformats.org/officeDocument/2006/relationships/hyperlink" Target="https://creativecommons.org/licenses/by-nc-sa/3.0/tw/" TargetMode="External"/><Relationship Id="rId10" Type="http://schemas.openxmlformats.org/officeDocument/2006/relationships/image" Target="NULL"/><Relationship Id="rId4" Type="http://schemas.openxmlformats.org/officeDocument/2006/relationships/image" Target="../media/image36.wmf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39.png"/><Relationship Id="rId7" Type="http://schemas.openxmlformats.org/officeDocument/2006/relationships/image" Target="NUL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../media/image41.png"/><Relationship Id="rId10" Type="http://schemas.openxmlformats.org/officeDocument/2006/relationships/image" Target="../media/image6.png"/><Relationship Id="rId4" Type="http://schemas.openxmlformats.org/officeDocument/2006/relationships/image" Target="../media/image40.png"/><Relationship Id="rId9" Type="http://schemas.openxmlformats.org/officeDocument/2006/relationships/hyperlink" Target="https://creativecommons.org/licenses/by-nc-sa/3.0/tw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reativecommons.org/licenses/by-nc-sa/3.0/tw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hyperlink" Target="https://creativecommons.org/licenses/by-nc-sa/3.0/tw/" TargetMode="Externa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4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s://creativecommons.org/licenses/by-nc-sa/3.0/tw/" TargetMode="External"/><Relationship Id="rId4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7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NULL"/><Relationship Id="rId7" Type="http://schemas.openxmlformats.org/officeDocument/2006/relationships/hyperlink" Target="https://creativecommons.org/licenses/by-nc-sa/3.0/tw/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" TargetMode="Externa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51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6.png"/><Relationship Id="rId4" Type="http://schemas.openxmlformats.org/officeDocument/2006/relationships/image" Target="NULL"/><Relationship Id="rId9" Type="http://schemas.openxmlformats.org/officeDocument/2006/relationships/hyperlink" Target="https://creativecommons.org/licenses/by-nc-sa/3.0/tw/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6.png"/><Relationship Id="rId4" Type="http://schemas.openxmlformats.org/officeDocument/2006/relationships/image" Target="../media/image53.wmf"/><Relationship Id="rId9" Type="http://schemas.openxmlformats.org/officeDocument/2006/relationships/hyperlink" Target="https://creativecommons.org/licenses/by-nc-sa/3.0/tw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" TargetMode="Externa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27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" TargetMode="External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63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" TargetMode="External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reativecommons.org/licenses/by-nc-sa/3.0/tw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reativecommons.org/licenses/by-nc-sa/3.0/tw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hyperlink" Target="https://creativecommons.org/licenses/by-nc-sa/3.0/tw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cw.aca.ntu.edu.tw/ntu-ocw/index.php37/info/copyright_declaration" TargetMode="External"/><Relationship Id="rId5" Type="http://schemas.openxmlformats.org/officeDocument/2006/relationships/image" Target="../media/image67.png"/><Relationship Id="rId10" Type="http://schemas.openxmlformats.org/officeDocument/2006/relationships/image" Target="../media/image69.png"/><Relationship Id="rId4" Type="http://schemas.openxmlformats.org/officeDocument/2006/relationships/image" Target="../media/image6.png"/><Relationship Id="rId9" Type="http://schemas.openxmlformats.org/officeDocument/2006/relationships/image" Target="../media/image7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2.png"/><Relationship Id="rId2" Type="http://schemas.openxmlformats.org/officeDocument/2006/relationships/hyperlink" Target="https://creativecommons.org/licenses/by-nc-sa/3.0/tw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jpeg"/><Relationship Id="rId5" Type="http://schemas.openxmlformats.org/officeDocument/2006/relationships/image" Target="../media/image70.jpeg"/><Relationship Id="rId4" Type="http://schemas.openxmlformats.org/officeDocument/2006/relationships/image" Target="../media/image13.jp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3.jpeg"/><Relationship Id="rId7" Type="http://schemas.openxmlformats.org/officeDocument/2006/relationships/hyperlink" Target="https://creativecommons.org/licenses/by-nc-sa/3.0/tw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7" Type="http://schemas.openxmlformats.org/officeDocument/2006/relationships/image" Target="../media/image6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sa/3.0/tw/" TargetMode="Externa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eg"/><Relationship Id="rId7" Type="http://schemas.openxmlformats.org/officeDocument/2006/relationships/image" Target="../media/image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sa/3.0/tw/" TargetMode="Externa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5.png"/><Relationship Id="rId7" Type="http://schemas.openxmlformats.org/officeDocument/2006/relationships/hyperlink" Target="https://creativecommons.org/licenses/by-nc-sa/3.0/tw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jpeg"/><Relationship Id="rId4" Type="http://schemas.openxmlformats.org/officeDocument/2006/relationships/image" Target="../media/image8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6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sa/3.0/tw/" TargetMode="External"/><Relationship Id="rId5" Type="http://schemas.openxmlformats.org/officeDocument/2006/relationships/image" Target="../media/image52.jpeg"/><Relationship Id="rId4" Type="http://schemas.openxmlformats.org/officeDocument/2006/relationships/image" Target="../media/image9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6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sa/3.0/tw/" TargetMode="External"/><Relationship Id="rId5" Type="http://schemas.openxmlformats.org/officeDocument/2006/relationships/image" Target="../media/image95.jpeg"/><Relationship Id="rId4" Type="http://schemas.openxmlformats.org/officeDocument/2006/relationships/image" Target="../media/image94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creativecommons.org/licenses/by-nc-sa/3.0/tw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3.bin"/><Relationship Id="rId7" Type="http://schemas.openxmlformats.org/officeDocument/2006/relationships/hyperlink" Target="https://creativecommons.org/licenses/by-nc-sa/3.0/tw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240018" y="3630205"/>
            <a:ext cx="13704360" cy="1942800"/>
          </a:xfr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137141" tIns="68570" rIns="137141" bIns="6857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>
              <a:buFontTx/>
              <a:buNone/>
            </a:pPr>
            <a:r>
              <a:rPr lang="en-US" altLang="zh-TW" dirty="0">
                <a:latin typeface="Benguiat Bk BT" pitchFamily="18" charset="0"/>
              </a:rPr>
              <a:t>4.0 More about Hidden Markov </a:t>
            </a:r>
            <a:r>
              <a:rPr lang="en-US" altLang="zh-TW" dirty="0" smtClean="0">
                <a:latin typeface="Benguiat Bk BT" pitchFamily="18" charset="0"/>
              </a:rPr>
              <a:t>Models</a:t>
            </a:r>
            <a:endParaRPr lang="en-US" altLang="zh-TW" dirty="0" smtClean="0">
              <a:latin typeface="Benguiat Bk BT" pitchFamily="18" charset="0"/>
              <a:ea typeface="全真魏碑體"/>
              <a:cs typeface="全真魏碑體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4968182" y="5429053"/>
            <a:ext cx="12061553" cy="302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8823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68580" rIns="137160" bIns="68580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447675" indent="-180975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600" b="1" dirty="0">
                <a:latin typeface="Times New Roman" pitchFamily="18" charset="0"/>
              </a:rPr>
              <a:t>References for </a:t>
            </a:r>
            <a:r>
              <a:rPr lang="en-US" altLang="zh-TW" sz="3600" b="1" dirty="0">
                <a:latin typeface="Times New Roman" pitchFamily="18" charset="0"/>
              </a:rPr>
              <a:t>4.0</a:t>
            </a:r>
            <a:r>
              <a:rPr lang="en-US" altLang="zh-TW" sz="3600" b="1" dirty="0">
                <a:latin typeface="Times New Roman" pitchFamily="18" charset="0"/>
              </a:rPr>
              <a:t/>
            </a:r>
            <a:br>
              <a:rPr lang="en-US" altLang="zh-TW" sz="3600" b="1" dirty="0">
                <a:latin typeface="Times New Roman" pitchFamily="18" charset="0"/>
              </a:rPr>
            </a:br>
            <a:r>
              <a:rPr lang="en-US" altLang="zh-TW" sz="3000" dirty="0">
                <a:latin typeface="Times New Roman" pitchFamily="18" charset="0"/>
              </a:rPr>
              <a:t>1. 6.1-6.6, </a:t>
            </a:r>
            <a:r>
              <a:rPr lang="en-US" altLang="zh-TW" sz="3000" dirty="0" err="1">
                <a:latin typeface="Times New Roman" pitchFamily="18" charset="0"/>
              </a:rPr>
              <a:t>Rabiner</a:t>
            </a:r>
            <a:r>
              <a:rPr lang="en-US" altLang="zh-TW" sz="3000" dirty="0">
                <a:latin typeface="Times New Roman" pitchFamily="18" charset="0"/>
              </a:rPr>
              <a:t> and </a:t>
            </a:r>
            <a:r>
              <a:rPr lang="en-US" altLang="zh-TW" sz="3000" dirty="0" err="1">
                <a:latin typeface="Times New Roman" pitchFamily="18" charset="0"/>
              </a:rPr>
              <a:t>Juang</a:t>
            </a:r>
            <a:r>
              <a:rPr lang="en-US" altLang="zh-TW" sz="3000" dirty="0">
                <a:latin typeface="Times New Roman" pitchFamily="18" charset="0"/>
              </a:rPr>
              <a:t>, 2</a:t>
            </a:r>
            <a:r>
              <a:rPr lang="en-US" altLang="zh-TW" sz="3000" dirty="0">
                <a:latin typeface="Times New Roman" pitchFamily="18" charset="0"/>
              </a:rPr>
              <a:t>.  4.4.1 of Huang</a:t>
            </a:r>
          </a:p>
          <a:p>
            <a:pPr eaLnBrk="1" hangingPunct="1">
              <a:spcBef>
                <a:spcPct val="20000"/>
              </a:spcBef>
            </a:pPr>
            <a:endParaRPr lang="en-US" altLang="zh-TW" sz="3000" dirty="0">
              <a:latin typeface="Times New Roman" pitchFamily="18" charset="0"/>
              <a:ea typeface="全真魏碑體"/>
              <a:cs typeface="全真魏碑體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949016" y="1523543"/>
            <a:ext cx="9984806" cy="1615827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pPr algn="ctr"/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6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數位語音處理概論</a:t>
            </a:r>
            <a:endParaRPr lang="en-US" altLang="zh-TW" sz="6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3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 to Digital Speech Processing</a:t>
            </a:r>
            <a:endParaRPr lang="zh-TW" altLang="en-US" sz="36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49015" y="7121542"/>
            <a:ext cx="10286369" cy="577081"/>
          </a:xfrm>
          <a:prstGeom prst="rect">
            <a:avLst/>
          </a:prstGeom>
        </p:spPr>
        <p:txBody>
          <a:bodyPr wrap="square" lIns="137160" tIns="68580" rIns="137160" bIns="68580">
            <a:spAutoFit/>
          </a:bodyPr>
          <a:lstStyle/>
          <a:p>
            <a:pPr algn="ctr"/>
            <a:r>
              <a:rPr lang="zh-TW" altLang="en-US" sz="28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授課教師：國立臺灣大學 電機工程學系 李琳山 教授</a:t>
            </a:r>
            <a:endParaRPr lang="en-US" altLang="zh-TW" sz="285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4176218" y="8086138"/>
            <a:ext cx="10461840" cy="969497"/>
            <a:chOff x="746843" y="4207851"/>
            <a:chExt cx="6975636" cy="646431"/>
          </a:xfrm>
        </p:grpSpPr>
        <p:sp>
          <p:nvSpPr>
            <p:cNvPr id="8" name="矩形 18"/>
            <p:cNvSpPr>
              <a:spLocks noChangeArrowheads="1"/>
            </p:cNvSpPr>
            <p:nvPr/>
          </p:nvSpPr>
          <p:spPr bwMode="auto">
            <a:xfrm>
              <a:off x="2339751" y="4207851"/>
              <a:ext cx="5382728" cy="646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TW" sz="2850" b="1" dirty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【</a:t>
              </a:r>
              <a:r>
                <a:rPr lang="zh-TW" altLang="en-US" sz="2850" b="1" dirty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本著作除另有註明外，採取</a:t>
              </a:r>
              <a:r>
                <a:rPr lang="zh-TW" altLang="en-US" sz="2850" b="1" u="sng" dirty="0"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3"/>
                </a:rPr>
                <a:t>創用</a:t>
              </a:r>
              <a:r>
                <a:rPr lang="en-US" altLang="zh-TW" sz="2850" b="1" u="sng" dirty="0"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3"/>
                </a:rPr>
                <a:t>CC</a:t>
              </a:r>
              <a:r>
                <a:rPr lang="zh-TW" altLang="en-US" sz="2850" b="1" u="sng" dirty="0"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3"/>
                </a:rPr>
                <a:t>「姓名標示－非商業性－相同方式分享」臺灣</a:t>
              </a:r>
              <a:r>
                <a:rPr lang="en-US" altLang="zh-TW" sz="2850" b="1" u="sng" dirty="0"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3"/>
                </a:rPr>
                <a:t>3.0</a:t>
              </a:r>
              <a:r>
                <a:rPr lang="zh-TW" altLang="en-US" sz="2850" b="1" u="sng" dirty="0"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3"/>
                </a:rPr>
                <a:t>版</a:t>
              </a:r>
              <a:r>
                <a:rPr lang="zh-TW" altLang="en-US" sz="2850" b="1" dirty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授權釋出</a:t>
              </a:r>
              <a:r>
                <a:rPr lang="en-US" altLang="zh-TW" sz="2850" b="1" dirty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】</a:t>
              </a:r>
            </a:p>
          </p:txBody>
        </p:sp>
        <p:pic>
          <p:nvPicPr>
            <p:cNvPr id="9" name="Picture 15" descr="cc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843" y="4271714"/>
              <a:ext cx="1592909" cy="571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108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物件 1"/>
          <p:cNvGraphicFramePr>
            <a:graphicFrameLocks noChangeAspect="1"/>
          </p:cNvGraphicFramePr>
          <p:nvPr>
            <p:extLst/>
          </p:nvPr>
        </p:nvGraphicFramePr>
        <p:xfrm>
          <a:off x="2602707" y="293691"/>
          <a:ext cx="12599193" cy="977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Document" r:id="rId4" imgW="8882417" imgH="6896795" progId="Word.Document.8">
                  <p:embed/>
                </p:oleObj>
              </mc:Choice>
              <mc:Fallback>
                <p:oleObj name="Document" r:id="rId4" imgW="8882417" imgH="68967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2707" y="293691"/>
                        <a:ext cx="12599193" cy="977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103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字方塊 4"/>
          <p:cNvSpPr txBox="1">
            <a:spLocks noChangeArrowheads="1"/>
          </p:cNvSpPr>
          <p:nvPr/>
        </p:nvSpPr>
        <p:spPr bwMode="auto">
          <a:xfrm>
            <a:off x="2878934" y="1081882"/>
            <a:ext cx="42530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800" u="sng">
                <a:latin typeface="Times New Roman" pitchFamily="18" charset="0"/>
                <a:cs typeface="Times New Roman" pitchFamily="18" charset="0"/>
              </a:rPr>
              <a:t>Basic Problem 1</a:t>
            </a:r>
            <a:endParaRPr lang="zh-TW" altLang="en-US" sz="4800" u="sng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025" y="2870810"/>
            <a:ext cx="7252335" cy="5314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6659724" y="2227972"/>
                <a:ext cx="64807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300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zh-TW" altLang="en-US" sz="33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484784"/>
                <a:ext cx="432048" cy="43088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2168336" y="7630313"/>
                <a:ext cx="64807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300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zh-TW" altLang="en-US" sz="33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5086345"/>
                <a:ext cx="432048" cy="43088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335688" y="3200080"/>
                <a:ext cx="64807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300" i="1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zh-TW" altLang="en-US" sz="33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2132856"/>
                <a:ext cx="432048" cy="43088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6336000" y="7340275"/>
            <a:ext cx="6480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300" dirty="0"/>
              <a:t>1</a:t>
            </a:r>
            <a:endParaRPr lang="zh-TW" altLang="en-US" sz="33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336000" y="6440440"/>
            <a:ext cx="6480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300" dirty="0"/>
              <a:t>2</a:t>
            </a:r>
            <a:endParaRPr lang="zh-TW" altLang="en-US" sz="33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336000" y="5528287"/>
            <a:ext cx="6480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300" dirty="0"/>
              <a:t>3</a:t>
            </a:r>
            <a:endParaRPr lang="zh-TW" altLang="en-US" sz="3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7091772" y="8060620"/>
                <a:ext cx="5292588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85800" indent="-685800">
                  <a:buAutoNum type="arabicPlain"/>
                </a:pPr>
                <a:r>
                  <a:rPr lang="en-US" altLang="zh-TW" sz="3300" dirty="0"/>
                  <a:t>2    3    </a:t>
                </a:r>
                <a:r>
                  <a:rPr lang="en-US" altLang="zh-TW" sz="3300" dirty="0">
                    <a:latin typeface="Cambria Math"/>
                    <a:ea typeface="Cambria Math"/>
                  </a:rPr>
                  <a:t>⋯</a:t>
                </a:r>
                <a:r>
                  <a:rPr lang="en-US" altLang="zh-TW" sz="3300" dirty="0"/>
                  <a:t>   </a:t>
                </a:r>
                <a14:m>
                  <m:oMath xmlns:m="http://schemas.openxmlformats.org/officeDocument/2006/math">
                    <m:r>
                      <a:rPr lang="en-US" altLang="zh-TW" sz="3300" i="1">
                        <a:latin typeface="Cambria Math"/>
                      </a:rPr>
                      <m:t>𝑡</m:t>
                    </m:r>
                  </m:oMath>
                </a14:m>
                <a:r>
                  <a:rPr lang="zh-TW" altLang="en-US" sz="3300" dirty="0"/>
                  <a:t>     </a:t>
                </a:r>
                <a:r>
                  <a:rPr lang="en-US" altLang="zh-TW" sz="3300" dirty="0">
                    <a:latin typeface="Cambria Math"/>
                    <a:ea typeface="Cambria Math"/>
                  </a:rPr>
                  <a:t>⋯</a:t>
                </a:r>
                <a:r>
                  <a:rPr lang="zh-TW" altLang="en-US" sz="3300" dirty="0"/>
                  <a:t>     </a:t>
                </a:r>
                <a14:m>
                  <m:oMath xmlns:m="http://schemas.openxmlformats.org/officeDocument/2006/math">
                    <m:r>
                      <a:rPr lang="en-US" altLang="zh-TW" sz="3300" i="1">
                        <a:latin typeface="Cambria Math"/>
                      </a:rPr>
                      <m:t>𝑇</m:t>
                    </m:r>
                  </m:oMath>
                </a14:m>
                <a:endParaRPr lang="zh-TW" altLang="en-US" sz="33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5373216"/>
                <a:ext cx="3528392" cy="430887"/>
              </a:xfrm>
              <a:prstGeom prst="rect">
                <a:avLst/>
              </a:prstGeom>
              <a:blipFill rotWithShape="1">
                <a:blip r:embed="rId7"/>
                <a:stretch>
                  <a:fillRect l="-2076" t="-8451" b="-281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169783" y="8494409"/>
                <a:ext cx="3157370" cy="600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3300" dirty="0">
                    <a:latin typeface="Cambria Math"/>
                    <a:ea typeface="Cambria Math"/>
                  </a:rPr>
                  <a:t>⋯</a:t>
                </a:r>
                <a:r>
                  <a:rPr lang="zh-TW" altLang="en-US" sz="33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300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altLang="zh-TW" sz="33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TW" sz="33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3300" dirty="0">
                    <a:latin typeface="Cambria Math"/>
                    <a:ea typeface="Cambria Math"/>
                  </a:rPr>
                  <a:t>     ⋯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300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altLang="zh-TW" sz="3300" i="1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TW" sz="3300" dirty="0">
                    <a:latin typeface="Cambria Math"/>
                    <a:ea typeface="Cambria Math"/>
                  </a:rPr>
                  <a:t>    </a:t>
                </a:r>
                <a:endParaRPr lang="zh-TW" altLang="en-US" sz="33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187" y="5662409"/>
                <a:ext cx="2104913" cy="430887"/>
              </a:xfrm>
              <a:prstGeom prst="rect">
                <a:avLst/>
              </a:prstGeom>
              <a:blipFill rotWithShape="1">
                <a:blip r:embed="rId8"/>
                <a:stretch>
                  <a:fillRect l="-3768" t="-8451" b="-267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875748" y="8454603"/>
                <a:ext cx="972108" cy="1504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300" i="1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TW" sz="33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sz="33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33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zh-TW" altLang="en-US" sz="33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5635872"/>
                <a:ext cx="648072" cy="103348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7568330" y="8448433"/>
                <a:ext cx="864096" cy="1504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3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300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altLang="zh-TW" sz="33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sz="33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33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zh-TW" altLang="en-US" sz="33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553" y="5631759"/>
                <a:ext cx="576064" cy="103348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8254503" y="8454603"/>
                <a:ext cx="1836204" cy="1504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3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300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altLang="zh-TW" sz="33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altLang="zh-TW" sz="33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33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</m:eqArr>
                      </m:e>
                    </m:d>
                  </m:oMath>
                </a14:m>
                <a:r>
                  <a:rPr lang="zh-TW" altLang="en-US" sz="3300" dirty="0"/>
                  <a:t>  </a:t>
                </a:r>
                <a:r>
                  <a:rPr lang="zh-TW" altLang="en-US" sz="3300" dirty="0">
                    <a:latin typeface="Cambria Math"/>
                  </a:rPr>
                  <a:t>⋯</a:t>
                </a:r>
                <a:endParaRPr lang="zh-TW" altLang="en-US" sz="33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002" y="5635872"/>
                <a:ext cx="1224136" cy="103348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663" y="7663439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4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字方塊 4"/>
          <p:cNvSpPr txBox="1">
            <a:spLocks noChangeArrowheads="1"/>
          </p:cNvSpPr>
          <p:nvPr/>
        </p:nvSpPr>
        <p:spPr bwMode="auto">
          <a:xfrm>
            <a:off x="2878934" y="1081882"/>
            <a:ext cx="42530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800" u="sng">
                <a:latin typeface="Times New Roman" pitchFamily="18" charset="0"/>
                <a:cs typeface="Times New Roman" pitchFamily="18" charset="0"/>
              </a:rPr>
              <a:t>Basic Problem 1</a:t>
            </a:r>
            <a:endParaRPr lang="zh-TW" altLang="en-US" sz="4800" u="sng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291" name="群組 1"/>
          <p:cNvGrpSpPr>
            <a:grpSpLocks/>
          </p:cNvGrpSpPr>
          <p:nvPr/>
        </p:nvGrpSpPr>
        <p:grpSpPr bwMode="auto">
          <a:xfrm>
            <a:off x="2988470" y="2660651"/>
            <a:ext cx="6731793" cy="6372225"/>
            <a:chOff x="2387600" y="1773238"/>
            <a:chExt cx="4487863" cy="4248150"/>
          </a:xfrm>
        </p:grpSpPr>
        <p:pic>
          <p:nvPicPr>
            <p:cNvPr id="12293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7600" y="1773238"/>
              <a:ext cx="4487863" cy="424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4" name="文字方塊 3"/>
            <p:cNvSpPr txBox="1">
              <a:spLocks noChangeArrowheads="1"/>
            </p:cNvSpPr>
            <p:nvPr/>
          </p:nvSpPr>
          <p:spPr bwMode="auto">
            <a:xfrm>
              <a:off x="5085580" y="1945505"/>
              <a:ext cx="631797" cy="430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36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α</a:t>
              </a:r>
              <a:r>
                <a:rPr lang="en-US" altLang="zh-TW" sz="3600" i="1" baseline="-250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sz="36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36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sz="36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3600">
                <a:solidFill>
                  <a:srgbClr val="D60000"/>
                </a:solidFill>
              </a:endParaRPr>
            </a:p>
          </p:txBody>
        </p:sp>
        <p:sp>
          <p:nvSpPr>
            <p:cNvPr id="12295" name="文字方塊 3"/>
            <p:cNvSpPr txBox="1">
              <a:spLocks noChangeArrowheads="1"/>
            </p:cNvSpPr>
            <p:nvPr/>
          </p:nvSpPr>
          <p:spPr bwMode="auto">
            <a:xfrm>
              <a:off x="4727831" y="5589241"/>
              <a:ext cx="150716" cy="400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rIns="5400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 i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TW" altLang="en-US" sz="3300"/>
            </a:p>
          </p:txBody>
        </p:sp>
        <p:sp>
          <p:nvSpPr>
            <p:cNvPr id="12296" name="文字方塊 3"/>
            <p:cNvSpPr txBox="1">
              <a:spLocks noChangeArrowheads="1"/>
            </p:cNvSpPr>
            <p:nvPr/>
          </p:nvSpPr>
          <p:spPr bwMode="auto">
            <a:xfrm>
              <a:off x="6624422" y="5460613"/>
              <a:ext cx="150716" cy="400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rIns="5400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 i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TW" altLang="en-US" sz="3300"/>
            </a:p>
          </p:txBody>
        </p:sp>
        <p:sp>
          <p:nvSpPr>
            <p:cNvPr id="12297" name="文字方塊 3"/>
            <p:cNvSpPr txBox="1">
              <a:spLocks noChangeArrowheads="1"/>
            </p:cNvSpPr>
            <p:nvPr/>
          </p:nvSpPr>
          <p:spPr bwMode="auto">
            <a:xfrm>
              <a:off x="2524158" y="3012341"/>
              <a:ext cx="150716" cy="400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rIns="5400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 i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TW" altLang="en-US" sz="3300"/>
            </a:p>
          </p:txBody>
        </p:sp>
      </p:grpSp>
      <p:sp>
        <p:nvSpPr>
          <p:cNvPr id="12292" name="矩形 1"/>
          <p:cNvSpPr>
            <a:spLocks noChangeArrowheads="1"/>
          </p:cNvSpPr>
          <p:nvPr/>
        </p:nvSpPr>
        <p:spPr bwMode="auto">
          <a:xfrm>
            <a:off x="8386765" y="4468021"/>
            <a:ext cx="59715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600">
                <a:sym typeface="Symbol" pitchFamily="18" charset="2"/>
              </a:rPr>
              <a:t></a:t>
            </a:r>
            <a:r>
              <a:rPr lang="en-US" altLang="zh-TW" sz="3600" b="1" baseline="-25000"/>
              <a:t>t</a:t>
            </a:r>
            <a:r>
              <a:rPr lang="en-US" altLang="zh-TW" sz="3600"/>
              <a:t>(i) = P(o</a:t>
            </a:r>
            <a:r>
              <a:rPr lang="en-US" altLang="zh-TW" sz="3600" b="1" baseline="-25000"/>
              <a:t>1</a:t>
            </a:r>
            <a:r>
              <a:rPr lang="en-US" altLang="zh-TW" sz="3600"/>
              <a:t>o</a:t>
            </a:r>
            <a:r>
              <a:rPr lang="en-US" altLang="zh-TW" sz="3600" b="1" baseline="-25000"/>
              <a:t>2</a:t>
            </a:r>
            <a:r>
              <a:rPr lang="en-US" altLang="zh-TW" sz="3600"/>
              <a:t>……o</a:t>
            </a:r>
            <a:r>
              <a:rPr lang="en-US" altLang="zh-TW" sz="3600" b="1" baseline="-25000"/>
              <a:t>t </a:t>
            </a:r>
            <a:r>
              <a:rPr lang="en-US" altLang="zh-TW" sz="3600"/>
              <a:t>, q</a:t>
            </a:r>
            <a:r>
              <a:rPr lang="en-US" altLang="zh-TW" sz="3600" b="1" baseline="-25000"/>
              <a:t>t</a:t>
            </a:r>
            <a:r>
              <a:rPr lang="en-US" altLang="zh-TW" sz="3600"/>
              <a:t> = i|</a:t>
            </a:r>
            <a:r>
              <a:rPr lang="en-US" altLang="zh-TW" sz="3600">
                <a:sym typeface="Symbol" pitchFamily="18" charset="2"/>
              </a:rPr>
              <a:t></a:t>
            </a:r>
            <a:r>
              <a:rPr lang="en-US" altLang="zh-TW" sz="3600"/>
              <a:t>)</a:t>
            </a:r>
            <a:endParaRPr lang="zh-TW" alt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095328" y="2337725"/>
                <a:ext cx="64807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300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zh-TW" altLang="en-US" sz="33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557953"/>
                <a:ext cx="432048" cy="43088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607" y="7802651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1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字方塊 4"/>
          <p:cNvSpPr txBox="1">
            <a:spLocks noChangeArrowheads="1"/>
          </p:cNvSpPr>
          <p:nvPr/>
        </p:nvSpPr>
        <p:spPr bwMode="auto">
          <a:xfrm>
            <a:off x="2878934" y="1081882"/>
            <a:ext cx="42530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800" u="sng">
                <a:latin typeface="Times New Roman" pitchFamily="18" charset="0"/>
                <a:cs typeface="Times New Roman" pitchFamily="18" charset="0"/>
              </a:rPr>
              <a:t>Basic Problem 1</a:t>
            </a:r>
            <a:endParaRPr lang="zh-TW" altLang="en-US" sz="4800" u="sng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315" name="群組 1"/>
          <p:cNvGrpSpPr>
            <a:grpSpLocks/>
          </p:cNvGrpSpPr>
          <p:nvPr/>
        </p:nvGrpSpPr>
        <p:grpSpPr bwMode="auto">
          <a:xfrm>
            <a:off x="3419477" y="2089152"/>
            <a:ext cx="6100763" cy="7915276"/>
            <a:chOff x="2339975" y="1392683"/>
            <a:chExt cx="4067175" cy="5276405"/>
          </a:xfrm>
        </p:grpSpPr>
        <p:pic>
          <p:nvPicPr>
            <p:cNvPr id="13319" name="圖片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457"/>
            <a:stretch/>
          </p:blipFill>
          <p:spPr bwMode="auto">
            <a:xfrm>
              <a:off x="2339975" y="1484313"/>
              <a:ext cx="4067175" cy="51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0" name="文字方塊 4"/>
            <p:cNvSpPr txBox="1">
              <a:spLocks noChangeArrowheads="1"/>
            </p:cNvSpPr>
            <p:nvPr/>
          </p:nvSpPr>
          <p:spPr bwMode="auto">
            <a:xfrm>
              <a:off x="3523591" y="6105525"/>
              <a:ext cx="2708006" cy="461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3900" u="sng">
                  <a:latin typeface="Times New Roman" pitchFamily="18" charset="0"/>
                  <a:cs typeface="Times New Roman" pitchFamily="18" charset="0"/>
                </a:rPr>
                <a:t>Forward Algorithm</a:t>
              </a:r>
              <a:endParaRPr lang="zh-TW" altLang="en-US" sz="3900" u="sng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21" name="文字方塊 3"/>
            <p:cNvSpPr txBox="1">
              <a:spLocks noChangeArrowheads="1"/>
            </p:cNvSpPr>
            <p:nvPr/>
          </p:nvSpPr>
          <p:spPr bwMode="auto">
            <a:xfrm>
              <a:off x="4797549" y="3789040"/>
              <a:ext cx="631797" cy="4308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3600" i="1">
                  <a:latin typeface="Times New Roman" pitchFamily="18" charset="0"/>
                  <a:cs typeface="Times New Roman" pitchFamily="18" charset="0"/>
                </a:rPr>
                <a:t>α</a:t>
              </a:r>
              <a:r>
                <a:rPr lang="en-US" altLang="zh-TW" sz="3600" i="1" baseline="-2500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sz="360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3600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sz="360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3600"/>
            </a:p>
          </p:txBody>
        </p:sp>
        <p:sp>
          <p:nvSpPr>
            <p:cNvPr id="13322" name="文字方塊 3"/>
            <p:cNvSpPr txBox="1">
              <a:spLocks noChangeArrowheads="1"/>
            </p:cNvSpPr>
            <p:nvPr/>
          </p:nvSpPr>
          <p:spPr bwMode="auto">
            <a:xfrm>
              <a:off x="4861264" y="1392683"/>
              <a:ext cx="873316" cy="4308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36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α</a:t>
              </a:r>
              <a:r>
                <a:rPr lang="en-US" altLang="zh-TW" sz="3600" i="1" baseline="-250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t+1</a:t>
              </a:r>
              <a:r>
                <a:rPr lang="en-US" altLang="zh-TW" sz="36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36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TW" sz="36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3600">
                <a:solidFill>
                  <a:srgbClr val="D60000"/>
                </a:solidFill>
              </a:endParaRPr>
            </a:p>
          </p:txBody>
        </p:sp>
        <p:sp>
          <p:nvSpPr>
            <p:cNvPr id="13323" name="文字方塊 3"/>
            <p:cNvSpPr txBox="1">
              <a:spLocks noChangeArrowheads="1"/>
            </p:cNvSpPr>
            <p:nvPr/>
          </p:nvSpPr>
          <p:spPr bwMode="auto">
            <a:xfrm>
              <a:off x="2412541" y="2491522"/>
              <a:ext cx="144304" cy="3804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54000" rIns="54000" bIns="54000" anchor="ctr" anchorCtr="1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 i="1">
                  <a:latin typeface="Times New Roman" pitchFamily="18" charset="0"/>
                  <a:cs typeface="Times New Roman" pitchFamily="18" charset="0"/>
                </a:rPr>
                <a:t>j</a:t>
              </a:r>
              <a:endParaRPr lang="zh-TW" altLang="en-US" sz="3000"/>
            </a:p>
          </p:txBody>
        </p:sp>
        <p:sp>
          <p:nvSpPr>
            <p:cNvPr id="13324" name="文字方塊 3"/>
            <p:cNvSpPr txBox="1">
              <a:spLocks noChangeArrowheads="1"/>
            </p:cNvSpPr>
            <p:nvPr/>
          </p:nvSpPr>
          <p:spPr bwMode="auto">
            <a:xfrm>
              <a:off x="2455974" y="3156372"/>
              <a:ext cx="144304" cy="369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rIns="5400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 i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TW" altLang="en-US" sz="3000"/>
            </a:p>
          </p:txBody>
        </p:sp>
        <p:sp>
          <p:nvSpPr>
            <p:cNvPr id="13325" name="文字方塊 3"/>
            <p:cNvSpPr txBox="1">
              <a:spLocks noChangeArrowheads="1"/>
            </p:cNvSpPr>
            <p:nvPr/>
          </p:nvSpPr>
          <p:spPr bwMode="auto">
            <a:xfrm>
              <a:off x="4427984" y="5169496"/>
              <a:ext cx="576047" cy="488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54000" rIns="54000" bIns="54000" anchor="ctr" anchorCtr="1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4050" i="1">
                  <a:latin typeface="Times New Roman" pitchFamily="18" charset="0"/>
                  <a:cs typeface="Times New Roman" pitchFamily="18" charset="0"/>
                </a:rPr>
                <a:t>t+</a:t>
              </a:r>
              <a:r>
                <a:rPr lang="en-US" altLang="zh-TW" sz="405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TW" altLang="en-US" sz="4050"/>
            </a:p>
          </p:txBody>
        </p:sp>
        <p:sp>
          <p:nvSpPr>
            <p:cNvPr id="13326" name="文字方塊 3"/>
            <p:cNvSpPr txBox="1">
              <a:spLocks noChangeArrowheads="1"/>
            </p:cNvSpPr>
            <p:nvPr/>
          </p:nvSpPr>
          <p:spPr bwMode="auto">
            <a:xfrm>
              <a:off x="4211960" y="5282705"/>
              <a:ext cx="144304" cy="369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rIns="5400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 i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TW" altLang="en-US" sz="3000"/>
            </a:p>
          </p:txBody>
        </p:sp>
      </p:grpSp>
      <p:grpSp>
        <p:nvGrpSpPr>
          <p:cNvPr id="13316" name="群組 3"/>
          <p:cNvGrpSpPr>
            <a:grpSpLocks/>
          </p:cNvGrpSpPr>
          <p:nvPr/>
        </p:nvGrpSpPr>
        <p:grpSpPr bwMode="auto">
          <a:xfrm>
            <a:off x="8472488" y="2627314"/>
            <a:ext cx="7153275" cy="2221010"/>
            <a:chOff x="4932040" y="1265709"/>
            <a:chExt cx="3059455" cy="1481514"/>
          </a:xfrm>
        </p:grpSpPr>
        <p:sp>
          <p:nvSpPr>
            <p:cNvPr id="13317" name="矩形 1"/>
            <p:cNvSpPr>
              <a:spLocks noChangeArrowheads="1"/>
            </p:cNvSpPr>
            <p:nvPr/>
          </p:nvSpPr>
          <p:spPr bwMode="auto">
            <a:xfrm>
              <a:off x="4932040" y="1392238"/>
              <a:ext cx="3059455" cy="1354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600" dirty="0">
                  <a:sym typeface="Symbol" pitchFamily="18" charset="2"/>
                </a:rPr>
                <a:t></a:t>
              </a:r>
              <a:r>
                <a:rPr lang="en-US" altLang="zh-TW" sz="3600" b="1" baseline="-25000" dirty="0"/>
                <a:t>t+1</a:t>
              </a:r>
              <a:r>
                <a:rPr lang="en-US" altLang="zh-TW" sz="3600" dirty="0"/>
                <a:t>( j) = [  </a:t>
              </a:r>
              <a:r>
                <a:rPr lang="en-US" altLang="zh-TW" sz="3600" dirty="0">
                  <a:sym typeface="Symbol" pitchFamily="18" charset="2"/>
                </a:rPr>
                <a:t></a:t>
              </a:r>
              <a:r>
                <a:rPr lang="en-US" altLang="zh-TW" sz="3600" dirty="0"/>
                <a:t> </a:t>
              </a:r>
              <a:r>
                <a:rPr lang="en-US" altLang="zh-TW" sz="3600" dirty="0">
                  <a:sym typeface="Symbol" pitchFamily="18" charset="2"/>
                </a:rPr>
                <a:t></a:t>
              </a:r>
              <a:r>
                <a:rPr lang="en-US" altLang="zh-TW" sz="3600" b="1" baseline="-25000" dirty="0"/>
                <a:t>t</a:t>
              </a:r>
              <a:r>
                <a:rPr lang="en-US" altLang="zh-TW" sz="3600" dirty="0"/>
                <a:t>(</a:t>
              </a:r>
              <a:r>
                <a:rPr lang="en-US" altLang="zh-TW" sz="3600" dirty="0" err="1"/>
                <a:t>i</a:t>
              </a:r>
              <a:r>
                <a:rPr lang="en-US" altLang="zh-TW" sz="3600" dirty="0"/>
                <a:t>)</a:t>
              </a:r>
              <a:r>
                <a:rPr lang="en-US" altLang="zh-TW" sz="3600" dirty="0" err="1"/>
                <a:t>a</a:t>
              </a:r>
              <a:r>
                <a:rPr lang="en-US" altLang="zh-TW" sz="3600" b="1" baseline="-25000" dirty="0" err="1"/>
                <a:t>ij</a:t>
              </a:r>
              <a:r>
                <a:rPr lang="en-US" altLang="zh-TW" sz="3600" b="1" baseline="-25000" dirty="0"/>
                <a:t> </a:t>
              </a:r>
              <a:r>
                <a:rPr lang="en-US" altLang="zh-TW" sz="3600" dirty="0"/>
                <a:t>] </a:t>
              </a:r>
              <a:r>
                <a:rPr lang="en-US" altLang="zh-TW" sz="3600" dirty="0" err="1"/>
                <a:t>b</a:t>
              </a:r>
              <a:r>
                <a:rPr lang="en-US" altLang="zh-TW" sz="3600" b="1" baseline="-25000" dirty="0" err="1"/>
                <a:t>j</a:t>
              </a:r>
              <a:r>
                <a:rPr lang="en-US" altLang="zh-TW" sz="3600" dirty="0"/>
                <a:t>(o</a:t>
              </a:r>
              <a:r>
                <a:rPr lang="en-US" altLang="zh-TW" sz="3600" b="1" baseline="-25000" dirty="0"/>
                <a:t>t+1</a:t>
              </a:r>
              <a:r>
                <a:rPr lang="en-US" altLang="zh-TW" sz="3600" dirty="0"/>
                <a:t>)</a:t>
              </a:r>
              <a:endParaRPr lang="zh-TW" altLang="zh-TW" sz="3600" dirty="0"/>
            </a:p>
            <a:p>
              <a:pPr eaLnBrk="1" hangingPunct="1">
                <a:lnSpc>
                  <a:spcPct val="50000"/>
                </a:lnSpc>
              </a:pPr>
              <a:r>
                <a:rPr lang="en-US" altLang="zh-TW" sz="3600" dirty="0"/>
                <a:t>			                </a:t>
              </a:r>
            </a:p>
            <a:p>
              <a:pPr eaLnBrk="1" hangingPunct="1"/>
              <a:r>
                <a:rPr lang="en-US" altLang="zh-TW" sz="3600" dirty="0"/>
                <a:t>                        1 </a:t>
              </a:r>
              <a:r>
                <a:rPr lang="en-US" altLang="zh-TW" sz="3600" dirty="0">
                  <a:sym typeface="Symbol" pitchFamily="18" charset="2"/>
                </a:rPr>
                <a:t></a:t>
              </a:r>
              <a:r>
                <a:rPr lang="en-US" altLang="zh-TW" sz="3600" dirty="0"/>
                <a:t> j </a:t>
              </a:r>
              <a:r>
                <a:rPr lang="en-US" altLang="zh-TW" sz="3600" dirty="0">
                  <a:sym typeface="Symbol" pitchFamily="18" charset="2"/>
                </a:rPr>
                <a:t></a:t>
              </a:r>
              <a:r>
                <a:rPr lang="en-US" altLang="zh-TW" sz="3600" dirty="0"/>
                <a:t> N</a:t>
              </a:r>
              <a:endParaRPr lang="zh-TW" altLang="zh-TW" sz="3600" dirty="0"/>
            </a:p>
            <a:p>
              <a:pPr eaLnBrk="1" hangingPunct="1">
                <a:lnSpc>
                  <a:spcPct val="50000"/>
                </a:lnSpc>
              </a:pPr>
              <a:endParaRPr lang="en-US" altLang="zh-TW" sz="3600" dirty="0"/>
            </a:p>
            <a:p>
              <a:pPr eaLnBrk="1" hangingPunct="1">
                <a:lnSpc>
                  <a:spcPct val="50000"/>
                </a:lnSpc>
              </a:pPr>
              <a:r>
                <a:rPr lang="en-US" altLang="zh-TW" sz="3600" dirty="0"/>
                <a:t>	             1 </a:t>
              </a:r>
              <a:r>
                <a:rPr lang="en-US" altLang="zh-TW" sz="3600" dirty="0">
                  <a:sym typeface="Symbol" pitchFamily="18" charset="2"/>
                </a:rPr>
                <a:t></a:t>
              </a:r>
              <a:r>
                <a:rPr lang="en-US" altLang="zh-TW" sz="3600" dirty="0"/>
                <a:t> t </a:t>
              </a:r>
              <a:r>
                <a:rPr lang="en-US" altLang="zh-TW" sz="3600" dirty="0">
                  <a:sym typeface="Symbol" pitchFamily="18" charset="2"/>
                </a:rPr>
                <a:t></a:t>
              </a:r>
              <a:r>
                <a:rPr lang="en-US" altLang="zh-TW" sz="3600" dirty="0"/>
                <a:t> T</a:t>
              </a:r>
              <a:r>
                <a:rPr lang="en-US" altLang="zh-TW" sz="3600" dirty="0">
                  <a:sym typeface="Symbol" pitchFamily="18" charset="2"/>
                </a:rPr>
                <a:t></a:t>
              </a:r>
              <a:r>
                <a:rPr lang="en-US" altLang="zh-TW" sz="3600" dirty="0"/>
                <a:t>1</a:t>
              </a:r>
              <a:endParaRPr lang="zh-TW" altLang="zh-TW" sz="3600" dirty="0"/>
            </a:p>
          </p:txBody>
        </p:sp>
        <p:sp>
          <p:nvSpPr>
            <p:cNvPr id="13318" name="Text Box 12"/>
            <p:cNvSpPr txBox="1">
              <a:spLocks noChangeArrowheads="1"/>
            </p:cNvSpPr>
            <p:nvPr/>
          </p:nvSpPr>
          <p:spPr bwMode="auto">
            <a:xfrm>
              <a:off x="5717583" y="1265709"/>
              <a:ext cx="554365" cy="751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Aft>
                  <a:spcPts val="525"/>
                </a:spcAft>
              </a:pPr>
              <a:r>
                <a:rPr lang="en-US" altLang="zh-TW" sz="3000" b="1">
                  <a:latin typeface="Calibri" pitchFamily="34" charset="0"/>
                </a:rPr>
                <a:t>N</a:t>
              </a:r>
            </a:p>
            <a:p>
              <a:pPr algn="ctr" eaLnBrk="1" hangingPunct="1">
                <a:lnSpc>
                  <a:spcPct val="70000"/>
                </a:lnSpc>
              </a:pPr>
              <a:endParaRPr lang="en-US" altLang="zh-TW" sz="3000" b="1">
                <a:latin typeface="Times New Roman" pitchFamily="18" charset="0"/>
              </a:endParaRPr>
            </a:p>
            <a:p>
              <a:pPr algn="ctr" eaLnBrk="1" hangingPunct="1">
                <a:lnSpc>
                  <a:spcPct val="70000"/>
                </a:lnSpc>
              </a:pPr>
              <a:r>
                <a:rPr lang="en-US" altLang="zh-TW" sz="3000" b="1">
                  <a:latin typeface="Calibri" pitchFamily="34" charset="0"/>
                </a:rPr>
                <a:t>i = 1</a:t>
              </a:r>
              <a:endParaRPr lang="zh-TW" altLang="zh-TW" sz="3000"/>
            </a:p>
          </p:txBody>
        </p:sp>
      </p:grpSp>
      <p:pic>
        <p:nvPicPr>
          <p:cNvPr id="15" name="Picture 1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081" y="7351616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8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物件 1"/>
          <p:cNvGraphicFramePr>
            <a:graphicFrameLocks noChangeAspect="1"/>
          </p:cNvGraphicFramePr>
          <p:nvPr/>
        </p:nvGraphicFramePr>
        <p:xfrm>
          <a:off x="2776538" y="115096"/>
          <a:ext cx="12906375" cy="1008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Document" r:id="rId4" imgW="9451873" imgH="7386103" progId="Word.Document.8">
                  <p:embed/>
                </p:oleObj>
              </mc:Choice>
              <mc:Fallback>
                <p:oleObj name="Document" r:id="rId4" imgW="9451873" imgH="73861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538" y="115096"/>
                        <a:ext cx="12906375" cy="1008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526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字方塊 4"/>
          <p:cNvSpPr txBox="1">
            <a:spLocks noChangeArrowheads="1"/>
          </p:cNvSpPr>
          <p:nvPr/>
        </p:nvSpPr>
        <p:spPr bwMode="auto">
          <a:xfrm>
            <a:off x="2878934" y="1081882"/>
            <a:ext cx="42530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800" u="sng">
                <a:latin typeface="Times New Roman" pitchFamily="18" charset="0"/>
                <a:cs typeface="Times New Roman" pitchFamily="18" charset="0"/>
              </a:rPr>
              <a:t>Basic Problem 2</a:t>
            </a:r>
            <a:endParaRPr lang="zh-TW" altLang="en-US" sz="4800" u="sng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363" name="群組 3"/>
          <p:cNvGrpSpPr>
            <a:grpSpLocks/>
          </p:cNvGrpSpPr>
          <p:nvPr/>
        </p:nvGrpSpPr>
        <p:grpSpPr bwMode="auto">
          <a:xfrm>
            <a:off x="2555082" y="2336801"/>
            <a:ext cx="6893718" cy="7669002"/>
            <a:chOff x="2025370" y="1557338"/>
            <a:chExt cx="4596093" cy="5111972"/>
          </a:xfrm>
        </p:grpSpPr>
        <p:pic>
          <p:nvPicPr>
            <p:cNvPr id="1536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050" y="1557338"/>
              <a:ext cx="4570413" cy="5038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366" name="文字方塊 3"/>
            <p:cNvSpPr txBox="1">
              <a:spLocks noChangeArrowheads="1"/>
            </p:cNvSpPr>
            <p:nvPr/>
          </p:nvSpPr>
          <p:spPr bwMode="auto">
            <a:xfrm>
              <a:off x="3287236" y="2060848"/>
              <a:ext cx="824028" cy="6154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rIns="540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r" eaLnBrk="1" hangingPunct="1"/>
              <a:r>
                <a:rPr lang="el-GR" altLang="zh-TW" sz="54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β</a:t>
              </a:r>
              <a:r>
                <a:rPr lang="en-US" altLang="zh-TW" sz="5400" i="1" baseline="-250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sz="54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54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sz="54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5400">
                <a:solidFill>
                  <a:srgbClr val="D60000"/>
                </a:solidFill>
              </a:endParaRPr>
            </a:p>
          </p:txBody>
        </p:sp>
        <p:sp>
          <p:nvSpPr>
            <p:cNvPr id="15367" name="文字方塊 2"/>
            <p:cNvSpPr txBox="1">
              <a:spLocks noChangeArrowheads="1"/>
            </p:cNvSpPr>
            <p:nvPr/>
          </p:nvSpPr>
          <p:spPr bwMode="auto">
            <a:xfrm>
              <a:off x="4924417" y="6300028"/>
              <a:ext cx="486488" cy="3692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 i="1"/>
                <a:t>t</a:t>
              </a:r>
              <a:r>
                <a:rPr lang="en-US" altLang="zh-TW" sz="3000"/>
                <a:t>+1</a:t>
              </a:r>
              <a:endParaRPr lang="zh-TW" altLang="en-US" sz="3000"/>
            </a:p>
          </p:txBody>
        </p:sp>
        <p:sp>
          <p:nvSpPr>
            <p:cNvPr id="15368" name="文字方塊 6"/>
            <p:cNvSpPr txBox="1">
              <a:spLocks noChangeArrowheads="1"/>
            </p:cNvSpPr>
            <p:nvPr/>
          </p:nvSpPr>
          <p:spPr bwMode="auto">
            <a:xfrm>
              <a:off x="4355976" y="6021288"/>
              <a:ext cx="194724" cy="3692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 i="1"/>
                <a:t>t</a:t>
              </a:r>
              <a:endParaRPr lang="zh-TW" altLang="en-US" sz="3000"/>
            </a:p>
          </p:txBody>
        </p:sp>
        <p:sp>
          <p:nvSpPr>
            <p:cNvPr id="15369" name="文字方塊 7"/>
            <p:cNvSpPr txBox="1">
              <a:spLocks noChangeArrowheads="1"/>
            </p:cNvSpPr>
            <p:nvPr/>
          </p:nvSpPr>
          <p:spPr bwMode="auto">
            <a:xfrm>
              <a:off x="6193506" y="5968330"/>
              <a:ext cx="280222" cy="3692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 i="1"/>
                <a:t>T</a:t>
              </a:r>
              <a:endParaRPr lang="zh-TW" altLang="en-US" sz="3000"/>
            </a:p>
          </p:txBody>
        </p:sp>
        <p:sp>
          <p:nvSpPr>
            <p:cNvPr id="15370" name="文字方塊 8"/>
            <p:cNvSpPr txBox="1">
              <a:spLocks noChangeArrowheads="1"/>
            </p:cNvSpPr>
            <p:nvPr/>
          </p:nvSpPr>
          <p:spPr bwMode="auto">
            <a:xfrm>
              <a:off x="2025370" y="3241551"/>
              <a:ext cx="179762" cy="3692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 i="1"/>
                <a:t>i</a:t>
              </a:r>
              <a:endParaRPr lang="zh-TW" altLang="en-US" sz="3000"/>
            </a:p>
          </p:txBody>
        </p:sp>
      </p:grpSp>
      <p:sp>
        <p:nvSpPr>
          <p:cNvPr id="15364" name="矩形 1"/>
          <p:cNvSpPr>
            <a:spLocks noChangeArrowheads="1"/>
          </p:cNvSpPr>
          <p:nvPr/>
        </p:nvSpPr>
        <p:spPr bwMode="auto">
          <a:xfrm>
            <a:off x="9265446" y="3155952"/>
            <a:ext cx="680346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600">
                <a:sym typeface="Symbol" pitchFamily="18" charset="2"/>
              </a:rPr>
              <a:t></a:t>
            </a:r>
            <a:r>
              <a:rPr lang="en-US" altLang="zh-TW" sz="3600" b="1" baseline="-25000"/>
              <a:t>t</a:t>
            </a:r>
            <a:r>
              <a:rPr lang="en-US" altLang="zh-TW" sz="3600"/>
              <a:t>(i)</a:t>
            </a:r>
            <a:r>
              <a:rPr lang="zh-TW" altLang="en-US" sz="3600"/>
              <a:t> </a:t>
            </a:r>
            <a:r>
              <a:rPr lang="en-US" altLang="zh-TW" sz="3600"/>
              <a:t>= P(o</a:t>
            </a:r>
            <a:r>
              <a:rPr lang="en-US" altLang="zh-TW" sz="3600" b="1" baseline="-25000"/>
              <a:t>t+1 </a:t>
            </a:r>
            <a:r>
              <a:rPr lang="en-US" altLang="zh-TW" sz="3600"/>
              <a:t>, o</a:t>
            </a:r>
            <a:r>
              <a:rPr lang="en-US" altLang="zh-TW" sz="3600" b="1" baseline="-25000"/>
              <a:t>t+2 </a:t>
            </a:r>
            <a:r>
              <a:rPr lang="en-US" altLang="zh-TW" sz="3600"/>
              <a:t>,…, o</a:t>
            </a:r>
            <a:r>
              <a:rPr lang="en-US" altLang="zh-TW" sz="3600" b="1" baseline="-25000"/>
              <a:t>T </a:t>
            </a:r>
            <a:r>
              <a:rPr lang="en-US" altLang="zh-TW" sz="3600"/>
              <a:t>|q</a:t>
            </a:r>
            <a:r>
              <a:rPr lang="en-US" altLang="zh-TW" sz="3600" b="1" baseline="-25000"/>
              <a:t>t</a:t>
            </a:r>
            <a:r>
              <a:rPr lang="en-US" altLang="zh-TW" sz="3600"/>
              <a:t>= i, </a:t>
            </a:r>
            <a:r>
              <a:rPr lang="en-US" altLang="zh-TW" sz="3600">
                <a:sym typeface="Symbol" pitchFamily="18" charset="2"/>
              </a:rPr>
              <a:t></a:t>
            </a:r>
            <a:r>
              <a:rPr lang="en-US" altLang="zh-TW" sz="3600"/>
              <a:t>)</a:t>
            </a:r>
            <a:endParaRPr lang="zh-TW" altLang="en-US" sz="3600"/>
          </a:p>
        </p:txBody>
      </p:sp>
      <p:pic>
        <p:nvPicPr>
          <p:cNvPr id="18" name="Picture 1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085" y="8483687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1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字方塊 4"/>
          <p:cNvSpPr txBox="1">
            <a:spLocks noChangeArrowheads="1"/>
          </p:cNvSpPr>
          <p:nvPr/>
        </p:nvSpPr>
        <p:spPr bwMode="auto">
          <a:xfrm>
            <a:off x="2878934" y="1081882"/>
            <a:ext cx="42530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800" u="sng">
                <a:latin typeface="Times New Roman" pitchFamily="18" charset="0"/>
                <a:cs typeface="Times New Roman" pitchFamily="18" charset="0"/>
              </a:rPr>
              <a:t>Basic Problem 2</a:t>
            </a:r>
            <a:endParaRPr lang="zh-TW" altLang="en-US" sz="4800" u="sng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387" name="群組 14"/>
          <p:cNvGrpSpPr>
            <a:grpSpLocks/>
          </p:cNvGrpSpPr>
          <p:nvPr/>
        </p:nvGrpSpPr>
        <p:grpSpPr bwMode="auto">
          <a:xfrm>
            <a:off x="2662241" y="2327276"/>
            <a:ext cx="5961062" cy="7839075"/>
            <a:chOff x="2124076" y="1551459"/>
            <a:chExt cx="3974041" cy="5225579"/>
          </a:xfrm>
        </p:grpSpPr>
        <p:pic>
          <p:nvPicPr>
            <p:cNvPr id="16391" name="圖片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654"/>
            <a:stretch/>
          </p:blipFill>
          <p:spPr bwMode="auto">
            <a:xfrm>
              <a:off x="2124076" y="1557338"/>
              <a:ext cx="3974041" cy="521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2" name="文字方塊 4"/>
            <p:cNvSpPr txBox="1">
              <a:spLocks noChangeArrowheads="1"/>
            </p:cNvSpPr>
            <p:nvPr/>
          </p:nvSpPr>
          <p:spPr bwMode="auto">
            <a:xfrm>
              <a:off x="2946793" y="6175375"/>
              <a:ext cx="2928152" cy="4616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3900" u="sng" dirty="0">
                  <a:latin typeface="Times New Roman" pitchFamily="18" charset="0"/>
                  <a:cs typeface="Times New Roman" pitchFamily="18" charset="0"/>
                </a:rPr>
                <a:t>Backward Algorithm</a:t>
              </a:r>
              <a:endParaRPr lang="zh-TW" altLang="en-US" sz="3900" u="sng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393" name="文字方塊 3"/>
            <p:cNvSpPr txBox="1">
              <a:spLocks noChangeArrowheads="1"/>
            </p:cNvSpPr>
            <p:nvPr/>
          </p:nvSpPr>
          <p:spPr bwMode="auto">
            <a:xfrm>
              <a:off x="3656566" y="1815207"/>
              <a:ext cx="572840" cy="4308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rIns="540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36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β</a:t>
              </a:r>
              <a:r>
                <a:rPr lang="en-US" altLang="zh-TW" sz="3600" i="1" baseline="-250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sz="36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36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sz="36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3600">
                <a:solidFill>
                  <a:srgbClr val="D60000"/>
                </a:solidFill>
              </a:endParaRPr>
            </a:p>
          </p:txBody>
        </p:sp>
        <p:sp>
          <p:nvSpPr>
            <p:cNvPr id="16394" name="文字方塊 3"/>
            <p:cNvSpPr txBox="1">
              <a:spLocks noChangeArrowheads="1"/>
            </p:cNvSpPr>
            <p:nvPr/>
          </p:nvSpPr>
          <p:spPr bwMode="auto">
            <a:xfrm>
              <a:off x="4744591" y="1551459"/>
              <a:ext cx="864767" cy="4308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3600" i="1">
                  <a:latin typeface="Times New Roman" pitchFamily="18" charset="0"/>
                  <a:cs typeface="Times New Roman" pitchFamily="18" charset="0"/>
                </a:rPr>
                <a:t>β</a:t>
              </a:r>
              <a:r>
                <a:rPr lang="en-US" altLang="zh-TW" sz="3600" i="1" baseline="-25000">
                  <a:latin typeface="Times New Roman" pitchFamily="18" charset="0"/>
                  <a:cs typeface="Times New Roman" pitchFamily="18" charset="0"/>
                </a:rPr>
                <a:t>t+</a:t>
              </a:r>
              <a:r>
                <a:rPr lang="en-US" altLang="zh-TW" sz="3600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TW" sz="360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3600" i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TW" sz="360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3600"/>
            </a:p>
          </p:txBody>
        </p:sp>
        <p:sp>
          <p:nvSpPr>
            <p:cNvPr id="16395" name="文字方塊 3"/>
            <p:cNvSpPr txBox="1">
              <a:spLocks noChangeArrowheads="1"/>
            </p:cNvSpPr>
            <p:nvPr/>
          </p:nvSpPr>
          <p:spPr bwMode="auto">
            <a:xfrm>
              <a:off x="2223237" y="2872003"/>
              <a:ext cx="144304" cy="3804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54000" rIns="54000" bIns="54000" anchor="ctr" anchorCtr="1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 i="1">
                  <a:latin typeface="Times New Roman" pitchFamily="18" charset="0"/>
                  <a:cs typeface="Times New Roman" pitchFamily="18" charset="0"/>
                </a:rPr>
                <a:t>j</a:t>
              </a:r>
              <a:endParaRPr lang="zh-TW" altLang="en-US" sz="3000"/>
            </a:p>
          </p:txBody>
        </p:sp>
        <p:sp>
          <p:nvSpPr>
            <p:cNvPr id="16396" name="文字方塊 3"/>
            <p:cNvSpPr txBox="1">
              <a:spLocks noChangeArrowheads="1"/>
            </p:cNvSpPr>
            <p:nvPr/>
          </p:nvSpPr>
          <p:spPr bwMode="auto">
            <a:xfrm>
              <a:off x="2234617" y="3353347"/>
              <a:ext cx="144304" cy="3692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rIns="5400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TW" altLang="en-US" sz="3000">
                <a:solidFill>
                  <a:srgbClr val="D60000"/>
                </a:solidFill>
              </a:endParaRPr>
            </a:p>
          </p:txBody>
        </p:sp>
        <p:sp>
          <p:nvSpPr>
            <p:cNvPr id="16397" name="文字方塊 3"/>
            <p:cNvSpPr txBox="1">
              <a:spLocks noChangeArrowheads="1"/>
            </p:cNvSpPr>
            <p:nvPr/>
          </p:nvSpPr>
          <p:spPr bwMode="auto">
            <a:xfrm>
              <a:off x="4524309" y="5386335"/>
              <a:ext cx="576047" cy="488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54000" rIns="54000" bIns="54000" anchor="ctr" anchorCtr="1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4050" i="1">
                  <a:latin typeface="Times New Roman" pitchFamily="18" charset="0"/>
                  <a:cs typeface="Times New Roman" pitchFamily="18" charset="0"/>
                </a:rPr>
                <a:t>t+</a:t>
              </a:r>
              <a:r>
                <a:rPr lang="en-US" altLang="zh-TW" sz="405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TW" altLang="en-US" sz="4050"/>
            </a:p>
          </p:txBody>
        </p:sp>
        <p:sp>
          <p:nvSpPr>
            <p:cNvPr id="16398" name="文字方塊 3"/>
            <p:cNvSpPr txBox="1">
              <a:spLocks noChangeArrowheads="1"/>
            </p:cNvSpPr>
            <p:nvPr/>
          </p:nvSpPr>
          <p:spPr bwMode="auto">
            <a:xfrm>
              <a:off x="4356757" y="5420560"/>
              <a:ext cx="144304" cy="3692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rIns="5400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TW" altLang="en-US" sz="3000">
                <a:solidFill>
                  <a:srgbClr val="D60000"/>
                </a:solidFill>
              </a:endParaRPr>
            </a:p>
          </p:txBody>
        </p:sp>
        <p:sp>
          <p:nvSpPr>
            <p:cNvPr id="16399" name="文字方塊 3"/>
            <p:cNvSpPr txBox="1">
              <a:spLocks noChangeArrowheads="1"/>
            </p:cNvSpPr>
            <p:nvPr/>
          </p:nvSpPr>
          <p:spPr bwMode="auto">
            <a:xfrm>
              <a:off x="5364088" y="5411333"/>
              <a:ext cx="214837" cy="3804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54000" rIns="54000" bIns="54000" anchor="ctr" anchorCtr="1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 i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TW" altLang="en-US" sz="3000"/>
            </a:p>
          </p:txBody>
        </p:sp>
      </p:grpSp>
      <p:grpSp>
        <p:nvGrpSpPr>
          <p:cNvPr id="16388" name="群組 3"/>
          <p:cNvGrpSpPr>
            <a:grpSpLocks/>
          </p:cNvGrpSpPr>
          <p:nvPr/>
        </p:nvGrpSpPr>
        <p:grpSpPr bwMode="auto">
          <a:xfrm>
            <a:off x="8441532" y="2017716"/>
            <a:ext cx="7398543" cy="1785042"/>
            <a:chOff x="4355976" y="2575124"/>
            <a:chExt cx="3579628" cy="1190093"/>
          </a:xfrm>
        </p:grpSpPr>
        <p:sp>
          <p:nvSpPr>
            <p:cNvPr id="16389" name="矩形 1"/>
            <p:cNvSpPr>
              <a:spLocks noChangeArrowheads="1"/>
            </p:cNvSpPr>
            <p:nvPr/>
          </p:nvSpPr>
          <p:spPr bwMode="auto">
            <a:xfrm>
              <a:off x="4355976" y="2708460"/>
              <a:ext cx="3579628" cy="1056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ts val="1500"/>
                </a:spcBef>
                <a:spcAft>
                  <a:spcPts val="1500"/>
                </a:spcAft>
              </a:pPr>
              <a:r>
                <a:rPr lang="en-US" altLang="zh-TW" sz="3600">
                  <a:sym typeface="Symbol" pitchFamily="18" charset="2"/>
                </a:rPr>
                <a:t></a:t>
              </a:r>
              <a:r>
                <a:rPr lang="en-US" altLang="zh-TW" sz="3600" b="1" baseline="-25000"/>
                <a:t>t</a:t>
              </a:r>
              <a:r>
                <a:rPr lang="en-US" altLang="zh-TW" sz="3600"/>
                <a:t>( i) = </a:t>
              </a:r>
              <a:r>
                <a:rPr lang="en-US" altLang="zh-TW" sz="3600">
                  <a:sym typeface="Symbol" pitchFamily="18" charset="2"/>
                </a:rPr>
                <a:t></a:t>
              </a:r>
              <a:r>
                <a:rPr lang="en-US" altLang="zh-TW" sz="3600"/>
                <a:t> a</a:t>
              </a:r>
              <a:r>
                <a:rPr lang="en-US" altLang="zh-TW" sz="3600" b="1" baseline="-25000"/>
                <a:t>ij</a:t>
              </a:r>
              <a:r>
                <a:rPr lang="en-US" altLang="zh-TW" sz="3600"/>
                <a:t> b</a:t>
              </a:r>
              <a:r>
                <a:rPr lang="en-US" altLang="zh-TW" sz="3600" b="1" baseline="-25000"/>
                <a:t>j</a:t>
              </a:r>
              <a:r>
                <a:rPr lang="en-US" altLang="zh-TW" sz="3600"/>
                <a:t>(o</a:t>
              </a:r>
              <a:r>
                <a:rPr lang="en-US" altLang="zh-TW" sz="3600" b="1" baseline="-25000"/>
                <a:t>t+1</a:t>
              </a:r>
              <a:r>
                <a:rPr lang="en-US" altLang="zh-TW" sz="3600"/>
                <a:t>)</a:t>
              </a:r>
              <a:r>
                <a:rPr lang="en-US" altLang="zh-TW" sz="3600">
                  <a:sym typeface="Symbol" pitchFamily="18" charset="2"/>
                </a:rPr>
                <a:t></a:t>
              </a:r>
              <a:r>
                <a:rPr lang="en-US" altLang="zh-TW" sz="3600" b="1" baseline="-25000"/>
                <a:t>t+1</a:t>
              </a:r>
              <a:r>
                <a:rPr lang="en-US" altLang="zh-TW" sz="3600"/>
                <a:t>( j)</a:t>
              </a:r>
              <a:endParaRPr lang="zh-TW" altLang="zh-TW" sz="3600"/>
            </a:p>
            <a:p>
              <a:pPr eaLnBrk="1" hangingPunct="1">
                <a:spcBef>
                  <a:spcPts val="1500"/>
                </a:spcBef>
                <a:spcAft>
                  <a:spcPts val="1500"/>
                </a:spcAft>
              </a:pPr>
              <a:r>
                <a:rPr lang="en-US" altLang="zh-TW" sz="3600"/>
                <a:t>t = T</a:t>
              </a:r>
              <a:r>
                <a:rPr lang="en-US" altLang="zh-TW" sz="3600">
                  <a:sym typeface="Symbol" pitchFamily="18" charset="2"/>
                </a:rPr>
                <a:t></a:t>
              </a:r>
              <a:r>
                <a:rPr lang="en-US" altLang="zh-TW" sz="3600"/>
                <a:t>1, T</a:t>
              </a:r>
              <a:r>
                <a:rPr lang="en-US" altLang="zh-TW" sz="3600">
                  <a:sym typeface="Symbol" pitchFamily="18" charset="2"/>
                </a:rPr>
                <a:t></a:t>
              </a:r>
              <a:r>
                <a:rPr lang="en-US" altLang="zh-TW" sz="3600"/>
                <a:t>2,…, 2, 1,</a:t>
              </a:r>
              <a:r>
                <a:rPr lang="zh-TW" altLang="en-US" sz="3600"/>
                <a:t>     </a:t>
              </a:r>
              <a:r>
                <a:rPr lang="en-US" altLang="zh-TW" sz="3600"/>
                <a:t>1 </a:t>
              </a:r>
              <a:r>
                <a:rPr lang="en-US" altLang="zh-TW" sz="3600">
                  <a:sym typeface="Symbol" pitchFamily="18" charset="2"/>
                </a:rPr>
                <a:t></a:t>
              </a:r>
              <a:r>
                <a:rPr lang="en-US" altLang="zh-TW" sz="3600"/>
                <a:t> i </a:t>
              </a:r>
              <a:r>
                <a:rPr lang="en-US" altLang="zh-TW" sz="3600">
                  <a:sym typeface="Symbol" pitchFamily="18" charset="2"/>
                </a:rPr>
                <a:t></a:t>
              </a:r>
              <a:r>
                <a:rPr lang="en-US" altLang="zh-TW" sz="3600"/>
                <a:t> N</a:t>
              </a:r>
              <a:endParaRPr lang="zh-TW" altLang="zh-TW" sz="3600"/>
            </a:p>
          </p:txBody>
        </p:sp>
        <p:sp>
          <p:nvSpPr>
            <p:cNvPr id="16390" name="Text Box 13"/>
            <p:cNvSpPr txBox="1">
              <a:spLocks noChangeArrowheads="1"/>
            </p:cNvSpPr>
            <p:nvPr/>
          </p:nvSpPr>
          <p:spPr bwMode="auto">
            <a:xfrm>
              <a:off x="4857759" y="2575124"/>
              <a:ext cx="675322" cy="750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Aft>
                  <a:spcPts val="525"/>
                </a:spcAft>
              </a:pPr>
              <a:r>
                <a:rPr lang="en-US" altLang="zh-TW" sz="3000" b="1">
                  <a:latin typeface="Calibri" pitchFamily="34" charset="0"/>
                </a:rPr>
                <a:t>N</a:t>
              </a:r>
            </a:p>
            <a:p>
              <a:pPr algn="ctr" eaLnBrk="1" hangingPunct="1">
                <a:lnSpc>
                  <a:spcPct val="70000"/>
                </a:lnSpc>
              </a:pPr>
              <a:endParaRPr lang="en-US" altLang="zh-TW" sz="3000" b="1">
                <a:latin typeface="Times New Roman" pitchFamily="18" charset="0"/>
              </a:endParaRPr>
            </a:p>
            <a:p>
              <a:pPr algn="ctr" eaLnBrk="1" hangingPunct="1">
                <a:lnSpc>
                  <a:spcPct val="70000"/>
                </a:lnSpc>
              </a:pPr>
              <a:r>
                <a:rPr lang="en-US" altLang="zh-TW" sz="3000" b="1">
                  <a:latin typeface="Calibri" pitchFamily="34" charset="0"/>
                </a:rPr>
                <a:t>j = 1</a:t>
              </a:r>
              <a:endParaRPr lang="zh-TW" altLang="zh-TW" sz="3000"/>
            </a:p>
          </p:txBody>
        </p:sp>
      </p:grpSp>
      <p:pic>
        <p:nvPicPr>
          <p:cNvPr id="27" name="Picture 2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331" y="7833364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3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字方塊 4"/>
          <p:cNvSpPr txBox="1">
            <a:spLocks noChangeArrowheads="1"/>
          </p:cNvSpPr>
          <p:nvPr/>
        </p:nvSpPr>
        <p:spPr bwMode="auto">
          <a:xfrm>
            <a:off x="2878934" y="1081882"/>
            <a:ext cx="42530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800" u="sng">
                <a:latin typeface="Times New Roman" pitchFamily="18" charset="0"/>
                <a:cs typeface="Times New Roman" pitchFamily="18" charset="0"/>
              </a:rPr>
              <a:t>Basic Problem 2</a:t>
            </a:r>
            <a:endParaRPr lang="zh-TW" altLang="en-US" sz="4800" u="sn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55782" y="2443959"/>
            <a:ext cx="447675" cy="481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4050"/>
          </a:p>
        </p:txBody>
      </p:sp>
      <p:pic>
        <p:nvPicPr>
          <p:cNvPr id="17416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637"/>
          <a:stretch/>
        </p:blipFill>
        <p:spPr bwMode="auto">
          <a:xfrm>
            <a:off x="2397922" y="2120108"/>
            <a:ext cx="8774906" cy="2945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文字方塊 3"/>
          <p:cNvSpPr txBox="1">
            <a:spLocks noChangeArrowheads="1"/>
          </p:cNvSpPr>
          <p:nvPr/>
        </p:nvSpPr>
        <p:spPr bwMode="auto">
          <a:xfrm>
            <a:off x="7076728" y="2291557"/>
            <a:ext cx="934871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l-GR" altLang="zh-TW" sz="3600" i="1">
                <a:solidFill>
                  <a:srgbClr val="D60000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altLang="zh-TW" sz="3600" i="1" baseline="-25000">
                <a:solidFill>
                  <a:srgbClr val="D6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3600">
                <a:solidFill>
                  <a:srgbClr val="D6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600" i="1">
                <a:solidFill>
                  <a:srgbClr val="D6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600">
                <a:solidFill>
                  <a:srgbClr val="D6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TW" altLang="en-US" sz="3600">
              <a:solidFill>
                <a:srgbClr val="D60000"/>
              </a:solidFill>
            </a:endParaRPr>
          </a:p>
        </p:txBody>
      </p:sp>
      <p:sp>
        <p:nvSpPr>
          <p:cNvPr id="17418" name="文字方塊 3"/>
          <p:cNvSpPr txBox="1">
            <a:spLocks noChangeArrowheads="1"/>
          </p:cNvSpPr>
          <p:nvPr/>
        </p:nvSpPr>
        <p:spPr bwMode="auto">
          <a:xfrm>
            <a:off x="2423657" y="3848151"/>
            <a:ext cx="947695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l-GR" altLang="zh-TW" sz="3600" i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TW" sz="3600" i="1" baseline="-2500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360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600" i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60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TW" altLang="en-US" sz="3600">
              <a:solidFill>
                <a:srgbClr val="333399"/>
              </a:solidFill>
            </a:endParaRPr>
          </a:p>
        </p:txBody>
      </p:sp>
      <p:sp>
        <p:nvSpPr>
          <p:cNvPr id="17419" name="文字方塊 3"/>
          <p:cNvSpPr txBox="1">
            <a:spLocks noChangeArrowheads="1"/>
          </p:cNvSpPr>
          <p:nvPr/>
        </p:nvSpPr>
        <p:spPr bwMode="auto">
          <a:xfrm>
            <a:off x="3468615" y="2923949"/>
            <a:ext cx="292068" cy="55399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000" i="1" dirty="0" err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zh-TW" altLang="en-US" sz="3000" dirty="0">
              <a:solidFill>
                <a:srgbClr val="333399"/>
              </a:solidFill>
            </a:endParaRPr>
          </a:p>
        </p:txBody>
      </p:sp>
      <p:sp>
        <p:nvSpPr>
          <p:cNvPr id="17420" name="文字方塊 3"/>
          <p:cNvSpPr txBox="1">
            <a:spLocks noChangeArrowheads="1"/>
          </p:cNvSpPr>
          <p:nvPr/>
        </p:nvSpPr>
        <p:spPr bwMode="auto">
          <a:xfrm>
            <a:off x="5364754" y="4604236"/>
            <a:ext cx="216456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0" rIns="5400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000" i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zh-TW" altLang="en-US" sz="3000">
              <a:solidFill>
                <a:srgbClr val="333399"/>
              </a:solidFill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3203342" y="7807268"/>
            <a:ext cx="338138" cy="323850"/>
            <a:chOff x="611560" y="5204316"/>
            <a:chExt cx="225425" cy="215900"/>
          </a:xfrm>
        </p:grpSpPr>
        <p:cxnSp>
          <p:nvCxnSpPr>
            <p:cNvPr id="11" name="直線接點 10"/>
            <p:cNvCxnSpPr/>
            <p:nvPr/>
          </p:nvCxnSpPr>
          <p:spPr bwMode="auto">
            <a:xfrm flipH="1">
              <a:off x="611560" y="5204316"/>
              <a:ext cx="152400" cy="215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auto">
            <a:xfrm flipH="1">
              <a:off x="682997" y="5204316"/>
              <a:ext cx="153988" cy="215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424" name="矩形 2"/>
              <p:cNvSpPr>
                <a:spLocks noChangeArrowheads="1"/>
              </p:cNvSpPr>
              <p:nvPr/>
            </p:nvSpPr>
            <p:spPr bwMode="auto">
              <a:xfrm>
                <a:off x="6494673" y="9188647"/>
                <a:ext cx="1137234" cy="600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33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33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zh-TW" sz="3300" i="1">
                          <a:latin typeface="Cambria Math"/>
                        </a:rPr>
                        <m:t>(</m:t>
                      </m:r>
                      <m:r>
                        <a:rPr lang="en-US" altLang="zh-TW" sz="3300" i="1">
                          <a:latin typeface="Cambria Math"/>
                        </a:rPr>
                        <m:t>𝑖</m:t>
                      </m:r>
                      <m:r>
                        <a:rPr lang="en-US" altLang="zh-TW" sz="33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3300" dirty="0"/>
              </a:p>
            </p:txBody>
          </p:sp>
        </mc:Choice>
        <mc:Fallback xmlns="">
          <p:sp>
            <p:nvSpPr>
              <p:cNvPr id="17424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5782" y="6125234"/>
                <a:ext cx="758156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4800" r="-7200" b="-20000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413" name="群組 3"/>
          <p:cNvGrpSpPr>
            <a:grpSpLocks/>
          </p:cNvGrpSpPr>
          <p:nvPr/>
        </p:nvGrpSpPr>
        <p:grpSpPr bwMode="auto">
          <a:xfrm>
            <a:off x="7631909" y="3091654"/>
            <a:ext cx="8348760" cy="1785103"/>
            <a:chOff x="3635896" y="2125305"/>
            <a:chExt cx="5567135" cy="1189733"/>
          </a:xfrm>
        </p:grpSpPr>
        <p:sp>
          <p:nvSpPr>
            <p:cNvPr id="17414" name="Line 22"/>
            <p:cNvSpPr>
              <a:spLocks noChangeShapeType="1"/>
            </p:cNvSpPr>
            <p:nvPr/>
          </p:nvSpPr>
          <p:spPr bwMode="auto">
            <a:xfrm>
              <a:off x="3981820" y="2206186"/>
              <a:ext cx="17937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17415" name="矩形 12"/>
            <p:cNvSpPr>
              <a:spLocks noChangeArrowheads="1"/>
            </p:cNvSpPr>
            <p:nvPr/>
          </p:nvSpPr>
          <p:spPr bwMode="auto">
            <a:xfrm>
              <a:off x="3635896" y="2125305"/>
              <a:ext cx="5567135" cy="1189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ts val="1200"/>
                </a:spcBef>
              </a:pPr>
              <a:r>
                <a:rPr lang="en-US" altLang="zh-TW" sz="3000" dirty="0"/>
                <a:t>P(O, </a:t>
              </a:r>
              <a:r>
                <a:rPr lang="en-US" altLang="zh-TW" sz="3000" dirty="0" err="1"/>
                <a:t>q</a:t>
              </a:r>
              <a:r>
                <a:rPr lang="en-US" altLang="zh-TW" sz="3000" b="1" baseline="-25000" dirty="0" err="1"/>
                <a:t>t</a:t>
              </a:r>
              <a:r>
                <a:rPr lang="en-US" altLang="zh-TW" sz="3000" dirty="0"/>
                <a:t> = </a:t>
              </a:r>
              <a:r>
                <a:rPr lang="en-US" altLang="zh-TW" sz="3000" dirty="0" err="1"/>
                <a:t>i</a:t>
              </a:r>
              <a:r>
                <a:rPr lang="en-US" altLang="zh-TW" sz="3000" dirty="0"/>
                <a:t> |</a:t>
              </a:r>
              <a:r>
                <a:rPr lang="en-US" altLang="zh-TW" sz="3000" dirty="0">
                  <a:sym typeface="Symbol" pitchFamily="18" charset="2"/>
                </a:rPr>
                <a:t></a:t>
              </a:r>
              <a:r>
                <a:rPr lang="en-US" altLang="zh-TW" sz="3000" dirty="0"/>
                <a:t>)</a:t>
              </a:r>
            </a:p>
            <a:p>
              <a:pPr eaLnBrk="1" hangingPunct="1">
                <a:spcBef>
                  <a:spcPts val="1200"/>
                </a:spcBef>
              </a:pPr>
              <a:r>
                <a:rPr lang="en-US" altLang="zh-TW" sz="3000" dirty="0"/>
                <a:t>= </a:t>
              </a:r>
              <a:r>
                <a:rPr lang="en-US" altLang="zh-TW" sz="3000" dirty="0" err="1"/>
                <a:t>Prob</a:t>
              </a:r>
              <a:r>
                <a:rPr lang="en-US" altLang="zh-TW" sz="3000" dirty="0"/>
                <a:t> [observing o</a:t>
              </a:r>
              <a:r>
                <a:rPr lang="en-US" altLang="zh-TW" sz="3000" b="1" baseline="-25000" dirty="0"/>
                <a:t>1</a:t>
              </a:r>
              <a:r>
                <a:rPr lang="en-US" altLang="zh-TW" sz="3000" dirty="0"/>
                <a:t>, o</a:t>
              </a:r>
              <a:r>
                <a:rPr lang="en-US" altLang="zh-TW" sz="3000" b="1" baseline="-25000" dirty="0"/>
                <a:t>2</a:t>
              </a:r>
              <a:r>
                <a:rPr lang="en-US" altLang="zh-TW" sz="3000" dirty="0"/>
                <a:t>, …, </a:t>
              </a:r>
              <a:r>
                <a:rPr lang="en-US" altLang="zh-TW" sz="3000" dirty="0" err="1"/>
                <a:t>o</a:t>
              </a:r>
              <a:r>
                <a:rPr lang="en-US" altLang="zh-TW" sz="3000" b="1" baseline="-25000" dirty="0" err="1"/>
                <a:t>t</a:t>
              </a:r>
              <a:r>
                <a:rPr lang="en-US" altLang="zh-TW" sz="3000" b="1" baseline="-25000" dirty="0"/>
                <a:t> </a:t>
              </a:r>
              <a:r>
                <a:rPr lang="en-US" altLang="zh-TW" sz="3000" dirty="0"/>
                <a:t>, …, </a:t>
              </a:r>
              <a:r>
                <a:rPr lang="en-US" altLang="zh-TW" sz="3000" dirty="0" err="1"/>
                <a:t>o</a:t>
              </a:r>
              <a:r>
                <a:rPr lang="en-US" altLang="zh-TW" sz="3000" b="1" baseline="-25000" dirty="0" err="1"/>
                <a:t>T</a:t>
              </a:r>
              <a:r>
                <a:rPr lang="en-US" altLang="zh-TW" sz="3000" b="1" baseline="-25000" dirty="0"/>
                <a:t> </a:t>
              </a:r>
              <a:r>
                <a:rPr lang="en-US" altLang="zh-TW" sz="3000" dirty="0"/>
                <a:t>, </a:t>
              </a:r>
              <a:r>
                <a:rPr lang="en-US" altLang="zh-TW" sz="3000" dirty="0" err="1"/>
                <a:t>q</a:t>
              </a:r>
              <a:r>
                <a:rPr lang="en-US" altLang="zh-TW" sz="3000" b="1" baseline="-25000" dirty="0" err="1"/>
                <a:t>t</a:t>
              </a:r>
              <a:r>
                <a:rPr lang="en-US" altLang="zh-TW" sz="3000" dirty="0"/>
                <a:t> = </a:t>
              </a:r>
              <a:r>
                <a:rPr lang="en-US" altLang="zh-TW" sz="3000" dirty="0" err="1"/>
                <a:t>i</a:t>
              </a:r>
              <a:r>
                <a:rPr lang="en-US" altLang="zh-TW" sz="3000" dirty="0"/>
                <a:t> |</a:t>
              </a:r>
              <a:r>
                <a:rPr lang="en-US" altLang="zh-TW" sz="3000" dirty="0">
                  <a:sym typeface="Symbol" pitchFamily="18" charset="2"/>
                </a:rPr>
                <a:t></a:t>
              </a:r>
              <a:r>
                <a:rPr lang="en-US" altLang="zh-TW" sz="3000" dirty="0"/>
                <a:t> ]</a:t>
              </a:r>
            </a:p>
            <a:p>
              <a:pPr eaLnBrk="1" hangingPunct="1">
                <a:spcBef>
                  <a:spcPts val="1200"/>
                </a:spcBef>
              </a:pPr>
              <a:r>
                <a:rPr lang="en-US" altLang="zh-TW" sz="3000" dirty="0"/>
                <a:t>= </a:t>
              </a:r>
              <a:r>
                <a:rPr lang="en-US" altLang="zh-TW" sz="3000" dirty="0">
                  <a:sym typeface="Symbol" pitchFamily="18" charset="2"/>
                </a:rPr>
                <a:t></a:t>
              </a:r>
              <a:r>
                <a:rPr lang="en-US" altLang="zh-TW" sz="3000" b="1" baseline="-25000" dirty="0"/>
                <a:t>t</a:t>
              </a:r>
              <a:r>
                <a:rPr lang="en-US" altLang="zh-TW" sz="3000" dirty="0"/>
                <a:t>(</a:t>
              </a:r>
              <a:r>
                <a:rPr lang="en-US" altLang="zh-TW" sz="3000" dirty="0" err="1"/>
                <a:t>i</a:t>
              </a:r>
              <a:r>
                <a:rPr lang="en-US" altLang="zh-TW" sz="3000" dirty="0"/>
                <a:t>)</a:t>
              </a:r>
              <a:r>
                <a:rPr lang="en-US" altLang="zh-TW" sz="3000" dirty="0">
                  <a:sym typeface="Symbol" pitchFamily="18" charset="2"/>
                </a:rPr>
                <a:t></a:t>
              </a:r>
              <a:r>
                <a:rPr lang="en-US" altLang="zh-TW" sz="3000" b="1" baseline="-25000" dirty="0"/>
                <a:t>t</a:t>
              </a:r>
              <a:r>
                <a:rPr lang="en-US" altLang="zh-TW" sz="3000" dirty="0"/>
                <a:t>(</a:t>
              </a:r>
              <a:r>
                <a:rPr lang="en-US" altLang="zh-TW" sz="3000" dirty="0" err="1"/>
                <a:t>i</a:t>
              </a:r>
              <a:r>
                <a:rPr lang="en-US" altLang="zh-TW" sz="3000" dirty="0"/>
                <a:t>)</a:t>
              </a:r>
              <a:endParaRPr lang="zh-TW" altLang="en-US" sz="3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3095328" y="5036282"/>
                <a:ext cx="5508129" cy="2192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500"/>
                  </a:spcBef>
                  <a:spcAft>
                    <a:spcPts val="15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300" i="1">
                          <a:latin typeface="Cambria Math"/>
                        </a:rPr>
                        <m:t>𝐴</m:t>
                      </m:r>
                      <m:r>
                        <a:rPr lang="en-US" altLang="zh-TW" sz="3300" i="1">
                          <a:latin typeface="Cambria Math"/>
                        </a:rPr>
                        <m:t>:(</m:t>
                      </m:r>
                      <m:sSub>
                        <m:sSubPr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300" i="1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TW" sz="33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sz="3300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300" i="1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TW" sz="33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sz="3300" i="1">
                          <a:latin typeface="Cambria Math"/>
                        </a:rPr>
                        <m:t> </m:t>
                      </m:r>
                      <m:r>
                        <a:rPr lang="en-US" altLang="zh-TW" sz="3300" i="1">
                          <a:latin typeface="Cambria Math"/>
                          <a:ea typeface="Cambria Math"/>
                        </a:rPr>
                        <m:t>⋯</m:t>
                      </m:r>
                      <m:sSub>
                        <m:sSubPr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300" i="1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TW" sz="33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3300" i="1">
                              <a:latin typeface="Cambria Math"/>
                            </a:rPr>
                            <m:t>𝜆</m:t>
                          </m:r>
                        </m:e>
                      </m:d>
                      <m:r>
                        <a:rPr lang="en-US" altLang="zh-TW" sz="33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sz="3300" dirty="0"/>
              </a:p>
              <a:p>
                <a:pPr>
                  <a:spcBef>
                    <a:spcPts val="1500"/>
                  </a:spcBef>
                  <a:spcAft>
                    <a:spcPts val="15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300" i="1">
                          <a:latin typeface="Cambria Math"/>
                        </a:rPr>
                        <m:t>𝐵</m:t>
                      </m:r>
                      <m:r>
                        <a:rPr lang="en-US" altLang="zh-TW" sz="3300" i="1">
                          <a:latin typeface="Cambria Math"/>
                        </a:rPr>
                        <m:t>:(</m:t>
                      </m:r>
                      <m:sSub>
                        <m:sSubPr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300" i="1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TW" sz="3300" i="1">
                              <a:latin typeface="Cambria Math"/>
                            </a:rPr>
                            <m:t>𝑡</m:t>
                          </m:r>
                          <m:r>
                            <a:rPr lang="en-US" altLang="zh-TW" sz="33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zh-TW" sz="33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300" i="1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TW" sz="3300" i="1">
                              <a:latin typeface="Cambria Math"/>
                            </a:rPr>
                            <m:t>𝑡</m:t>
                          </m:r>
                          <m:r>
                            <a:rPr lang="en-US" altLang="zh-TW" sz="3300" i="1"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altLang="zh-TW" sz="3300" i="1">
                          <a:latin typeface="Cambria Math"/>
                        </a:rPr>
                        <m:t>, </m:t>
                      </m:r>
                      <m:r>
                        <a:rPr lang="en-US" altLang="zh-TW" sz="3300" i="1">
                          <a:latin typeface="Cambria Math"/>
                          <a:ea typeface="Cambria Math"/>
                        </a:rPr>
                        <m:t>⋯</m:t>
                      </m:r>
                      <m:sSub>
                        <m:sSubPr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300" i="1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TW" sz="3300" i="1">
                              <a:latin typeface="Cambria Math"/>
                            </a:rPr>
                            <m:t>𝑇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3300" i="1">
                              <a:latin typeface="Cambria Math"/>
                            </a:rPr>
                            <m:t>𝜆</m:t>
                          </m:r>
                        </m:e>
                      </m:d>
                      <m:r>
                        <a:rPr lang="en-US" altLang="zh-TW" sz="33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sz="3300" dirty="0"/>
              </a:p>
              <a:p>
                <a:pPr>
                  <a:spcBef>
                    <a:spcPts val="1500"/>
                  </a:spcBef>
                  <a:spcAft>
                    <a:spcPts val="15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300" i="1">
                          <a:latin typeface="Cambria Math"/>
                        </a:rPr>
                        <m:t>𝐶</m:t>
                      </m:r>
                      <m:r>
                        <a:rPr lang="en-US" altLang="zh-TW" sz="3300" i="1">
                          <a:latin typeface="Cambria Math"/>
                        </a:rPr>
                        <m:t>:(</m:t>
                      </m:r>
                      <m:sSub>
                        <m:sSubPr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3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33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zh-TW" sz="3300" i="1">
                          <a:latin typeface="Cambria Math"/>
                        </a:rPr>
                        <m:t>=</m:t>
                      </m:r>
                      <m:r>
                        <a:rPr lang="en-US" altLang="zh-TW" sz="3300" i="1">
                          <a:latin typeface="Cambria Math"/>
                        </a:rPr>
                        <m:t>𝑖</m:t>
                      </m:r>
                      <m:d>
                        <m:dPr>
                          <m:begChr m:val="|"/>
                          <m:endChr m:val=""/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3300" i="1">
                              <a:latin typeface="Cambria Math"/>
                            </a:rPr>
                            <m:t>𝜆</m:t>
                          </m:r>
                        </m:e>
                      </m:d>
                      <m:r>
                        <a:rPr lang="en-US" altLang="zh-TW" sz="33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sz="33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356992"/>
                <a:ext cx="3672086" cy="14927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095328" y="7136419"/>
                <a:ext cx="6912768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3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300" i="1">
                              <a:latin typeface="Cambria Math"/>
                            </a:rPr>
                            <m:t>𝐴</m:t>
                          </m:r>
                          <m:r>
                            <a:rPr lang="en-US" altLang="zh-TW" sz="3300" i="1">
                              <a:latin typeface="Cambria Math"/>
                            </a:rPr>
                            <m:t>, </m:t>
                          </m:r>
                          <m:r>
                            <a:rPr lang="en-US" altLang="zh-TW" sz="3300" i="1">
                              <a:latin typeface="Cambria Math"/>
                            </a:rPr>
                            <m:t>𝐵</m:t>
                          </m:r>
                          <m:r>
                            <a:rPr lang="en-US" altLang="zh-TW" sz="3300" i="1">
                              <a:latin typeface="Cambria Math"/>
                            </a:rPr>
                            <m:t>, </m:t>
                          </m:r>
                          <m:r>
                            <a:rPr lang="en-US" altLang="zh-TW" sz="3300" i="1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altLang="zh-TW" sz="3300" i="1">
                          <a:latin typeface="Cambria Math"/>
                        </a:rPr>
                        <m:t>=</m:t>
                      </m:r>
                      <m:r>
                        <a:rPr lang="en-US" altLang="zh-TW" sz="33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300" i="1">
                              <a:latin typeface="Cambria Math"/>
                            </a:rPr>
                            <m:t>𝐴</m:t>
                          </m:r>
                          <m:r>
                            <a:rPr lang="en-US" altLang="zh-TW" sz="3300" i="1">
                              <a:latin typeface="Cambria Math"/>
                            </a:rPr>
                            <m:t>, </m:t>
                          </m:r>
                          <m:r>
                            <a:rPr lang="en-US" altLang="zh-TW" sz="3300" i="1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altLang="zh-TW" sz="3300" i="1">
                          <a:latin typeface="Cambria Math"/>
                        </a:rPr>
                        <m:t> </m:t>
                      </m:r>
                      <m:r>
                        <a:rPr lang="en-US" altLang="zh-TW" sz="3300" i="1">
                          <a:latin typeface="Cambria Math"/>
                        </a:rPr>
                        <m:t>𝑃</m:t>
                      </m:r>
                      <m:r>
                        <a:rPr lang="en-US" altLang="zh-TW" sz="3300" i="1">
                          <a:latin typeface="Cambria Math"/>
                        </a:rPr>
                        <m:t>(</m:t>
                      </m:r>
                      <m:r>
                        <a:rPr lang="en-US" altLang="zh-TW" sz="3300" i="1">
                          <a:latin typeface="Cambria Math"/>
                        </a:rPr>
                        <m:t>𝐵</m:t>
                      </m:r>
                      <m:d>
                        <m:dPr>
                          <m:begChr m:val="|"/>
                          <m:endChr m:val=""/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300" i="1">
                              <a:latin typeface="Cambria Math"/>
                            </a:rPr>
                            <m:t>𝐴</m:t>
                          </m:r>
                          <m:r>
                            <a:rPr lang="en-US" altLang="zh-TW" sz="3300" i="1">
                              <a:latin typeface="Cambria Math"/>
                            </a:rPr>
                            <m:t>, </m:t>
                          </m:r>
                          <m:r>
                            <a:rPr lang="en-US" altLang="zh-TW" sz="3300" i="1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altLang="zh-TW" sz="33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sz="33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757082"/>
                <a:ext cx="4608512" cy="430887"/>
              </a:xfrm>
              <a:prstGeom prst="rect">
                <a:avLst/>
              </a:prstGeom>
              <a:blipFill rotWithShape="1">
                <a:blip r:embed="rId5"/>
                <a:stretch>
                  <a:fillRect l="-132" t="-123944" b="-1915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群組 21"/>
          <p:cNvGrpSpPr/>
          <p:nvPr/>
        </p:nvGrpSpPr>
        <p:grpSpPr>
          <a:xfrm>
            <a:off x="5673517" y="7809194"/>
            <a:ext cx="338138" cy="323850"/>
            <a:chOff x="611560" y="5204316"/>
            <a:chExt cx="225425" cy="215900"/>
          </a:xfrm>
        </p:grpSpPr>
        <p:cxnSp>
          <p:nvCxnSpPr>
            <p:cNvPr id="23" name="直線接點 22"/>
            <p:cNvCxnSpPr/>
            <p:nvPr/>
          </p:nvCxnSpPr>
          <p:spPr bwMode="auto">
            <a:xfrm flipH="1">
              <a:off x="611560" y="5204316"/>
              <a:ext cx="152400" cy="215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auto">
            <a:xfrm flipH="1">
              <a:off x="682997" y="5204316"/>
              <a:ext cx="153988" cy="215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/>
          <p:cNvGrpSpPr/>
          <p:nvPr/>
        </p:nvGrpSpPr>
        <p:grpSpPr>
          <a:xfrm>
            <a:off x="7293697" y="7809194"/>
            <a:ext cx="338138" cy="323850"/>
            <a:chOff x="611560" y="5204316"/>
            <a:chExt cx="225425" cy="215900"/>
          </a:xfrm>
        </p:grpSpPr>
        <p:cxnSp>
          <p:nvCxnSpPr>
            <p:cNvPr id="28" name="直線接點 27"/>
            <p:cNvCxnSpPr/>
            <p:nvPr/>
          </p:nvCxnSpPr>
          <p:spPr bwMode="auto">
            <a:xfrm flipH="1">
              <a:off x="611560" y="5204316"/>
              <a:ext cx="152400" cy="215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 bwMode="auto">
            <a:xfrm flipH="1">
              <a:off x="682997" y="5204316"/>
              <a:ext cx="153988" cy="215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群組 29"/>
          <p:cNvGrpSpPr/>
          <p:nvPr/>
        </p:nvGrpSpPr>
        <p:grpSpPr>
          <a:xfrm>
            <a:off x="6875750" y="8924900"/>
            <a:ext cx="338138" cy="323850"/>
            <a:chOff x="611560" y="5204316"/>
            <a:chExt cx="225425" cy="215900"/>
          </a:xfrm>
        </p:grpSpPr>
        <p:cxnSp>
          <p:nvCxnSpPr>
            <p:cNvPr id="31" name="直線接點 30"/>
            <p:cNvCxnSpPr/>
            <p:nvPr/>
          </p:nvCxnSpPr>
          <p:spPr bwMode="auto">
            <a:xfrm flipH="1">
              <a:off x="611560" y="5204316"/>
              <a:ext cx="152400" cy="215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 bwMode="auto">
            <a:xfrm flipH="1">
              <a:off x="682997" y="5204316"/>
              <a:ext cx="153988" cy="215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508559" y="7628572"/>
                <a:ext cx="1709571" cy="6001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300" i="1">
                          <a:latin typeface="Cambria Math"/>
                        </a:rPr>
                        <m:t>(</m:t>
                      </m:r>
                      <m:r>
                        <a:rPr lang="en-US" altLang="zh-TW" sz="3300" i="1">
                          <a:latin typeface="Cambria Math"/>
                        </a:rPr>
                        <m:t>𝐵</m:t>
                      </m:r>
                      <m:r>
                        <a:rPr lang="en-US" altLang="zh-TW" sz="3300" i="1">
                          <a:latin typeface="Cambria Math"/>
                          <a:ea typeface="Cambria Math"/>
                        </a:rPr>
                        <m:t>⊥</m:t>
                      </m:r>
                      <m:r>
                        <a:rPr lang="en-US" altLang="zh-TW" sz="3300" i="1">
                          <a:latin typeface="Cambria Math"/>
                        </a:rPr>
                        <m:t>𝐴</m:t>
                      </m:r>
                      <m:r>
                        <a:rPr lang="en-US" altLang="zh-TW" sz="33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sz="33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371" y="5085184"/>
                <a:ext cx="1215717" cy="430887"/>
              </a:xfrm>
              <a:prstGeom prst="rect">
                <a:avLst/>
              </a:prstGeom>
              <a:blipFill rotWithShape="1">
                <a:blip r:embed="rId6"/>
                <a:stretch>
                  <a:fillRect l="-3518" b="-183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551712" y="8214196"/>
                <a:ext cx="1601144" cy="6001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300" i="1">
                          <a:latin typeface="Cambria Math"/>
                        </a:rPr>
                        <m:t>𝑃</m:t>
                      </m:r>
                      <m:r>
                        <a:rPr lang="en-US" altLang="zh-TW" sz="3300" i="1">
                          <a:latin typeface="Cambria Math"/>
                        </a:rPr>
                        <m:t>(</m:t>
                      </m:r>
                      <m:r>
                        <a:rPr lang="en-US" altLang="zh-TW" sz="3300" i="1">
                          <a:latin typeface="Cambria Math"/>
                        </a:rPr>
                        <m:t>𝐵</m:t>
                      </m:r>
                      <m:d>
                        <m:dPr>
                          <m:begChr m:val="|"/>
                          <m:endChr m:val=""/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300" i="1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altLang="zh-TW" sz="33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sz="33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5475600"/>
                <a:ext cx="1142300" cy="430887"/>
              </a:xfrm>
              <a:prstGeom prst="rect">
                <a:avLst/>
              </a:prstGeom>
              <a:blipFill rotWithShape="1">
                <a:blip r:embed="rId7"/>
                <a:stretch>
                  <a:fillRect l="-535" t="-123944" r="-4278" b="-1915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232165" y="8214196"/>
                <a:ext cx="1103523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3300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33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zh-TW" sz="3300" i="1">
                          <a:latin typeface="Cambria Math"/>
                        </a:rPr>
                        <m:t>(</m:t>
                      </m:r>
                      <m:r>
                        <a:rPr lang="en-US" altLang="zh-TW" sz="3300" i="1">
                          <a:latin typeface="Cambria Math"/>
                        </a:rPr>
                        <m:t>𝑖</m:t>
                      </m:r>
                      <m:r>
                        <a:rPr lang="en-US" altLang="zh-TW" sz="33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33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110" y="5475600"/>
                <a:ext cx="735682" cy="430887"/>
              </a:xfrm>
              <a:prstGeom prst="rect">
                <a:avLst/>
              </a:prstGeom>
              <a:blipFill rotWithShape="1">
                <a:blip r:embed="rId8"/>
                <a:stretch>
                  <a:fillRect r="-12397" b="-183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447256" y="8215481"/>
                <a:ext cx="2784909" cy="6012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300" i="1">
                          <a:latin typeface="Cambria Math"/>
                        </a:rPr>
                        <m:t>𝑃</m:t>
                      </m:r>
                      <m:r>
                        <a:rPr lang="en-US" altLang="zh-TW" sz="3300" i="1">
                          <a:latin typeface="Cambria Math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3300" i="1">
                              <a:latin typeface="Cambria Math"/>
                            </a:rPr>
                            <m:t>𝑂</m:t>
                          </m:r>
                        </m:e>
                      </m:acc>
                      <m:r>
                        <a:rPr lang="en-US" altLang="zh-TW" sz="33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3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33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zh-TW" sz="3300" i="1">
                          <a:latin typeface="Cambria Math"/>
                        </a:rPr>
                        <m:t>=</m:t>
                      </m:r>
                      <m:r>
                        <a:rPr lang="en-US" altLang="zh-TW" sz="3300" i="1">
                          <a:latin typeface="Cambria Math"/>
                        </a:rPr>
                        <m:t>𝑖</m:t>
                      </m:r>
                      <m:d>
                        <m:dPr>
                          <m:begChr m:val="|"/>
                          <m:endChr m:val=""/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3300" i="1">
                              <a:latin typeface="Cambria Math"/>
                            </a:rPr>
                            <m:t>𝜆</m:t>
                          </m:r>
                        </m:e>
                      </m:d>
                      <m:r>
                        <a:rPr lang="en-US" altLang="zh-TW" sz="33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33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476457"/>
                <a:ext cx="1856606" cy="431657"/>
              </a:xfrm>
              <a:prstGeom prst="rect">
                <a:avLst/>
              </a:prstGeom>
              <a:blipFill rotWithShape="1">
                <a:blip r:embed="rId9"/>
                <a:stretch>
                  <a:fillRect l="-329" t="-123944" r="-8553" b="-1915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68" y="2312152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8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字方塊 4"/>
          <p:cNvSpPr txBox="1">
            <a:spLocks noChangeArrowheads="1"/>
          </p:cNvSpPr>
          <p:nvPr/>
        </p:nvSpPr>
        <p:spPr bwMode="auto">
          <a:xfrm>
            <a:off x="2878934" y="1081882"/>
            <a:ext cx="42530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800" u="sng">
                <a:latin typeface="Times New Roman" pitchFamily="18" charset="0"/>
                <a:cs typeface="Times New Roman" pitchFamily="18" charset="0"/>
              </a:rPr>
              <a:t>Basic Problem 2</a:t>
            </a:r>
            <a:endParaRPr lang="zh-TW" altLang="en-US" sz="4800" u="sng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435" name="群組 12"/>
          <p:cNvGrpSpPr>
            <a:grpSpLocks/>
          </p:cNvGrpSpPr>
          <p:nvPr/>
        </p:nvGrpSpPr>
        <p:grpSpPr bwMode="auto">
          <a:xfrm>
            <a:off x="2231231" y="2770189"/>
            <a:ext cx="10691814" cy="6296026"/>
            <a:chOff x="1115616" y="1846263"/>
            <a:chExt cx="7127875" cy="4197885"/>
          </a:xfrm>
        </p:grpSpPr>
        <p:grpSp>
          <p:nvGrpSpPr>
            <p:cNvPr id="18443" name="群組 1"/>
            <p:cNvGrpSpPr>
              <a:grpSpLocks/>
            </p:cNvGrpSpPr>
            <p:nvPr/>
          </p:nvGrpSpPr>
          <p:grpSpPr bwMode="auto">
            <a:xfrm>
              <a:off x="1115616" y="1846263"/>
              <a:ext cx="7127875" cy="3628449"/>
              <a:chOff x="1116013" y="1846263"/>
              <a:chExt cx="7127875" cy="3628449"/>
            </a:xfrm>
          </p:grpSpPr>
          <p:pic>
            <p:nvPicPr>
              <p:cNvPr id="18449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6013" y="1909763"/>
                <a:ext cx="7127875" cy="3535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450" name="文字方塊 4"/>
              <p:cNvSpPr txBox="1">
                <a:spLocks noChangeArrowheads="1"/>
              </p:cNvSpPr>
              <p:nvPr/>
            </p:nvSpPr>
            <p:spPr bwMode="auto">
              <a:xfrm>
                <a:off x="3779990" y="1846263"/>
                <a:ext cx="1373452" cy="6156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5400" i="1">
                    <a:solidFill>
                      <a:srgbClr val="D60000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zh-TW" sz="5400">
                    <a:solidFill>
                      <a:srgbClr val="D60000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TW" sz="5400" i="1">
                    <a:solidFill>
                      <a:srgbClr val="D60000"/>
                    </a:solidFill>
                    <a:latin typeface="Times New Roman" pitchFamily="18" charset="0"/>
                    <a:cs typeface="Times New Roman" pitchFamily="18" charset="0"/>
                  </a:rPr>
                  <a:t>Ō|</a:t>
                </a:r>
                <a:r>
                  <a:rPr lang="el-GR" altLang="zh-TW" sz="5400" i="1">
                    <a:solidFill>
                      <a:srgbClr val="D60000"/>
                    </a:solidFill>
                    <a:latin typeface="Times New Roman" pitchFamily="18" charset="0"/>
                    <a:cs typeface="Times New Roman" pitchFamily="18" charset="0"/>
                  </a:rPr>
                  <a:t>λ</a:t>
                </a:r>
                <a:r>
                  <a:rPr lang="en-US" altLang="zh-TW" sz="5400">
                    <a:solidFill>
                      <a:srgbClr val="D600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zh-TW" altLang="en-US" sz="5400">
                  <a:solidFill>
                    <a:srgbClr val="D60000"/>
                  </a:solidFill>
                </a:endParaRPr>
              </a:p>
            </p:txBody>
          </p:sp>
          <p:sp>
            <p:nvSpPr>
              <p:cNvPr id="18451" name="文字方塊 3"/>
              <p:cNvSpPr txBox="1">
                <a:spLocks noChangeArrowheads="1"/>
              </p:cNvSpPr>
              <p:nvPr/>
            </p:nvSpPr>
            <p:spPr bwMode="auto">
              <a:xfrm>
                <a:off x="6300342" y="3204011"/>
                <a:ext cx="1638482" cy="6156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l-GR" altLang="zh-TW" sz="5400" i="1">
                    <a:latin typeface="Times New Roman" pitchFamily="18" charset="0"/>
                    <a:cs typeface="Times New Roman" pitchFamily="18" charset="0"/>
                  </a:rPr>
                  <a:t>α</a:t>
                </a:r>
                <a:r>
                  <a:rPr lang="en-US" altLang="zh-TW" sz="5400" i="1" baseline="-2500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TW" sz="540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TW" sz="5400" i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TW" sz="540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l-GR" altLang="zh-TW" sz="5400" i="1">
                    <a:latin typeface="Times New Roman" pitchFamily="18" charset="0"/>
                    <a:cs typeface="Times New Roman" pitchFamily="18" charset="0"/>
                  </a:rPr>
                  <a:t>β</a:t>
                </a:r>
                <a:r>
                  <a:rPr lang="en-US" altLang="zh-TW" sz="5400" i="1" baseline="-2500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TW" sz="540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TW" sz="5400" i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TW" sz="540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zh-TW" altLang="en-US" sz="5400"/>
              </a:p>
            </p:txBody>
          </p:sp>
          <p:sp>
            <p:nvSpPr>
              <p:cNvPr id="18452" name="文字方塊 1"/>
              <p:cNvSpPr txBox="1">
                <a:spLocks noChangeArrowheads="1"/>
              </p:cNvSpPr>
              <p:nvPr/>
            </p:nvSpPr>
            <p:spPr bwMode="auto">
              <a:xfrm>
                <a:off x="4547717" y="5012989"/>
                <a:ext cx="216085" cy="46172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3900" i="1"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zh-TW" altLang="en-US" sz="3900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453" name="文字方塊 6"/>
              <p:cNvSpPr txBox="1">
                <a:spLocks noChangeArrowheads="1"/>
              </p:cNvSpPr>
              <p:nvPr/>
            </p:nvSpPr>
            <p:spPr bwMode="auto">
              <a:xfrm>
                <a:off x="1198018" y="3512379"/>
                <a:ext cx="216085" cy="46172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3900" i="1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zh-TW" altLang="en-US" sz="3900" i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8444" name="群組 11"/>
            <p:cNvGrpSpPr>
              <a:grpSpLocks/>
            </p:cNvGrpSpPr>
            <p:nvPr/>
          </p:nvGrpSpPr>
          <p:grpSpPr bwMode="auto">
            <a:xfrm>
              <a:off x="4644008" y="4942283"/>
              <a:ext cx="2270066" cy="1101865"/>
              <a:chOff x="4644008" y="4942283"/>
              <a:chExt cx="2270066" cy="1101865"/>
            </a:xfrm>
          </p:grpSpPr>
          <p:grpSp>
            <p:nvGrpSpPr>
              <p:cNvPr id="18445" name="群組 3"/>
              <p:cNvGrpSpPr>
                <a:grpSpLocks/>
              </p:cNvGrpSpPr>
              <p:nvPr/>
            </p:nvGrpSpPr>
            <p:grpSpPr bwMode="auto">
              <a:xfrm>
                <a:off x="4644008" y="5390098"/>
                <a:ext cx="2270066" cy="654050"/>
                <a:chOff x="5220072" y="5118100"/>
                <a:chExt cx="2270066" cy="654050"/>
              </a:xfrm>
            </p:grpSpPr>
            <p:sp>
              <p:nvSpPr>
                <p:cNvPr id="18447" name="矩形 1"/>
                <p:cNvSpPr>
                  <a:spLocks noChangeArrowheads="1"/>
                </p:cNvSpPr>
                <p:nvPr/>
              </p:nvSpPr>
              <p:spPr bwMode="auto">
                <a:xfrm>
                  <a:off x="5220072" y="5245765"/>
                  <a:ext cx="2270066" cy="4309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eaLnBrk="1" hangingPunct="1"/>
                  <a:r>
                    <a:rPr lang="en-US" altLang="zh-TW" sz="3600"/>
                    <a:t>P(O|</a:t>
                  </a:r>
                  <a:r>
                    <a:rPr lang="en-US" altLang="zh-TW" sz="3600">
                      <a:sym typeface="Symbol" pitchFamily="18" charset="2"/>
                    </a:rPr>
                    <a:t></a:t>
                  </a:r>
                  <a:r>
                    <a:rPr lang="en-US" altLang="zh-TW" sz="3600"/>
                    <a:t>) = </a:t>
                  </a:r>
                  <a:r>
                    <a:rPr lang="en-US" altLang="zh-TW" sz="3600">
                      <a:sym typeface="Symbol" pitchFamily="18" charset="2"/>
                    </a:rPr>
                    <a:t></a:t>
                  </a:r>
                  <a:r>
                    <a:rPr lang="en-US" altLang="zh-TW" sz="3600"/>
                    <a:t> </a:t>
                  </a:r>
                  <a:r>
                    <a:rPr lang="en-US" altLang="zh-TW" sz="3600">
                      <a:sym typeface="Symbol" pitchFamily="18" charset="2"/>
                    </a:rPr>
                    <a:t></a:t>
                  </a:r>
                  <a:r>
                    <a:rPr lang="en-US" altLang="zh-TW" sz="3600" b="1" baseline="-25000"/>
                    <a:t>T</a:t>
                  </a:r>
                  <a:r>
                    <a:rPr lang="en-US" altLang="zh-TW" sz="3600"/>
                    <a:t>(i)</a:t>
                  </a:r>
                  <a:endParaRPr lang="zh-TW" altLang="en-US" sz="3600"/>
                </a:p>
              </p:txBody>
            </p:sp>
            <p:sp>
              <p:nvSpPr>
                <p:cNvPr id="18448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6189356" y="5118100"/>
                  <a:ext cx="994960" cy="654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algn="ctr" eaLnBrk="1" hangingPunct="1">
                    <a:lnSpc>
                      <a:spcPct val="70000"/>
                    </a:lnSpc>
                    <a:spcAft>
                      <a:spcPts val="525"/>
                    </a:spcAft>
                  </a:pPr>
                  <a:r>
                    <a:rPr lang="en-US" altLang="zh-TW" sz="3000" b="1">
                      <a:latin typeface="Calibri" pitchFamily="34" charset="0"/>
                    </a:rPr>
                    <a:t>N</a:t>
                  </a:r>
                </a:p>
                <a:p>
                  <a:pPr algn="ctr" eaLnBrk="1" hangingPunct="1">
                    <a:lnSpc>
                      <a:spcPct val="70000"/>
                    </a:lnSpc>
                  </a:pPr>
                  <a:endParaRPr lang="en-US" altLang="zh-TW" sz="3000" b="1">
                    <a:latin typeface="Times New Roman" pitchFamily="18" charset="0"/>
                  </a:endParaRPr>
                </a:p>
                <a:p>
                  <a:pPr algn="ctr" eaLnBrk="1" hangingPunct="1">
                    <a:lnSpc>
                      <a:spcPct val="70000"/>
                    </a:lnSpc>
                  </a:pPr>
                  <a:r>
                    <a:rPr lang="en-US" altLang="zh-TW" sz="3000" b="1">
                      <a:latin typeface="Calibri" pitchFamily="34" charset="0"/>
                    </a:rPr>
                    <a:t>i = 1</a:t>
                  </a:r>
                  <a:endParaRPr lang="zh-TW" altLang="zh-TW" sz="3000"/>
                </a:p>
              </p:txBody>
            </p:sp>
          </p:grpSp>
          <p:cxnSp>
            <p:nvCxnSpPr>
              <p:cNvPr id="9" name="直線單箭頭接點 8"/>
              <p:cNvCxnSpPr/>
              <p:nvPr/>
            </p:nvCxnSpPr>
            <p:spPr>
              <a:xfrm flipV="1">
                <a:off x="5716192" y="4942283"/>
                <a:ext cx="73025" cy="5636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436" name="群組 1"/>
          <p:cNvGrpSpPr>
            <a:grpSpLocks/>
          </p:cNvGrpSpPr>
          <p:nvPr/>
        </p:nvGrpSpPr>
        <p:grpSpPr bwMode="auto">
          <a:xfrm>
            <a:off x="7955759" y="1903412"/>
            <a:ext cx="8045792" cy="1148822"/>
            <a:chOff x="4560888" y="1520190"/>
            <a:chExt cx="5364207" cy="765413"/>
          </a:xfrm>
        </p:grpSpPr>
        <p:grpSp>
          <p:nvGrpSpPr>
            <p:cNvPr id="18437" name="群組 17"/>
            <p:cNvGrpSpPr>
              <a:grpSpLocks/>
            </p:cNvGrpSpPr>
            <p:nvPr/>
          </p:nvGrpSpPr>
          <p:grpSpPr bwMode="auto">
            <a:xfrm>
              <a:off x="4560888" y="1535429"/>
              <a:ext cx="5364207" cy="750174"/>
              <a:chOff x="4427984" y="1422370"/>
              <a:chExt cx="5364766" cy="749446"/>
            </a:xfrm>
          </p:grpSpPr>
          <p:sp>
            <p:nvSpPr>
              <p:cNvPr id="18439" name="矩形 13"/>
              <p:cNvSpPr>
                <a:spLocks noChangeArrowheads="1"/>
              </p:cNvSpPr>
              <p:nvPr/>
            </p:nvSpPr>
            <p:spPr bwMode="auto">
              <a:xfrm>
                <a:off x="4427984" y="1540431"/>
                <a:ext cx="5364766" cy="430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3600"/>
                  <a:t>P(O|</a:t>
                </a:r>
                <a:r>
                  <a:rPr lang="en-US" altLang="zh-TW" sz="3600">
                    <a:sym typeface="Symbol" pitchFamily="18" charset="2"/>
                  </a:rPr>
                  <a:t></a:t>
                </a:r>
                <a:r>
                  <a:rPr lang="en-US" altLang="zh-TW" sz="3600"/>
                  <a:t>) = </a:t>
                </a:r>
                <a:r>
                  <a:rPr lang="en-US" altLang="zh-TW" sz="3600">
                    <a:sym typeface="Symbol" pitchFamily="18" charset="2"/>
                  </a:rPr>
                  <a:t></a:t>
                </a:r>
                <a:r>
                  <a:rPr lang="en-US" altLang="zh-TW" sz="3600"/>
                  <a:t> P(O, q</a:t>
                </a:r>
                <a:r>
                  <a:rPr lang="en-US" altLang="zh-TW" sz="3600" b="1" baseline="-25000"/>
                  <a:t>t</a:t>
                </a:r>
                <a:r>
                  <a:rPr lang="en-US" altLang="zh-TW" sz="3600"/>
                  <a:t> = i |</a:t>
                </a:r>
                <a:r>
                  <a:rPr lang="en-US" altLang="zh-TW" sz="3600">
                    <a:sym typeface="Symbol" pitchFamily="18" charset="2"/>
                  </a:rPr>
                  <a:t></a:t>
                </a:r>
                <a:r>
                  <a:rPr lang="en-US" altLang="zh-TW" sz="3600"/>
                  <a:t>) = </a:t>
                </a:r>
                <a:r>
                  <a:rPr lang="en-US" altLang="zh-TW" sz="3600">
                    <a:sym typeface="Symbol" pitchFamily="18" charset="2"/>
                  </a:rPr>
                  <a:t></a:t>
                </a:r>
                <a:r>
                  <a:rPr lang="en-US" altLang="zh-TW" sz="3600"/>
                  <a:t> [</a:t>
                </a:r>
                <a:r>
                  <a:rPr lang="en-US" altLang="zh-TW" sz="3600">
                    <a:sym typeface="Symbol" pitchFamily="18" charset="2"/>
                  </a:rPr>
                  <a:t></a:t>
                </a:r>
                <a:r>
                  <a:rPr lang="en-US" altLang="zh-TW" sz="3600" b="1" baseline="-25000"/>
                  <a:t>t</a:t>
                </a:r>
                <a:r>
                  <a:rPr lang="en-US" altLang="zh-TW" sz="3600"/>
                  <a:t>(i)</a:t>
                </a:r>
                <a:r>
                  <a:rPr lang="en-US" altLang="zh-TW" sz="3600">
                    <a:sym typeface="Symbol" pitchFamily="18" charset="2"/>
                  </a:rPr>
                  <a:t></a:t>
                </a:r>
                <a:r>
                  <a:rPr lang="en-US" altLang="zh-TW" sz="3600" b="1" baseline="-25000"/>
                  <a:t>t</a:t>
                </a:r>
                <a:r>
                  <a:rPr lang="en-US" altLang="zh-TW" sz="3600"/>
                  <a:t>(i)]</a:t>
                </a:r>
                <a:endParaRPr lang="zh-TW" altLang="en-US" sz="3600"/>
              </a:p>
            </p:txBody>
          </p:sp>
          <p:sp>
            <p:nvSpPr>
              <p:cNvPr id="18440" name="Line 11"/>
              <p:cNvSpPr>
                <a:spLocks noChangeShapeType="1"/>
              </p:cNvSpPr>
              <p:nvPr/>
            </p:nvSpPr>
            <p:spPr bwMode="auto">
              <a:xfrm>
                <a:off x="4839748" y="1598320"/>
                <a:ext cx="17938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  <p:sp>
            <p:nvSpPr>
              <p:cNvPr id="18441" name="Line 11"/>
              <p:cNvSpPr>
                <a:spLocks noChangeShapeType="1"/>
              </p:cNvSpPr>
              <p:nvPr/>
            </p:nvSpPr>
            <p:spPr bwMode="auto">
              <a:xfrm>
                <a:off x="6378578" y="1605940"/>
                <a:ext cx="17938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  <p:sp>
            <p:nvSpPr>
              <p:cNvPr id="18442" name="Text Box 12"/>
              <p:cNvSpPr txBox="1">
                <a:spLocks noChangeArrowheads="1"/>
              </p:cNvSpPr>
              <p:nvPr/>
            </p:nvSpPr>
            <p:spPr bwMode="auto">
              <a:xfrm>
                <a:off x="5542128" y="1422370"/>
                <a:ext cx="674990" cy="749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Aft>
                    <a:spcPts val="525"/>
                  </a:spcAft>
                </a:pPr>
                <a:r>
                  <a:rPr lang="en-US" altLang="zh-TW" sz="3000" b="1">
                    <a:latin typeface="Calibri" pitchFamily="34" charset="0"/>
                  </a:rPr>
                  <a:t>N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endParaRPr lang="en-US" altLang="zh-TW" sz="3000" b="1">
                  <a:latin typeface="Times New Roman" pitchFamily="18" charset="0"/>
                </a:endParaRP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lang="en-US" altLang="zh-TW" sz="3000" b="1">
                    <a:latin typeface="Calibri" pitchFamily="34" charset="0"/>
                  </a:rPr>
                  <a:t>i = 1</a:t>
                </a:r>
                <a:endParaRPr lang="zh-TW" altLang="zh-TW" sz="3000"/>
              </a:p>
            </p:txBody>
          </p:sp>
        </p:grpSp>
        <p:sp>
          <p:nvSpPr>
            <p:cNvPr id="18438" name="Text Box 12"/>
            <p:cNvSpPr txBox="1">
              <a:spLocks noChangeArrowheads="1"/>
            </p:cNvSpPr>
            <p:nvPr/>
          </p:nvSpPr>
          <p:spPr bwMode="auto">
            <a:xfrm>
              <a:off x="8109680" y="1520190"/>
              <a:ext cx="674920" cy="750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Aft>
                  <a:spcPts val="525"/>
                </a:spcAft>
              </a:pPr>
              <a:r>
                <a:rPr lang="en-US" altLang="zh-TW" sz="3000" b="1">
                  <a:latin typeface="Calibri" pitchFamily="34" charset="0"/>
                </a:rPr>
                <a:t>N</a:t>
              </a:r>
            </a:p>
            <a:p>
              <a:pPr algn="ctr" eaLnBrk="1" hangingPunct="1">
                <a:lnSpc>
                  <a:spcPct val="70000"/>
                </a:lnSpc>
              </a:pPr>
              <a:endParaRPr lang="en-US" altLang="zh-TW" sz="3000" b="1">
                <a:latin typeface="Times New Roman" pitchFamily="18" charset="0"/>
              </a:endParaRPr>
            </a:p>
            <a:p>
              <a:pPr algn="ctr" eaLnBrk="1" hangingPunct="1">
                <a:lnSpc>
                  <a:spcPct val="70000"/>
                </a:lnSpc>
              </a:pPr>
              <a:r>
                <a:rPr lang="en-US" altLang="zh-TW" sz="3000" b="1">
                  <a:latin typeface="Calibri" pitchFamily="34" charset="0"/>
                </a:rPr>
                <a:t>i = 1</a:t>
              </a:r>
              <a:endParaRPr lang="zh-TW" altLang="zh-TW" sz="3000"/>
            </a:p>
          </p:txBody>
        </p:sp>
      </p:grpSp>
      <p:sp>
        <p:nvSpPr>
          <p:cNvPr id="2" name="橢圓 1"/>
          <p:cNvSpPr/>
          <p:nvPr/>
        </p:nvSpPr>
        <p:spPr>
          <a:xfrm>
            <a:off x="8977747" y="3524114"/>
            <a:ext cx="598304" cy="38895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50"/>
          </a:p>
        </p:txBody>
      </p:sp>
      <p:pic>
        <p:nvPicPr>
          <p:cNvPr id="23" name="Picture 2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07" y="6806714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ChangeArrowheads="1"/>
          </p:cNvSpPr>
          <p:nvPr/>
        </p:nvSpPr>
        <p:spPr bwMode="auto">
          <a:xfrm>
            <a:off x="2447927" y="124621"/>
            <a:ext cx="5674182" cy="90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TW" sz="3900" b="1" u="sng">
                <a:solidFill>
                  <a:srgbClr val="000000"/>
                </a:solidFill>
                <a:latin typeface="Times New Roman" pitchFamily="18" charset="0"/>
              </a:rPr>
              <a:t>Basic Problem 2 for HMM</a:t>
            </a:r>
            <a:endParaRPr lang="en-US" altLang="zh-TW" sz="3900" u="sng"/>
          </a:p>
        </p:txBody>
      </p:sp>
      <p:grpSp>
        <p:nvGrpSpPr>
          <p:cNvPr id="19459" name="群組 10"/>
          <p:cNvGrpSpPr>
            <a:grpSpLocks/>
          </p:cNvGrpSpPr>
          <p:nvPr/>
        </p:nvGrpSpPr>
        <p:grpSpPr bwMode="auto">
          <a:xfrm>
            <a:off x="2447927" y="974727"/>
            <a:ext cx="13083693" cy="609601"/>
            <a:chOff x="107504" y="439738"/>
            <a:chExt cx="8722602" cy="406401"/>
          </a:xfrm>
        </p:grpSpPr>
        <p:sp>
          <p:nvSpPr>
            <p:cNvPr id="19608" name="Rectangle 7"/>
            <p:cNvSpPr>
              <a:spLocks noChangeArrowheads="1"/>
            </p:cNvSpPr>
            <p:nvPr/>
          </p:nvSpPr>
          <p:spPr bwMode="auto">
            <a:xfrm>
              <a:off x="3542854" y="439738"/>
              <a:ext cx="769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6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 sz="4050"/>
            </a:p>
          </p:txBody>
        </p:sp>
        <p:sp>
          <p:nvSpPr>
            <p:cNvPr id="19609" name="Rectangle 9"/>
            <p:cNvSpPr>
              <a:spLocks noChangeArrowheads="1"/>
            </p:cNvSpPr>
            <p:nvPr/>
          </p:nvSpPr>
          <p:spPr bwMode="auto">
            <a:xfrm>
              <a:off x="107504" y="482601"/>
              <a:ext cx="36054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 b="1">
                  <a:solidFill>
                    <a:srgbClr val="000000"/>
                  </a:solidFill>
                  <a:latin typeface="新細明體" charset="-120"/>
                </a:rPr>
                <a:t>․</a:t>
              </a:r>
              <a:r>
                <a:rPr lang="en-US" altLang="zh-TW" sz="3000" b="1">
                  <a:solidFill>
                    <a:srgbClr val="000000"/>
                  </a:solidFill>
                  <a:latin typeface="Times New Roman" pitchFamily="18" charset="0"/>
                </a:rPr>
                <a:t>Approach 1 – Choosing state q</a:t>
              </a:r>
              <a:endParaRPr lang="en-US" altLang="zh-TW" sz="3000"/>
            </a:p>
          </p:txBody>
        </p:sp>
        <p:grpSp>
          <p:nvGrpSpPr>
            <p:cNvPr id="19610" name="Group 131"/>
            <p:cNvGrpSpPr>
              <a:grpSpLocks/>
            </p:cNvGrpSpPr>
            <p:nvPr/>
          </p:nvGrpSpPr>
          <p:grpSpPr bwMode="auto">
            <a:xfrm>
              <a:off x="3707968" y="508001"/>
              <a:ext cx="198438" cy="338138"/>
              <a:chOff x="3603" y="366"/>
              <a:chExt cx="125" cy="213"/>
            </a:xfrm>
          </p:grpSpPr>
          <p:sp>
            <p:nvSpPr>
              <p:cNvPr id="19612" name="Rectangle 12"/>
              <p:cNvSpPr>
                <a:spLocks noChangeArrowheads="1"/>
              </p:cNvSpPr>
              <p:nvPr/>
            </p:nvSpPr>
            <p:spPr bwMode="auto">
              <a:xfrm>
                <a:off x="3603" y="440"/>
                <a:ext cx="38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2100" b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TW" sz="4050"/>
              </a:p>
            </p:txBody>
          </p:sp>
          <p:sp>
            <p:nvSpPr>
              <p:cNvPr id="19613" name="Rectangle 13"/>
              <p:cNvSpPr>
                <a:spLocks noChangeArrowheads="1"/>
              </p:cNvSpPr>
              <p:nvPr/>
            </p:nvSpPr>
            <p:spPr bwMode="auto">
              <a:xfrm>
                <a:off x="3639" y="366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3300">
                    <a:solidFill>
                      <a:srgbClr val="000000"/>
                    </a:solidFill>
                    <a:latin typeface="Times New Roman" pitchFamily="18" charset="0"/>
                  </a:rPr>
                  <a:t>*</a:t>
                </a:r>
                <a:endParaRPr lang="en-US" altLang="zh-TW" sz="4050"/>
              </a:p>
            </p:txBody>
          </p:sp>
        </p:grpSp>
        <p:sp>
          <p:nvSpPr>
            <p:cNvPr id="19611" name="Rectangle 14"/>
            <p:cNvSpPr>
              <a:spLocks noChangeArrowheads="1"/>
            </p:cNvSpPr>
            <p:nvPr/>
          </p:nvSpPr>
          <p:spPr bwMode="auto">
            <a:xfrm>
              <a:off x="3877816" y="476251"/>
              <a:ext cx="495229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zh-TW" sz="3000" b="1">
                  <a:solidFill>
                    <a:srgbClr val="000000"/>
                  </a:solidFill>
                  <a:latin typeface="Times New Roman" pitchFamily="18" charset="0"/>
                </a:rPr>
                <a:t>individually as the most likely state at time t </a:t>
              </a:r>
              <a:endParaRPr lang="en-US" altLang="zh-TW" sz="3000"/>
            </a:p>
          </p:txBody>
        </p:sp>
      </p:grpSp>
      <p:grpSp>
        <p:nvGrpSpPr>
          <p:cNvPr id="19460" name="群組 7"/>
          <p:cNvGrpSpPr>
            <a:grpSpLocks/>
          </p:cNvGrpSpPr>
          <p:nvPr/>
        </p:nvGrpSpPr>
        <p:grpSpPr bwMode="auto">
          <a:xfrm>
            <a:off x="3150395" y="1708152"/>
            <a:ext cx="7723416" cy="2034361"/>
            <a:chOff x="575865" y="850726"/>
            <a:chExt cx="5148945" cy="1356241"/>
          </a:xfrm>
        </p:grpSpPr>
        <p:sp>
          <p:nvSpPr>
            <p:cNvPr id="19547" name="Rectangle 17"/>
            <p:cNvSpPr>
              <a:spLocks noChangeArrowheads="1"/>
            </p:cNvSpPr>
            <p:nvPr/>
          </p:nvSpPr>
          <p:spPr bwMode="auto">
            <a:xfrm>
              <a:off x="575865" y="882476"/>
              <a:ext cx="9404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en-US" altLang="zh-TW" sz="4050"/>
            </a:p>
          </p:txBody>
        </p:sp>
        <p:sp>
          <p:nvSpPr>
            <p:cNvPr id="19548" name="Rectangle 18"/>
            <p:cNvSpPr>
              <a:spLocks noChangeArrowheads="1"/>
            </p:cNvSpPr>
            <p:nvPr/>
          </p:nvSpPr>
          <p:spPr bwMode="auto">
            <a:xfrm>
              <a:off x="669528" y="880889"/>
              <a:ext cx="7801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</a:rPr>
                <a:t> </a:t>
              </a:r>
              <a:endParaRPr lang="en-US" altLang="zh-TW" sz="4050"/>
            </a:p>
          </p:txBody>
        </p:sp>
        <p:sp>
          <p:nvSpPr>
            <p:cNvPr id="19549" name="Rectangle 19"/>
            <p:cNvSpPr>
              <a:spLocks noChangeArrowheads="1"/>
            </p:cNvSpPr>
            <p:nvPr/>
          </p:nvSpPr>
          <p:spPr bwMode="auto">
            <a:xfrm>
              <a:off x="780653" y="882476"/>
              <a:ext cx="255198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Times New Roman" pitchFamily="18" charset="0"/>
                </a:rPr>
                <a:t>Define a new variable </a:t>
              </a:r>
              <a:endParaRPr lang="en-US" altLang="zh-TW" sz="4050"/>
            </a:p>
          </p:txBody>
        </p:sp>
        <p:sp>
          <p:nvSpPr>
            <p:cNvPr id="19550" name="Rectangle 20"/>
            <p:cNvSpPr>
              <a:spLocks noChangeArrowheads="1"/>
            </p:cNvSpPr>
            <p:nvPr/>
          </p:nvSpPr>
          <p:spPr bwMode="auto">
            <a:xfrm>
              <a:off x="3307953" y="850726"/>
              <a:ext cx="1164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Symbol" pitchFamily="18" charset="2"/>
                </a:rPr>
                <a:t>g</a:t>
              </a:r>
              <a:endParaRPr lang="en-US" altLang="zh-TW" sz="4050"/>
            </a:p>
          </p:txBody>
        </p:sp>
        <p:sp>
          <p:nvSpPr>
            <p:cNvPr id="19551" name="Rectangle 21"/>
            <p:cNvSpPr>
              <a:spLocks noChangeArrowheads="1"/>
            </p:cNvSpPr>
            <p:nvPr/>
          </p:nvSpPr>
          <p:spPr bwMode="auto">
            <a:xfrm>
              <a:off x="3422253" y="1003126"/>
              <a:ext cx="64120" cy="230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5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 sz="4050"/>
            </a:p>
          </p:txBody>
        </p:sp>
        <p:sp>
          <p:nvSpPr>
            <p:cNvPr id="19552" name="Rectangle 22"/>
            <p:cNvSpPr>
              <a:spLocks noChangeArrowheads="1"/>
            </p:cNvSpPr>
            <p:nvPr/>
          </p:nvSpPr>
          <p:spPr bwMode="auto">
            <a:xfrm>
              <a:off x="3484165" y="882476"/>
              <a:ext cx="8175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Times New Roman" pitchFamily="18" charset="0"/>
                </a:rPr>
                <a:t>(i) = P(</a:t>
              </a:r>
              <a:endParaRPr lang="en-US" altLang="zh-TW" sz="4050"/>
            </a:p>
          </p:txBody>
        </p:sp>
        <p:sp>
          <p:nvSpPr>
            <p:cNvPr id="19553" name="Rectangle 23"/>
            <p:cNvSpPr>
              <a:spLocks noChangeArrowheads="1"/>
            </p:cNvSpPr>
            <p:nvPr/>
          </p:nvSpPr>
          <p:spPr bwMode="auto">
            <a:xfrm>
              <a:off x="4295378" y="882476"/>
              <a:ext cx="14106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 sz="4050"/>
            </a:p>
          </p:txBody>
        </p:sp>
        <p:sp>
          <p:nvSpPr>
            <p:cNvPr id="19554" name="Rectangle 24"/>
            <p:cNvSpPr>
              <a:spLocks noChangeArrowheads="1"/>
            </p:cNvSpPr>
            <p:nvPr/>
          </p:nvSpPr>
          <p:spPr bwMode="auto">
            <a:xfrm>
              <a:off x="4435078" y="1003126"/>
              <a:ext cx="64120" cy="230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5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 sz="4050"/>
            </a:p>
          </p:txBody>
        </p:sp>
        <p:sp>
          <p:nvSpPr>
            <p:cNvPr id="19555" name="Rectangle 25"/>
            <p:cNvSpPr>
              <a:spLocks noChangeArrowheads="1"/>
            </p:cNvSpPr>
            <p:nvPr/>
          </p:nvSpPr>
          <p:spPr bwMode="auto">
            <a:xfrm>
              <a:off x="4495403" y="882476"/>
              <a:ext cx="92119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Times New Roman" pitchFamily="18" charset="0"/>
                </a:rPr>
                <a:t> = i | O, </a:t>
              </a:r>
              <a:endParaRPr lang="en-US" altLang="zh-TW" sz="4050"/>
            </a:p>
          </p:txBody>
        </p:sp>
        <p:sp>
          <p:nvSpPr>
            <p:cNvPr id="19556" name="Rectangle 26"/>
            <p:cNvSpPr>
              <a:spLocks noChangeArrowheads="1"/>
            </p:cNvSpPr>
            <p:nvPr/>
          </p:nvSpPr>
          <p:spPr bwMode="auto">
            <a:xfrm>
              <a:off x="5408215" y="850726"/>
              <a:ext cx="1549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Symbol" pitchFamily="18" charset="2"/>
                </a:rPr>
                <a:t>l</a:t>
              </a:r>
              <a:endParaRPr lang="en-US" altLang="zh-TW" sz="4050"/>
            </a:p>
          </p:txBody>
        </p:sp>
        <p:sp>
          <p:nvSpPr>
            <p:cNvPr id="19557" name="Rectangle 27"/>
            <p:cNvSpPr>
              <a:spLocks noChangeArrowheads="1"/>
            </p:cNvSpPr>
            <p:nvPr/>
          </p:nvSpPr>
          <p:spPr bwMode="auto">
            <a:xfrm>
              <a:off x="5560615" y="882476"/>
              <a:ext cx="9404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TW" sz="4050"/>
            </a:p>
          </p:txBody>
        </p:sp>
        <p:sp>
          <p:nvSpPr>
            <p:cNvPr id="19558" name="Rectangle 28"/>
            <p:cNvSpPr>
              <a:spLocks noChangeArrowheads="1"/>
            </p:cNvSpPr>
            <p:nvPr/>
          </p:nvSpPr>
          <p:spPr bwMode="auto">
            <a:xfrm>
              <a:off x="5654278" y="882476"/>
              <a:ext cx="705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 sz="4050"/>
            </a:p>
          </p:txBody>
        </p:sp>
        <p:sp>
          <p:nvSpPr>
            <p:cNvPr id="19559" name="Rectangle 29"/>
            <p:cNvSpPr>
              <a:spLocks noChangeArrowheads="1"/>
            </p:cNvSpPr>
            <p:nvPr/>
          </p:nvSpPr>
          <p:spPr bwMode="auto">
            <a:xfrm>
              <a:off x="865311" y="1420639"/>
              <a:ext cx="1164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Symbol" pitchFamily="18" charset="2"/>
                </a:rPr>
                <a:t>g</a:t>
              </a:r>
              <a:endParaRPr lang="en-US" altLang="zh-TW" sz="4050"/>
            </a:p>
          </p:txBody>
        </p:sp>
        <p:sp>
          <p:nvSpPr>
            <p:cNvPr id="19560" name="Rectangle 30"/>
            <p:cNvSpPr>
              <a:spLocks noChangeArrowheads="1"/>
            </p:cNvSpPr>
            <p:nvPr/>
          </p:nvSpPr>
          <p:spPr bwMode="auto">
            <a:xfrm>
              <a:off x="979611" y="1573039"/>
              <a:ext cx="64120" cy="230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5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 sz="4050"/>
            </a:p>
          </p:txBody>
        </p:sp>
        <p:sp>
          <p:nvSpPr>
            <p:cNvPr id="19561" name="Rectangle 31"/>
            <p:cNvSpPr>
              <a:spLocks noChangeArrowheads="1"/>
            </p:cNvSpPr>
            <p:nvPr/>
          </p:nvSpPr>
          <p:spPr bwMode="auto">
            <a:xfrm>
              <a:off x="1039936" y="1452389"/>
              <a:ext cx="56639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Times New Roman" pitchFamily="18" charset="0"/>
                </a:rPr>
                <a:t>(i) = </a:t>
              </a:r>
              <a:endParaRPr lang="en-US" altLang="zh-TW" sz="4050"/>
            </a:p>
          </p:txBody>
        </p:sp>
        <p:sp>
          <p:nvSpPr>
            <p:cNvPr id="19562" name="Rectangle 32"/>
            <p:cNvSpPr>
              <a:spLocks noChangeArrowheads="1"/>
            </p:cNvSpPr>
            <p:nvPr/>
          </p:nvSpPr>
          <p:spPr bwMode="auto">
            <a:xfrm>
              <a:off x="1601911" y="1420639"/>
              <a:ext cx="28212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Symbol" pitchFamily="18" charset="2"/>
                </a:rPr>
                <a:t>¾</a:t>
              </a:r>
              <a:endParaRPr lang="en-US" altLang="zh-TW" sz="4050"/>
            </a:p>
          </p:txBody>
        </p:sp>
        <p:sp>
          <p:nvSpPr>
            <p:cNvPr id="19563" name="Rectangle 33"/>
            <p:cNvSpPr>
              <a:spLocks noChangeArrowheads="1"/>
            </p:cNvSpPr>
            <p:nvPr/>
          </p:nvSpPr>
          <p:spPr bwMode="auto">
            <a:xfrm>
              <a:off x="1879724" y="1420639"/>
              <a:ext cx="28212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Symbol" pitchFamily="18" charset="2"/>
                </a:rPr>
                <a:t>¾</a:t>
              </a:r>
              <a:endParaRPr lang="en-US" altLang="zh-TW" sz="4050"/>
            </a:p>
          </p:txBody>
        </p:sp>
        <p:sp>
          <p:nvSpPr>
            <p:cNvPr id="19564" name="Rectangle 34"/>
            <p:cNvSpPr>
              <a:spLocks noChangeArrowheads="1"/>
            </p:cNvSpPr>
            <p:nvPr/>
          </p:nvSpPr>
          <p:spPr bwMode="auto">
            <a:xfrm>
              <a:off x="2160711" y="1420639"/>
              <a:ext cx="28212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Symbol" pitchFamily="18" charset="2"/>
                </a:rPr>
                <a:t>¾</a:t>
              </a:r>
              <a:endParaRPr lang="en-US" altLang="zh-TW" sz="4050"/>
            </a:p>
          </p:txBody>
        </p:sp>
        <p:sp>
          <p:nvSpPr>
            <p:cNvPr id="19565" name="Rectangle 35"/>
            <p:cNvSpPr>
              <a:spLocks noChangeArrowheads="1"/>
            </p:cNvSpPr>
            <p:nvPr/>
          </p:nvSpPr>
          <p:spPr bwMode="auto">
            <a:xfrm>
              <a:off x="2440111" y="1420639"/>
              <a:ext cx="28212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Symbol" pitchFamily="18" charset="2"/>
                </a:rPr>
                <a:t>¾</a:t>
              </a:r>
              <a:endParaRPr lang="en-US" altLang="zh-TW" sz="4050"/>
            </a:p>
          </p:txBody>
        </p:sp>
        <p:sp>
          <p:nvSpPr>
            <p:cNvPr id="19566" name="Rectangle 36"/>
            <p:cNvSpPr>
              <a:spLocks noChangeArrowheads="1"/>
            </p:cNvSpPr>
            <p:nvPr/>
          </p:nvSpPr>
          <p:spPr bwMode="auto">
            <a:xfrm>
              <a:off x="2717924" y="1420639"/>
              <a:ext cx="28212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Symbol" pitchFamily="18" charset="2"/>
                </a:rPr>
                <a:t>¾</a:t>
              </a:r>
              <a:endParaRPr lang="en-US" altLang="zh-TW" sz="4050"/>
            </a:p>
          </p:txBody>
        </p:sp>
        <p:sp>
          <p:nvSpPr>
            <p:cNvPr id="19567" name="Rectangle 37"/>
            <p:cNvSpPr>
              <a:spLocks noChangeArrowheads="1"/>
            </p:cNvSpPr>
            <p:nvPr/>
          </p:nvSpPr>
          <p:spPr bwMode="auto">
            <a:xfrm>
              <a:off x="2997324" y="1452389"/>
              <a:ext cx="30029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Times New Roman" pitchFamily="18" charset="0"/>
                </a:rPr>
                <a:t> = </a:t>
              </a:r>
              <a:endParaRPr lang="en-US" altLang="zh-TW" sz="4050"/>
            </a:p>
          </p:txBody>
        </p:sp>
        <p:sp>
          <p:nvSpPr>
            <p:cNvPr id="19568" name="Rectangle 38"/>
            <p:cNvSpPr>
              <a:spLocks noChangeArrowheads="1"/>
            </p:cNvSpPr>
            <p:nvPr/>
          </p:nvSpPr>
          <p:spPr bwMode="auto">
            <a:xfrm>
              <a:off x="3294186" y="1420639"/>
              <a:ext cx="28212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Symbol" pitchFamily="18" charset="2"/>
                </a:rPr>
                <a:t>¾</a:t>
              </a:r>
              <a:endParaRPr lang="en-US" altLang="zh-TW" sz="4050"/>
            </a:p>
          </p:txBody>
        </p:sp>
        <p:sp>
          <p:nvSpPr>
            <p:cNvPr id="19569" name="Rectangle 39"/>
            <p:cNvSpPr>
              <a:spLocks noChangeArrowheads="1"/>
            </p:cNvSpPr>
            <p:nvPr/>
          </p:nvSpPr>
          <p:spPr bwMode="auto">
            <a:xfrm>
              <a:off x="3575174" y="1420639"/>
              <a:ext cx="28212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Symbol" pitchFamily="18" charset="2"/>
                </a:rPr>
                <a:t>¾</a:t>
              </a:r>
              <a:endParaRPr lang="en-US" altLang="zh-TW" sz="4050"/>
            </a:p>
          </p:txBody>
        </p:sp>
        <p:sp>
          <p:nvSpPr>
            <p:cNvPr id="19570" name="Rectangle 40"/>
            <p:cNvSpPr>
              <a:spLocks noChangeArrowheads="1"/>
            </p:cNvSpPr>
            <p:nvPr/>
          </p:nvSpPr>
          <p:spPr bwMode="auto">
            <a:xfrm>
              <a:off x="3854574" y="1420639"/>
              <a:ext cx="28212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Symbol" pitchFamily="18" charset="2"/>
                </a:rPr>
                <a:t>¾</a:t>
              </a:r>
              <a:endParaRPr lang="en-US" altLang="zh-TW" sz="4050"/>
            </a:p>
          </p:txBody>
        </p:sp>
        <p:sp>
          <p:nvSpPr>
            <p:cNvPr id="19571" name="Rectangle 41"/>
            <p:cNvSpPr>
              <a:spLocks noChangeArrowheads="1"/>
            </p:cNvSpPr>
            <p:nvPr/>
          </p:nvSpPr>
          <p:spPr bwMode="auto">
            <a:xfrm>
              <a:off x="4132386" y="1420639"/>
              <a:ext cx="28212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Symbol" pitchFamily="18" charset="2"/>
                </a:rPr>
                <a:t>¾</a:t>
              </a:r>
              <a:endParaRPr lang="en-US" altLang="zh-TW" sz="4050"/>
            </a:p>
          </p:txBody>
        </p:sp>
        <p:sp>
          <p:nvSpPr>
            <p:cNvPr id="19572" name="Rectangle 42"/>
            <p:cNvSpPr>
              <a:spLocks noChangeArrowheads="1"/>
            </p:cNvSpPr>
            <p:nvPr/>
          </p:nvSpPr>
          <p:spPr bwMode="auto">
            <a:xfrm>
              <a:off x="4411786" y="1420639"/>
              <a:ext cx="28212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Symbol" pitchFamily="18" charset="2"/>
                </a:rPr>
                <a:t>¾</a:t>
              </a:r>
              <a:endParaRPr lang="en-US" altLang="zh-TW" sz="4050"/>
            </a:p>
          </p:txBody>
        </p:sp>
        <p:sp>
          <p:nvSpPr>
            <p:cNvPr id="19573" name="Rectangle 43"/>
            <p:cNvSpPr>
              <a:spLocks noChangeArrowheads="1"/>
            </p:cNvSpPr>
            <p:nvPr/>
          </p:nvSpPr>
          <p:spPr bwMode="auto">
            <a:xfrm>
              <a:off x="4691186" y="1452389"/>
              <a:ext cx="705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 sz="4050"/>
            </a:p>
          </p:txBody>
        </p:sp>
        <p:sp>
          <p:nvSpPr>
            <p:cNvPr id="19574" name="Line 88"/>
            <p:cNvSpPr>
              <a:spLocks noChangeShapeType="1"/>
            </p:cNvSpPr>
            <p:nvPr/>
          </p:nvSpPr>
          <p:spPr bwMode="auto">
            <a:xfrm>
              <a:off x="5068863" y="898351"/>
              <a:ext cx="179387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19575" name="Rectangle 89"/>
            <p:cNvSpPr>
              <a:spLocks noChangeArrowheads="1"/>
            </p:cNvSpPr>
            <p:nvPr/>
          </p:nvSpPr>
          <p:spPr bwMode="auto">
            <a:xfrm>
              <a:off x="1644774" y="1268239"/>
              <a:ext cx="17846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Symbol" pitchFamily="18" charset="2"/>
                </a:rPr>
                <a:t>a</a:t>
              </a:r>
              <a:endParaRPr lang="en-US" altLang="zh-TW" sz="4050"/>
            </a:p>
          </p:txBody>
        </p:sp>
        <p:sp>
          <p:nvSpPr>
            <p:cNvPr id="19576" name="Rectangle 90"/>
            <p:cNvSpPr>
              <a:spLocks noChangeArrowheads="1"/>
            </p:cNvSpPr>
            <p:nvPr/>
          </p:nvSpPr>
          <p:spPr bwMode="auto">
            <a:xfrm>
              <a:off x="1819399" y="1420639"/>
              <a:ext cx="64120" cy="230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5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 sz="4050"/>
            </a:p>
          </p:txBody>
        </p:sp>
        <p:sp>
          <p:nvSpPr>
            <p:cNvPr id="19577" name="Rectangle 91"/>
            <p:cNvSpPr>
              <a:spLocks noChangeArrowheads="1"/>
            </p:cNvSpPr>
            <p:nvPr/>
          </p:nvSpPr>
          <p:spPr bwMode="auto">
            <a:xfrm>
              <a:off x="1879724" y="1299989"/>
              <a:ext cx="2660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Times New Roman" pitchFamily="18" charset="0"/>
                </a:rPr>
                <a:t>(i)</a:t>
              </a:r>
              <a:endParaRPr lang="en-US" altLang="zh-TW" sz="4050"/>
            </a:p>
          </p:txBody>
        </p:sp>
        <p:sp>
          <p:nvSpPr>
            <p:cNvPr id="19578" name="Rectangle 92"/>
            <p:cNvSpPr>
              <a:spLocks noChangeArrowheads="1"/>
            </p:cNvSpPr>
            <p:nvPr/>
          </p:nvSpPr>
          <p:spPr bwMode="auto">
            <a:xfrm>
              <a:off x="2144836" y="1268239"/>
              <a:ext cx="1549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Symbol" pitchFamily="18" charset="2"/>
                </a:rPr>
                <a:t>b</a:t>
              </a:r>
              <a:endParaRPr lang="en-US" altLang="zh-TW" sz="4050"/>
            </a:p>
          </p:txBody>
        </p:sp>
        <p:sp>
          <p:nvSpPr>
            <p:cNvPr id="19579" name="Rectangle 93"/>
            <p:cNvSpPr>
              <a:spLocks noChangeArrowheads="1"/>
            </p:cNvSpPr>
            <p:nvPr/>
          </p:nvSpPr>
          <p:spPr bwMode="auto">
            <a:xfrm>
              <a:off x="2297236" y="1420639"/>
              <a:ext cx="64120" cy="230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5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 sz="4050"/>
            </a:p>
          </p:txBody>
        </p:sp>
        <p:sp>
          <p:nvSpPr>
            <p:cNvPr id="19580" name="Rectangle 94"/>
            <p:cNvSpPr>
              <a:spLocks noChangeArrowheads="1"/>
            </p:cNvSpPr>
            <p:nvPr/>
          </p:nvSpPr>
          <p:spPr bwMode="auto">
            <a:xfrm>
              <a:off x="2359149" y="1299989"/>
              <a:ext cx="2660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Times New Roman" pitchFamily="18" charset="0"/>
                </a:rPr>
                <a:t>(i)</a:t>
              </a:r>
              <a:endParaRPr lang="en-US" altLang="zh-TW" sz="4050"/>
            </a:p>
          </p:txBody>
        </p:sp>
        <p:sp>
          <p:nvSpPr>
            <p:cNvPr id="19581" name="Rectangle 95"/>
            <p:cNvSpPr>
              <a:spLocks noChangeArrowheads="1"/>
            </p:cNvSpPr>
            <p:nvPr/>
          </p:nvSpPr>
          <p:spPr bwMode="auto">
            <a:xfrm>
              <a:off x="2622674" y="1299989"/>
              <a:ext cx="705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 sz="4050"/>
            </a:p>
          </p:txBody>
        </p:sp>
        <p:sp>
          <p:nvSpPr>
            <p:cNvPr id="19582" name="Rectangle 96"/>
            <p:cNvSpPr>
              <a:spLocks noChangeArrowheads="1"/>
            </p:cNvSpPr>
            <p:nvPr/>
          </p:nvSpPr>
          <p:spPr bwMode="auto">
            <a:xfrm>
              <a:off x="1644774" y="1725439"/>
              <a:ext cx="20091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altLang="zh-TW" sz="4050"/>
            </a:p>
          </p:txBody>
        </p:sp>
        <p:sp>
          <p:nvSpPr>
            <p:cNvPr id="19583" name="Rectangle 97"/>
            <p:cNvSpPr>
              <a:spLocks noChangeArrowheads="1"/>
            </p:cNvSpPr>
            <p:nvPr/>
          </p:nvSpPr>
          <p:spPr bwMode="auto">
            <a:xfrm>
              <a:off x="1841624" y="1757189"/>
              <a:ext cx="705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 sz="4050"/>
            </a:p>
          </p:txBody>
        </p:sp>
        <p:sp>
          <p:nvSpPr>
            <p:cNvPr id="19584" name="Rectangle 98"/>
            <p:cNvSpPr>
              <a:spLocks noChangeArrowheads="1"/>
            </p:cNvSpPr>
            <p:nvPr/>
          </p:nvSpPr>
          <p:spPr bwMode="auto">
            <a:xfrm>
              <a:off x="1913061" y="1725439"/>
              <a:ext cx="17846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Symbol" pitchFamily="18" charset="2"/>
                </a:rPr>
                <a:t>a</a:t>
              </a:r>
              <a:endParaRPr lang="en-US" altLang="zh-TW" sz="4050"/>
            </a:p>
          </p:txBody>
        </p:sp>
        <p:sp>
          <p:nvSpPr>
            <p:cNvPr id="19585" name="Rectangle 99"/>
            <p:cNvSpPr>
              <a:spLocks noChangeArrowheads="1"/>
            </p:cNvSpPr>
            <p:nvPr/>
          </p:nvSpPr>
          <p:spPr bwMode="auto">
            <a:xfrm>
              <a:off x="2087686" y="1877839"/>
              <a:ext cx="64120" cy="230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5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 sz="4050"/>
            </a:p>
          </p:txBody>
        </p:sp>
        <p:sp>
          <p:nvSpPr>
            <p:cNvPr id="19586" name="Rectangle 100"/>
            <p:cNvSpPr>
              <a:spLocks noChangeArrowheads="1"/>
            </p:cNvSpPr>
            <p:nvPr/>
          </p:nvSpPr>
          <p:spPr bwMode="auto">
            <a:xfrm>
              <a:off x="2149599" y="1757189"/>
              <a:ext cx="2660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Times New Roman" pitchFamily="18" charset="0"/>
                </a:rPr>
                <a:t>(i)</a:t>
              </a:r>
              <a:endParaRPr lang="en-US" altLang="zh-TW" sz="4050"/>
            </a:p>
          </p:txBody>
        </p:sp>
        <p:sp>
          <p:nvSpPr>
            <p:cNvPr id="19587" name="Rectangle 101"/>
            <p:cNvSpPr>
              <a:spLocks noChangeArrowheads="1"/>
            </p:cNvSpPr>
            <p:nvPr/>
          </p:nvSpPr>
          <p:spPr bwMode="auto">
            <a:xfrm>
              <a:off x="2413124" y="1725439"/>
              <a:ext cx="1549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Symbol" pitchFamily="18" charset="2"/>
                </a:rPr>
                <a:t>b</a:t>
              </a:r>
              <a:endParaRPr lang="en-US" altLang="zh-TW" sz="4050"/>
            </a:p>
          </p:txBody>
        </p:sp>
        <p:sp>
          <p:nvSpPr>
            <p:cNvPr id="19588" name="Rectangle 102"/>
            <p:cNvSpPr>
              <a:spLocks noChangeArrowheads="1"/>
            </p:cNvSpPr>
            <p:nvPr/>
          </p:nvSpPr>
          <p:spPr bwMode="auto">
            <a:xfrm>
              <a:off x="2565524" y="1877839"/>
              <a:ext cx="64120" cy="230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5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 sz="4050"/>
            </a:p>
          </p:txBody>
        </p:sp>
        <p:sp>
          <p:nvSpPr>
            <p:cNvPr id="19589" name="Rectangle 103"/>
            <p:cNvSpPr>
              <a:spLocks noChangeArrowheads="1"/>
            </p:cNvSpPr>
            <p:nvPr/>
          </p:nvSpPr>
          <p:spPr bwMode="auto">
            <a:xfrm>
              <a:off x="2627436" y="1757189"/>
              <a:ext cx="2660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Times New Roman" pitchFamily="18" charset="0"/>
                </a:rPr>
                <a:t>(i)</a:t>
              </a:r>
              <a:endParaRPr lang="en-US" altLang="zh-TW" sz="4050"/>
            </a:p>
          </p:txBody>
        </p:sp>
        <p:sp>
          <p:nvSpPr>
            <p:cNvPr id="19590" name="Rectangle 104"/>
            <p:cNvSpPr>
              <a:spLocks noChangeArrowheads="1"/>
            </p:cNvSpPr>
            <p:nvPr/>
          </p:nvSpPr>
          <p:spPr bwMode="auto">
            <a:xfrm>
              <a:off x="2890961" y="1869901"/>
              <a:ext cx="3847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 sz="4050"/>
            </a:p>
          </p:txBody>
        </p:sp>
        <p:sp>
          <p:nvSpPr>
            <p:cNvPr id="19591" name="Rectangle 105"/>
            <p:cNvSpPr>
              <a:spLocks noChangeArrowheads="1"/>
            </p:cNvSpPr>
            <p:nvPr/>
          </p:nvSpPr>
          <p:spPr bwMode="auto">
            <a:xfrm>
              <a:off x="1705099" y="1627014"/>
              <a:ext cx="111141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800" b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TW" sz="4050"/>
            </a:p>
          </p:txBody>
        </p:sp>
        <p:sp>
          <p:nvSpPr>
            <p:cNvPr id="19592" name="Rectangle 106"/>
            <p:cNvSpPr>
              <a:spLocks noChangeArrowheads="1"/>
            </p:cNvSpPr>
            <p:nvPr/>
          </p:nvSpPr>
          <p:spPr bwMode="auto">
            <a:xfrm>
              <a:off x="1814636" y="1627014"/>
              <a:ext cx="3847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8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 sz="4050"/>
            </a:p>
          </p:txBody>
        </p:sp>
        <p:sp>
          <p:nvSpPr>
            <p:cNvPr id="19593" name="Rectangle 107"/>
            <p:cNvSpPr>
              <a:spLocks noChangeArrowheads="1"/>
            </p:cNvSpPr>
            <p:nvPr/>
          </p:nvSpPr>
          <p:spPr bwMode="auto">
            <a:xfrm>
              <a:off x="1760661" y="1847676"/>
              <a:ext cx="3847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8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 sz="4050"/>
            </a:p>
          </p:txBody>
        </p:sp>
        <p:sp>
          <p:nvSpPr>
            <p:cNvPr id="19594" name="Rectangle 108"/>
            <p:cNvSpPr>
              <a:spLocks noChangeArrowheads="1"/>
            </p:cNvSpPr>
            <p:nvPr/>
          </p:nvSpPr>
          <p:spPr bwMode="auto">
            <a:xfrm>
              <a:off x="1619374" y="2022301"/>
              <a:ext cx="28426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800" b="1">
                  <a:solidFill>
                    <a:srgbClr val="000000"/>
                  </a:solidFill>
                  <a:latin typeface="Times New Roman" pitchFamily="18" charset="0"/>
                </a:rPr>
                <a:t>i = 1</a:t>
              </a:r>
              <a:endParaRPr lang="en-US" altLang="zh-TW" sz="4050"/>
            </a:p>
          </p:txBody>
        </p:sp>
        <p:sp>
          <p:nvSpPr>
            <p:cNvPr id="19595" name="Rectangle 109"/>
            <p:cNvSpPr>
              <a:spLocks noChangeArrowheads="1"/>
            </p:cNvSpPr>
            <p:nvPr/>
          </p:nvSpPr>
          <p:spPr bwMode="auto">
            <a:xfrm>
              <a:off x="1901949" y="2022301"/>
              <a:ext cx="3847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8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 sz="4050"/>
            </a:p>
          </p:txBody>
        </p:sp>
        <p:sp>
          <p:nvSpPr>
            <p:cNvPr id="19596" name="Rectangle 110"/>
            <p:cNvSpPr>
              <a:spLocks noChangeArrowheads="1"/>
            </p:cNvSpPr>
            <p:nvPr/>
          </p:nvSpPr>
          <p:spPr bwMode="auto">
            <a:xfrm>
              <a:off x="3321174" y="1257126"/>
              <a:ext cx="73738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Times New Roman" pitchFamily="18" charset="0"/>
                </a:rPr>
                <a:t>P(O, q</a:t>
              </a:r>
              <a:endParaRPr lang="en-US" altLang="zh-TW" sz="4050"/>
            </a:p>
          </p:txBody>
        </p:sp>
        <p:sp>
          <p:nvSpPr>
            <p:cNvPr id="19597" name="Rectangle 111"/>
            <p:cNvSpPr>
              <a:spLocks noChangeArrowheads="1"/>
            </p:cNvSpPr>
            <p:nvPr/>
          </p:nvSpPr>
          <p:spPr bwMode="auto">
            <a:xfrm>
              <a:off x="4051424" y="1377776"/>
              <a:ext cx="64120" cy="230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5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 sz="4050"/>
            </a:p>
          </p:txBody>
        </p:sp>
        <p:sp>
          <p:nvSpPr>
            <p:cNvPr id="19598" name="Rectangle 112"/>
            <p:cNvSpPr>
              <a:spLocks noChangeArrowheads="1"/>
            </p:cNvSpPr>
            <p:nvPr/>
          </p:nvSpPr>
          <p:spPr bwMode="auto">
            <a:xfrm>
              <a:off x="4111749" y="1257126"/>
              <a:ext cx="36441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Times New Roman" pitchFamily="18" charset="0"/>
                </a:rPr>
                <a:t>= i|</a:t>
              </a:r>
              <a:endParaRPr lang="en-US" altLang="zh-TW" sz="4050"/>
            </a:p>
          </p:txBody>
        </p:sp>
        <p:sp>
          <p:nvSpPr>
            <p:cNvPr id="19599" name="Rectangle 113"/>
            <p:cNvSpPr>
              <a:spLocks noChangeArrowheads="1"/>
            </p:cNvSpPr>
            <p:nvPr/>
          </p:nvSpPr>
          <p:spPr bwMode="auto">
            <a:xfrm>
              <a:off x="4472111" y="1225376"/>
              <a:ext cx="1549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Symbol" pitchFamily="18" charset="2"/>
                </a:rPr>
                <a:t>l</a:t>
              </a:r>
              <a:endParaRPr lang="en-US" altLang="zh-TW" sz="4050"/>
            </a:p>
          </p:txBody>
        </p:sp>
        <p:sp>
          <p:nvSpPr>
            <p:cNvPr id="19600" name="Rectangle 114"/>
            <p:cNvSpPr>
              <a:spLocks noChangeArrowheads="1"/>
            </p:cNvSpPr>
            <p:nvPr/>
          </p:nvSpPr>
          <p:spPr bwMode="auto">
            <a:xfrm>
              <a:off x="4624511" y="1257126"/>
              <a:ext cx="9404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TW" sz="4050"/>
            </a:p>
          </p:txBody>
        </p:sp>
        <p:sp>
          <p:nvSpPr>
            <p:cNvPr id="19601" name="Rectangle 115"/>
            <p:cNvSpPr>
              <a:spLocks noChangeArrowheads="1"/>
            </p:cNvSpPr>
            <p:nvPr/>
          </p:nvSpPr>
          <p:spPr bwMode="auto">
            <a:xfrm>
              <a:off x="4718174" y="1257126"/>
              <a:ext cx="705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 sz="4050"/>
            </a:p>
          </p:txBody>
        </p:sp>
        <p:sp>
          <p:nvSpPr>
            <p:cNvPr id="19602" name="Rectangle 116"/>
            <p:cNvSpPr>
              <a:spLocks noChangeArrowheads="1"/>
            </p:cNvSpPr>
            <p:nvPr/>
          </p:nvSpPr>
          <p:spPr bwMode="auto">
            <a:xfrm>
              <a:off x="3321174" y="1714326"/>
              <a:ext cx="51189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Times New Roman" pitchFamily="18" charset="0"/>
                </a:rPr>
                <a:t>P(O|</a:t>
              </a:r>
              <a:endParaRPr lang="en-US" altLang="zh-TW" sz="4050"/>
            </a:p>
          </p:txBody>
        </p:sp>
        <p:sp>
          <p:nvSpPr>
            <p:cNvPr id="19603" name="Rectangle 117"/>
            <p:cNvSpPr>
              <a:spLocks noChangeArrowheads="1"/>
            </p:cNvSpPr>
            <p:nvPr/>
          </p:nvSpPr>
          <p:spPr bwMode="auto">
            <a:xfrm>
              <a:off x="3825999" y="1682576"/>
              <a:ext cx="1549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Symbol" pitchFamily="18" charset="2"/>
                </a:rPr>
                <a:t>l</a:t>
              </a:r>
              <a:endParaRPr lang="en-US" altLang="zh-TW" sz="4050"/>
            </a:p>
          </p:txBody>
        </p:sp>
        <p:sp>
          <p:nvSpPr>
            <p:cNvPr id="19604" name="Rectangle 118"/>
            <p:cNvSpPr>
              <a:spLocks noChangeArrowheads="1"/>
            </p:cNvSpPr>
            <p:nvPr/>
          </p:nvSpPr>
          <p:spPr bwMode="auto">
            <a:xfrm>
              <a:off x="3978399" y="1714326"/>
              <a:ext cx="9404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TW" sz="4050"/>
            </a:p>
          </p:txBody>
        </p:sp>
        <p:sp>
          <p:nvSpPr>
            <p:cNvPr id="19605" name="Rectangle 119"/>
            <p:cNvSpPr>
              <a:spLocks noChangeArrowheads="1"/>
            </p:cNvSpPr>
            <p:nvPr/>
          </p:nvSpPr>
          <p:spPr bwMode="auto">
            <a:xfrm>
              <a:off x="4072061" y="1827039"/>
              <a:ext cx="3847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 sz="4050"/>
            </a:p>
          </p:txBody>
        </p:sp>
        <p:sp>
          <p:nvSpPr>
            <p:cNvPr id="19606" name="Line 120"/>
            <p:cNvSpPr>
              <a:spLocks noChangeShapeType="1"/>
            </p:cNvSpPr>
            <p:nvPr/>
          </p:nvSpPr>
          <p:spPr bwMode="auto">
            <a:xfrm flipV="1">
              <a:off x="3602161" y="1273001"/>
              <a:ext cx="138112" cy="31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19607" name="Line 121"/>
            <p:cNvSpPr>
              <a:spLocks noChangeShapeType="1"/>
            </p:cNvSpPr>
            <p:nvPr/>
          </p:nvSpPr>
          <p:spPr bwMode="auto">
            <a:xfrm>
              <a:off x="3600574" y="1723851"/>
              <a:ext cx="150812" cy="31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</p:grpSp>
      <p:grpSp>
        <p:nvGrpSpPr>
          <p:cNvPr id="19461" name="群組 9"/>
          <p:cNvGrpSpPr>
            <a:grpSpLocks/>
          </p:cNvGrpSpPr>
          <p:nvPr/>
        </p:nvGrpSpPr>
        <p:grpSpPr bwMode="auto">
          <a:xfrm>
            <a:off x="3140870" y="7192165"/>
            <a:ext cx="8753475" cy="2384506"/>
            <a:chOff x="570658" y="4794251"/>
            <a:chExt cx="5835450" cy="1589248"/>
          </a:xfrm>
        </p:grpSpPr>
        <p:grpSp>
          <p:nvGrpSpPr>
            <p:cNvPr id="19522" name="群組 3"/>
            <p:cNvGrpSpPr>
              <a:grpSpLocks/>
            </p:cNvGrpSpPr>
            <p:nvPr/>
          </p:nvGrpSpPr>
          <p:grpSpPr bwMode="auto">
            <a:xfrm>
              <a:off x="570658" y="4794251"/>
              <a:ext cx="5835450" cy="1066275"/>
              <a:chOff x="2016125" y="4794251"/>
              <a:chExt cx="5835450" cy="1066275"/>
            </a:xfrm>
          </p:grpSpPr>
          <p:sp>
            <p:nvSpPr>
              <p:cNvPr id="19544" name="Rectangle 60"/>
              <p:cNvSpPr>
                <a:spLocks noChangeArrowheads="1"/>
              </p:cNvSpPr>
              <p:nvPr/>
            </p:nvSpPr>
            <p:spPr bwMode="auto">
              <a:xfrm>
                <a:off x="2016125" y="4794251"/>
                <a:ext cx="94039" cy="338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3300">
                    <a:solidFill>
                      <a:srgbClr val="000000"/>
                    </a:solidFill>
                    <a:latin typeface="Times New Roman" pitchFamily="18" charset="0"/>
                  </a:rPr>
                  <a:t>-</a:t>
                </a:r>
                <a:endParaRPr lang="en-US" altLang="zh-TW" sz="4050"/>
              </a:p>
            </p:txBody>
          </p:sp>
          <p:sp>
            <p:nvSpPr>
              <p:cNvPr id="19545" name="Rectangle 62"/>
              <p:cNvSpPr>
                <a:spLocks noChangeArrowheads="1"/>
              </p:cNvSpPr>
              <p:nvPr/>
            </p:nvSpPr>
            <p:spPr bwMode="auto">
              <a:xfrm>
                <a:off x="2220913" y="4794251"/>
                <a:ext cx="955357" cy="338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3300">
                    <a:solidFill>
                      <a:srgbClr val="000000"/>
                    </a:solidFill>
                    <a:latin typeface="Times New Roman" pitchFamily="18" charset="0"/>
                  </a:rPr>
                  <a:t>Problem</a:t>
                </a:r>
                <a:endParaRPr lang="en-US" altLang="zh-TW" sz="4050"/>
              </a:p>
            </p:txBody>
          </p:sp>
          <p:sp>
            <p:nvSpPr>
              <p:cNvPr id="19546" name="Rectangle 64"/>
              <p:cNvSpPr>
                <a:spLocks noChangeArrowheads="1"/>
              </p:cNvSpPr>
              <p:nvPr/>
            </p:nvSpPr>
            <p:spPr bwMode="auto">
              <a:xfrm>
                <a:off x="2245840" y="5122059"/>
                <a:ext cx="5605735" cy="738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3150">
                    <a:solidFill>
                      <a:srgbClr val="000000"/>
                    </a:solidFill>
                    <a:latin typeface="Times New Roman" pitchFamily="18" charset="0"/>
                  </a:rPr>
                  <a:t>maximizing the probability at each time t </a:t>
                </a:r>
                <a:r>
                  <a:rPr lang="en-US" altLang="zh-TW" sz="4050">
                    <a:solidFill>
                      <a:srgbClr val="000000"/>
                    </a:solidFill>
                    <a:latin typeface="Times New Roman" pitchFamily="18" charset="0"/>
                  </a:rPr>
                  <a:t>individually</a:t>
                </a:r>
                <a:endParaRPr lang="en-US" altLang="zh-TW" sz="4050"/>
              </a:p>
            </p:txBody>
          </p:sp>
        </p:grpSp>
        <p:sp>
          <p:nvSpPr>
            <p:cNvPr id="19523" name="Rectangle 68"/>
            <p:cNvSpPr>
              <a:spLocks noChangeArrowheads="1"/>
            </p:cNvSpPr>
            <p:nvPr/>
          </p:nvSpPr>
          <p:spPr bwMode="auto">
            <a:xfrm>
              <a:off x="816843" y="5517232"/>
              <a:ext cx="441346" cy="33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Times New Roman" pitchFamily="18" charset="0"/>
                </a:rPr>
                <a:t>q*=</a:t>
              </a:r>
              <a:endParaRPr lang="en-US" altLang="zh-TW" sz="4050"/>
            </a:p>
          </p:txBody>
        </p:sp>
        <p:sp>
          <p:nvSpPr>
            <p:cNvPr id="19524" name="Rectangle 69"/>
            <p:cNvSpPr>
              <a:spLocks noChangeArrowheads="1"/>
            </p:cNvSpPr>
            <p:nvPr/>
          </p:nvSpPr>
          <p:spPr bwMode="auto">
            <a:xfrm>
              <a:off x="1254993" y="5517232"/>
              <a:ext cx="211589" cy="33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Times New Roman" pitchFamily="18" charset="0"/>
                </a:rPr>
                <a:t> q</a:t>
              </a:r>
              <a:endParaRPr lang="en-US" altLang="zh-TW" sz="4050"/>
            </a:p>
          </p:txBody>
        </p:sp>
        <p:sp>
          <p:nvSpPr>
            <p:cNvPr id="19525" name="Rectangle 70"/>
            <p:cNvSpPr>
              <a:spLocks noChangeArrowheads="1"/>
            </p:cNvSpPr>
            <p:nvPr/>
          </p:nvSpPr>
          <p:spPr bwMode="auto">
            <a:xfrm>
              <a:off x="1464543" y="5637882"/>
              <a:ext cx="96177" cy="230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5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 sz="4050"/>
            </a:p>
          </p:txBody>
        </p:sp>
        <p:sp>
          <p:nvSpPr>
            <p:cNvPr id="19526" name="Rectangle 71"/>
            <p:cNvSpPr>
              <a:spLocks noChangeArrowheads="1"/>
            </p:cNvSpPr>
            <p:nvPr/>
          </p:nvSpPr>
          <p:spPr bwMode="auto">
            <a:xfrm>
              <a:off x="1556618" y="5517232"/>
              <a:ext cx="141059" cy="33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Times New Roman" pitchFamily="18" charset="0"/>
                </a:rPr>
                <a:t>*</a:t>
              </a:r>
              <a:endParaRPr lang="en-US" altLang="zh-TW" sz="4050"/>
            </a:p>
          </p:txBody>
        </p:sp>
        <p:sp>
          <p:nvSpPr>
            <p:cNvPr id="19527" name="Rectangle 72"/>
            <p:cNvSpPr>
              <a:spLocks noChangeArrowheads="1"/>
            </p:cNvSpPr>
            <p:nvPr/>
          </p:nvSpPr>
          <p:spPr bwMode="auto">
            <a:xfrm>
              <a:off x="1696318" y="5517232"/>
              <a:ext cx="141059" cy="33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 sz="4050"/>
            </a:p>
          </p:txBody>
        </p:sp>
        <p:sp>
          <p:nvSpPr>
            <p:cNvPr id="19528" name="Rectangle 73"/>
            <p:cNvSpPr>
              <a:spLocks noChangeArrowheads="1"/>
            </p:cNvSpPr>
            <p:nvPr/>
          </p:nvSpPr>
          <p:spPr bwMode="auto">
            <a:xfrm>
              <a:off x="1834431" y="5637882"/>
              <a:ext cx="96177" cy="230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5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TW" sz="4050"/>
            </a:p>
          </p:txBody>
        </p:sp>
        <p:sp>
          <p:nvSpPr>
            <p:cNvPr id="19529" name="Rectangle 74"/>
            <p:cNvSpPr>
              <a:spLocks noChangeArrowheads="1"/>
            </p:cNvSpPr>
            <p:nvPr/>
          </p:nvSpPr>
          <p:spPr bwMode="auto">
            <a:xfrm>
              <a:off x="1928093" y="5517232"/>
              <a:ext cx="141059" cy="33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Times New Roman" pitchFamily="18" charset="0"/>
                </a:rPr>
                <a:t>*</a:t>
              </a:r>
              <a:endParaRPr lang="en-US" altLang="zh-TW" sz="4050"/>
            </a:p>
          </p:txBody>
        </p:sp>
        <p:sp>
          <p:nvSpPr>
            <p:cNvPr id="19530" name="Rectangle 75"/>
            <p:cNvSpPr>
              <a:spLocks noChangeArrowheads="1"/>
            </p:cNvSpPr>
            <p:nvPr/>
          </p:nvSpPr>
          <p:spPr bwMode="auto">
            <a:xfrm>
              <a:off x="2067793" y="5517232"/>
              <a:ext cx="282119" cy="33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Times New Roman" pitchFamily="18" charset="0"/>
                </a:rPr>
                <a:t>…</a:t>
              </a:r>
              <a:endParaRPr lang="en-US" altLang="zh-TW" sz="4050"/>
            </a:p>
          </p:txBody>
        </p:sp>
        <p:sp>
          <p:nvSpPr>
            <p:cNvPr id="19531" name="Rectangle 76"/>
            <p:cNvSpPr>
              <a:spLocks noChangeArrowheads="1"/>
            </p:cNvSpPr>
            <p:nvPr/>
          </p:nvSpPr>
          <p:spPr bwMode="auto">
            <a:xfrm>
              <a:off x="2345606" y="5517232"/>
              <a:ext cx="141059" cy="33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 sz="4050"/>
            </a:p>
          </p:txBody>
        </p:sp>
        <p:sp>
          <p:nvSpPr>
            <p:cNvPr id="19532" name="Rectangle 77"/>
            <p:cNvSpPr>
              <a:spLocks noChangeArrowheads="1"/>
            </p:cNvSpPr>
            <p:nvPr/>
          </p:nvSpPr>
          <p:spPr bwMode="auto">
            <a:xfrm>
              <a:off x="2485306" y="5637882"/>
              <a:ext cx="128236" cy="230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5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 sz="4050"/>
            </a:p>
          </p:txBody>
        </p:sp>
        <p:sp>
          <p:nvSpPr>
            <p:cNvPr id="19533" name="Rectangle 78"/>
            <p:cNvSpPr>
              <a:spLocks noChangeArrowheads="1"/>
            </p:cNvSpPr>
            <p:nvPr/>
          </p:nvSpPr>
          <p:spPr bwMode="auto">
            <a:xfrm>
              <a:off x="2609131" y="5517232"/>
              <a:ext cx="211589" cy="33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Times New Roman" pitchFamily="18" charset="0"/>
                </a:rPr>
                <a:t>* </a:t>
              </a:r>
              <a:endParaRPr lang="en-US" altLang="zh-TW" sz="4050"/>
            </a:p>
          </p:txBody>
        </p:sp>
        <p:sp>
          <p:nvSpPr>
            <p:cNvPr id="19534" name="Rectangle 79"/>
            <p:cNvSpPr>
              <a:spLocks noChangeArrowheads="1"/>
            </p:cNvSpPr>
            <p:nvPr/>
          </p:nvSpPr>
          <p:spPr bwMode="auto">
            <a:xfrm>
              <a:off x="2820268" y="5517232"/>
              <a:ext cx="3256122" cy="33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Times New Roman" pitchFamily="18" charset="0"/>
                </a:rPr>
                <a:t>may not be a valid sequence </a:t>
              </a:r>
              <a:endParaRPr lang="en-US" altLang="zh-TW" sz="4050"/>
            </a:p>
          </p:txBody>
        </p:sp>
        <p:sp>
          <p:nvSpPr>
            <p:cNvPr id="19535" name="Rectangle 80"/>
            <p:cNvSpPr>
              <a:spLocks noChangeArrowheads="1"/>
            </p:cNvSpPr>
            <p:nvPr/>
          </p:nvSpPr>
          <p:spPr bwMode="auto">
            <a:xfrm>
              <a:off x="816843" y="5955878"/>
              <a:ext cx="696748" cy="33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Times New Roman" pitchFamily="18" charset="0"/>
                </a:rPr>
                <a:t>(e.g. a</a:t>
              </a:r>
              <a:endParaRPr lang="en-US" altLang="zh-TW" sz="4050"/>
            </a:p>
          </p:txBody>
        </p:sp>
        <p:sp>
          <p:nvSpPr>
            <p:cNvPr id="19536" name="Rectangle 81"/>
            <p:cNvSpPr>
              <a:spLocks noChangeArrowheads="1"/>
            </p:cNvSpPr>
            <p:nvPr/>
          </p:nvSpPr>
          <p:spPr bwMode="auto">
            <a:xfrm>
              <a:off x="1507406" y="6076528"/>
              <a:ext cx="106863" cy="230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50" b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 sz="4050"/>
            </a:p>
          </p:txBody>
        </p:sp>
        <p:sp>
          <p:nvSpPr>
            <p:cNvPr id="19537" name="Rectangle 82"/>
            <p:cNvSpPr>
              <a:spLocks noChangeArrowheads="1"/>
            </p:cNvSpPr>
            <p:nvPr/>
          </p:nvSpPr>
          <p:spPr bwMode="auto">
            <a:xfrm>
              <a:off x="1609006" y="6152728"/>
              <a:ext cx="64118" cy="230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5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 sz="4050"/>
            </a:p>
          </p:txBody>
        </p:sp>
        <p:sp>
          <p:nvSpPr>
            <p:cNvPr id="19538" name="Rectangle 83"/>
            <p:cNvSpPr>
              <a:spLocks noChangeArrowheads="1"/>
            </p:cNvSpPr>
            <p:nvPr/>
          </p:nvSpPr>
          <p:spPr bwMode="auto">
            <a:xfrm>
              <a:off x="1670918" y="6076528"/>
              <a:ext cx="203040" cy="230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50" b="1">
                  <a:solidFill>
                    <a:srgbClr val="000000"/>
                  </a:solidFill>
                  <a:latin typeface="Times New Roman" pitchFamily="18" charset="0"/>
                </a:rPr>
                <a:t>*q</a:t>
              </a:r>
              <a:endParaRPr lang="en-US" altLang="zh-TW" sz="4050"/>
            </a:p>
          </p:txBody>
        </p:sp>
        <p:sp>
          <p:nvSpPr>
            <p:cNvPr id="19539" name="Rectangle 84"/>
            <p:cNvSpPr>
              <a:spLocks noChangeArrowheads="1"/>
            </p:cNvSpPr>
            <p:nvPr/>
          </p:nvSpPr>
          <p:spPr bwMode="auto">
            <a:xfrm>
              <a:off x="1866181" y="6168603"/>
              <a:ext cx="234031" cy="200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950" b="1">
                  <a:solidFill>
                    <a:srgbClr val="000000"/>
                  </a:solidFill>
                  <a:latin typeface="Times New Roman" pitchFamily="18" charset="0"/>
                </a:rPr>
                <a:t>t+1</a:t>
              </a:r>
              <a:endParaRPr lang="en-US" altLang="zh-TW" sz="4050"/>
            </a:p>
          </p:txBody>
        </p:sp>
        <p:sp>
          <p:nvSpPr>
            <p:cNvPr id="19540" name="Rectangle 85"/>
            <p:cNvSpPr>
              <a:spLocks noChangeArrowheads="1"/>
            </p:cNvSpPr>
            <p:nvPr/>
          </p:nvSpPr>
          <p:spPr bwMode="auto">
            <a:xfrm>
              <a:off x="2096368" y="6076528"/>
              <a:ext cx="96177" cy="230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50" b="1">
                  <a:solidFill>
                    <a:srgbClr val="000000"/>
                  </a:solidFill>
                  <a:latin typeface="Times New Roman" pitchFamily="18" charset="0"/>
                </a:rPr>
                <a:t>*</a:t>
              </a:r>
              <a:endParaRPr lang="en-US" altLang="zh-TW" sz="4050"/>
            </a:p>
          </p:txBody>
        </p:sp>
        <p:sp>
          <p:nvSpPr>
            <p:cNvPr id="19541" name="Rectangle 86"/>
            <p:cNvSpPr>
              <a:spLocks noChangeArrowheads="1"/>
            </p:cNvSpPr>
            <p:nvPr/>
          </p:nvSpPr>
          <p:spPr bwMode="auto">
            <a:xfrm>
              <a:off x="2190031" y="5955878"/>
              <a:ext cx="535385" cy="33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Times New Roman" pitchFamily="18" charset="0"/>
                </a:rPr>
                <a:t> = 0)</a:t>
              </a:r>
              <a:endParaRPr lang="en-US" altLang="zh-TW" sz="4050"/>
            </a:p>
          </p:txBody>
        </p:sp>
        <p:sp>
          <p:nvSpPr>
            <p:cNvPr id="19542" name="Rectangle 87"/>
            <p:cNvSpPr>
              <a:spLocks noChangeArrowheads="1"/>
            </p:cNvSpPr>
            <p:nvPr/>
          </p:nvSpPr>
          <p:spPr bwMode="auto">
            <a:xfrm>
              <a:off x="2718668" y="5966991"/>
              <a:ext cx="67324" cy="323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15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 sz="4050"/>
            </a:p>
          </p:txBody>
        </p:sp>
        <p:sp>
          <p:nvSpPr>
            <p:cNvPr id="19543" name="Line 128"/>
            <p:cNvSpPr>
              <a:spLocks noChangeShapeType="1"/>
            </p:cNvSpPr>
            <p:nvPr/>
          </p:nvSpPr>
          <p:spPr bwMode="auto">
            <a:xfrm>
              <a:off x="808906" y="5601370"/>
              <a:ext cx="14446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</p:grpSp>
      <p:grpSp>
        <p:nvGrpSpPr>
          <p:cNvPr id="19462" name="群組 6"/>
          <p:cNvGrpSpPr>
            <a:grpSpLocks/>
          </p:cNvGrpSpPr>
          <p:nvPr/>
        </p:nvGrpSpPr>
        <p:grpSpPr bwMode="auto">
          <a:xfrm>
            <a:off x="3148013" y="3848897"/>
            <a:ext cx="5508825" cy="3070205"/>
            <a:chOff x="613097" y="2276872"/>
            <a:chExt cx="3671533" cy="2046804"/>
          </a:xfrm>
        </p:grpSpPr>
        <p:sp>
          <p:nvSpPr>
            <p:cNvPr id="19463" name="Rectangle 44"/>
            <p:cNvSpPr>
              <a:spLocks noChangeArrowheads="1"/>
            </p:cNvSpPr>
            <p:nvPr/>
          </p:nvSpPr>
          <p:spPr bwMode="auto">
            <a:xfrm>
              <a:off x="613097" y="2278460"/>
              <a:ext cx="9401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en-US" altLang="zh-TW" sz="4050"/>
            </a:p>
          </p:txBody>
        </p:sp>
        <p:sp>
          <p:nvSpPr>
            <p:cNvPr id="19464" name="Rectangle 45"/>
            <p:cNvSpPr>
              <a:spLocks noChangeArrowheads="1"/>
            </p:cNvSpPr>
            <p:nvPr/>
          </p:nvSpPr>
          <p:spPr bwMode="auto">
            <a:xfrm>
              <a:off x="706760" y="2276872"/>
              <a:ext cx="779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</a:rPr>
                <a:t> </a:t>
              </a:r>
              <a:endParaRPr lang="en-US" altLang="zh-TW" sz="4050"/>
            </a:p>
          </p:txBody>
        </p:sp>
        <p:sp>
          <p:nvSpPr>
            <p:cNvPr id="19465" name="Rectangle 46"/>
            <p:cNvSpPr>
              <a:spLocks noChangeArrowheads="1"/>
            </p:cNvSpPr>
            <p:nvPr/>
          </p:nvSpPr>
          <p:spPr bwMode="auto">
            <a:xfrm>
              <a:off x="817885" y="2278460"/>
              <a:ext cx="9551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Times New Roman" pitchFamily="18" charset="0"/>
                </a:rPr>
                <a:t>Solution</a:t>
              </a:r>
              <a:endParaRPr lang="en-US" altLang="zh-TW" sz="4050"/>
            </a:p>
          </p:txBody>
        </p:sp>
        <p:sp>
          <p:nvSpPr>
            <p:cNvPr id="19466" name="Rectangle 47"/>
            <p:cNvSpPr>
              <a:spLocks noChangeArrowheads="1"/>
            </p:cNvSpPr>
            <p:nvPr/>
          </p:nvSpPr>
          <p:spPr bwMode="auto">
            <a:xfrm>
              <a:off x="1765622" y="2278460"/>
              <a:ext cx="7051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 sz="4050"/>
            </a:p>
          </p:txBody>
        </p:sp>
        <p:sp>
          <p:nvSpPr>
            <p:cNvPr id="19467" name="Rectangle 52"/>
            <p:cNvSpPr>
              <a:spLocks noChangeArrowheads="1"/>
            </p:cNvSpPr>
            <p:nvPr/>
          </p:nvSpPr>
          <p:spPr bwMode="auto">
            <a:xfrm>
              <a:off x="2500635" y="2589610"/>
              <a:ext cx="1164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Symbol" pitchFamily="18" charset="2"/>
                </a:rPr>
                <a:t>g</a:t>
              </a:r>
              <a:endParaRPr lang="en-US" altLang="zh-TW" sz="4050"/>
            </a:p>
          </p:txBody>
        </p:sp>
        <p:sp>
          <p:nvSpPr>
            <p:cNvPr id="19468" name="Rectangle 53"/>
            <p:cNvSpPr>
              <a:spLocks noChangeArrowheads="1"/>
            </p:cNvSpPr>
            <p:nvPr/>
          </p:nvSpPr>
          <p:spPr bwMode="auto">
            <a:xfrm>
              <a:off x="2688530" y="2742010"/>
              <a:ext cx="64102" cy="230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5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 sz="4050"/>
            </a:p>
          </p:txBody>
        </p:sp>
        <p:sp>
          <p:nvSpPr>
            <p:cNvPr id="19469" name="Rectangle 54"/>
            <p:cNvSpPr>
              <a:spLocks noChangeArrowheads="1"/>
            </p:cNvSpPr>
            <p:nvPr/>
          </p:nvSpPr>
          <p:spPr bwMode="auto">
            <a:xfrm>
              <a:off x="2748855" y="2621360"/>
              <a:ext cx="7126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Times New Roman" pitchFamily="18" charset="0"/>
                </a:rPr>
                <a:t>(i)], 1 </a:t>
              </a:r>
              <a:endParaRPr lang="en-US" altLang="zh-TW" sz="4050"/>
            </a:p>
          </p:txBody>
        </p:sp>
        <p:sp>
          <p:nvSpPr>
            <p:cNvPr id="19470" name="Rectangle 55"/>
            <p:cNvSpPr>
              <a:spLocks noChangeArrowheads="1"/>
            </p:cNvSpPr>
            <p:nvPr/>
          </p:nvSpPr>
          <p:spPr bwMode="auto">
            <a:xfrm>
              <a:off x="3381697" y="2589610"/>
              <a:ext cx="1549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TW" sz="4050"/>
            </a:p>
          </p:txBody>
        </p:sp>
        <p:sp>
          <p:nvSpPr>
            <p:cNvPr id="19471" name="Rectangle 56"/>
            <p:cNvSpPr>
              <a:spLocks noChangeArrowheads="1"/>
            </p:cNvSpPr>
            <p:nvPr/>
          </p:nvSpPr>
          <p:spPr bwMode="auto">
            <a:xfrm>
              <a:off x="3606105" y="2621360"/>
              <a:ext cx="21901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Times New Roman" pitchFamily="18" charset="0"/>
                </a:rPr>
                <a:t> t </a:t>
              </a:r>
              <a:endParaRPr lang="en-US" altLang="zh-TW" sz="4050"/>
            </a:p>
          </p:txBody>
        </p:sp>
        <p:sp>
          <p:nvSpPr>
            <p:cNvPr id="19472" name="Rectangle 57"/>
            <p:cNvSpPr>
              <a:spLocks noChangeArrowheads="1"/>
            </p:cNvSpPr>
            <p:nvPr/>
          </p:nvSpPr>
          <p:spPr bwMode="auto">
            <a:xfrm>
              <a:off x="3754760" y="2589610"/>
              <a:ext cx="1549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TW" sz="4050"/>
            </a:p>
          </p:txBody>
        </p:sp>
        <p:sp>
          <p:nvSpPr>
            <p:cNvPr id="19473" name="Rectangle 58"/>
            <p:cNvSpPr>
              <a:spLocks noChangeArrowheads="1"/>
            </p:cNvSpPr>
            <p:nvPr/>
          </p:nvSpPr>
          <p:spPr bwMode="auto">
            <a:xfrm>
              <a:off x="3979168" y="2621360"/>
              <a:ext cx="2374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Times New Roman" pitchFamily="18" charset="0"/>
                </a:rPr>
                <a:t> T</a:t>
              </a:r>
              <a:endParaRPr lang="en-US" altLang="zh-TW" sz="4050"/>
            </a:p>
          </p:txBody>
        </p:sp>
        <p:sp>
          <p:nvSpPr>
            <p:cNvPr id="19474" name="Rectangle 59"/>
            <p:cNvSpPr>
              <a:spLocks noChangeArrowheads="1"/>
            </p:cNvSpPr>
            <p:nvPr/>
          </p:nvSpPr>
          <p:spPr bwMode="auto">
            <a:xfrm>
              <a:off x="4214118" y="2621360"/>
              <a:ext cx="7051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 sz="4050"/>
            </a:p>
          </p:txBody>
        </p:sp>
        <p:sp>
          <p:nvSpPr>
            <p:cNvPr id="19475" name="Rectangle 48"/>
            <p:cNvSpPr>
              <a:spLocks noChangeArrowheads="1"/>
            </p:cNvSpPr>
            <p:nvPr/>
          </p:nvSpPr>
          <p:spPr bwMode="auto">
            <a:xfrm>
              <a:off x="875605" y="2621360"/>
              <a:ext cx="1410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 sz="4050"/>
            </a:p>
          </p:txBody>
        </p:sp>
        <p:sp>
          <p:nvSpPr>
            <p:cNvPr id="19476" name="Rectangle 49"/>
            <p:cNvSpPr>
              <a:spLocks noChangeArrowheads="1"/>
            </p:cNvSpPr>
            <p:nvPr/>
          </p:nvSpPr>
          <p:spPr bwMode="auto">
            <a:xfrm>
              <a:off x="1015305" y="2742010"/>
              <a:ext cx="64102" cy="230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5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 sz="4050"/>
            </a:p>
          </p:txBody>
        </p:sp>
        <p:sp>
          <p:nvSpPr>
            <p:cNvPr id="19477" name="Rectangle 50"/>
            <p:cNvSpPr>
              <a:spLocks noChangeArrowheads="1"/>
            </p:cNvSpPr>
            <p:nvPr/>
          </p:nvSpPr>
          <p:spPr bwMode="auto">
            <a:xfrm>
              <a:off x="1077218" y="2632472"/>
              <a:ext cx="134615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150">
                  <a:solidFill>
                    <a:srgbClr val="000000"/>
                  </a:solidFill>
                  <a:latin typeface="Times New Roman" pitchFamily="18" charset="0"/>
                </a:rPr>
                <a:t>*</a:t>
              </a:r>
              <a:endParaRPr lang="en-US" altLang="zh-TW" sz="4050"/>
            </a:p>
          </p:txBody>
        </p:sp>
        <p:sp>
          <p:nvSpPr>
            <p:cNvPr id="19478" name="Rectangle 51"/>
            <p:cNvSpPr>
              <a:spLocks noChangeArrowheads="1"/>
            </p:cNvSpPr>
            <p:nvPr/>
          </p:nvSpPr>
          <p:spPr bwMode="auto">
            <a:xfrm>
              <a:off x="1210568" y="2621360"/>
              <a:ext cx="137525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Times New Roman" pitchFamily="18" charset="0"/>
                </a:rPr>
                <a:t> = arg max [</a:t>
              </a:r>
              <a:endParaRPr lang="en-US" altLang="zh-TW" sz="4050"/>
            </a:p>
          </p:txBody>
        </p:sp>
        <p:sp>
          <p:nvSpPr>
            <p:cNvPr id="19479" name="Rectangle 122"/>
            <p:cNvSpPr>
              <a:spLocks noChangeArrowheads="1"/>
            </p:cNvSpPr>
            <p:nvPr/>
          </p:nvSpPr>
          <p:spPr bwMode="auto">
            <a:xfrm>
              <a:off x="1880493" y="2897585"/>
              <a:ext cx="76923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8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 sz="4050"/>
            </a:p>
          </p:txBody>
        </p:sp>
        <p:sp>
          <p:nvSpPr>
            <p:cNvPr id="19480" name="Rectangle 123"/>
            <p:cNvSpPr>
              <a:spLocks noChangeArrowheads="1"/>
            </p:cNvSpPr>
            <p:nvPr/>
          </p:nvSpPr>
          <p:spPr bwMode="auto">
            <a:xfrm>
              <a:off x="1956693" y="2883297"/>
              <a:ext cx="8440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800" b="1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TW" sz="4050"/>
            </a:p>
          </p:txBody>
        </p:sp>
        <p:sp>
          <p:nvSpPr>
            <p:cNvPr id="19481" name="Rectangle 124"/>
            <p:cNvSpPr>
              <a:spLocks noChangeArrowheads="1"/>
            </p:cNvSpPr>
            <p:nvPr/>
          </p:nvSpPr>
          <p:spPr bwMode="auto">
            <a:xfrm>
              <a:off x="2040830" y="2897585"/>
              <a:ext cx="11965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800" b="1">
                  <a:solidFill>
                    <a:srgbClr val="000000"/>
                  </a:solidFill>
                  <a:latin typeface="Times New Roman" pitchFamily="18" charset="0"/>
                </a:rPr>
                <a:t> i </a:t>
              </a:r>
              <a:endParaRPr lang="en-US" altLang="zh-TW" sz="4050"/>
            </a:p>
          </p:txBody>
        </p:sp>
        <p:sp>
          <p:nvSpPr>
            <p:cNvPr id="19482" name="Rectangle 125"/>
            <p:cNvSpPr>
              <a:spLocks noChangeArrowheads="1"/>
            </p:cNvSpPr>
            <p:nvPr/>
          </p:nvSpPr>
          <p:spPr bwMode="auto">
            <a:xfrm>
              <a:off x="2158305" y="2883297"/>
              <a:ext cx="8440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800" b="1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TW" sz="4050"/>
            </a:p>
          </p:txBody>
        </p:sp>
        <p:sp>
          <p:nvSpPr>
            <p:cNvPr id="19483" name="Rectangle 126"/>
            <p:cNvSpPr>
              <a:spLocks noChangeArrowheads="1"/>
            </p:cNvSpPr>
            <p:nvPr/>
          </p:nvSpPr>
          <p:spPr bwMode="auto">
            <a:xfrm>
              <a:off x="2244030" y="2897585"/>
              <a:ext cx="14957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800" b="1">
                  <a:solidFill>
                    <a:srgbClr val="000000"/>
                  </a:solidFill>
                  <a:latin typeface="Times New Roman" pitchFamily="18" charset="0"/>
                </a:rPr>
                <a:t> N</a:t>
              </a:r>
              <a:endParaRPr lang="en-US" altLang="zh-TW" sz="4050"/>
            </a:p>
          </p:txBody>
        </p:sp>
        <p:sp>
          <p:nvSpPr>
            <p:cNvPr id="19484" name="Rectangle 127"/>
            <p:cNvSpPr>
              <a:spLocks noChangeArrowheads="1"/>
            </p:cNvSpPr>
            <p:nvPr/>
          </p:nvSpPr>
          <p:spPr bwMode="auto">
            <a:xfrm>
              <a:off x="2391668" y="2897585"/>
              <a:ext cx="38461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8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 sz="4050"/>
            </a:p>
          </p:txBody>
        </p:sp>
        <p:sp>
          <p:nvSpPr>
            <p:cNvPr id="19485" name="Rectangle 135"/>
            <p:cNvSpPr>
              <a:spLocks noChangeArrowheads="1"/>
            </p:cNvSpPr>
            <p:nvPr/>
          </p:nvSpPr>
          <p:spPr bwMode="auto">
            <a:xfrm>
              <a:off x="841227" y="3140472"/>
              <a:ext cx="71153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Times New Roman" pitchFamily="18" charset="0"/>
                </a:rPr>
                <a:t>in fact</a:t>
              </a:r>
              <a:endParaRPr lang="en-US" altLang="zh-TW" sz="4050"/>
            </a:p>
          </p:txBody>
        </p:sp>
        <p:sp>
          <p:nvSpPr>
            <p:cNvPr id="19486" name="Rectangle 136"/>
            <p:cNvSpPr>
              <a:spLocks noChangeArrowheads="1"/>
            </p:cNvSpPr>
            <p:nvPr/>
          </p:nvSpPr>
          <p:spPr bwMode="auto">
            <a:xfrm>
              <a:off x="1725935" y="3140472"/>
              <a:ext cx="7051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 sz="4050"/>
            </a:p>
          </p:txBody>
        </p:sp>
        <p:grpSp>
          <p:nvGrpSpPr>
            <p:cNvPr id="19487" name="Group 138"/>
            <p:cNvGrpSpPr>
              <a:grpSpLocks/>
            </p:cNvGrpSpPr>
            <p:nvPr/>
          </p:nvGrpSpPr>
          <p:grpSpPr bwMode="auto">
            <a:xfrm>
              <a:off x="896118" y="3400824"/>
              <a:ext cx="1709737" cy="460376"/>
              <a:chOff x="1390" y="2029"/>
              <a:chExt cx="1077" cy="290"/>
            </a:xfrm>
          </p:grpSpPr>
          <p:sp>
            <p:nvSpPr>
              <p:cNvPr id="19512" name="Rectangle 139"/>
              <p:cNvSpPr>
                <a:spLocks noChangeArrowheads="1"/>
              </p:cNvSpPr>
              <p:nvPr/>
            </p:nvSpPr>
            <p:spPr bwMode="auto">
              <a:xfrm>
                <a:off x="1390" y="2029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3300">
                    <a:solidFill>
                      <a:srgbClr val="000000"/>
                    </a:solidFill>
                    <a:latin typeface="Times New Roman" pitchFamily="18" charset="0"/>
                  </a:rPr>
                  <a:t>q</a:t>
                </a:r>
                <a:endParaRPr lang="en-US" altLang="zh-TW" sz="4050"/>
              </a:p>
            </p:txBody>
          </p:sp>
          <p:sp>
            <p:nvSpPr>
              <p:cNvPr id="19513" name="Rectangle 140"/>
              <p:cNvSpPr>
                <a:spLocks noChangeArrowheads="1"/>
              </p:cNvSpPr>
              <p:nvPr/>
            </p:nvSpPr>
            <p:spPr bwMode="auto">
              <a:xfrm>
                <a:off x="1478" y="2105"/>
                <a:ext cx="40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2250" b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TW" sz="4050"/>
              </a:p>
            </p:txBody>
          </p:sp>
          <p:sp>
            <p:nvSpPr>
              <p:cNvPr id="19514" name="Rectangle 141"/>
              <p:cNvSpPr>
                <a:spLocks noChangeArrowheads="1"/>
              </p:cNvSpPr>
              <p:nvPr/>
            </p:nvSpPr>
            <p:spPr bwMode="auto">
              <a:xfrm>
                <a:off x="1517" y="2036"/>
                <a:ext cx="8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3150">
                    <a:solidFill>
                      <a:srgbClr val="000000"/>
                    </a:solidFill>
                    <a:latin typeface="Times New Roman" pitchFamily="18" charset="0"/>
                  </a:rPr>
                  <a:t>*</a:t>
                </a:r>
                <a:endParaRPr lang="en-US" altLang="zh-TW" sz="4050"/>
              </a:p>
            </p:txBody>
          </p:sp>
          <p:sp>
            <p:nvSpPr>
              <p:cNvPr id="19515" name="Rectangle 142"/>
              <p:cNvSpPr>
                <a:spLocks noChangeArrowheads="1"/>
              </p:cNvSpPr>
              <p:nvPr/>
            </p:nvSpPr>
            <p:spPr bwMode="auto">
              <a:xfrm>
                <a:off x="1601" y="2029"/>
                <a:ext cx="866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3300">
                    <a:solidFill>
                      <a:srgbClr val="000000"/>
                    </a:solidFill>
                    <a:latin typeface="Times New Roman" pitchFamily="18" charset="0"/>
                  </a:rPr>
                  <a:t> = arg max [</a:t>
                </a:r>
                <a:endParaRPr lang="en-US" altLang="zh-TW" sz="4050"/>
              </a:p>
            </p:txBody>
          </p:sp>
          <p:sp>
            <p:nvSpPr>
              <p:cNvPr id="19516" name="Rectangle 143"/>
              <p:cNvSpPr>
                <a:spLocks noChangeArrowheads="1"/>
              </p:cNvSpPr>
              <p:nvPr/>
            </p:nvSpPr>
            <p:spPr bwMode="auto">
              <a:xfrm>
                <a:off x="2023" y="2203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800" b="1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TW" sz="4050"/>
              </a:p>
            </p:txBody>
          </p:sp>
          <p:sp>
            <p:nvSpPr>
              <p:cNvPr id="19517" name="Rectangle 144"/>
              <p:cNvSpPr>
                <a:spLocks noChangeArrowheads="1"/>
              </p:cNvSpPr>
              <p:nvPr/>
            </p:nvSpPr>
            <p:spPr bwMode="auto">
              <a:xfrm>
                <a:off x="2071" y="2194"/>
                <a:ext cx="5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800" b="1">
                    <a:solidFill>
                      <a:srgbClr val="000000"/>
                    </a:solidFill>
                    <a:latin typeface="Symbol" pitchFamily="18" charset="2"/>
                  </a:rPr>
                  <a:t>£</a:t>
                </a:r>
                <a:endParaRPr lang="en-US" altLang="zh-TW" sz="4050"/>
              </a:p>
            </p:txBody>
          </p:sp>
          <p:sp>
            <p:nvSpPr>
              <p:cNvPr id="19518" name="Rectangle 145"/>
              <p:cNvSpPr>
                <a:spLocks noChangeArrowheads="1"/>
              </p:cNvSpPr>
              <p:nvPr/>
            </p:nvSpPr>
            <p:spPr bwMode="auto">
              <a:xfrm>
                <a:off x="2124" y="2203"/>
                <a:ext cx="7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800" b="1">
                    <a:solidFill>
                      <a:srgbClr val="000000"/>
                    </a:solidFill>
                    <a:latin typeface="Times New Roman" pitchFamily="18" charset="0"/>
                  </a:rPr>
                  <a:t> i </a:t>
                </a:r>
                <a:endParaRPr lang="en-US" altLang="zh-TW" sz="4050"/>
              </a:p>
            </p:txBody>
          </p:sp>
          <p:sp>
            <p:nvSpPr>
              <p:cNvPr id="19519" name="Rectangle 146"/>
              <p:cNvSpPr>
                <a:spLocks noChangeArrowheads="1"/>
              </p:cNvSpPr>
              <p:nvPr/>
            </p:nvSpPr>
            <p:spPr bwMode="auto">
              <a:xfrm>
                <a:off x="2198" y="2194"/>
                <a:ext cx="5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800" b="1">
                    <a:solidFill>
                      <a:srgbClr val="000000"/>
                    </a:solidFill>
                    <a:latin typeface="Symbol" pitchFamily="18" charset="2"/>
                  </a:rPr>
                  <a:t>£</a:t>
                </a:r>
                <a:endParaRPr lang="en-US" altLang="zh-TW" sz="4050"/>
              </a:p>
            </p:txBody>
          </p:sp>
          <p:sp>
            <p:nvSpPr>
              <p:cNvPr id="19520" name="Rectangle 147"/>
              <p:cNvSpPr>
                <a:spLocks noChangeArrowheads="1"/>
              </p:cNvSpPr>
              <p:nvPr/>
            </p:nvSpPr>
            <p:spPr bwMode="auto">
              <a:xfrm>
                <a:off x="2252" y="2203"/>
                <a:ext cx="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800" b="1">
                    <a:solidFill>
                      <a:srgbClr val="000000"/>
                    </a:solidFill>
                    <a:latin typeface="Times New Roman" pitchFamily="18" charset="0"/>
                  </a:rPr>
                  <a:t> N</a:t>
                </a:r>
                <a:endParaRPr lang="en-US" altLang="zh-TW" sz="4050"/>
              </a:p>
            </p:txBody>
          </p:sp>
          <p:sp>
            <p:nvSpPr>
              <p:cNvPr id="19521" name="Rectangle 148"/>
              <p:cNvSpPr>
                <a:spLocks noChangeArrowheads="1"/>
              </p:cNvSpPr>
              <p:nvPr/>
            </p:nvSpPr>
            <p:spPr bwMode="auto">
              <a:xfrm>
                <a:off x="2345" y="2203"/>
                <a:ext cx="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800" b="1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endParaRPr lang="en-US" altLang="zh-TW" sz="4050"/>
              </a:p>
            </p:txBody>
          </p:sp>
        </p:grpSp>
        <p:grpSp>
          <p:nvGrpSpPr>
            <p:cNvPr id="19488" name="Group 156"/>
            <p:cNvGrpSpPr>
              <a:grpSpLocks/>
            </p:cNvGrpSpPr>
            <p:nvPr/>
          </p:nvGrpSpPr>
          <p:grpSpPr bwMode="auto">
            <a:xfrm>
              <a:off x="2601094" y="3383365"/>
              <a:ext cx="1466850" cy="382588"/>
              <a:chOff x="3073" y="2555"/>
              <a:chExt cx="924" cy="241"/>
            </a:xfrm>
          </p:grpSpPr>
          <p:sp>
            <p:nvSpPr>
              <p:cNvPr id="19505" name="Rectangle 149"/>
              <p:cNvSpPr>
                <a:spLocks noChangeArrowheads="1"/>
              </p:cNvSpPr>
              <p:nvPr/>
            </p:nvSpPr>
            <p:spPr bwMode="auto">
              <a:xfrm>
                <a:off x="3073" y="2575"/>
                <a:ext cx="4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3300">
                    <a:solidFill>
                      <a:srgbClr val="000000"/>
                    </a:solidFill>
                    <a:latin typeface="Times New Roman" pitchFamily="18" charset="0"/>
                  </a:rPr>
                  <a:t>P(O, q</a:t>
                </a:r>
                <a:endParaRPr lang="en-US" altLang="zh-TW" sz="4050"/>
              </a:p>
            </p:txBody>
          </p:sp>
          <p:sp>
            <p:nvSpPr>
              <p:cNvPr id="19506" name="Rectangle 150"/>
              <p:cNvSpPr>
                <a:spLocks noChangeArrowheads="1"/>
              </p:cNvSpPr>
              <p:nvPr/>
            </p:nvSpPr>
            <p:spPr bwMode="auto">
              <a:xfrm>
                <a:off x="3533" y="2651"/>
                <a:ext cx="40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2250" b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TW" sz="4050"/>
              </a:p>
            </p:txBody>
          </p:sp>
          <p:sp>
            <p:nvSpPr>
              <p:cNvPr id="19507" name="Rectangle 151"/>
              <p:cNvSpPr>
                <a:spLocks noChangeArrowheads="1"/>
              </p:cNvSpPr>
              <p:nvPr/>
            </p:nvSpPr>
            <p:spPr bwMode="auto">
              <a:xfrm>
                <a:off x="3571" y="2575"/>
                <a:ext cx="22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3300">
                    <a:solidFill>
                      <a:srgbClr val="000000"/>
                    </a:solidFill>
                    <a:latin typeface="Times New Roman" pitchFamily="18" charset="0"/>
                  </a:rPr>
                  <a:t>= i|</a:t>
                </a:r>
                <a:endParaRPr lang="en-US" altLang="zh-TW" sz="4050"/>
              </a:p>
            </p:txBody>
          </p:sp>
          <p:sp>
            <p:nvSpPr>
              <p:cNvPr id="19508" name="Rectangle 152"/>
              <p:cNvSpPr>
                <a:spLocks noChangeArrowheads="1"/>
              </p:cNvSpPr>
              <p:nvPr/>
            </p:nvSpPr>
            <p:spPr bwMode="auto">
              <a:xfrm>
                <a:off x="3798" y="2555"/>
                <a:ext cx="9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3300">
                    <a:solidFill>
                      <a:srgbClr val="000000"/>
                    </a:solidFill>
                    <a:latin typeface="Symbol" pitchFamily="18" charset="2"/>
                  </a:rPr>
                  <a:t>l</a:t>
                </a:r>
                <a:endParaRPr lang="en-US" altLang="zh-TW" sz="4050"/>
              </a:p>
            </p:txBody>
          </p:sp>
          <p:sp>
            <p:nvSpPr>
              <p:cNvPr id="19509" name="Rectangle 153"/>
              <p:cNvSpPr>
                <a:spLocks noChangeArrowheads="1"/>
              </p:cNvSpPr>
              <p:nvPr/>
            </p:nvSpPr>
            <p:spPr bwMode="auto">
              <a:xfrm>
                <a:off x="3894" y="2575"/>
                <a:ext cx="5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33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TW" sz="4050"/>
              </a:p>
            </p:txBody>
          </p:sp>
          <p:sp>
            <p:nvSpPr>
              <p:cNvPr id="19510" name="Rectangle 154"/>
              <p:cNvSpPr>
                <a:spLocks noChangeArrowheads="1"/>
              </p:cNvSpPr>
              <p:nvPr/>
            </p:nvSpPr>
            <p:spPr bwMode="auto">
              <a:xfrm>
                <a:off x="3953" y="2575"/>
                <a:ext cx="4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330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endParaRPr lang="en-US" altLang="zh-TW" sz="4050"/>
              </a:p>
            </p:txBody>
          </p:sp>
          <p:sp>
            <p:nvSpPr>
              <p:cNvPr id="19511" name="Line 155"/>
              <p:cNvSpPr>
                <a:spLocks noChangeShapeType="1"/>
              </p:cNvSpPr>
              <p:nvPr/>
            </p:nvSpPr>
            <p:spPr bwMode="auto">
              <a:xfrm flipV="1">
                <a:off x="3244" y="2593"/>
                <a:ext cx="97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</p:grpSp>
        <p:sp>
          <p:nvSpPr>
            <p:cNvPr id="19489" name="Rectangle 158"/>
            <p:cNvSpPr>
              <a:spLocks noChangeArrowheads="1"/>
            </p:cNvSpPr>
            <p:nvPr/>
          </p:nvSpPr>
          <p:spPr bwMode="auto">
            <a:xfrm>
              <a:off x="3969519" y="3407172"/>
              <a:ext cx="9401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Times New Roman" pitchFamily="18" charset="0"/>
                </a:rPr>
                <a:t>]</a:t>
              </a:r>
              <a:endParaRPr lang="en-US" altLang="zh-TW" sz="4050"/>
            </a:p>
          </p:txBody>
        </p:sp>
        <p:sp>
          <p:nvSpPr>
            <p:cNvPr id="19490" name="Rectangle 159"/>
            <p:cNvSpPr>
              <a:spLocks noChangeArrowheads="1"/>
            </p:cNvSpPr>
            <p:nvPr/>
          </p:nvSpPr>
          <p:spPr bwMode="auto">
            <a:xfrm>
              <a:off x="1234256" y="3819922"/>
              <a:ext cx="137525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Times New Roman" pitchFamily="18" charset="0"/>
                </a:rPr>
                <a:t> = arg max [</a:t>
              </a:r>
              <a:endParaRPr lang="en-US" altLang="zh-TW" sz="4050"/>
            </a:p>
          </p:txBody>
        </p:sp>
        <p:sp>
          <p:nvSpPr>
            <p:cNvPr id="19491" name="Rectangle 160"/>
            <p:cNvSpPr>
              <a:spLocks noChangeArrowheads="1"/>
            </p:cNvSpPr>
            <p:nvPr/>
          </p:nvSpPr>
          <p:spPr bwMode="auto">
            <a:xfrm>
              <a:off x="1920056" y="4139010"/>
              <a:ext cx="76923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8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 sz="4050"/>
            </a:p>
          </p:txBody>
        </p:sp>
        <p:sp>
          <p:nvSpPr>
            <p:cNvPr id="19492" name="Rectangle 161"/>
            <p:cNvSpPr>
              <a:spLocks noChangeArrowheads="1"/>
            </p:cNvSpPr>
            <p:nvPr/>
          </p:nvSpPr>
          <p:spPr bwMode="auto">
            <a:xfrm>
              <a:off x="1996256" y="4124722"/>
              <a:ext cx="8440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800" b="1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TW" sz="4050"/>
            </a:p>
          </p:txBody>
        </p:sp>
        <p:sp>
          <p:nvSpPr>
            <p:cNvPr id="19493" name="Rectangle 162"/>
            <p:cNvSpPr>
              <a:spLocks noChangeArrowheads="1"/>
            </p:cNvSpPr>
            <p:nvPr/>
          </p:nvSpPr>
          <p:spPr bwMode="auto">
            <a:xfrm>
              <a:off x="2080394" y="4139010"/>
              <a:ext cx="11965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800" b="1">
                  <a:solidFill>
                    <a:srgbClr val="000000"/>
                  </a:solidFill>
                  <a:latin typeface="Times New Roman" pitchFamily="18" charset="0"/>
                </a:rPr>
                <a:t> i </a:t>
              </a:r>
              <a:endParaRPr lang="en-US" altLang="zh-TW" sz="4050"/>
            </a:p>
          </p:txBody>
        </p:sp>
        <p:sp>
          <p:nvSpPr>
            <p:cNvPr id="19494" name="Rectangle 163"/>
            <p:cNvSpPr>
              <a:spLocks noChangeArrowheads="1"/>
            </p:cNvSpPr>
            <p:nvPr/>
          </p:nvSpPr>
          <p:spPr bwMode="auto">
            <a:xfrm>
              <a:off x="2197869" y="4124722"/>
              <a:ext cx="8440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800" b="1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TW" sz="4050"/>
            </a:p>
          </p:txBody>
        </p:sp>
        <p:sp>
          <p:nvSpPr>
            <p:cNvPr id="19495" name="Rectangle 164"/>
            <p:cNvSpPr>
              <a:spLocks noChangeArrowheads="1"/>
            </p:cNvSpPr>
            <p:nvPr/>
          </p:nvSpPr>
          <p:spPr bwMode="auto">
            <a:xfrm>
              <a:off x="2283594" y="4139010"/>
              <a:ext cx="14957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800" b="1">
                  <a:solidFill>
                    <a:srgbClr val="000000"/>
                  </a:solidFill>
                  <a:latin typeface="Times New Roman" pitchFamily="18" charset="0"/>
                </a:rPr>
                <a:t> N</a:t>
              </a:r>
              <a:endParaRPr lang="en-US" altLang="zh-TW" sz="4050"/>
            </a:p>
          </p:txBody>
        </p:sp>
        <p:sp>
          <p:nvSpPr>
            <p:cNvPr id="19496" name="Rectangle 165"/>
            <p:cNvSpPr>
              <a:spLocks noChangeArrowheads="1"/>
            </p:cNvSpPr>
            <p:nvPr/>
          </p:nvSpPr>
          <p:spPr bwMode="auto">
            <a:xfrm>
              <a:off x="2431231" y="4139010"/>
              <a:ext cx="38461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8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 sz="4050"/>
            </a:p>
          </p:txBody>
        </p:sp>
        <p:sp>
          <p:nvSpPr>
            <p:cNvPr id="19497" name="Rectangle 166"/>
            <p:cNvSpPr>
              <a:spLocks noChangeArrowheads="1"/>
            </p:cNvSpPr>
            <p:nvPr/>
          </p:nvSpPr>
          <p:spPr bwMode="auto">
            <a:xfrm>
              <a:off x="2596331" y="3789760"/>
              <a:ext cx="1784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Symbol" pitchFamily="18" charset="2"/>
                </a:rPr>
                <a:t>a</a:t>
              </a:r>
              <a:endParaRPr lang="en-US" altLang="zh-TW" sz="4050"/>
            </a:p>
          </p:txBody>
        </p:sp>
        <p:sp>
          <p:nvSpPr>
            <p:cNvPr id="19498" name="Rectangle 167"/>
            <p:cNvSpPr>
              <a:spLocks noChangeArrowheads="1"/>
            </p:cNvSpPr>
            <p:nvPr/>
          </p:nvSpPr>
          <p:spPr bwMode="auto">
            <a:xfrm>
              <a:off x="2770956" y="3970735"/>
              <a:ext cx="64102" cy="230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5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 sz="4050"/>
            </a:p>
          </p:txBody>
        </p:sp>
        <p:sp>
          <p:nvSpPr>
            <p:cNvPr id="19499" name="Rectangle 168"/>
            <p:cNvSpPr>
              <a:spLocks noChangeArrowheads="1"/>
            </p:cNvSpPr>
            <p:nvPr/>
          </p:nvSpPr>
          <p:spPr bwMode="auto">
            <a:xfrm>
              <a:off x="2831281" y="3850085"/>
              <a:ext cx="2660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Times New Roman" pitchFamily="18" charset="0"/>
                </a:rPr>
                <a:t>(i)</a:t>
              </a:r>
              <a:endParaRPr lang="en-US" altLang="zh-TW" sz="4050"/>
            </a:p>
          </p:txBody>
        </p:sp>
        <p:sp>
          <p:nvSpPr>
            <p:cNvPr id="19500" name="Rectangle 169"/>
            <p:cNvSpPr>
              <a:spLocks noChangeArrowheads="1"/>
            </p:cNvSpPr>
            <p:nvPr/>
          </p:nvSpPr>
          <p:spPr bwMode="auto">
            <a:xfrm>
              <a:off x="3248794" y="3970735"/>
              <a:ext cx="64102" cy="230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5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 sz="4050"/>
            </a:p>
          </p:txBody>
        </p:sp>
        <p:sp>
          <p:nvSpPr>
            <p:cNvPr id="19501" name="Rectangle 170"/>
            <p:cNvSpPr>
              <a:spLocks noChangeArrowheads="1"/>
            </p:cNvSpPr>
            <p:nvPr/>
          </p:nvSpPr>
          <p:spPr bwMode="auto">
            <a:xfrm>
              <a:off x="3310706" y="3850085"/>
              <a:ext cx="2660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Times New Roman" pitchFamily="18" charset="0"/>
                </a:rPr>
                <a:t>(i)</a:t>
              </a:r>
              <a:endParaRPr lang="en-US" altLang="zh-TW" sz="4050"/>
            </a:p>
          </p:txBody>
        </p:sp>
        <p:sp>
          <p:nvSpPr>
            <p:cNvPr id="19502" name="Rectangle 171"/>
            <p:cNvSpPr>
              <a:spLocks noChangeArrowheads="1"/>
            </p:cNvSpPr>
            <p:nvPr/>
          </p:nvSpPr>
          <p:spPr bwMode="auto">
            <a:xfrm>
              <a:off x="3574231" y="3850085"/>
              <a:ext cx="7051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 sz="4050"/>
            </a:p>
          </p:txBody>
        </p:sp>
        <p:sp>
          <p:nvSpPr>
            <p:cNvPr id="19503" name="Rectangle 172"/>
            <p:cNvSpPr>
              <a:spLocks noChangeArrowheads="1"/>
            </p:cNvSpPr>
            <p:nvPr/>
          </p:nvSpPr>
          <p:spPr bwMode="auto">
            <a:xfrm>
              <a:off x="3083694" y="3813572"/>
              <a:ext cx="1549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Symbol" pitchFamily="18" charset="2"/>
                </a:rPr>
                <a:t>b</a:t>
              </a:r>
              <a:endParaRPr lang="en-US" altLang="zh-TW" sz="4050"/>
            </a:p>
          </p:txBody>
        </p:sp>
        <p:sp>
          <p:nvSpPr>
            <p:cNvPr id="19504" name="Rectangle 173"/>
            <p:cNvSpPr>
              <a:spLocks noChangeArrowheads="1"/>
            </p:cNvSpPr>
            <p:nvPr/>
          </p:nvSpPr>
          <p:spPr bwMode="auto">
            <a:xfrm>
              <a:off x="3559944" y="3800872"/>
              <a:ext cx="9401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olidFill>
                    <a:srgbClr val="000000"/>
                  </a:solidFill>
                  <a:latin typeface="Times New Roman" pitchFamily="18" charset="0"/>
                </a:rPr>
                <a:t>]</a:t>
              </a:r>
              <a:endParaRPr lang="en-US" altLang="zh-TW" sz="4050"/>
            </a:p>
          </p:txBody>
        </p:sp>
      </p:grpSp>
    </p:spTree>
    <p:extLst>
      <p:ext uri="{BB962C8B-B14F-4D97-AF65-F5344CB8AC3E}">
        <p14:creationId xmlns:p14="http://schemas.microsoft.com/office/powerpoint/2010/main" val="96595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38388" y="174626"/>
            <a:ext cx="12344400" cy="95011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/>
              <a:t>Markov Model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38390" y="1362871"/>
            <a:ext cx="10587038" cy="6805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3600" b="1">
                <a:latin typeface="Times New Roman" pitchFamily="18" charset="0"/>
              </a:rPr>
              <a:t>Markov Model (Markov Chain)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3300">
                <a:latin typeface="Times New Roman" pitchFamily="18" charset="0"/>
              </a:rPr>
              <a:t>First-order Markov chain of N states is a triplet (S,</a:t>
            </a:r>
            <a:r>
              <a:rPr lang="en-US" altLang="zh-TW" sz="3300" b="1">
                <a:latin typeface="Times New Roman" pitchFamily="18" charset="0"/>
              </a:rPr>
              <a:t>A</a:t>
            </a:r>
            <a:r>
              <a:rPr lang="en-US" altLang="zh-TW" sz="3300">
                <a:latin typeface="Times New Roman" pitchFamily="18" charset="0"/>
              </a:rPr>
              <a:t>,</a:t>
            </a:r>
            <a:r>
              <a:rPr lang="en-US" altLang="zh-TW" sz="3300" b="1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TW" sz="330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80000"/>
            </a:pPr>
            <a:r>
              <a:rPr lang="en-US" altLang="zh-TW" sz="3000">
                <a:latin typeface="Times New Roman" pitchFamily="18" charset="0"/>
                <a:sym typeface="Symbol" pitchFamily="18" charset="2"/>
              </a:rPr>
              <a:t>S is a set of </a:t>
            </a:r>
            <a:r>
              <a:rPr lang="en-US" altLang="zh-TW" sz="3000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TW" sz="3000">
                <a:latin typeface="Times New Roman" pitchFamily="18" charset="0"/>
                <a:sym typeface="Symbol" pitchFamily="18" charset="2"/>
              </a:rPr>
              <a:t> states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80000"/>
            </a:pPr>
            <a:r>
              <a:rPr lang="en-US" altLang="zh-TW" sz="3000" b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3000">
                <a:latin typeface="Times New Roman" pitchFamily="18" charset="0"/>
                <a:sym typeface="Symbol" pitchFamily="18" charset="2"/>
              </a:rPr>
              <a:t> is the </a:t>
            </a:r>
            <a:r>
              <a:rPr lang="en-US" altLang="zh-TW" sz="3000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TW" sz="3000">
                <a:latin typeface="Times New Roman" pitchFamily="18" charset="0"/>
                <a:sym typeface="Wingdings 2" pitchFamily="18" charset="2"/>
              </a:rPr>
              <a:t></a:t>
            </a:r>
            <a:r>
              <a:rPr lang="en-US" altLang="zh-TW" sz="3000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TW" sz="3000">
                <a:latin typeface="Times New Roman" pitchFamily="18" charset="0"/>
                <a:sym typeface="Symbol" pitchFamily="18" charset="2"/>
              </a:rPr>
              <a:t> matrix of state transition probabilities </a:t>
            </a:r>
            <a:br>
              <a:rPr lang="en-US" altLang="zh-TW" sz="3000">
                <a:latin typeface="Times New Roman" pitchFamily="18" charset="0"/>
                <a:sym typeface="Symbol" pitchFamily="18" charset="2"/>
              </a:rPr>
            </a:br>
            <a:r>
              <a:rPr lang="en-US" altLang="zh-TW" sz="3000" i="1"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zh-TW" sz="30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TW" sz="3000" i="1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TW" sz="3000" i="1" baseline="-2500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TW" sz="300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TW" sz="3000" i="1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TW" sz="3000">
                <a:latin typeface="Times New Roman" pitchFamily="18" charset="0"/>
                <a:sym typeface="Symbol" pitchFamily="18" charset="2"/>
              </a:rPr>
              <a:t>|</a:t>
            </a:r>
            <a:r>
              <a:rPr lang="en-US" altLang="zh-TW" sz="3000" i="1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TW" sz="3000" i="1" baseline="-25000">
                <a:latin typeface="Times New Roman" pitchFamily="18" charset="0"/>
                <a:sym typeface="Symbol" pitchFamily="18" charset="2"/>
              </a:rPr>
              <a:t>t-1</a:t>
            </a:r>
            <a:r>
              <a:rPr lang="en-US" altLang="zh-TW" sz="300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TW" sz="3000" i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TW" sz="300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sz="3000" i="1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TW" sz="3000" i="1" baseline="-25000">
                <a:latin typeface="Times New Roman" pitchFamily="18" charset="0"/>
                <a:sym typeface="Symbol" pitchFamily="18" charset="2"/>
              </a:rPr>
              <a:t>t-2</a:t>
            </a:r>
            <a:r>
              <a:rPr lang="en-US" altLang="zh-TW" sz="300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TW" sz="3000" i="1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TW" sz="3000">
                <a:latin typeface="Times New Roman" pitchFamily="18" charset="0"/>
                <a:sym typeface="Symbol" pitchFamily="18" charset="2"/>
              </a:rPr>
              <a:t>, ……)=</a:t>
            </a:r>
            <a:r>
              <a:rPr lang="en-US" altLang="zh-TW" sz="3000" i="1">
                <a:latin typeface="Times New Roman" pitchFamily="18" charset="0"/>
                <a:sym typeface="Symbol" pitchFamily="18" charset="2"/>
              </a:rPr>
              <a:t>P </a:t>
            </a:r>
            <a:r>
              <a:rPr lang="en-US" altLang="zh-TW" sz="30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TW" sz="3000" i="1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TW" sz="3000" i="1" baseline="-2500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TW" sz="300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TW" sz="3000" i="1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TW" sz="3000">
                <a:latin typeface="Times New Roman" pitchFamily="18" charset="0"/>
                <a:sym typeface="Symbol" pitchFamily="18" charset="2"/>
              </a:rPr>
              <a:t>|</a:t>
            </a:r>
            <a:r>
              <a:rPr lang="en-US" altLang="zh-TW" sz="3000" i="1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TW" sz="3000" i="1" baseline="-25000">
                <a:latin typeface="Times New Roman" pitchFamily="18" charset="0"/>
                <a:sym typeface="Symbol" pitchFamily="18" charset="2"/>
              </a:rPr>
              <a:t>t-1</a:t>
            </a:r>
            <a:r>
              <a:rPr lang="en-US" altLang="zh-TW" sz="300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TW" sz="3000" i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TW" sz="3000">
                <a:latin typeface="Times New Roman" pitchFamily="18" charset="0"/>
                <a:sym typeface="Symbol" pitchFamily="18" charset="2"/>
              </a:rPr>
              <a:t>)  </a:t>
            </a:r>
            <a:r>
              <a:rPr lang="en-US" altLang="zh-TW" sz="3000" b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3000" i="1" baseline="-25000">
                <a:latin typeface="Times New Roman" pitchFamily="18" charset="0"/>
                <a:sym typeface="Symbol" pitchFamily="18" charset="2"/>
              </a:rPr>
              <a:t>ij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80000"/>
            </a:pPr>
            <a:r>
              <a:rPr lang="en-US" altLang="zh-TW" sz="300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3000" b="1">
                <a:latin typeface="Times New Roman" pitchFamily="18" charset="0"/>
                <a:sym typeface="Symbol" pitchFamily="18" charset="2"/>
              </a:rPr>
              <a:t> </a:t>
            </a:r>
            <a:r>
              <a:rPr lang="en-US" altLang="zh-TW" sz="3000">
                <a:latin typeface="Times New Roman" pitchFamily="18" charset="0"/>
                <a:sym typeface="Symbol" pitchFamily="18" charset="2"/>
              </a:rPr>
              <a:t>is the vector of initial state probabilities</a:t>
            </a:r>
            <a:br>
              <a:rPr lang="en-US" altLang="zh-TW" sz="3000">
                <a:latin typeface="Times New Roman" pitchFamily="18" charset="0"/>
                <a:sym typeface="Symbol" pitchFamily="18" charset="2"/>
              </a:rPr>
            </a:br>
            <a:r>
              <a:rPr lang="en-US" altLang="zh-TW" sz="300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3000" b="1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TW" sz="3000" i="1" baseline="-25000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TW" sz="3000">
                <a:latin typeface="Times New Roman" pitchFamily="18" charset="0"/>
                <a:sym typeface="Symbol" pitchFamily="18" charset="2"/>
              </a:rPr>
              <a:t> =</a:t>
            </a:r>
            <a:r>
              <a:rPr lang="en-US" altLang="zh-TW" sz="3000" i="1"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zh-TW" sz="30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TW" sz="3000" i="1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TW" sz="3000" i="1" baseline="-2500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TW" sz="300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TW" sz="3000" i="1">
                <a:latin typeface="Times New Roman" pitchFamily="18" charset="0"/>
                <a:sym typeface="Symbol" pitchFamily="18" charset="2"/>
              </a:rPr>
              <a:t>j)</a:t>
            </a:r>
            <a:endParaRPr lang="en-US" altLang="zh-TW" sz="3000">
              <a:latin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3300">
                <a:latin typeface="Times New Roman" pitchFamily="18" charset="0"/>
              </a:rPr>
              <a:t>The output for any given state is an </a:t>
            </a:r>
            <a:br>
              <a:rPr lang="en-US" altLang="zh-TW" sz="3300">
                <a:latin typeface="Times New Roman" pitchFamily="18" charset="0"/>
              </a:rPr>
            </a:br>
            <a:r>
              <a:rPr lang="en-US" altLang="zh-TW" sz="3300">
                <a:latin typeface="Times New Roman" pitchFamily="18" charset="0"/>
              </a:rPr>
              <a:t>observable event (deterministic)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3300">
                <a:latin typeface="Times New Roman" pitchFamily="18" charset="0"/>
              </a:rPr>
              <a:t>The output of the process is a sequence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TW" sz="3300">
                <a:latin typeface="Times New Roman" pitchFamily="18" charset="0"/>
              </a:rPr>
              <a:t>    of observable events  </a:t>
            </a:r>
            <a:endParaRPr lang="en-US" altLang="zh-TW" sz="3900">
              <a:latin typeface="Times New Roman" pitchFamily="18" charset="0"/>
            </a:endParaRPr>
          </a:p>
        </p:txBody>
      </p:sp>
      <p:grpSp>
        <p:nvGrpSpPr>
          <p:cNvPr id="2052" name="Group 6"/>
          <p:cNvGrpSpPr>
            <a:grpSpLocks/>
          </p:cNvGrpSpPr>
          <p:nvPr/>
        </p:nvGrpSpPr>
        <p:grpSpPr bwMode="auto">
          <a:xfrm>
            <a:off x="10410827" y="5156202"/>
            <a:ext cx="5560220" cy="4972051"/>
            <a:chOff x="3334" y="1933"/>
            <a:chExt cx="2335" cy="2088"/>
          </a:xfrm>
        </p:grpSpPr>
        <p:pic>
          <p:nvPicPr>
            <p:cNvPr id="205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4" y="1933"/>
              <a:ext cx="2335" cy="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55" name="Text Box 5"/>
            <p:cNvSpPr txBox="1">
              <a:spLocks noChangeArrowheads="1"/>
            </p:cNvSpPr>
            <p:nvPr/>
          </p:nvSpPr>
          <p:spPr bwMode="auto">
            <a:xfrm>
              <a:off x="3438" y="3662"/>
              <a:ext cx="2091" cy="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800" b="1">
                  <a:latin typeface="Times New Roman" pitchFamily="18" charset="0"/>
                </a:rPr>
                <a:t>A Markov chain with 5 states (labeled S</a:t>
              </a:r>
              <a:r>
                <a:rPr lang="en-US" altLang="zh-TW" sz="1800" b="1" baseline="-25000">
                  <a:latin typeface="Times New Roman" pitchFamily="18" charset="0"/>
                </a:rPr>
                <a:t>1</a:t>
              </a:r>
              <a:r>
                <a:rPr lang="en-US" altLang="zh-TW" sz="1800" b="1">
                  <a:latin typeface="Times New Roman" pitchFamily="18" charset="0"/>
                </a:rPr>
                <a:t> to S</a:t>
              </a:r>
              <a:r>
                <a:rPr lang="en-US" altLang="zh-TW" sz="1800" b="1" baseline="-25000">
                  <a:latin typeface="Times New Roman" pitchFamily="18" charset="0"/>
                </a:rPr>
                <a:t>5</a:t>
              </a:r>
              <a:r>
                <a:rPr lang="en-US" altLang="zh-TW" sz="1800" b="1">
                  <a:latin typeface="Times New Roman" pitchFamily="18" charset="0"/>
                </a:rPr>
                <a:t>) with state transitions.</a:t>
              </a:r>
            </a:p>
          </p:txBody>
        </p:sp>
      </p:grpSp>
      <p:sp>
        <p:nvSpPr>
          <p:cNvPr id="2053" name="Line 7"/>
          <p:cNvSpPr>
            <a:spLocks noChangeShapeType="1"/>
          </p:cNvSpPr>
          <p:nvPr/>
        </p:nvSpPr>
        <p:spPr bwMode="auto">
          <a:xfrm>
            <a:off x="2286000" y="1148557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pic>
        <p:nvPicPr>
          <p:cNvPr id="9" name="Picture 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2788" y="5468330"/>
            <a:ext cx="4572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7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物件 1"/>
          <p:cNvGraphicFramePr>
            <a:graphicFrameLocks noChangeAspect="1"/>
          </p:cNvGraphicFramePr>
          <p:nvPr>
            <p:extLst/>
          </p:nvPr>
        </p:nvGraphicFramePr>
        <p:xfrm>
          <a:off x="2450307" y="267494"/>
          <a:ext cx="13296900" cy="9765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Document" r:id="rId4" imgW="8296629" imgH="6093562" progId="Word.Document.8">
                  <p:embed/>
                </p:oleObj>
              </mc:Choice>
              <mc:Fallback>
                <p:oleObj name="Document" r:id="rId4" imgW="8296629" imgH="60935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0307" y="267494"/>
                        <a:ext cx="13296900" cy="97655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797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字方塊 4"/>
          <p:cNvSpPr txBox="1">
            <a:spLocks noChangeArrowheads="1"/>
          </p:cNvSpPr>
          <p:nvPr/>
        </p:nvSpPr>
        <p:spPr bwMode="auto">
          <a:xfrm>
            <a:off x="2878932" y="1081882"/>
            <a:ext cx="45780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8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Viterbi Algorithm</a:t>
            </a:r>
            <a:endParaRPr lang="zh-TW" altLang="en-US" sz="48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507" name="群組 4"/>
          <p:cNvGrpSpPr>
            <a:grpSpLocks/>
          </p:cNvGrpSpPr>
          <p:nvPr/>
        </p:nvGrpSpPr>
        <p:grpSpPr bwMode="auto">
          <a:xfrm>
            <a:off x="2878933" y="3036889"/>
            <a:ext cx="12449176" cy="5057526"/>
            <a:chOff x="375598" y="2036763"/>
            <a:chExt cx="8300090" cy="3372247"/>
          </a:xfrm>
        </p:grpSpPr>
        <p:pic>
          <p:nvPicPr>
            <p:cNvPr id="2151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825" y="2133600"/>
              <a:ext cx="4121150" cy="2698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51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5050" y="2036763"/>
              <a:ext cx="3830638" cy="3240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16" name="文字方塊 1"/>
            <p:cNvSpPr txBox="1">
              <a:spLocks noChangeArrowheads="1"/>
            </p:cNvSpPr>
            <p:nvPr/>
          </p:nvSpPr>
          <p:spPr bwMode="auto">
            <a:xfrm>
              <a:off x="3438922" y="3376042"/>
              <a:ext cx="694902" cy="492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42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zh-TW" sz="4200" i="1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sz="42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42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sz="42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4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17" name="文字方塊 5"/>
            <p:cNvSpPr txBox="1">
              <a:spLocks noChangeArrowheads="1"/>
            </p:cNvSpPr>
            <p:nvPr/>
          </p:nvSpPr>
          <p:spPr bwMode="auto">
            <a:xfrm>
              <a:off x="7524328" y="2708920"/>
              <a:ext cx="975983" cy="492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42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zh-TW" sz="4200" i="1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t+1</a:t>
              </a:r>
              <a:r>
                <a:rPr lang="en-US" altLang="zh-TW" sz="42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42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TW" sz="42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4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18" name="文字方塊 6"/>
            <p:cNvSpPr txBox="1">
              <a:spLocks noChangeArrowheads="1"/>
            </p:cNvSpPr>
            <p:nvPr/>
          </p:nvSpPr>
          <p:spPr bwMode="auto">
            <a:xfrm>
              <a:off x="7135713" y="3799592"/>
              <a:ext cx="694902" cy="492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4200" i="1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zh-TW" sz="4200" i="1" baseline="-2500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sz="420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4200" i="1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sz="420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42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19" name="文字方塊 2"/>
            <p:cNvSpPr txBox="1">
              <a:spLocks noChangeArrowheads="1"/>
            </p:cNvSpPr>
            <p:nvPr/>
          </p:nvSpPr>
          <p:spPr bwMode="auto">
            <a:xfrm>
              <a:off x="375598" y="2795786"/>
              <a:ext cx="219308" cy="477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4050" i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TW" altLang="en-US" sz="405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20" name="文字方塊 8"/>
            <p:cNvSpPr txBox="1">
              <a:spLocks noChangeArrowheads="1"/>
            </p:cNvSpPr>
            <p:nvPr/>
          </p:nvSpPr>
          <p:spPr bwMode="auto">
            <a:xfrm>
              <a:off x="2435255" y="4509120"/>
              <a:ext cx="219308" cy="477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4050" i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TW" altLang="en-US" sz="405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21" name="文字方塊 9"/>
            <p:cNvSpPr txBox="1">
              <a:spLocks noChangeArrowheads="1"/>
            </p:cNvSpPr>
            <p:nvPr/>
          </p:nvSpPr>
          <p:spPr bwMode="auto">
            <a:xfrm>
              <a:off x="6411446" y="4931876"/>
              <a:ext cx="219308" cy="477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4050" i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TW" altLang="en-US" sz="405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22" name="文字方塊 10"/>
            <p:cNvSpPr txBox="1">
              <a:spLocks noChangeArrowheads="1"/>
            </p:cNvSpPr>
            <p:nvPr/>
          </p:nvSpPr>
          <p:spPr bwMode="auto">
            <a:xfrm>
              <a:off x="6626324" y="4931876"/>
              <a:ext cx="588027" cy="477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4050" i="1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sz="4050">
                  <a:latin typeface="Times New Roman" pitchFamily="18" charset="0"/>
                  <a:cs typeface="Times New Roman" pitchFamily="18" charset="0"/>
                </a:rPr>
                <a:t>+1</a:t>
              </a:r>
              <a:endParaRPr lang="zh-TW" altLang="en-US" sz="405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23" name="文字方塊 3"/>
            <p:cNvSpPr txBox="1">
              <a:spLocks noChangeArrowheads="1"/>
            </p:cNvSpPr>
            <p:nvPr/>
          </p:nvSpPr>
          <p:spPr bwMode="auto">
            <a:xfrm>
              <a:off x="481479" y="4127133"/>
              <a:ext cx="225720" cy="307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40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TW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24" name="文字方塊 12"/>
            <p:cNvSpPr txBox="1">
              <a:spLocks noChangeArrowheads="1"/>
            </p:cNvSpPr>
            <p:nvPr/>
          </p:nvSpPr>
          <p:spPr bwMode="auto">
            <a:xfrm>
              <a:off x="817136" y="4458598"/>
              <a:ext cx="225720" cy="307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40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TW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25" name="文字方塊 13"/>
            <p:cNvSpPr txBox="1">
              <a:spLocks noChangeArrowheads="1"/>
            </p:cNvSpPr>
            <p:nvPr/>
          </p:nvSpPr>
          <p:spPr bwMode="auto">
            <a:xfrm>
              <a:off x="4860032" y="3535149"/>
              <a:ext cx="219308" cy="477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4050" i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TW" altLang="en-US" sz="405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26" name="文字方塊 14"/>
            <p:cNvSpPr txBox="1">
              <a:spLocks noChangeArrowheads="1"/>
            </p:cNvSpPr>
            <p:nvPr/>
          </p:nvSpPr>
          <p:spPr bwMode="auto">
            <a:xfrm>
              <a:off x="4860032" y="3107060"/>
              <a:ext cx="219308" cy="477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4050" i="1">
                  <a:latin typeface="Times New Roman" pitchFamily="18" charset="0"/>
                  <a:cs typeface="Times New Roman" pitchFamily="18" charset="0"/>
                </a:rPr>
                <a:t>j</a:t>
              </a:r>
              <a:endParaRPr lang="zh-TW" altLang="en-US" sz="4050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508" name="群組 3"/>
          <p:cNvGrpSpPr>
            <a:grpSpLocks noChangeAspect="1"/>
          </p:cNvGrpSpPr>
          <p:nvPr/>
        </p:nvGrpSpPr>
        <p:grpSpPr bwMode="auto">
          <a:xfrm>
            <a:off x="9251159" y="2227268"/>
            <a:ext cx="6208750" cy="926307"/>
            <a:chOff x="5135450" y="1484784"/>
            <a:chExt cx="4137880" cy="617540"/>
          </a:xfrm>
        </p:grpSpPr>
        <p:sp>
          <p:nvSpPr>
            <p:cNvPr id="21512" name="矩形 1"/>
            <p:cNvSpPr>
              <a:spLocks noChangeArrowheads="1"/>
            </p:cNvSpPr>
            <p:nvPr/>
          </p:nvSpPr>
          <p:spPr bwMode="auto">
            <a:xfrm>
              <a:off x="5135450" y="1484784"/>
              <a:ext cx="4137880" cy="477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600">
                  <a:sym typeface="Symbol" pitchFamily="18" charset="2"/>
                </a:rPr>
                <a:t></a:t>
              </a:r>
              <a:r>
                <a:rPr lang="en-US" altLang="zh-TW" sz="3600" b="1" baseline="-25000"/>
                <a:t>t+1</a:t>
              </a:r>
              <a:r>
                <a:rPr lang="en-US" altLang="zh-TW" sz="3600"/>
                <a:t>( j) = max [</a:t>
              </a:r>
              <a:r>
                <a:rPr lang="en-US" altLang="zh-TW" sz="3600">
                  <a:sym typeface="Symbol" pitchFamily="18" charset="2"/>
                </a:rPr>
                <a:t></a:t>
              </a:r>
              <a:r>
                <a:rPr lang="en-US" altLang="zh-TW" sz="3600" b="1" baseline="-25000"/>
                <a:t>t</a:t>
              </a:r>
              <a:r>
                <a:rPr lang="en-US" altLang="zh-TW" sz="3600"/>
                <a:t>(i)a</a:t>
              </a:r>
              <a:r>
                <a:rPr lang="en-US" altLang="zh-TW" sz="3600" b="1" baseline="-25000"/>
                <a:t>ij</a:t>
              </a:r>
              <a:r>
                <a:rPr lang="en-US" altLang="zh-TW" sz="3600"/>
                <a:t>] </a:t>
              </a:r>
              <a:r>
                <a:rPr lang="en-US" altLang="zh-TW" sz="4050">
                  <a:sym typeface="Symbol" pitchFamily="18" charset="2"/>
                </a:rPr>
                <a:t></a:t>
              </a:r>
              <a:r>
                <a:rPr lang="en-US" altLang="zh-TW" sz="3600"/>
                <a:t> b</a:t>
              </a:r>
              <a:r>
                <a:rPr lang="en-US" altLang="zh-TW" sz="3600" b="1" baseline="-25000"/>
                <a:t>j</a:t>
              </a:r>
              <a:r>
                <a:rPr lang="en-US" altLang="zh-TW" sz="3600"/>
                <a:t>(o</a:t>
              </a:r>
              <a:r>
                <a:rPr lang="en-US" altLang="zh-TW" sz="3600" b="1" baseline="-25000"/>
                <a:t>t+1</a:t>
              </a:r>
              <a:r>
                <a:rPr lang="en-US" altLang="zh-TW" sz="3600"/>
                <a:t>)</a:t>
              </a:r>
              <a:endParaRPr lang="zh-TW" altLang="en-US" sz="3600"/>
            </a:p>
          </p:txBody>
        </p:sp>
        <p:sp>
          <p:nvSpPr>
            <p:cNvPr id="21513" name="Text Box 17"/>
            <p:cNvSpPr txBox="1">
              <a:spLocks noChangeArrowheads="1"/>
            </p:cNvSpPr>
            <p:nvPr/>
          </p:nvSpPr>
          <p:spPr bwMode="auto">
            <a:xfrm>
              <a:off x="6317275" y="1759424"/>
              <a:ext cx="7620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3000" b="1">
                  <a:latin typeface="Calibri" pitchFamily="34" charset="0"/>
                </a:rPr>
                <a:t>i</a:t>
              </a:r>
              <a:endParaRPr lang="zh-TW" altLang="zh-TW" sz="3000"/>
            </a:p>
          </p:txBody>
        </p:sp>
      </p:grpSp>
      <p:grpSp>
        <p:nvGrpSpPr>
          <p:cNvPr id="21509" name="群組 6"/>
          <p:cNvGrpSpPr>
            <a:grpSpLocks/>
          </p:cNvGrpSpPr>
          <p:nvPr/>
        </p:nvGrpSpPr>
        <p:grpSpPr bwMode="auto">
          <a:xfrm>
            <a:off x="2231233" y="7556500"/>
            <a:ext cx="9391652" cy="902457"/>
            <a:chOff x="107504" y="1530950"/>
            <a:chExt cx="4525991" cy="601971"/>
          </a:xfrm>
        </p:grpSpPr>
        <p:sp>
          <p:nvSpPr>
            <p:cNvPr id="21510" name="矩形 4"/>
            <p:cNvSpPr>
              <a:spLocks noChangeArrowheads="1"/>
            </p:cNvSpPr>
            <p:nvPr/>
          </p:nvSpPr>
          <p:spPr bwMode="auto">
            <a:xfrm>
              <a:off x="107504" y="1530950"/>
              <a:ext cx="4525991" cy="400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sym typeface="Symbol" pitchFamily="18" charset="2"/>
                </a:rPr>
                <a:t></a:t>
              </a:r>
              <a:r>
                <a:rPr lang="en-US" altLang="zh-TW" sz="3300" b="1" baseline="-25000"/>
                <a:t>t</a:t>
              </a:r>
              <a:r>
                <a:rPr lang="en-US" altLang="zh-TW" sz="3300"/>
                <a:t>(i)</a:t>
              </a:r>
              <a:r>
                <a:rPr lang="zh-TW" altLang="en-US" sz="3300"/>
                <a:t> </a:t>
              </a:r>
              <a:r>
                <a:rPr lang="en-US" altLang="zh-TW" sz="3300"/>
                <a:t>= max </a:t>
              </a:r>
              <a:r>
                <a:rPr lang="zh-TW" altLang="en-US" sz="3300"/>
                <a:t> </a:t>
              </a:r>
              <a:r>
                <a:rPr lang="en-US" altLang="zh-TW" sz="3300"/>
                <a:t>P[q</a:t>
              </a:r>
              <a:r>
                <a:rPr lang="en-US" altLang="zh-TW" sz="3300" b="1" baseline="-25000"/>
                <a:t>1</a:t>
              </a:r>
              <a:r>
                <a:rPr lang="en-US" altLang="zh-TW" sz="3300"/>
                <a:t>,q</a:t>
              </a:r>
              <a:r>
                <a:rPr lang="en-US" altLang="zh-TW" sz="3300" b="1" baseline="-25000"/>
                <a:t>2</a:t>
              </a:r>
              <a:r>
                <a:rPr lang="en-US" altLang="zh-TW" sz="3300"/>
                <a:t>,…q</a:t>
              </a:r>
              <a:r>
                <a:rPr lang="en-US" altLang="zh-TW" sz="3300" b="1" baseline="-25000"/>
                <a:t>t-1</a:t>
              </a:r>
              <a:r>
                <a:rPr lang="en-US" altLang="zh-TW" sz="3300"/>
                <a:t>, q</a:t>
              </a:r>
              <a:r>
                <a:rPr lang="en-US" altLang="zh-TW" sz="3300" b="1" baseline="-25000"/>
                <a:t>t </a:t>
              </a:r>
              <a:r>
                <a:rPr lang="en-US" altLang="zh-TW" sz="3300"/>
                <a:t>= i, o</a:t>
              </a:r>
              <a:r>
                <a:rPr lang="en-US" altLang="zh-TW" sz="3300" b="1" baseline="-25000"/>
                <a:t>1</a:t>
              </a:r>
              <a:r>
                <a:rPr lang="en-US" altLang="zh-TW" sz="3300"/>
                <a:t>,o</a:t>
              </a:r>
              <a:r>
                <a:rPr lang="en-US" altLang="zh-TW" sz="3300" b="1" baseline="-25000"/>
                <a:t>2</a:t>
              </a:r>
              <a:r>
                <a:rPr lang="en-US" altLang="zh-TW" sz="3300"/>
                <a:t>,…,o</a:t>
              </a:r>
              <a:r>
                <a:rPr lang="en-US" altLang="zh-TW" sz="3300" b="1" baseline="-25000"/>
                <a:t>t </a:t>
              </a:r>
              <a:r>
                <a:rPr lang="en-US" altLang="zh-TW" sz="3300"/>
                <a:t>|</a:t>
              </a:r>
              <a:r>
                <a:rPr lang="en-US" altLang="zh-TW" sz="3300">
                  <a:sym typeface="Symbol" pitchFamily="18" charset="2"/>
                </a:rPr>
                <a:t></a:t>
              </a:r>
              <a:r>
                <a:rPr lang="en-US" altLang="zh-TW" sz="3300"/>
                <a:t>]</a:t>
              </a:r>
              <a:endParaRPr lang="zh-TW" altLang="en-US" sz="3300"/>
            </a:p>
          </p:txBody>
        </p:sp>
        <p:sp>
          <p:nvSpPr>
            <p:cNvPr id="21511" name="Text Box 18"/>
            <p:cNvSpPr txBox="1">
              <a:spLocks noChangeArrowheads="1"/>
            </p:cNvSpPr>
            <p:nvPr/>
          </p:nvSpPr>
          <p:spPr bwMode="auto">
            <a:xfrm>
              <a:off x="544103" y="1759858"/>
              <a:ext cx="1007917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4050" b="1">
                  <a:latin typeface="Calibri" pitchFamily="34" charset="0"/>
                </a:rPr>
                <a:t>q</a:t>
              </a:r>
              <a:r>
                <a:rPr lang="en-US" altLang="zh-TW" sz="4050" b="1" baseline="-25000">
                  <a:latin typeface="Calibri" pitchFamily="34" charset="0"/>
                </a:rPr>
                <a:t>1</a:t>
              </a:r>
              <a:r>
                <a:rPr lang="en-US" altLang="zh-TW" sz="4050" b="1">
                  <a:latin typeface="Times New Roman" pitchFamily="18" charset="0"/>
                </a:rPr>
                <a:t>,</a:t>
              </a:r>
              <a:r>
                <a:rPr lang="en-US" altLang="zh-TW" sz="4050" b="1">
                  <a:latin typeface="Calibri" pitchFamily="34" charset="0"/>
                </a:rPr>
                <a:t>q</a:t>
              </a:r>
              <a:r>
                <a:rPr lang="en-US" altLang="zh-TW" sz="4050" b="1" baseline="-25000">
                  <a:latin typeface="Calibri" pitchFamily="34" charset="0"/>
                </a:rPr>
                <a:t>2</a:t>
              </a:r>
              <a:r>
                <a:rPr lang="en-US" altLang="zh-TW" sz="4050" b="1">
                  <a:latin typeface="Times New Roman" pitchFamily="18" charset="0"/>
                </a:rPr>
                <a:t>,</a:t>
              </a:r>
              <a:r>
                <a:rPr lang="en-US" altLang="zh-TW" sz="4050" b="1">
                  <a:latin typeface="Calibri" pitchFamily="34" charset="0"/>
                </a:rPr>
                <a:t>…q </a:t>
              </a:r>
              <a:r>
                <a:rPr lang="en-US" altLang="zh-TW" sz="4050" b="1" baseline="-25000">
                  <a:latin typeface="Calibri" pitchFamily="34" charset="0"/>
                </a:rPr>
                <a:t>t-1</a:t>
              </a:r>
              <a:endParaRPr lang="zh-TW" altLang="zh-TW" sz="4050"/>
            </a:p>
          </p:txBody>
        </p:sp>
      </p:grpSp>
      <p:pic>
        <p:nvPicPr>
          <p:cNvPr id="23" name="Picture 22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06" y="6372956"/>
            <a:ext cx="1561152" cy="549951"/>
          </a:xfrm>
          <a:prstGeom prst="rect">
            <a:avLst/>
          </a:prstGeom>
        </p:spPr>
      </p:pic>
      <p:pic>
        <p:nvPicPr>
          <p:cNvPr id="24" name="Picture 23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4305" y="6754438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2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5" y="931864"/>
            <a:ext cx="11758613" cy="788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文字方塊 4"/>
          <p:cNvSpPr txBox="1">
            <a:spLocks noChangeArrowheads="1"/>
          </p:cNvSpPr>
          <p:nvPr/>
        </p:nvSpPr>
        <p:spPr bwMode="auto">
          <a:xfrm>
            <a:off x="3419475" y="1784351"/>
            <a:ext cx="5076825" cy="8309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8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Viterbi Algorithm</a:t>
            </a:r>
            <a:endParaRPr lang="zh-TW" altLang="en-US" sz="48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27676" y="3416102"/>
            <a:ext cx="4212468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300" b="1" dirty="0">
                <a:solidFill>
                  <a:srgbClr val="FF0000"/>
                </a:solidFill>
              </a:rPr>
              <a:t>Path backtracking</a:t>
            </a:r>
            <a:endParaRPr lang="zh-TW" altLang="en-US" sz="3300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2301" y="6872486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1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物件 1"/>
          <p:cNvGraphicFramePr>
            <a:graphicFrameLocks noChangeAspect="1"/>
          </p:cNvGraphicFramePr>
          <p:nvPr>
            <p:extLst/>
          </p:nvPr>
        </p:nvGraphicFramePr>
        <p:xfrm>
          <a:off x="4964907" y="65091"/>
          <a:ext cx="8229600" cy="10108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Document" r:id="rId4" imgW="5866956" imgH="7212741" progId="Word.Document.8">
                  <p:embed/>
                </p:oleObj>
              </mc:Choice>
              <mc:Fallback>
                <p:oleObj name="Document" r:id="rId4" imgW="5866956" imgH="72127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4907" y="65091"/>
                        <a:ext cx="8229600" cy="101084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234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4824413" y="98428"/>
            <a:ext cx="5027017" cy="5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450" b="1">
                <a:solidFill>
                  <a:srgbClr val="000000"/>
                </a:solidFill>
                <a:latin typeface="Times New Roman" pitchFamily="18" charset="0"/>
              </a:rPr>
              <a:t>Basic Problem 2 for HMM</a:t>
            </a:r>
            <a:endParaRPr lang="en-US" altLang="zh-TW" sz="3450"/>
          </a:p>
        </p:txBody>
      </p:sp>
      <p:sp>
        <p:nvSpPr>
          <p:cNvPr id="24579" name="Rectangle 6"/>
          <p:cNvSpPr>
            <a:spLocks noChangeArrowheads="1"/>
          </p:cNvSpPr>
          <p:nvPr/>
        </p:nvSpPr>
        <p:spPr bwMode="auto">
          <a:xfrm>
            <a:off x="4824415" y="567534"/>
            <a:ext cx="5074445" cy="428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24580" name="Text Box 7"/>
          <p:cNvSpPr txBox="1">
            <a:spLocks noChangeArrowheads="1"/>
          </p:cNvSpPr>
          <p:nvPr/>
        </p:nvSpPr>
        <p:spPr bwMode="auto">
          <a:xfrm>
            <a:off x="4686302" y="927102"/>
            <a:ext cx="7631448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050">
                <a:latin typeface="新細明體" charset="-120"/>
              </a:rPr>
              <a:t>․</a:t>
            </a:r>
            <a:r>
              <a:rPr lang="en-US" altLang="zh-TW" sz="3000" b="1">
                <a:latin typeface="Times New Roman" pitchFamily="18" charset="0"/>
              </a:rPr>
              <a:t>Application Example of Viterbi Algorithm</a:t>
            </a:r>
          </a:p>
        </p:txBody>
      </p:sp>
      <p:sp>
        <p:nvSpPr>
          <p:cNvPr id="24581" name="Text Box 8"/>
          <p:cNvSpPr txBox="1">
            <a:spLocks noChangeArrowheads="1"/>
          </p:cNvSpPr>
          <p:nvPr/>
        </p:nvSpPr>
        <p:spPr bwMode="auto">
          <a:xfrm>
            <a:off x="5038726" y="1439071"/>
            <a:ext cx="4459875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050"/>
              <a:t>- </a:t>
            </a:r>
            <a:r>
              <a:rPr lang="en-US" altLang="zh-TW" sz="3000">
                <a:latin typeface="Times New Roman" pitchFamily="18" charset="0"/>
              </a:rPr>
              <a:t>Isolated word recognition</a:t>
            </a:r>
          </a:p>
        </p:txBody>
      </p:sp>
      <p:graphicFrame>
        <p:nvGraphicFramePr>
          <p:cNvPr id="24582" name="Object 9"/>
          <p:cNvGraphicFramePr>
            <a:graphicFrameLocks noGrp="1" noChangeAspect="1"/>
          </p:cNvGraphicFramePr>
          <p:nvPr>
            <p:ph sz="half" idx="1"/>
          </p:nvPr>
        </p:nvGraphicFramePr>
        <p:xfrm>
          <a:off x="6336509" y="2132016"/>
          <a:ext cx="2700338" cy="223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方程式" r:id="rId3" imgW="1104900" imgH="914400" progId="Equation.3">
                  <p:embed/>
                </p:oleObj>
              </mc:Choice>
              <mc:Fallback>
                <p:oleObj name="方程式" r:id="rId3" imgW="1104900" imgH="9144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6509" y="2132016"/>
                        <a:ext cx="2700338" cy="223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 Box 11"/>
          <p:cNvSpPr txBox="1">
            <a:spLocks noChangeArrowheads="1"/>
          </p:cNvSpPr>
          <p:nvPr/>
        </p:nvSpPr>
        <p:spPr bwMode="auto">
          <a:xfrm>
            <a:off x="7415213" y="3201196"/>
            <a:ext cx="323850" cy="1027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50000"/>
              </a:lnSpc>
            </a:pPr>
            <a:r>
              <a:rPr lang="en-US" altLang="zh-TW" sz="4050"/>
              <a:t>.</a:t>
            </a:r>
          </a:p>
          <a:p>
            <a:pPr eaLnBrk="1" hangingPunct="1">
              <a:lnSpc>
                <a:spcPct val="50000"/>
              </a:lnSpc>
            </a:pPr>
            <a:r>
              <a:rPr lang="en-US" altLang="zh-TW" sz="4050"/>
              <a:t>.</a:t>
            </a:r>
          </a:p>
          <a:p>
            <a:pPr eaLnBrk="1" hangingPunct="1">
              <a:lnSpc>
                <a:spcPct val="50000"/>
              </a:lnSpc>
            </a:pPr>
            <a:r>
              <a:rPr lang="en-US" altLang="zh-TW" sz="4050"/>
              <a:t>.</a:t>
            </a:r>
          </a:p>
        </p:txBody>
      </p:sp>
      <p:sp>
        <p:nvSpPr>
          <p:cNvPr id="24584" name="Text Box 12"/>
          <p:cNvSpPr txBox="1">
            <a:spLocks noChangeArrowheads="1"/>
          </p:cNvSpPr>
          <p:nvPr/>
        </p:nvSpPr>
        <p:spPr bwMode="auto">
          <a:xfrm>
            <a:off x="5038726" y="8485189"/>
            <a:ext cx="14063465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buFontTx/>
              <a:buChar char="-"/>
            </a:pPr>
            <a:r>
              <a:rPr lang="en-US" altLang="zh-TW" sz="4050">
                <a:latin typeface="Times New Roman" pitchFamily="18" charset="0"/>
              </a:rPr>
              <a:t>The model with the highest probability for the most probable path</a:t>
            </a:r>
          </a:p>
          <a:p>
            <a:pPr eaLnBrk="1" hangingPunct="1"/>
            <a:r>
              <a:rPr lang="en-US" altLang="zh-TW" sz="4050">
                <a:latin typeface="Times New Roman" pitchFamily="18" charset="0"/>
              </a:rPr>
              <a:t> usually also has the highest probability for all possible paths. </a:t>
            </a:r>
          </a:p>
        </p:txBody>
      </p:sp>
      <p:sp>
        <p:nvSpPr>
          <p:cNvPr id="24585" name="Text Box 13"/>
          <p:cNvSpPr txBox="1">
            <a:spLocks noChangeArrowheads="1"/>
          </p:cNvSpPr>
          <p:nvPr/>
        </p:nvSpPr>
        <p:spPr bwMode="auto">
          <a:xfrm>
            <a:off x="5362576" y="4472783"/>
            <a:ext cx="198163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000">
                <a:latin typeface="Times New Roman" pitchFamily="18" charset="0"/>
              </a:rPr>
              <a:t>observation</a:t>
            </a:r>
          </a:p>
        </p:txBody>
      </p:sp>
      <p:graphicFrame>
        <p:nvGraphicFramePr>
          <p:cNvPr id="24586" name="Object 18"/>
          <p:cNvGraphicFramePr>
            <a:graphicFrameLocks noGrp="1" noChangeAspect="1"/>
          </p:cNvGraphicFramePr>
          <p:nvPr>
            <p:ph sz="half" idx="2"/>
          </p:nvPr>
        </p:nvGraphicFramePr>
        <p:xfrm>
          <a:off x="5612607" y="5029996"/>
          <a:ext cx="5991225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1" name="方程式" r:id="rId5" imgW="2413000" imgH="508000" progId="Equation.3">
                  <p:embed/>
                </p:oleObj>
              </mc:Choice>
              <mc:Fallback>
                <p:oleObj name="方程式" r:id="rId5" imgW="2413000" imgH="5080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2607" y="5029996"/>
                        <a:ext cx="5991225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7" name="Group 33"/>
          <p:cNvGrpSpPr>
            <a:grpSpLocks/>
          </p:cNvGrpSpPr>
          <p:nvPr/>
        </p:nvGrpSpPr>
        <p:grpSpPr bwMode="auto">
          <a:xfrm>
            <a:off x="6931822" y="6192053"/>
            <a:ext cx="823913" cy="297657"/>
            <a:chOff x="1951" y="2610"/>
            <a:chExt cx="346" cy="125"/>
          </a:xfrm>
        </p:grpSpPr>
        <p:sp>
          <p:nvSpPr>
            <p:cNvPr id="24597" name="Rectangle 21"/>
            <p:cNvSpPr>
              <a:spLocks noChangeArrowheads="1"/>
            </p:cNvSpPr>
            <p:nvPr/>
          </p:nvSpPr>
          <p:spPr bwMode="auto">
            <a:xfrm>
              <a:off x="1951" y="2619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8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 sz="4050"/>
            </a:p>
          </p:txBody>
        </p:sp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1999" y="2610"/>
              <a:ext cx="5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800" b="1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TW" sz="4050"/>
            </a:p>
          </p:txBody>
        </p:sp>
        <p:sp>
          <p:nvSpPr>
            <p:cNvPr id="24599" name="Rectangle 23"/>
            <p:cNvSpPr>
              <a:spLocks noChangeArrowheads="1"/>
            </p:cNvSpPr>
            <p:nvPr/>
          </p:nvSpPr>
          <p:spPr bwMode="auto">
            <a:xfrm>
              <a:off x="2052" y="2619"/>
              <a:ext cx="7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800" b="1">
                  <a:solidFill>
                    <a:srgbClr val="000000"/>
                  </a:solidFill>
                  <a:latin typeface="Times New Roman" pitchFamily="18" charset="0"/>
                </a:rPr>
                <a:t> i </a:t>
              </a:r>
              <a:endParaRPr lang="en-US" altLang="zh-TW" sz="4050"/>
            </a:p>
          </p:txBody>
        </p:sp>
        <p:sp>
          <p:nvSpPr>
            <p:cNvPr id="24600" name="Rectangle 24"/>
            <p:cNvSpPr>
              <a:spLocks noChangeArrowheads="1"/>
            </p:cNvSpPr>
            <p:nvPr/>
          </p:nvSpPr>
          <p:spPr bwMode="auto">
            <a:xfrm>
              <a:off x="2126" y="2610"/>
              <a:ext cx="5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800" b="1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TW" sz="4050"/>
            </a:p>
          </p:txBody>
        </p:sp>
        <p:sp>
          <p:nvSpPr>
            <p:cNvPr id="24601" name="Rectangle 25"/>
            <p:cNvSpPr>
              <a:spLocks noChangeArrowheads="1"/>
            </p:cNvSpPr>
            <p:nvPr/>
          </p:nvSpPr>
          <p:spPr bwMode="auto">
            <a:xfrm>
              <a:off x="2180" y="2619"/>
              <a:ext cx="7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800" b="1">
                  <a:solidFill>
                    <a:srgbClr val="000000"/>
                  </a:solidFill>
                  <a:latin typeface="Times New Roman" pitchFamily="18" charset="0"/>
                </a:rPr>
                <a:t> n</a:t>
              </a:r>
              <a:endParaRPr lang="en-US" altLang="zh-TW" sz="4050"/>
            </a:p>
          </p:txBody>
        </p:sp>
        <p:sp>
          <p:nvSpPr>
            <p:cNvPr id="24602" name="Rectangle 26"/>
            <p:cNvSpPr>
              <a:spLocks noChangeArrowheads="1"/>
            </p:cNvSpPr>
            <p:nvPr/>
          </p:nvSpPr>
          <p:spPr bwMode="auto">
            <a:xfrm>
              <a:off x="2273" y="2619"/>
              <a:ext cx="2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8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 sz="4050"/>
            </a:p>
          </p:txBody>
        </p:sp>
      </p:grpSp>
      <p:sp>
        <p:nvSpPr>
          <p:cNvPr id="24588" name="Rectangle 27"/>
          <p:cNvSpPr>
            <a:spLocks noChangeArrowheads="1"/>
          </p:cNvSpPr>
          <p:nvPr/>
        </p:nvSpPr>
        <p:spPr bwMode="auto">
          <a:xfrm>
            <a:off x="9744075" y="6223002"/>
            <a:ext cx="1154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800" b="1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altLang="zh-TW" sz="4050"/>
          </a:p>
        </p:txBody>
      </p:sp>
      <p:sp>
        <p:nvSpPr>
          <p:cNvPr id="24589" name="Rectangle 28"/>
          <p:cNvSpPr>
            <a:spLocks noChangeArrowheads="1"/>
          </p:cNvSpPr>
          <p:nvPr/>
        </p:nvSpPr>
        <p:spPr bwMode="auto">
          <a:xfrm>
            <a:off x="9858375" y="6201570"/>
            <a:ext cx="1266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800" b="1">
                <a:solidFill>
                  <a:srgbClr val="000000"/>
                </a:solidFill>
                <a:latin typeface="Symbol" pitchFamily="18" charset="2"/>
              </a:rPr>
              <a:t>£</a:t>
            </a:r>
            <a:endParaRPr lang="en-US" altLang="zh-TW" sz="4050"/>
          </a:p>
        </p:txBody>
      </p:sp>
      <p:sp>
        <p:nvSpPr>
          <p:cNvPr id="24590" name="Rectangle 29"/>
          <p:cNvSpPr>
            <a:spLocks noChangeArrowheads="1"/>
          </p:cNvSpPr>
          <p:nvPr/>
        </p:nvSpPr>
        <p:spPr bwMode="auto">
          <a:xfrm>
            <a:off x="9984582" y="6223002"/>
            <a:ext cx="1795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800" b="1">
                <a:solidFill>
                  <a:srgbClr val="000000"/>
                </a:solidFill>
                <a:latin typeface="Times New Roman" pitchFamily="18" charset="0"/>
              </a:rPr>
              <a:t> i </a:t>
            </a:r>
            <a:endParaRPr lang="en-US" altLang="zh-TW" sz="4050"/>
          </a:p>
        </p:txBody>
      </p:sp>
      <p:sp>
        <p:nvSpPr>
          <p:cNvPr id="24591" name="Rectangle 30"/>
          <p:cNvSpPr>
            <a:spLocks noChangeArrowheads="1"/>
          </p:cNvSpPr>
          <p:nvPr/>
        </p:nvSpPr>
        <p:spPr bwMode="auto">
          <a:xfrm>
            <a:off x="10160795" y="6201570"/>
            <a:ext cx="1266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800" b="1">
                <a:solidFill>
                  <a:srgbClr val="000000"/>
                </a:solidFill>
                <a:latin typeface="Symbol" pitchFamily="18" charset="2"/>
              </a:rPr>
              <a:t>£</a:t>
            </a:r>
            <a:endParaRPr lang="en-US" altLang="zh-TW" sz="4050"/>
          </a:p>
        </p:txBody>
      </p:sp>
      <p:sp>
        <p:nvSpPr>
          <p:cNvPr id="24592" name="Rectangle 31"/>
          <p:cNvSpPr>
            <a:spLocks noChangeArrowheads="1"/>
          </p:cNvSpPr>
          <p:nvPr/>
        </p:nvSpPr>
        <p:spPr bwMode="auto">
          <a:xfrm>
            <a:off x="10289382" y="6223002"/>
            <a:ext cx="1859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800" b="1">
                <a:solidFill>
                  <a:srgbClr val="000000"/>
                </a:solidFill>
                <a:latin typeface="Times New Roman" pitchFamily="18" charset="0"/>
              </a:rPr>
              <a:t> n</a:t>
            </a:r>
            <a:endParaRPr lang="en-US" altLang="zh-TW" sz="4050"/>
          </a:p>
        </p:txBody>
      </p:sp>
      <p:sp>
        <p:nvSpPr>
          <p:cNvPr id="24593" name="AutoShape 34"/>
          <p:cNvSpPr>
            <a:spLocks noChangeArrowheads="1"/>
          </p:cNvSpPr>
          <p:nvPr/>
        </p:nvSpPr>
        <p:spPr bwMode="auto">
          <a:xfrm>
            <a:off x="7091365" y="6630196"/>
            <a:ext cx="433388" cy="433388"/>
          </a:xfrm>
          <a:prstGeom prst="up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24594" name="AutoShape 35"/>
          <p:cNvSpPr>
            <a:spLocks noChangeArrowheads="1"/>
          </p:cNvSpPr>
          <p:nvPr/>
        </p:nvSpPr>
        <p:spPr bwMode="auto">
          <a:xfrm>
            <a:off x="10115552" y="6632578"/>
            <a:ext cx="433388" cy="433388"/>
          </a:xfrm>
          <a:prstGeom prst="up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24595" name="Text Box 36"/>
          <p:cNvSpPr txBox="1">
            <a:spLocks noChangeArrowheads="1"/>
          </p:cNvSpPr>
          <p:nvPr/>
        </p:nvSpPr>
        <p:spPr bwMode="auto">
          <a:xfrm>
            <a:off x="5491188" y="7206458"/>
            <a:ext cx="4209999" cy="1962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4050">
                <a:latin typeface="Times New Roman" pitchFamily="18" charset="0"/>
              </a:rPr>
              <a:t>Basic Problem 1</a:t>
            </a:r>
          </a:p>
          <a:p>
            <a:pPr algn="ctr" eaLnBrk="1" hangingPunct="1"/>
            <a:r>
              <a:rPr lang="en-US" altLang="zh-TW" sz="4050">
                <a:latin typeface="Times New Roman" pitchFamily="18" charset="0"/>
              </a:rPr>
              <a:t>Forward Algorithm</a:t>
            </a:r>
          </a:p>
          <a:p>
            <a:pPr algn="ctr" eaLnBrk="1" hangingPunct="1"/>
            <a:r>
              <a:rPr lang="en-US" altLang="zh-TW" sz="4050">
                <a:latin typeface="Times New Roman" pitchFamily="18" charset="0"/>
              </a:rPr>
              <a:t>(for all paths)</a:t>
            </a:r>
          </a:p>
        </p:txBody>
      </p:sp>
      <p:sp>
        <p:nvSpPr>
          <p:cNvPr id="24596" name="Text Box 37"/>
          <p:cNvSpPr txBox="1">
            <a:spLocks noChangeArrowheads="1"/>
          </p:cNvSpPr>
          <p:nvPr/>
        </p:nvSpPr>
        <p:spPr bwMode="auto">
          <a:xfrm>
            <a:off x="8236108" y="7173121"/>
            <a:ext cx="4859022" cy="1962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4050">
                <a:latin typeface="Times New Roman" pitchFamily="18" charset="0"/>
              </a:rPr>
              <a:t>Basic Problem 2</a:t>
            </a:r>
          </a:p>
          <a:p>
            <a:pPr algn="ctr" eaLnBrk="1" hangingPunct="1"/>
            <a:r>
              <a:rPr lang="en-US" altLang="zh-TW" sz="4050">
                <a:latin typeface="Times New Roman" pitchFamily="18" charset="0"/>
              </a:rPr>
              <a:t>Viterbi Algorithm</a:t>
            </a:r>
          </a:p>
          <a:p>
            <a:pPr algn="ctr" eaLnBrk="1" hangingPunct="1"/>
            <a:r>
              <a:rPr lang="en-US" altLang="zh-TW" sz="4050">
                <a:latin typeface="Times New Roman" pitchFamily="18" charset="0"/>
              </a:rPr>
              <a:t>(for a single best path)</a:t>
            </a:r>
          </a:p>
        </p:txBody>
      </p:sp>
    </p:spTree>
    <p:extLst>
      <p:ext uri="{BB962C8B-B14F-4D97-AF65-F5344CB8AC3E}">
        <p14:creationId xmlns:p14="http://schemas.microsoft.com/office/powerpoint/2010/main" val="25481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物件 1"/>
          <p:cNvGraphicFramePr>
            <a:graphicFrameLocks noChangeAspect="1"/>
          </p:cNvGraphicFramePr>
          <p:nvPr/>
        </p:nvGraphicFramePr>
        <p:xfrm>
          <a:off x="2514600" y="372269"/>
          <a:ext cx="13144500" cy="920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Document" r:id="rId4" imgW="9735742" imgH="6815643" progId="Word.Document.8">
                  <p:embed/>
                </p:oleObj>
              </mc:Choice>
              <mc:Fallback>
                <p:oleObj name="Document" r:id="rId4" imgW="9735742" imgH="68156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72269"/>
                        <a:ext cx="13144500" cy="920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548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字方塊 4"/>
          <p:cNvSpPr txBox="1">
            <a:spLocks noChangeArrowheads="1"/>
          </p:cNvSpPr>
          <p:nvPr/>
        </p:nvSpPr>
        <p:spPr bwMode="auto">
          <a:xfrm>
            <a:off x="2878934" y="1081882"/>
            <a:ext cx="42530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8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 Problem 3</a:t>
            </a:r>
            <a:endParaRPr lang="zh-TW" altLang="en-US" sz="48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627" name="群組 1"/>
          <p:cNvGrpSpPr>
            <a:grpSpLocks/>
          </p:cNvGrpSpPr>
          <p:nvPr/>
        </p:nvGrpSpPr>
        <p:grpSpPr bwMode="auto">
          <a:xfrm>
            <a:off x="3095625" y="3132140"/>
            <a:ext cx="12422982" cy="6872288"/>
            <a:chOff x="539750" y="1655763"/>
            <a:chExt cx="8281988" cy="4581525"/>
          </a:xfrm>
        </p:grpSpPr>
        <p:pic>
          <p:nvPicPr>
            <p:cNvPr id="2662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0" y="1655763"/>
              <a:ext cx="8281988" cy="458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630" name="文字方塊 3"/>
            <p:cNvSpPr txBox="1">
              <a:spLocks noChangeArrowheads="1"/>
            </p:cNvSpPr>
            <p:nvPr/>
          </p:nvSpPr>
          <p:spPr bwMode="auto">
            <a:xfrm>
              <a:off x="7380312" y="2276871"/>
              <a:ext cx="1235595" cy="6155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54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β</a:t>
              </a:r>
              <a:r>
                <a:rPr lang="en-US" altLang="zh-TW" sz="5400" i="1" baseline="-250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t+1</a:t>
              </a:r>
              <a:r>
                <a:rPr lang="en-US" altLang="zh-TW" sz="54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54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TW" sz="54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5400">
                <a:solidFill>
                  <a:srgbClr val="D60000"/>
                </a:solidFill>
              </a:endParaRPr>
            </a:p>
          </p:txBody>
        </p:sp>
        <p:sp>
          <p:nvSpPr>
            <p:cNvPr id="26631" name="文字方塊 4"/>
            <p:cNvSpPr txBox="1">
              <a:spLocks noChangeArrowheads="1"/>
            </p:cNvSpPr>
            <p:nvPr/>
          </p:nvSpPr>
          <p:spPr bwMode="auto">
            <a:xfrm>
              <a:off x="698555" y="4942908"/>
              <a:ext cx="887209" cy="6155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r" eaLnBrk="1" hangingPunct="1"/>
              <a:r>
                <a:rPr lang="el-GR" altLang="zh-TW" sz="5400" i="1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α</a:t>
              </a:r>
              <a:r>
                <a:rPr lang="en-US" altLang="zh-TW" sz="5400" i="1" baseline="-2500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sz="540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5400" i="1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sz="540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5400">
                <a:solidFill>
                  <a:srgbClr val="0033CC"/>
                </a:solidFill>
              </a:endParaRPr>
            </a:p>
          </p:txBody>
        </p:sp>
        <p:sp>
          <p:nvSpPr>
            <p:cNvPr id="26632" name="文字方塊 5"/>
            <p:cNvSpPr txBox="1">
              <a:spLocks noChangeArrowheads="1"/>
            </p:cNvSpPr>
            <p:nvPr/>
          </p:nvSpPr>
          <p:spPr bwMode="auto">
            <a:xfrm>
              <a:off x="4188689" y="5815022"/>
              <a:ext cx="158197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0" rIns="5400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r" eaLnBrk="1" hangingPunct="1"/>
              <a:r>
                <a:rPr lang="en-US" altLang="zh-TW" sz="3600" i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TW" altLang="en-US" sz="3600"/>
            </a:p>
          </p:txBody>
        </p:sp>
        <p:sp>
          <p:nvSpPr>
            <p:cNvPr id="26633" name="文字方塊 6"/>
            <p:cNvSpPr txBox="1">
              <a:spLocks noChangeArrowheads="1"/>
            </p:cNvSpPr>
            <p:nvPr/>
          </p:nvSpPr>
          <p:spPr bwMode="auto">
            <a:xfrm>
              <a:off x="4471327" y="5820355"/>
              <a:ext cx="519407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0" rIns="5400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r" eaLnBrk="1" hangingPunct="1"/>
              <a:r>
                <a:rPr lang="en-US" altLang="zh-TW" sz="3600" i="1">
                  <a:latin typeface="Times New Roman" pitchFamily="18" charset="0"/>
                  <a:cs typeface="Times New Roman" pitchFamily="18" charset="0"/>
                </a:rPr>
                <a:t>t+1</a:t>
              </a:r>
              <a:endParaRPr lang="zh-TW" altLang="en-US" sz="3600"/>
            </a:p>
          </p:txBody>
        </p:sp>
        <p:sp>
          <p:nvSpPr>
            <p:cNvPr id="26634" name="文字方塊 7"/>
            <p:cNvSpPr txBox="1">
              <a:spLocks noChangeArrowheads="1"/>
            </p:cNvSpPr>
            <p:nvPr/>
          </p:nvSpPr>
          <p:spPr bwMode="auto">
            <a:xfrm>
              <a:off x="1862166" y="3789039"/>
              <a:ext cx="208604" cy="430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r" eaLnBrk="1" hangingPunct="1"/>
              <a:r>
                <a:rPr lang="en-US" altLang="zh-TW" sz="3600" i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TW" altLang="en-US" sz="3600"/>
            </a:p>
          </p:txBody>
        </p:sp>
        <p:sp>
          <p:nvSpPr>
            <p:cNvPr id="26635" name="文字方塊 8"/>
            <p:cNvSpPr txBox="1">
              <a:spLocks noChangeArrowheads="1"/>
            </p:cNvSpPr>
            <p:nvPr/>
          </p:nvSpPr>
          <p:spPr bwMode="auto">
            <a:xfrm>
              <a:off x="1915124" y="3140968"/>
              <a:ext cx="208604" cy="430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r" eaLnBrk="1" hangingPunct="1"/>
              <a:r>
                <a:rPr lang="en-US" altLang="zh-TW" sz="3600" i="1">
                  <a:latin typeface="Times New Roman" pitchFamily="18" charset="0"/>
                  <a:cs typeface="Times New Roman" pitchFamily="18" charset="0"/>
                </a:rPr>
                <a:t>j</a:t>
              </a:r>
              <a:endParaRPr lang="zh-TW" altLang="en-US" sz="3600"/>
            </a:p>
          </p:txBody>
        </p:sp>
      </p:grpSp>
      <p:sp>
        <p:nvSpPr>
          <p:cNvPr id="26628" name="矩形 1"/>
          <p:cNvSpPr>
            <a:spLocks noChangeArrowheads="1"/>
          </p:cNvSpPr>
          <p:nvPr/>
        </p:nvSpPr>
        <p:spPr bwMode="auto">
          <a:xfrm>
            <a:off x="9360695" y="2136778"/>
            <a:ext cx="496321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200">
                <a:sym typeface="Symbol" pitchFamily="18" charset="2"/>
              </a:rPr>
              <a:t></a:t>
            </a:r>
            <a:r>
              <a:rPr lang="en-US" altLang="zh-TW" sz="4200" b="1" baseline="-25000"/>
              <a:t>t</a:t>
            </a:r>
            <a:r>
              <a:rPr lang="en-US" altLang="zh-TW" sz="4200"/>
              <a:t>(i) a</a:t>
            </a:r>
            <a:r>
              <a:rPr lang="en-US" altLang="zh-TW" sz="4200" b="1" baseline="-25000"/>
              <a:t>ij</a:t>
            </a:r>
            <a:r>
              <a:rPr lang="en-US" altLang="zh-TW" sz="4200"/>
              <a:t> b</a:t>
            </a:r>
            <a:r>
              <a:rPr lang="en-US" altLang="zh-TW" sz="4200" b="1" baseline="-25000"/>
              <a:t>j</a:t>
            </a:r>
            <a:r>
              <a:rPr lang="en-US" altLang="zh-TW" sz="4200"/>
              <a:t>(o</a:t>
            </a:r>
            <a:r>
              <a:rPr lang="en-US" altLang="zh-TW" sz="4200" b="1" baseline="-25000"/>
              <a:t>t+1</a:t>
            </a:r>
            <a:r>
              <a:rPr lang="en-US" altLang="zh-TW" sz="4200"/>
              <a:t>)</a:t>
            </a:r>
            <a:r>
              <a:rPr lang="en-US" altLang="zh-TW" sz="4200">
                <a:sym typeface="Symbol" pitchFamily="18" charset="2"/>
              </a:rPr>
              <a:t></a:t>
            </a:r>
            <a:r>
              <a:rPr lang="en-US" altLang="zh-TW" sz="4200" b="1" baseline="-25000"/>
              <a:t>t+1</a:t>
            </a:r>
            <a:r>
              <a:rPr lang="en-US" altLang="zh-TW" sz="4200"/>
              <a:t>( j)</a:t>
            </a:r>
            <a:endParaRPr lang="zh-TW" altLang="en-US" sz="4200"/>
          </a:p>
        </p:txBody>
      </p:sp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1041" y="8547605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4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群組 4"/>
          <p:cNvGrpSpPr>
            <a:grpSpLocks/>
          </p:cNvGrpSpPr>
          <p:nvPr/>
        </p:nvGrpSpPr>
        <p:grpSpPr bwMode="auto">
          <a:xfrm>
            <a:off x="2988472" y="1391444"/>
            <a:ext cx="12558971" cy="8705844"/>
            <a:chOff x="468313" y="927770"/>
            <a:chExt cx="8371957" cy="5803836"/>
          </a:xfrm>
        </p:grpSpPr>
        <p:pic>
          <p:nvPicPr>
            <p:cNvPr id="2765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313" y="1052513"/>
              <a:ext cx="8239125" cy="5580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653" name="文字方塊 3"/>
            <p:cNvSpPr txBox="1">
              <a:spLocks noChangeArrowheads="1"/>
            </p:cNvSpPr>
            <p:nvPr/>
          </p:nvSpPr>
          <p:spPr bwMode="auto">
            <a:xfrm>
              <a:off x="5533868" y="927770"/>
              <a:ext cx="3306402" cy="553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48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α</a:t>
              </a:r>
              <a:r>
                <a:rPr lang="en-US" altLang="zh-TW" sz="4800" i="1" baseline="-25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sz="48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48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sz="48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altLang="zh-TW" sz="48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TW" sz="4800" i="1" baseline="-25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ij</a:t>
              </a:r>
              <a:r>
                <a:rPr lang="en-US" altLang="zh-TW" sz="48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zh-TW" sz="4800" i="1" baseline="-25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TW" sz="48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48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altLang="zh-TW" sz="4800" i="1" baseline="-25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t+1</a:t>
              </a:r>
              <a:r>
                <a:rPr lang="en-US" altLang="zh-TW" sz="48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l-GR" altLang="zh-TW" sz="48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β</a:t>
              </a:r>
              <a:r>
                <a:rPr lang="en-US" altLang="zh-TW" sz="4800" i="1" baseline="-25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t+1</a:t>
              </a:r>
              <a:r>
                <a:rPr lang="en-US" altLang="zh-TW" sz="48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48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TW" sz="48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4800">
                <a:solidFill>
                  <a:srgbClr val="0000CC"/>
                </a:solidFill>
              </a:endParaRPr>
            </a:p>
          </p:txBody>
        </p:sp>
        <p:sp>
          <p:nvSpPr>
            <p:cNvPr id="27654" name="文字方塊 6"/>
            <p:cNvSpPr txBox="1">
              <a:spLocks noChangeArrowheads="1"/>
            </p:cNvSpPr>
            <p:nvPr/>
          </p:nvSpPr>
          <p:spPr bwMode="auto">
            <a:xfrm>
              <a:off x="7452320" y="2799976"/>
              <a:ext cx="1112606" cy="553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l-GR" altLang="zh-TW" sz="48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β</a:t>
              </a:r>
              <a:r>
                <a:rPr lang="en-US" altLang="zh-TW" sz="4800" i="1" baseline="-250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t+1</a:t>
              </a:r>
              <a:r>
                <a:rPr lang="en-US" altLang="zh-TW" sz="48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48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TW" sz="48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4800">
                <a:solidFill>
                  <a:srgbClr val="D60000"/>
                </a:solidFill>
              </a:endParaRPr>
            </a:p>
          </p:txBody>
        </p:sp>
        <p:sp>
          <p:nvSpPr>
            <p:cNvPr id="27655" name="文字方塊 7"/>
            <p:cNvSpPr txBox="1">
              <a:spLocks noChangeArrowheads="1"/>
            </p:cNvSpPr>
            <p:nvPr/>
          </p:nvSpPr>
          <p:spPr bwMode="auto">
            <a:xfrm>
              <a:off x="744946" y="5373216"/>
              <a:ext cx="802718" cy="553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r" eaLnBrk="1" hangingPunct="1"/>
              <a:r>
                <a:rPr lang="el-GR" altLang="zh-TW" sz="4800" i="1">
                  <a:solidFill>
                    <a:srgbClr val="339933"/>
                  </a:solidFill>
                  <a:latin typeface="Times New Roman" pitchFamily="18" charset="0"/>
                  <a:cs typeface="Times New Roman" pitchFamily="18" charset="0"/>
                </a:rPr>
                <a:t>α</a:t>
              </a:r>
              <a:r>
                <a:rPr lang="en-US" altLang="zh-TW" sz="4800" i="1" baseline="-25000">
                  <a:solidFill>
                    <a:srgbClr val="339933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sz="4800">
                  <a:solidFill>
                    <a:srgbClr val="339933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4800" i="1">
                  <a:solidFill>
                    <a:srgbClr val="339933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sz="4800">
                  <a:solidFill>
                    <a:srgbClr val="339933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4800">
                <a:solidFill>
                  <a:srgbClr val="339933"/>
                </a:solidFill>
              </a:endParaRPr>
            </a:p>
          </p:txBody>
        </p:sp>
        <p:sp>
          <p:nvSpPr>
            <p:cNvPr id="27656" name="文字方塊 8"/>
            <p:cNvSpPr txBox="1">
              <a:spLocks noChangeArrowheads="1"/>
            </p:cNvSpPr>
            <p:nvPr/>
          </p:nvSpPr>
          <p:spPr bwMode="auto">
            <a:xfrm>
              <a:off x="1862183" y="3827140"/>
              <a:ext cx="208587" cy="4308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r" eaLnBrk="1" hangingPunct="1"/>
              <a:r>
                <a:rPr lang="en-US" altLang="zh-TW" sz="3600" i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TW" altLang="en-US" sz="3600"/>
            </a:p>
          </p:txBody>
        </p:sp>
        <p:sp>
          <p:nvSpPr>
            <p:cNvPr id="27657" name="文字方塊 9"/>
            <p:cNvSpPr txBox="1">
              <a:spLocks noChangeArrowheads="1"/>
            </p:cNvSpPr>
            <p:nvPr/>
          </p:nvSpPr>
          <p:spPr bwMode="auto">
            <a:xfrm>
              <a:off x="1915142" y="3077443"/>
              <a:ext cx="208587" cy="4308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r" eaLnBrk="1" hangingPunct="1"/>
              <a:r>
                <a:rPr lang="en-US" altLang="zh-TW" sz="3600" i="1">
                  <a:latin typeface="Times New Roman" pitchFamily="18" charset="0"/>
                  <a:cs typeface="Times New Roman" pitchFamily="18" charset="0"/>
                </a:rPr>
                <a:t>j</a:t>
              </a:r>
              <a:endParaRPr lang="zh-TW" altLang="en-US" sz="3600"/>
            </a:p>
          </p:txBody>
        </p:sp>
        <p:sp>
          <p:nvSpPr>
            <p:cNvPr id="27658" name="文字方塊 10"/>
            <p:cNvSpPr txBox="1">
              <a:spLocks noChangeArrowheads="1"/>
            </p:cNvSpPr>
            <p:nvPr/>
          </p:nvSpPr>
          <p:spPr bwMode="auto">
            <a:xfrm>
              <a:off x="4917871" y="6356945"/>
              <a:ext cx="158184" cy="369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0" rIns="5400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r" eaLnBrk="1" hangingPunct="1"/>
              <a:r>
                <a:rPr lang="en-US" altLang="zh-TW" sz="3600" i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TW" altLang="en-US" sz="3600"/>
            </a:p>
          </p:txBody>
        </p:sp>
        <p:sp>
          <p:nvSpPr>
            <p:cNvPr id="27659" name="文字方塊 11"/>
            <p:cNvSpPr txBox="1">
              <a:spLocks noChangeArrowheads="1"/>
            </p:cNvSpPr>
            <p:nvPr/>
          </p:nvSpPr>
          <p:spPr bwMode="auto">
            <a:xfrm>
              <a:off x="5204765" y="6362278"/>
              <a:ext cx="519364" cy="369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0" rIns="5400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r" eaLnBrk="1" hangingPunct="1"/>
              <a:r>
                <a:rPr lang="en-US" altLang="zh-TW" sz="3600" i="1">
                  <a:latin typeface="Times New Roman" pitchFamily="18" charset="0"/>
                  <a:cs typeface="Times New Roman" pitchFamily="18" charset="0"/>
                </a:rPr>
                <a:t>t+1</a:t>
              </a:r>
              <a:endParaRPr lang="zh-TW" altLang="en-US" sz="3600"/>
            </a:p>
          </p:txBody>
        </p:sp>
      </p:grpSp>
      <p:sp>
        <p:nvSpPr>
          <p:cNvPr id="27651" name="文字方塊 3"/>
          <p:cNvSpPr txBox="1">
            <a:spLocks noChangeArrowheads="1"/>
          </p:cNvSpPr>
          <p:nvPr/>
        </p:nvSpPr>
        <p:spPr bwMode="auto">
          <a:xfrm>
            <a:off x="2878934" y="1081882"/>
            <a:ext cx="42530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8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 Problem 3</a:t>
            </a:r>
            <a:endParaRPr lang="zh-TW" altLang="en-US" sz="48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7239" y="8985340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字方塊 4"/>
          <p:cNvSpPr txBox="1">
            <a:spLocks noChangeArrowheads="1"/>
          </p:cNvSpPr>
          <p:nvPr/>
        </p:nvSpPr>
        <p:spPr bwMode="auto">
          <a:xfrm>
            <a:off x="3283747" y="715170"/>
            <a:ext cx="42530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800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 Problem 3</a:t>
            </a:r>
            <a:endParaRPr lang="zh-TW" altLang="en-US" sz="4800" u="sng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75" name="文字方塊 5"/>
          <p:cNvSpPr txBox="1">
            <a:spLocks noChangeArrowheads="1"/>
          </p:cNvSpPr>
          <p:nvPr/>
        </p:nvSpPr>
        <p:spPr bwMode="auto">
          <a:xfrm>
            <a:off x="2555084" y="2660651"/>
            <a:ext cx="5183981" cy="13388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en-US" altLang="zh-TW" sz="4050"/>
          </a:p>
          <a:p>
            <a:pPr eaLnBrk="1" hangingPunct="1"/>
            <a:endParaRPr lang="zh-TW" altLang="en-US" sz="4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3419364" y="2227970"/>
                <a:ext cx="12313368" cy="1220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33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zh-TW" sz="33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3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altLang="zh-TW" sz="33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3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3300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33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3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300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TW" sz="3300" i="1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sz="3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3300" i="1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33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3300" i="1">
                              <a:latin typeface="Cambria Math"/>
                            </a:rPr>
                            <m:t>(</m:t>
                          </m:r>
                          <m:r>
                            <a:rPr lang="en-US" altLang="zh-TW" sz="33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33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3300" i="1">
                              <a:latin typeface="Cambria Math"/>
                            </a:rPr>
                            <m:t>                                </m:t>
                          </m:r>
                        </m:den>
                      </m:f>
                      <m:r>
                        <a:rPr lang="en-US" altLang="zh-TW" sz="33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300" i="1">
                              <a:latin typeface="Cambria Math"/>
                            </a:rPr>
                            <m:t>𝑃</m:t>
                          </m:r>
                          <m:r>
                            <a:rPr lang="en-US" altLang="zh-TW" sz="3300" i="1">
                              <a:latin typeface="Cambria Math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altLang="zh-TW" sz="3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3300" i="1">
                                  <a:latin typeface="Cambria Math"/>
                                </a:rPr>
                                <m:t>𝑂</m:t>
                              </m:r>
                            </m:e>
                          </m:acc>
                          <m:r>
                            <a:rPr lang="en-US" altLang="zh-TW" sz="33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3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300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sz="33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3300" i="1">
                              <a:latin typeface="Cambria Math"/>
                            </a:rPr>
                            <m:t>=</m:t>
                          </m:r>
                          <m:r>
                            <a:rPr lang="en-US" altLang="zh-TW" sz="3300" i="1">
                              <a:latin typeface="Cambria Math"/>
                            </a:rPr>
                            <m:t>𝑖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altLang="zh-TW" sz="3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3300" i="1">
                                  <a:latin typeface="Cambria Math"/>
                                </a:rPr>
                                <m:t>𝜆</m:t>
                              </m:r>
                            </m:e>
                          </m:d>
                          <m:r>
                            <a:rPr lang="en-US" altLang="zh-TW" sz="3300" i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3300" dirty="0"/>
                            <m:t> </m:t>
                          </m:r>
                        </m:num>
                        <m:den>
                          <m:r>
                            <a:rPr lang="en-US" altLang="zh-TW" sz="3300" i="1">
                              <a:latin typeface="Cambria Math"/>
                            </a:rPr>
                            <m:t>𝑃</m:t>
                          </m:r>
                          <m:r>
                            <a:rPr lang="en-US" altLang="zh-TW" sz="3300" i="1">
                              <a:latin typeface="Cambria Math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altLang="zh-TW" sz="3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3300" i="1">
                                  <a:latin typeface="Cambria Math"/>
                                </a:rPr>
                                <m:t>𝑂</m:t>
                              </m:r>
                            </m:e>
                          </m:acc>
                          <m:d>
                            <m:dPr>
                              <m:begChr m:val="|"/>
                              <m:endChr m:val=""/>
                              <m:ctrlPr>
                                <a:rPr lang="en-US" altLang="zh-TW" sz="3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3300" i="1">
                                  <a:latin typeface="Cambria Math"/>
                                </a:rPr>
                                <m:t>𝜆</m:t>
                              </m:r>
                            </m:e>
                          </m:d>
                          <m:r>
                            <a:rPr lang="en-US" altLang="zh-TW" sz="3300" i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3300" dirty="0"/>
                            <m:t> </m:t>
                          </m:r>
                        </m:den>
                      </m:f>
                      <m:r>
                        <a:rPr lang="en-US" altLang="zh-TW" sz="3300" i="1">
                          <a:latin typeface="Cambria Math"/>
                        </a:rPr>
                        <m:t>=</m:t>
                      </m:r>
                      <m:r>
                        <a:rPr lang="en-US" altLang="zh-TW" sz="3300" i="1">
                          <a:latin typeface="Cambria Math"/>
                        </a:rPr>
                        <m:t>𝑃</m:t>
                      </m:r>
                      <m:r>
                        <a:rPr lang="en-US" altLang="zh-TW" sz="33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3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33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zh-TW" sz="3300" i="1">
                          <a:latin typeface="Cambria Math"/>
                        </a:rPr>
                        <m:t>=</m:t>
                      </m:r>
                      <m:r>
                        <a:rPr lang="en-US" altLang="zh-TW" sz="3300" i="1">
                          <a:latin typeface="Cambria Math"/>
                        </a:rPr>
                        <m:t>𝑖</m:t>
                      </m:r>
                      <m:d>
                        <m:dPr>
                          <m:begChr m:val="|"/>
                          <m:endChr m:val=""/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TW" sz="3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3300" i="1">
                                  <a:latin typeface="Cambria Math"/>
                                </a:rPr>
                                <m:t>𝑂</m:t>
                              </m:r>
                            </m:e>
                          </m:acc>
                          <m:r>
                            <a:rPr lang="en-US" altLang="zh-TW" sz="3300" i="1">
                              <a:latin typeface="Cambria Math"/>
                            </a:rPr>
                            <m:t>,</m:t>
                          </m:r>
                          <m:r>
                            <a:rPr lang="zh-TW" altLang="en-US" sz="3300" i="1">
                              <a:latin typeface="Cambria Math"/>
                            </a:rPr>
                            <m:t>𝜆</m:t>
                          </m:r>
                        </m:e>
                      </m:d>
                      <m:r>
                        <a:rPr lang="en-US" altLang="zh-TW" sz="33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33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484784"/>
                <a:ext cx="8208912" cy="84446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419364" y="4628299"/>
                <a:ext cx="12313368" cy="1089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3300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altLang="zh-TW" sz="33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3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3300" i="1">
                              <a:latin typeface="Cambria Math"/>
                            </a:rPr>
                            <m:t>,</m:t>
                          </m:r>
                          <m:r>
                            <a:rPr lang="en-US" altLang="zh-TW" sz="33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TW" sz="33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3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300" i="1">
                                  <a:latin typeface="Cambria Math"/>
                                </a:rPr>
                                <m:t>      </m:t>
                              </m:r>
                              <m:r>
                                <a:rPr lang="zh-TW" altLang="en-US" sz="3300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33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3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300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TW" sz="3300" i="1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sz="3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3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33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TW" sz="33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sz="3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3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33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3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3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3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sz="33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zh-TW" sz="33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33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sz="3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3300" i="1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33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TW" sz="33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3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3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TW" sz="33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     </m:t>
                          </m:r>
                        </m:num>
                        <m:den>
                          <m:r>
                            <a:rPr lang="en-US" altLang="zh-TW" sz="3300" i="1">
                              <a:latin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TW" altLang="en-US" sz="33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085002"/>
                <a:ext cx="8208912" cy="75706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897912" y="2856826"/>
                <a:ext cx="2776209" cy="13905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zh-TW" altLang="zh-TW" sz="3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30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3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30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000" i="1">
                                  <a:latin typeface="Cambria Math"/>
                                </a:rPr>
                                <m:t>[</m:t>
                              </m:r>
                              <m:r>
                                <a:rPr lang="zh-TW" altLang="en-US" sz="3000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30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000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TW" sz="3000" i="1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3000" i="1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30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3000" i="1">
                              <a:latin typeface="Cambria Math"/>
                            </a:rPr>
                            <m:t>(</m:t>
                          </m:r>
                          <m:r>
                            <a:rPr lang="en-US" altLang="zh-TW" sz="30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3000" i="1">
                              <a:latin typeface="Cambria Math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zh-TW" altLang="zh-TW" sz="30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273" y="1904021"/>
                <a:ext cx="1923027" cy="95782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175801" y="5252307"/>
                <a:ext cx="1199623" cy="14427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zh-TW" altLang="zh-TW" sz="3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3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altLang="zh-TW" sz="3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3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𝑁</m:t>
                          </m:r>
                        </m:sup>
                        <m:e/>
                      </m:nary>
                    </m:oMath>
                  </m:oMathPara>
                </a14:m>
                <a:endParaRPr lang="zh-TW" altLang="zh-TW" sz="3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534" y="3501008"/>
                <a:ext cx="873636" cy="9926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699521" y="5252307"/>
                <a:ext cx="4928592" cy="13905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zh-TW" altLang="zh-TW" sz="3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30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3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30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3000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30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000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TW" sz="3000" i="1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sz="3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3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TW" sz="3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sz="3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3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3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3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sz="3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zh-TW" sz="3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3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3000" i="1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30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TW" sz="3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sz="3000" i="1">
                              <a:latin typeface="Cambria Math"/>
                            </a:rPr>
                            <m:t>(</m:t>
                          </m:r>
                          <m:r>
                            <a:rPr lang="en-US" altLang="zh-TW" sz="3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altLang="zh-TW" sz="30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zh-TW" sz="30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679" y="3501008"/>
                <a:ext cx="3360535" cy="95782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686240" y="6901937"/>
                <a:ext cx="10474623" cy="1220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3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300" i="1">
                              <a:latin typeface="Cambria Math"/>
                            </a:rPr>
                            <m:t>𝑃</m:t>
                          </m:r>
                          <m:r>
                            <a:rPr lang="en-US" altLang="zh-TW" sz="3300" i="1">
                              <a:latin typeface="Cambria Math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altLang="zh-TW" sz="3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3300" i="1">
                                  <a:latin typeface="Cambria Math"/>
                                </a:rPr>
                                <m:t>𝑂</m:t>
                              </m:r>
                            </m:e>
                          </m:acc>
                          <m:r>
                            <a:rPr lang="en-US" altLang="zh-TW" sz="33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3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300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sz="33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3300" i="1">
                              <a:latin typeface="Cambria Math"/>
                            </a:rPr>
                            <m:t>=</m:t>
                          </m:r>
                          <m:r>
                            <a:rPr lang="en-US" altLang="zh-TW" sz="33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33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3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300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sz="33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TW" sz="33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sz="3300" i="1">
                              <a:latin typeface="Cambria Math"/>
                            </a:rPr>
                            <m:t>=</m:t>
                          </m:r>
                          <m:r>
                            <a:rPr lang="en-US" altLang="zh-TW" sz="3300" i="1">
                              <a:latin typeface="Cambria Math"/>
                            </a:rPr>
                            <m:t>𝑗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altLang="zh-TW" sz="3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3300" i="1">
                                  <a:latin typeface="Cambria Math"/>
                                </a:rPr>
                                <m:t>𝜆</m:t>
                              </m:r>
                            </m:e>
                          </m:d>
                          <m:r>
                            <a:rPr lang="en-US" altLang="zh-TW" sz="3300" i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3300" dirty="0"/>
                            <m:t> </m:t>
                          </m:r>
                        </m:num>
                        <m:den>
                          <m:r>
                            <a:rPr lang="en-US" altLang="zh-TW" sz="3300" i="1">
                              <a:latin typeface="Cambria Math"/>
                            </a:rPr>
                            <m:t>𝑃</m:t>
                          </m:r>
                          <m:r>
                            <a:rPr lang="en-US" altLang="zh-TW" sz="3300" i="1">
                              <a:latin typeface="Cambria Math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altLang="zh-TW" sz="3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3300" i="1">
                                  <a:latin typeface="Cambria Math"/>
                                </a:rPr>
                                <m:t>𝑂</m:t>
                              </m:r>
                            </m:e>
                          </m:acc>
                          <m:d>
                            <m:dPr>
                              <m:begChr m:val="|"/>
                              <m:endChr m:val=""/>
                              <m:ctrlPr>
                                <a:rPr lang="en-US" altLang="zh-TW" sz="3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3300" i="1">
                                  <a:latin typeface="Cambria Math"/>
                                </a:rPr>
                                <m:t>𝜆</m:t>
                              </m:r>
                            </m:e>
                          </m:d>
                          <m:r>
                            <a:rPr lang="en-US" altLang="zh-TW" sz="3300" i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3300" dirty="0"/>
                            <m:t> </m:t>
                          </m:r>
                        </m:den>
                      </m:f>
                      <m:r>
                        <a:rPr lang="en-US" altLang="zh-TW" sz="3300" i="1">
                          <a:latin typeface="Cambria Math"/>
                        </a:rPr>
                        <m:t>=</m:t>
                      </m:r>
                      <m:r>
                        <a:rPr lang="en-US" altLang="zh-TW" sz="3300" i="1">
                          <a:latin typeface="Cambria Math"/>
                        </a:rPr>
                        <m:t>𝑃</m:t>
                      </m:r>
                      <m:r>
                        <a:rPr lang="en-US" altLang="zh-TW" sz="33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3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33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zh-TW" sz="3300" i="1">
                          <a:latin typeface="Cambria Math"/>
                        </a:rPr>
                        <m:t>=</m:t>
                      </m:r>
                      <m:r>
                        <a:rPr lang="en-US" altLang="zh-TW" sz="3300" i="1">
                          <a:latin typeface="Cambria Math"/>
                        </a:rPr>
                        <m:t>𝑖</m:t>
                      </m:r>
                      <m:r>
                        <a:rPr lang="en-US" altLang="zh-TW" sz="33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3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3300" i="1">
                              <a:latin typeface="Cambria Math"/>
                            </a:rPr>
                            <m:t>𝑡</m:t>
                          </m:r>
                          <m:r>
                            <a:rPr lang="en-US" altLang="zh-TW" sz="33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zh-TW" sz="3300" i="1">
                          <a:latin typeface="Cambria Math"/>
                        </a:rPr>
                        <m:t>=</m:t>
                      </m:r>
                      <m:r>
                        <a:rPr lang="en-US" altLang="zh-TW" sz="3300" i="1">
                          <a:latin typeface="Cambria Math"/>
                        </a:rPr>
                        <m:t>𝑗</m:t>
                      </m:r>
                      <m:d>
                        <m:dPr>
                          <m:begChr m:val="|"/>
                          <m:endChr m:val=""/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TW" sz="3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3300" i="1">
                                  <a:latin typeface="Cambria Math"/>
                                </a:rPr>
                                <m:t>𝑂</m:t>
                              </m:r>
                            </m:e>
                          </m:acc>
                          <m:r>
                            <a:rPr lang="en-US" altLang="zh-TW" sz="3300" i="1">
                              <a:latin typeface="Cambria Math"/>
                            </a:rPr>
                            <m:t>,</m:t>
                          </m:r>
                          <m:r>
                            <a:rPr lang="zh-TW" altLang="en-US" sz="3300" i="1">
                              <a:latin typeface="Cambria Math"/>
                            </a:rPr>
                            <m:t>𝜆</m:t>
                          </m:r>
                        </m:e>
                      </m:d>
                      <m:r>
                        <a:rPr lang="en-US" altLang="zh-TW" sz="33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33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160" y="4600762"/>
                <a:ext cx="6983082" cy="84446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34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字方塊 3"/>
          <p:cNvSpPr txBox="1">
            <a:spLocks noChangeArrowheads="1"/>
          </p:cNvSpPr>
          <p:nvPr/>
        </p:nvSpPr>
        <p:spPr bwMode="auto">
          <a:xfrm>
            <a:off x="2878934" y="1081882"/>
            <a:ext cx="42530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8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 Problem 3</a:t>
            </a:r>
            <a:endParaRPr lang="zh-TW" altLang="en-US" sz="48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2348709"/>
            <a:ext cx="12420600" cy="752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700" name="群組 10"/>
          <p:cNvGrpSpPr>
            <a:grpSpLocks/>
          </p:cNvGrpSpPr>
          <p:nvPr/>
        </p:nvGrpSpPr>
        <p:grpSpPr bwMode="auto">
          <a:xfrm>
            <a:off x="12061033" y="3739358"/>
            <a:ext cx="3779714" cy="4472651"/>
            <a:chOff x="4078414" y="555338"/>
            <a:chExt cx="2159833" cy="2980334"/>
          </a:xfrm>
        </p:grpSpPr>
        <p:sp>
          <p:nvSpPr>
            <p:cNvPr id="29701" name="矩形 2"/>
            <p:cNvSpPr>
              <a:spLocks noChangeArrowheads="1"/>
            </p:cNvSpPr>
            <p:nvPr/>
          </p:nvSpPr>
          <p:spPr bwMode="auto">
            <a:xfrm>
              <a:off x="4078414" y="951885"/>
              <a:ext cx="419711" cy="399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/>
                <a:t>a</a:t>
              </a:r>
              <a:r>
                <a:rPr lang="en-US" altLang="zh-TW" sz="3300" b="1" baseline="-25000"/>
                <a:t> ij </a:t>
              </a:r>
              <a:endParaRPr lang="zh-TW" altLang="en-US" sz="3300"/>
            </a:p>
          </p:txBody>
        </p:sp>
        <p:sp>
          <p:nvSpPr>
            <p:cNvPr id="29702" name="Line 4"/>
            <p:cNvSpPr>
              <a:spLocks noChangeShapeType="1"/>
            </p:cNvSpPr>
            <p:nvPr/>
          </p:nvSpPr>
          <p:spPr bwMode="auto">
            <a:xfrm>
              <a:off x="4156937" y="1056187"/>
              <a:ext cx="152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29703" name="矩形 4"/>
            <p:cNvSpPr>
              <a:spLocks noChangeArrowheads="1"/>
            </p:cNvSpPr>
            <p:nvPr/>
          </p:nvSpPr>
          <p:spPr bwMode="auto">
            <a:xfrm>
              <a:off x="4427983" y="982355"/>
              <a:ext cx="1810264" cy="2553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 dirty="0"/>
                <a:t>=</a:t>
              </a:r>
              <a:r>
                <a:rPr lang="en-US" altLang="zh-TW" sz="4050" dirty="0"/>
                <a:t> </a:t>
              </a:r>
              <a:r>
                <a:rPr lang="en-US" altLang="zh-TW" sz="4050" dirty="0">
                  <a:sym typeface="Symbol" pitchFamily="18" charset="2"/>
                </a:rPr>
                <a:t></a:t>
              </a:r>
              <a:r>
                <a:rPr lang="en-US" altLang="zh-TW" sz="4050" dirty="0">
                  <a:sym typeface="Symbol" pitchFamily="18" charset="2"/>
                </a:rPr>
                <a:t></a:t>
              </a:r>
              <a:endParaRPr lang="zh-TW" altLang="en-US" sz="4050" dirty="0"/>
            </a:p>
            <a:p>
              <a:pPr eaLnBrk="1" hangingPunct="1"/>
              <a:endParaRPr lang="zh-TW" altLang="en-US" sz="4050" dirty="0"/>
            </a:p>
            <a:p>
              <a:pPr eaLnBrk="1" hangingPunct="1"/>
              <a:endParaRPr lang="zh-TW" altLang="en-US" sz="4050" dirty="0"/>
            </a:p>
            <a:p>
              <a:pPr eaLnBrk="1" hangingPunct="1"/>
              <a:endParaRPr lang="zh-TW" altLang="en-US" sz="4050" dirty="0"/>
            </a:p>
          </p:txBody>
        </p:sp>
        <p:sp>
          <p:nvSpPr>
            <p:cNvPr id="29704" name="Text Box 7"/>
            <p:cNvSpPr txBox="1">
              <a:spLocks noChangeArrowheads="1"/>
            </p:cNvSpPr>
            <p:nvPr/>
          </p:nvSpPr>
          <p:spPr bwMode="auto">
            <a:xfrm>
              <a:off x="4592089" y="555338"/>
              <a:ext cx="554182" cy="1390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TW" sz="4050" b="1" dirty="0">
                  <a:latin typeface="Times New Roman" pitchFamily="18" charset="0"/>
                </a:rPr>
                <a:t>T-1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zh-TW" sz="4050" b="1" dirty="0">
                  <a:latin typeface="Times New Roman" pitchFamily="18" charset="0"/>
                  <a:sym typeface="Symbol" pitchFamily="18" charset="2"/>
                </a:rPr>
                <a:t></a:t>
              </a:r>
              <a:endParaRPr lang="en-US" altLang="zh-TW" sz="4050" b="1" dirty="0">
                <a:latin typeface="Times New Roman" pitchFamily="18" charset="0"/>
              </a:endParaRP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zh-TW" sz="4050" b="1" dirty="0">
                  <a:latin typeface="Calibri" pitchFamily="34" charset="0"/>
                </a:rPr>
                <a:t>t =1</a:t>
              </a:r>
              <a:endParaRPr lang="zh-TW" altLang="zh-TW" sz="4050" dirty="0"/>
            </a:p>
          </p:txBody>
        </p:sp>
        <p:sp>
          <p:nvSpPr>
            <p:cNvPr id="29705" name="Text Box 8"/>
            <p:cNvSpPr txBox="1">
              <a:spLocks noChangeArrowheads="1"/>
            </p:cNvSpPr>
            <p:nvPr/>
          </p:nvSpPr>
          <p:spPr bwMode="auto">
            <a:xfrm>
              <a:off x="4917889" y="682796"/>
              <a:ext cx="1258637" cy="3999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 dirty="0">
                  <a:latin typeface="Times New Roman" pitchFamily="18" charset="0"/>
                  <a:sym typeface="Symbol" pitchFamily="18" charset="2"/>
                </a:rPr>
                <a:t></a:t>
              </a:r>
              <a:r>
                <a:rPr lang="en-US" altLang="zh-TW" sz="3300" b="1" baseline="-25000" dirty="0">
                  <a:latin typeface="Calibri" pitchFamily="34" charset="0"/>
                </a:rPr>
                <a:t>t</a:t>
              </a:r>
              <a:r>
                <a:rPr lang="en-US" altLang="zh-TW" sz="3300" dirty="0">
                  <a:latin typeface="Calibri" pitchFamily="34" charset="0"/>
                </a:rPr>
                <a:t>(</a:t>
              </a:r>
              <a:r>
                <a:rPr lang="en-US" altLang="zh-TW" sz="3300" dirty="0" err="1">
                  <a:latin typeface="Calibri" pitchFamily="34" charset="0"/>
                </a:rPr>
                <a:t>i</a:t>
              </a:r>
              <a:r>
                <a:rPr lang="en-US" altLang="zh-TW" sz="3300" dirty="0">
                  <a:latin typeface="Calibri" pitchFamily="34" charset="0"/>
                </a:rPr>
                <a:t>, j)/</a:t>
              </a:r>
              <a:r>
                <a:rPr lang="en-US" altLang="zh-TW" sz="3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(T-1)</a:t>
              </a:r>
              <a:endParaRPr lang="zh-TW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06" name="Text Box 7"/>
            <p:cNvSpPr txBox="1">
              <a:spLocks noChangeArrowheads="1"/>
            </p:cNvSpPr>
            <p:nvPr/>
          </p:nvSpPr>
          <p:spPr bwMode="auto">
            <a:xfrm>
              <a:off x="4607329" y="1210658"/>
              <a:ext cx="554182" cy="1390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TW" sz="4050" b="1" dirty="0">
                  <a:latin typeface="Times New Roman" pitchFamily="18" charset="0"/>
                </a:rPr>
                <a:t>T-1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zh-TW" sz="4050" b="1" dirty="0">
                  <a:latin typeface="Times New Roman" pitchFamily="18" charset="0"/>
                  <a:sym typeface="Symbol" pitchFamily="18" charset="2"/>
                </a:rPr>
                <a:t></a:t>
              </a:r>
              <a:endParaRPr lang="en-US" altLang="zh-TW" sz="4050" b="1" dirty="0">
                <a:latin typeface="Times New Roman" pitchFamily="18" charset="0"/>
              </a:endParaRP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zh-TW" sz="4050" b="1" dirty="0">
                  <a:latin typeface="Calibri" pitchFamily="34" charset="0"/>
                </a:rPr>
                <a:t>t =1</a:t>
              </a:r>
              <a:endParaRPr lang="zh-TW" altLang="zh-TW" sz="4050" dirty="0"/>
            </a:p>
          </p:txBody>
        </p:sp>
        <p:sp>
          <p:nvSpPr>
            <p:cNvPr id="29707" name="Text Box 9"/>
            <p:cNvSpPr txBox="1">
              <a:spLocks noChangeArrowheads="1"/>
            </p:cNvSpPr>
            <p:nvPr/>
          </p:nvSpPr>
          <p:spPr bwMode="auto">
            <a:xfrm>
              <a:off x="4955715" y="1312612"/>
              <a:ext cx="1220811" cy="3999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 dirty="0">
                  <a:latin typeface="Times New Roman" pitchFamily="18" charset="0"/>
                  <a:sym typeface="Symbol" pitchFamily="18" charset="2"/>
                </a:rPr>
                <a:t></a:t>
              </a:r>
              <a:r>
                <a:rPr lang="en-US" altLang="zh-TW" sz="3300" b="1" baseline="-25000" dirty="0">
                  <a:latin typeface="Calibri" pitchFamily="34" charset="0"/>
                </a:rPr>
                <a:t>t</a:t>
              </a:r>
              <a:r>
                <a:rPr lang="en-US" altLang="zh-TW" sz="3300" dirty="0">
                  <a:latin typeface="Calibri" pitchFamily="34" charset="0"/>
                </a:rPr>
                <a:t>(</a:t>
              </a:r>
              <a:r>
                <a:rPr lang="en-US" altLang="zh-TW" sz="3300" dirty="0" err="1">
                  <a:latin typeface="Calibri" pitchFamily="34" charset="0"/>
                </a:rPr>
                <a:t>i</a:t>
              </a:r>
              <a:r>
                <a:rPr lang="en-US" altLang="zh-TW" sz="3300" dirty="0">
                  <a:latin typeface="Calibri" pitchFamily="34" charset="0"/>
                </a:rPr>
                <a:t>)/</a:t>
              </a:r>
              <a:r>
                <a:rPr lang="en-US" altLang="zh-TW" sz="3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(T-1)</a:t>
              </a:r>
              <a:endParaRPr lang="zh-TW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>
                <a:spLocks/>
              </p:cNvSpPr>
              <p:nvPr/>
            </p:nvSpPr>
            <p:spPr>
              <a:xfrm>
                <a:off x="11944007" y="8664181"/>
                <a:ext cx="3871712" cy="9623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4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TW" sz="4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4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TW" sz="4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zh-TW" sz="42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box>
                        <m:boxPr>
                          <m:ctrlPr>
                            <a:rPr lang="en-US" altLang="zh-TW" sz="4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sz="4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4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1.95/69</m:t>
                              </m:r>
                            </m:num>
                            <m:den>
                              <m:r>
                                <a:rPr lang="en-US" altLang="zh-TW" sz="4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10.59/69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zh-TW" altLang="en-US" sz="4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670" y="5775591"/>
                <a:ext cx="2581141" cy="7395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400" y="8114230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8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38388" y="174626"/>
            <a:ext cx="12344400" cy="95011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/>
              <a:t>Markov Model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47925" y="1362869"/>
            <a:ext cx="12937332" cy="853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3600" b="1" dirty="0">
                <a:latin typeface="Times New Roman" pitchFamily="18" charset="0"/>
              </a:rPr>
              <a:t>An example : a 3-state Markov Chain </a:t>
            </a:r>
            <a:r>
              <a:rPr lang="en-US" altLang="zh-TW" sz="3600" b="1" i="1" dirty="0" err="1">
                <a:latin typeface="Times New Roman" pitchFamily="18" charset="0"/>
                <a:sym typeface="Symbol" pitchFamily="18" charset="2"/>
              </a:rPr>
              <a:t>λ</a:t>
            </a:r>
            <a:endParaRPr lang="en-US" altLang="zh-TW" sz="3600" b="1" i="1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3300" dirty="0">
                <a:latin typeface="Times New Roman" pitchFamily="18" charset="0"/>
              </a:rPr>
              <a:t>State 1 generates symbol A </a:t>
            </a:r>
            <a:r>
              <a:rPr lang="en-US" altLang="zh-TW" sz="3300" b="1" i="1" dirty="0">
                <a:latin typeface="Times New Roman" pitchFamily="18" charset="0"/>
              </a:rPr>
              <a:t>only</a:t>
            </a:r>
            <a:r>
              <a:rPr lang="en-US" altLang="zh-TW" sz="3300" dirty="0">
                <a:latin typeface="Times New Roman" pitchFamily="18" charset="0"/>
              </a:rPr>
              <a:t>, </a:t>
            </a:r>
            <a:br>
              <a:rPr lang="en-US" altLang="zh-TW" sz="3300" dirty="0">
                <a:latin typeface="Times New Roman" pitchFamily="18" charset="0"/>
              </a:rPr>
            </a:br>
            <a:r>
              <a:rPr lang="en-US" altLang="zh-TW" sz="3300" dirty="0">
                <a:latin typeface="Times New Roman" pitchFamily="18" charset="0"/>
              </a:rPr>
              <a:t>State 2 generates symbol B </a:t>
            </a:r>
            <a:r>
              <a:rPr lang="en-US" altLang="zh-TW" sz="3300" b="1" dirty="0">
                <a:latin typeface="Times New Roman" pitchFamily="18" charset="0"/>
              </a:rPr>
              <a:t>only</a:t>
            </a:r>
            <a:r>
              <a:rPr lang="en-US" altLang="zh-TW" sz="3300" dirty="0">
                <a:latin typeface="Times New Roman" pitchFamily="18" charset="0"/>
              </a:rPr>
              <a:t>, </a:t>
            </a:r>
            <a:br>
              <a:rPr lang="en-US" altLang="zh-TW" sz="3300" dirty="0">
                <a:latin typeface="Times New Roman" pitchFamily="18" charset="0"/>
              </a:rPr>
            </a:br>
            <a:r>
              <a:rPr lang="en-US" altLang="zh-TW" sz="3300" dirty="0">
                <a:latin typeface="Times New Roman" pitchFamily="18" charset="0"/>
              </a:rPr>
              <a:t>and State 3 generates symbol C </a:t>
            </a:r>
            <a:r>
              <a:rPr lang="en-US" altLang="zh-TW" sz="3300" b="1" dirty="0">
                <a:latin typeface="Times New Roman" pitchFamily="18" charset="0"/>
              </a:rPr>
              <a:t>only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3300" b="1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3300" b="1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3300" b="1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3300" b="1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3300" b="1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3300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3300" dirty="0">
                <a:latin typeface="Times New Roman" pitchFamily="18" charset="0"/>
              </a:rPr>
              <a:t>Given a sequence of observed symbols </a:t>
            </a:r>
            <a:r>
              <a:rPr lang="en-US" altLang="zh-TW" sz="3300" b="1" dirty="0">
                <a:latin typeface="Times New Roman" pitchFamily="18" charset="0"/>
              </a:rPr>
              <a:t>O</a:t>
            </a:r>
            <a:r>
              <a:rPr lang="en-US" altLang="zh-TW" sz="3300" dirty="0">
                <a:latin typeface="Times New Roman" pitchFamily="18" charset="0"/>
              </a:rPr>
              <a:t>={CABBCABC}, the </a:t>
            </a:r>
            <a:r>
              <a:rPr lang="en-US" altLang="zh-TW" sz="3300" b="1" dirty="0">
                <a:latin typeface="Times New Roman" pitchFamily="18" charset="0"/>
              </a:rPr>
              <a:t>only one</a:t>
            </a:r>
            <a:r>
              <a:rPr lang="en-US" altLang="zh-TW" sz="3300" dirty="0">
                <a:latin typeface="Times New Roman" pitchFamily="18" charset="0"/>
              </a:rPr>
              <a:t> corresponding state sequence is {</a:t>
            </a:r>
            <a:r>
              <a:rPr lang="en-US" altLang="zh-TW" sz="3300" i="1" dirty="0">
                <a:latin typeface="Times New Roman" pitchFamily="18" charset="0"/>
              </a:rPr>
              <a:t>S</a:t>
            </a:r>
            <a:r>
              <a:rPr lang="en-US" altLang="zh-TW" sz="3300" i="1" baseline="-25000" dirty="0">
                <a:latin typeface="Times New Roman" pitchFamily="18" charset="0"/>
              </a:rPr>
              <a:t>3</a:t>
            </a:r>
            <a:r>
              <a:rPr lang="en-US" altLang="zh-TW" sz="3300" i="1" dirty="0">
                <a:latin typeface="Times New Roman" pitchFamily="18" charset="0"/>
              </a:rPr>
              <a:t>S</a:t>
            </a:r>
            <a:r>
              <a:rPr lang="en-US" altLang="zh-TW" sz="3300" i="1" baseline="-25000" dirty="0">
                <a:latin typeface="Times New Roman" pitchFamily="18" charset="0"/>
              </a:rPr>
              <a:t>1</a:t>
            </a:r>
            <a:r>
              <a:rPr lang="en-US" altLang="zh-TW" sz="3300" i="1" dirty="0">
                <a:latin typeface="Times New Roman" pitchFamily="18" charset="0"/>
              </a:rPr>
              <a:t>S</a:t>
            </a:r>
            <a:r>
              <a:rPr lang="en-US" altLang="zh-TW" sz="3300" i="1" baseline="-25000" dirty="0">
                <a:latin typeface="Times New Roman" pitchFamily="18" charset="0"/>
              </a:rPr>
              <a:t>2</a:t>
            </a:r>
            <a:r>
              <a:rPr lang="en-US" altLang="zh-TW" sz="3300" i="1" dirty="0">
                <a:latin typeface="Times New Roman" pitchFamily="18" charset="0"/>
              </a:rPr>
              <a:t>S</a:t>
            </a:r>
            <a:r>
              <a:rPr lang="en-US" altLang="zh-TW" sz="3300" i="1" baseline="-25000" dirty="0">
                <a:latin typeface="Times New Roman" pitchFamily="18" charset="0"/>
              </a:rPr>
              <a:t>2</a:t>
            </a:r>
            <a:r>
              <a:rPr lang="en-US" altLang="zh-TW" sz="3300" i="1" dirty="0">
                <a:latin typeface="Times New Roman" pitchFamily="18" charset="0"/>
              </a:rPr>
              <a:t>S</a:t>
            </a:r>
            <a:r>
              <a:rPr lang="en-US" altLang="zh-TW" sz="3300" i="1" baseline="-25000" dirty="0">
                <a:latin typeface="Times New Roman" pitchFamily="18" charset="0"/>
              </a:rPr>
              <a:t>3</a:t>
            </a:r>
            <a:r>
              <a:rPr lang="en-US" altLang="zh-TW" sz="3300" i="1" dirty="0">
                <a:latin typeface="Times New Roman" pitchFamily="18" charset="0"/>
              </a:rPr>
              <a:t>S</a:t>
            </a:r>
            <a:r>
              <a:rPr lang="en-US" altLang="zh-TW" sz="3300" i="1" baseline="-25000" dirty="0">
                <a:latin typeface="Times New Roman" pitchFamily="18" charset="0"/>
              </a:rPr>
              <a:t>1</a:t>
            </a:r>
            <a:r>
              <a:rPr lang="en-US" altLang="zh-TW" sz="3300" i="1" dirty="0">
                <a:latin typeface="Times New Roman" pitchFamily="18" charset="0"/>
              </a:rPr>
              <a:t>S</a:t>
            </a:r>
            <a:r>
              <a:rPr lang="en-US" altLang="zh-TW" sz="3300" i="1" baseline="-25000" dirty="0">
                <a:latin typeface="Times New Roman" pitchFamily="18" charset="0"/>
              </a:rPr>
              <a:t>2</a:t>
            </a:r>
            <a:r>
              <a:rPr lang="en-US" altLang="zh-TW" sz="3300" i="1" dirty="0">
                <a:latin typeface="Times New Roman" pitchFamily="18" charset="0"/>
              </a:rPr>
              <a:t>S</a:t>
            </a:r>
            <a:r>
              <a:rPr lang="en-US" altLang="zh-TW" sz="3300" i="1" baseline="-25000" dirty="0">
                <a:latin typeface="Times New Roman" pitchFamily="18" charset="0"/>
              </a:rPr>
              <a:t>3</a:t>
            </a:r>
            <a:r>
              <a:rPr lang="en-US" altLang="zh-TW" sz="3300" dirty="0">
                <a:latin typeface="Times New Roman" pitchFamily="18" charset="0"/>
              </a:rPr>
              <a:t>}, and the corresponding probability is</a:t>
            </a:r>
            <a:br>
              <a:rPr lang="en-US" altLang="zh-TW" sz="3300" dirty="0">
                <a:latin typeface="Times New Roman" pitchFamily="18" charset="0"/>
              </a:rPr>
            </a:br>
            <a:r>
              <a:rPr lang="en-US" altLang="zh-TW" sz="3300" i="1" dirty="0">
                <a:latin typeface="Times New Roman" pitchFamily="18" charset="0"/>
              </a:rPr>
              <a:t>P</a:t>
            </a:r>
            <a:r>
              <a:rPr lang="en-US" altLang="zh-TW" sz="3300" dirty="0">
                <a:latin typeface="Times New Roman" pitchFamily="18" charset="0"/>
              </a:rPr>
              <a:t>(</a:t>
            </a:r>
            <a:r>
              <a:rPr lang="en-US" altLang="zh-TW" sz="3300" b="1" dirty="0" err="1">
                <a:latin typeface="Times New Roman" pitchFamily="18" charset="0"/>
              </a:rPr>
              <a:t>O|</a:t>
            </a:r>
            <a:r>
              <a:rPr lang="en-US" altLang="zh-TW" sz="3300" b="1" i="1" dirty="0" err="1">
                <a:latin typeface="Times New Roman" pitchFamily="18" charset="0"/>
                <a:sym typeface="Symbol" pitchFamily="18" charset="2"/>
              </a:rPr>
              <a:t>λ</a:t>
            </a:r>
            <a:r>
              <a:rPr lang="en-US" altLang="zh-TW" sz="3300" dirty="0">
                <a:latin typeface="Times New Roman" pitchFamily="18" charset="0"/>
              </a:rPr>
              <a:t>)=</a:t>
            </a:r>
            <a:r>
              <a:rPr lang="en-US" altLang="zh-TW" sz="3300" i="1" dirty="0">
                <a:latin typeface="Times New Roman" pitchFamily="18" charset="0"/>
              </a:rPr>
              <a:t>P</a:t>
            </a:r>
            <a:r>
              <a:rPr lang="en-US" altLang="zh-TW" sz="3300" dirty="0">
                <a:latin typeface="Times New Roman" pitchFamily="18" charset="0"/>
              </a:rPr>
              <a:t>(</a:t>
            </a:r>
            <a:r>
              <a:rPr lang="en-US" altLang="zh-TW" sz="3300" i="1" dirty="0">
                <a:latin typeface="Times New Roman" pitchFamily="18" charset="0"/>
              </a:rPr>
              <a:t>q</a:t>
            </a:r>
            <a:r>
              <a:rPr lang="en-US" altLang="zh-TW" sz="3300" baseline="-25000" dirty="0">
                <a:latin typeface="Times New Roman" pitchFamily="18" charset="0"/>
              </a:rPr>
              <a:t>0</a:t>
            </a:r>
            <a:r>
              <a:rPr lang="en-US" altLang="zh-TW" sz="3300" dirty="0">
                <a:latin typeface="Times New Roman" pitchFamily="18" charset="0"/>
              </a:rPr>
              <a:t>=</a:t>
            </a:r>
            <a:r>
              <a:rPr lang="en-US" altLang="zh-TW" sz="3300" i="1" dirty="0">
                <a:latin typeface="Times New Roman" pitchFamily="18" charset="0"/>
              </a:rPr>
              <a:t>S</a:t>
            </a:r>
            <a:r>
              <a:rPr lang="en-US" altLang="zh-TW" sz="3300" i="1" baseline="-25000" dirty="0">
                <a:latin typeface="Times New Roman" pitchFamily="18" charset="0"/>
              </a:rPr>
              <a:t>3</a:t>
            </a:r>
            <a:r>
              <a:rPr lang="en-US" altLang="zh-TW" sz="3300" dirty="0">
                <a:latin typeface="Times New Roman" pitchFamily="18" charset="0"/>
              </a:rPr>
              <a:t>) </a:t>
            </a:r>
            <a:r>
              <a:rPr lang="en-US" altLang="zh-TW" sz="3300" i="1" dirty="0">
                <a:latin typeface="Times New Roman" pitchFamily="18" charset="0"/>
              </a:rPr>
              <a:t>P</a:t>
            </a:r>
            <a:r>
              <a:rPr lang="en-US" altLang="zh-TW" sz="3300" dirty="0">
                <a:latin typeface="Times New Roman" pitchFamily="18" charset="0"/>
              </a:rPr>
              <a:t>(</a:t>
            </a:r>
            <a:r>
              <a:rPr lang="en-US" altLang="zh-TW" sz="3300" i="1" dirty="0">
                <a:latin typeface="Times New Roman" pitchFamily="18" charset="0"/>
              </a:rPr>
              <a:t>S</a:t>
            </a:r>
            <a:r>
              <a:rPr lang="en-US" altLang="zh-TW" sz="3300" i="1" baseline="-25000" dirty="0">
                <a:latin typeface="Times New Roman" pitchFamily="18" charset="0"/>
              </a:rPr>
              <a:t>1</a:t>
            </a:r>
            <a:r>
              <a:rPr lang="en-US" altLang="zh-TW" sz="3300" i="1" dirty="0">
                <a:latin typeface="Times New Roman" pitchFamily="18" charset="0"/>
              </a:rPr>
              <a:t>|S</a:t>
            </a:r>
            <a:r>
              <a:rPr lang="en-US" altLang="zh-TW" sz="3300" i="1" baseline="-25000" dirty="0">
                <a:latin typeface="Times New Roman" pitchFamily="18" charset="0"/>
              </a:rPr>
              <a:t>3</a:t>
            </a:r>
            <a:r>
              <a:rPr lang="en-US" altLang="zh-TW" sz="3300" dirty="0">
                <a:latin typeface="Times New Roman" pitchFamily="18" charset="0"/>
              </a:rPr>
              <a:t>)</a:t>
            </a:r>
            <a:r>
              <a:rPr lang="en-US" altLang="zh-TW" sz="3300" i="1" dirty="0">
                <a:latin typeface="Times New Roman" pitchFamily="18" charset="0"/>
              </a:rPr>
              <a:t>P</a:t>
            </a:r>
            <a:r>
              <a:rPr lang="en-US" altLang="zh-TW" sz="3300" dirty="0">
                <a:latin typeface="Times New Roman" pitchFamily="18" charset="0"/>
              </a:rPr>
              <a:t>(</a:t>
            </a:r>
            <a:r>
              <a:rPr lang="en-US" altLang="zh-TW" sz="3300" i="1" dirty="0">
                <a:latin typeface="Times New Roman" pitchFamily="18" charset="0"/>
              </a:rPr>
              <a:t>S</a:t>
            </a:r>
            <a:r>
              <a:rPr lang="en-US" altLang="zh-TW" sz="3300" i="1" baseline="-25000" dirty="0">
                <a:latin typeface="Times New Roman" pitchFamily="18" charset="0"/>
              </a:rPr>
              <a:t>2</a:t>
            </a:r>
            <a:r>
              <a:rPr lang="en-US" altLang="zh-TW" sz="3300" i="1" dirty="0">
                <a:latin typeface="Times New Roman" pitchFamily="18" charset="0"/>
              </a:rPr>
              <a:t>|S</a:t>
            </a:r>
            <a:r>
              <a:rPr lang="en-US" altLang="zh-TW" sz="3300" i="1" baseline="-25000" dirty="0">
                <a:latin typeface="Times New Roman" pitchFamily="18" charset="0"/>
              </a:rPr>
              <a:t>1</a:t>
            </a:r>
            <a:r>
              <a:rPr lang="en-US" altLang="zh-TW" sz="3300" dirty="0">
                <a:latin typeface="Times New Roman" pitchFamily="18" charset="0"/>
              </a:rPr>
              <a:t>)</a:t>
            </a:r>
            <a:r>
              <a:rPr lang="en-US" altLang="zh-TW" sz="3300" i="1" dirty="0">
                <a:latin typeface="Times New Roman" pitchFamily="18" charset="0"/>
              </a:rPr>
              <a:t>P</a:t>
            </a:r>
            <a:r>
              <a:rPr lang="en-US" altLang="zh-TW" sz="3300" dirty="0">
                <a:latin typeface="Times New Roman" pitchFamily="18" charset="0"/>
              </a:rPr>
              <a:t>(</a:t>
            </a:r>
            <a:r>
              <a:rPr lang="en-US" altLang="zh-TW" sz="3300" i="1" dirty="0">
                <a:latin typeface="Times New Roman" pitchFamily="18" charset="0"/>
              </a:rPr>
              <a:t>S</a:t>
            </a:r>
            <a:r>
              <a:rPr lang="en-US" altLang="zh-TW" sz="3300" i="1" baseline="-25000" dirty="0">
                <a:latin typeface="Times New Roman" pitchFamily="18" charset="0"/>
              </a:rPr>
              <a:t>2</a:t>
            </a:r>
            <a:r>
              <a:rPr lang="en-US" altLang="zh-TW" sz="3300" i="1" dirty="0">
                <a:latin typeface="Times New Roman" pitchFamily="18" charset="0"/>
              </a:rPr>
              <a:t>|S</a:t>
            </a:r>
            <a:r>
              <a:rPr lang="en-US" altLang="zh-TW" sz="3300" i="1" baseline="-25000" dirty="0">
                <a:latin typeface="Times New Roman" pitchFamily="18" charset="0"/>
              </a:rPr>
              <a:t>2</a:t>
            </a:r>
            <a:r>
              <a:rPr lang="en-US" altLang="zh-TW" sz="3300" dirty="0">
                <a:latin typeface="Times New Roman" pitchFamily="18" charset="0"/>
              </a:rPr>
              <a:t>)</a:t>
            </a:r>
            <a:r>
              <a:rPr lang="en-US" altLang="zh-TW" sz="3300" i="1" dirty="0">
                <a:latin typeface="Times New Roman" pitchFamily="18" charset="0"/>
              </a:rPr>
              <a:t>P</a:t>
            </a:r>
            <a:r>
              <a:rPr lang="en-US" altLang="zh-TW" sz="3300" dirty="0">
                <a:latin typeface="Times New Roman" pitchFamily="18" charset="0"/>
              </a:rPr>
              <a:t>(</a:t>
            </a:r>
            <a:r>
              <a:rPr lang="en-US" altLang="zh-TW" sz="3300" i="1" dirty="0">
                <a:latin typeface="Times New Roman" pitchFamily="18" charset="0"/>
              </a:rPr>
              <a:t>S</a:t>
            </a:r>
            <a:r>
              <a:rPr lang="en-US" altLang="zh-TW" sz="3300" i="1" baseline="-25000" dirty="0">
                <a:latin typeface="Times New Roman" pitchFamily="18" charset="0"/>
              </a:rPr>
              <a:t>3</a:t>
            </a:r>
            <a:r>
              <a:rPr lang="en-US" altLang="zh-TW" sz="3300" i="1" dirty="0">
                <a:latin typeface="Times New Roman" pitchFamily="18" charset="0"/>
              </a:rPr>
              <a:t>|S</a:t>
            </a:r>
            <a:r>
              <a:rPr lang="en-US" altLang="zh-TW" sz="3300" i="1" baseline="-25000" dirty="0">
                <a:latin typeface="Times New Roman" pitchFamily="18" charset="0"/>
              </a:rPr>
              <a:t>2</a:t>
            </a:r>
            <a:r>
              <a:rPr lang="en-US" altLang="zh-TW" sz="3300" dirty="0">
                <a:latin typeface="Times New Roman" pitchFamily="18" charset="0"/>
              </a:rPr>
              <a:t>)</a:t>
            </a:r>
            <a:r>
              <a:rPr lang="en-US" altLang="zh-TW" sz="3300" i="1" dirty="0">
                <a:latin typeface="Times New Roman" pitchFamily="18" charset="0"/>
              </a:rPr>
              <a:t>P</a:t>
            </a:r>
            <a:r>
              <a:rPr lang="en-US" altLang="zh-TW" sz="3300" dirty="0">
                <a:latin typeface="Times New Roman" pitchFamily="18" charset="0"/>
              </a:rPr>
              <a:t>(</a:t>
            </a:r>
            <a:r>
              <a:rPr lang="en-US" altLang="zh-TW" sz="3300" i="1" dirty="0">
                <a:latin typeface="Times New Roman" pitchFamily="18" charset="0"/>
              </a:rPr>
              <a:t>S</a:t>
            </a:r>
            <a:r>
              <a:rPr lang="en-US" altLang="zh-TW" sz="3300" i="1" baseline="-25000" dirty="0">
                <a:latin typeface="Times New Roman" pitchFamily="18" charset="0"/>
              </a:rPr>
              <a:t>1</a:t>
            </a:r>
            <a:r>
              <a:rPr lang="en-US" altLang="zh-TW" sz="3300" i="1" dirty="0">
                <a:latin typeface="Times New Roman" pitchFamily="18" charset="0"/>
              </a:rPr>
              <a:t>|S</a:t>
            </a:r>
            <a:r>
              <a:rPr lang="en-US" altLang="zh-TW" sz="3300" i="1" baseline="-25000" dirty="0">
                <a:latin typeface="Times New Roman" pitchFamily="18" charset="0"/>
              </a:rPr>
              <a:t>3</a:t>
            </a:r>
            <a:r>
              <a:rPr lang="en-US" altLang="zh-TW" sz="3300" dirty="0">
                <a:latin typeface="Times New Roman" pitchFamily="18" charset="0"/>
              </a:rPr>
              <a:t>)</a:t>
            </a:r>
            <a:r>
              <a:rPr lang="en-US" altLang="zh-TW" sz="3300" i="1" dirty="0">
                <a:latin typeface="Times New Roman" pitchFamily="18" charset="0"/>
              </a:rPr>
              <a:t>P</a:t>
            </a:r>
            <a:r>
              <a:rPr lang="en-US" altLang="zh-TW" sz="3300" dirty="0">
                <a:latin typeface="Times New Roman" pitchFamily="18" charset="0"/>
              </a:rPr>
              <a:t>(</a:t>
            </a:r>
            <a:r>
              <a:rPr lang="en-US" altLang="zh-TW" sz="3300" i="1" dirty="0">
                <a:latin typeface="Times New Roman" pitchFamily="18" charset="0"/>
              </a:rPr>
              <a:t>S</a:t>
            </a:r>
            <a:r>
              <a:rPr lang="en-US" altLang="zh-TW" sz="3300" i="1" baseline="-25000" dirty="0">
                <a:latin typeface="Times New Roman" pitchFamily="18" charset="0"/>
              </a:rPr>
              <a:t>2</a:t>
            </a:r>
            <a:r>
              <a:rPr lang="en-US" altLang="zh-TW" sz="3300" i="1" dirty="0">
                <a:latin typeface="Times New Roman" pitchFamily="18" charset="0"/>
              </a:rPr>
              <a:t>|S</a:t>
            </a:r>
            <a:r>
              <a:rPr lang="en-US" altLang="zh-TW" sz="3300" i="1" baseline="-25000" dirty="0">
                <a:latin typeface="Times New Roman" pitchFamily="18" charset="0"/>
              </a:rPr>
              <a:t>1</a:t>
            </a:r>
            <a:r>
              <a:rPr lang="en-US" altLang="zh-TW" sz="3300" dirty="0">
                <a:latin typeface="Times New Roman" pitchFamily="18" charset="0"/>
              </a:rPr>
              <a:t>)</a:t>
            </a:r>
            <a:r>
              <a:rPr lang="en-US" altLang="zh-TW" sz="3300" i="1" dirty="0">
                <a:latin typeface="Times New Roman" pitchFamily="18" charset="0"/>
              </a:rPr>
              <a:t>P</a:t>
            </a:r>
            <a:r>
              <a:rPr lang="en-US" altLang="zh-TW" sz="3300" dirty="0">
                <a:latin typeface="Times New Roman" pitchFamily="18" charset="0"/>
              </a:rPr>
              <a:t>(</a:t>
            </a:r>
            <a:r>
              <a:rPr lang="en-US" altLang="zh-TW" sz="3300" i="1" dirty="0">
                <a:latin typeface="Times New Roman" pitchFamily="18" charset="0"/>
              </a:rPr>
              <a:t>S</a:t>
            </a:r>
            <a:r>
              <a:rPr lang="en-US" altLang="zh-TW" sz="3300" i="1" baseline="-25000" dirty="0">
                <a:latin typeface="Times New Roman" pitchFamily="18" charset="0"/>
              </a:rPr>
              <a:t>3</a:t>
            </a:r>
            <a:r>
              <a:rPr lang="en-US" altLang="zh-TW" sz="3300" i="1" dirty="0">
                <a:latin typeface="Times New Roman" pitchFamily="18" charset="0"/>
              </a:rPr>
              <a:t>|S</a:t>
            </a:r>
            <a:r>
              <a:rPr lang="en-US" altLang="zh-TW" sz="3300" i="1" baseline="-25000" dirty="0">
                <a:latin typeface="Times New Roman" pitchFamily="18" charset="0"/>
              </a:rPr>
              <a:t>2</a:t>
            </a:r>
            <a:r>
              <a:rPr lang="en-US" altLang="zh-TW" sz="3300" dirty="0">
                <a:latin typeface="Times New Roman" pitchFamily="18" charset="0"/>
              </a:rPr>
              <a:t>)</a:t>
            </a:r>
            <a:br>
              <a:rPr lang="en-US" altLang="zh-TW" sz="3300" dirty="0">
                <a:latin typeface="Times New Roman" pitchFamily="18" charset="0"/>
              </a:rPr>
            </a:br>
            <a:r>
              <a:rPr lang="en-US" altLang="zh-TW" sz="3300" dirty="0">
                <a:latin typeface="Times New Roman" pitchFamily="18" charset="0"/>
              </a:rPr>
              <a:t>        =0.1</a:t>
            </a:r>
            <a:r>
              <a:rPr lang="en-US" altLang="zh-TW" sz="3300" dirty="0">
                <a:latin typeface="Times New Roman" pitchFamily="18" charset="0"/>
                <a:sym typeface="Wingdings 2" pitchFamily="18" charset="2"/>
              </a:rPr>
              <a:t></a:t>
            </a:r>
            <a:r>
              <a:rPr lang="en-US" altLang="zh-TW" sz="3300" dirty="0">
                <a:latin typeface="Times New Roman" pitchFamily="18" charset="0"/>
              </a:rPr>
              <a:t>0.3</a:t>
            </a:r>
            <a:r>
              <a:rPr lang="en-US" altLang="zh-TW" sz="3300" dirty="0">
                <a:latin typeface="Times New Roman" pitchFamily="18" charset="0"/>
                <a:sym typeface="Wingdings 2" pitchFamily="18" charset="2"/>
              </a:rPr>
              <a:t></a:t>
            </a:r>
            <a:r>
              <a:rPr lang="en-US" altLang="zh-TW" sz="3300" dirty="0">
                <a:latin typeface="Times New Roman" pitchFamily="18" charset="0"/>
              </a:rPr>
              <a:t>0.3</a:t>
            </a:r>
            <a:r>
              <a:rPr lang="en-US" altLang="zh-TW" sz="3300" dirty="0">
                <a:latin typeface="Times New Roman" pitchFamily="18" charset="0"/>
                <a:sym typeface="Wingdings 2" pitchFamily="18" charset="2"/>
              </a:rPr>
              <a:t></a:t>
            </a:r>
            <a:r>
              <a:rPr lang="en-US" altLang="zh-TW" sz="3300" dirty="0">
                <a:latin typeface="Times New Roman" pitchFamily="18" charset="0"/>
              </a:rPr>
              <a:t>0.7</a:t>
            </a:r>
            <a:r>
              <a:rPr lang="en-US" altLang="zh-TW" sz="3300" dirty="0">
                <a:latin typeface="Times New Roman" pitchFamily="18" charset="0"/>
                <a:sym typeface="Wingdings 2" pitchFamily="18" charset="2"/>
              </a:rPr>
              <a:t></a:t>
            </a:r>
            <a:r>
              <a:rPr lang="en-US" altLang="zh-TW" sz="3300" dirty="0">
                <a:latin typeface="Times New Roman" pitchFamily="18" charset="0"/>
              </a:rPr>
              <a:t>0.2</a:t>
            </a:r>
            <a:r>
              <a:rPr lang="en-US" altLang="zh-TW" sz="3300" dirty="0">
                <a:latin typeface="Times New Roman" pitchFamily="18" charset="0"/>
                <a:sym typeface="Wingdings 2" pitchFamily="18" charset="2"/>
              </a:rPr>
              <a:t></a:t>
            </a:r>
            <a:r>
              <a:rPr lang="en-US" altLang="zh-TW" sz="3300" dirty="0">
                <a:latin typeface="Times New Roman" pitchFamily="18" charset="0"/>
              </a:rPr>
              <a:t>0.3</a:t>
            </a:r>
            <a:r>
              <a:rPr lang="en-US" altLang="zh-TW" sz="3300" dirty="0">
                <a:latin typeface="Times New Roman" pitchFamily="18" charset="0"/>
                <a:sym typeface="Wingdings 2" pitchFamily="18" charset="2"/>
              </a:rPr>
              <a:t></a:t>
            </a:r>
            <a:r>
              <a:rPr lang="en-US" altLang="zh-TW" sz="3300" dirty="0">
                <a:latin typeface="Times New Roman" pitchFamily="18" charset="0"/>
              </a:rPr>
              <a:t>0.3</a:t>
            </a:r>
            <a:r>
              <a:rPr lang="en-US" altLang="zh-TW" sz="3300" dirty="0">
                <a:latin typeface="Times New Roman" pitchFamily="18" charset="0"/>
                <a:sym typeface="Wingdings 2" pitchFamily="18" charset="2"/>
              </a:rPr>
              <a:t></a:t>
            </a:r>
            <a:r>
              <a:rPr lang="en-US" altLang="zh-TW" sz="3300" dirty="0">
                <a:latin typeface="Times New Roman" pitchFamily="18" charset="0"/>
              </a:rPr>
              <a:t>0.2=0.00002268</a:t>
            </a:r>
          </a:p>
        </p:txBody>
      </p:sp>
      <p:graphicFrame>
        <p:nvGraphicFramePr>
          <p:cNvPr id="3076" name="Object 5"/>
          <p:cNvGraphicFramePr>
            <a:graphicFrameLocks noChangeAspect="1"/>
          </p:cNvGraphicFramePr>
          <p:nvPr/>
        </p:nvGraphicFramePr>
        <p:xfrm>
          <a:off x="4457700" y="4229896"/>
          <a:ext cx="3524250" cy="255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3" imgW="1193800" imgH="863600" progId="Equation.3">
                  <p:embed/>
                </p:oleObj>
              </mc:Choice>
              <mc:Fallback>
                <p:oleObj name="Equation" r:id="rId3" imgW="11938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4229896"/>
                        <a:ext cx="3524250" cy="2550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9601203" y="2058194"/>
            <a:ext cx="5756168" cy="4373183"/>
            <a:chOff x="6400801" y="1371600"/>
            <a:chExt cx="3837445" cy="2915455"/>
          </a:xfrm>
        </p:grpSpPr>
        <p:sp>
          <p:nvSpPr>
            <p:cNvPr id="3077" name="Oval 6"/>
            <p:cNvSpPr>
              <a:spLocks noChangeArrowheads="1"/>
            </p:cNvSpPr>
            <p:nvPr/>
          </p:nvSpPr>
          <p:spPr bwMode="auto">
            <a:xfrm>
              <a:off x="7277100" y="3124200"/>
              <a:ext cx="381000" cy="3810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4050"/>
                <a:t>s</a:t>
              </a:r>
              <a:r>
                <a:rPr lang="en-US" altLang="zh-TW" sz="4050" baseline="-25000"/>
                <a:t>2</a:t>
              </a:r>
            </a:p>
          </p:txBody>
        </p:sp>
        <p:sp>
          <p:nvSpPr>
            <p:cNvPr id="3078" name="Oval 7"/>
            <p:cNvSpPr>
              <a:spLocks noChangeArrowheads="1"/>
            </p:cNvSpPr>
            <p:nvPr/>
          </p:nvSpPr>
          <p:spPr bwMode="auto">
            <a:xfrm>
              <a:off x="9105900" y="3124200"/>
              <a:ext cx="381000" cy="3810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4050"/>
                <a:t>s</a:t>
              </a:r>
              <a:r>
                <a:rPr lang="en-US" altLang="zh-TW" sz="4050" baseline="-25000"/>
                <a:t>3</a:t>
              </a:r>
            </a:p>
          </p:txBody>
        </p:sp>
        <p:sp>
          <p:nvSpPr>
            <p:cNvPr id="3079" name="Line 8"/>
            <p:cNvSpPr>
              <a:spLocks noChangeShapeType="1"/>
            </p:cNvSpPr>
            <p:nvPr/>
          </p:nvSpPr>
          <p:spPr bwMode="auto">
            <a:xfrm flipH="1">
              <a:off x="7543800" y="2514600"/>
              <a:ext cx="685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3080" name="Line 9"/>
            <p:cNvSpPr>
              <a:spLocks noChangeShapeType="1"/>
            </p:cNvSpPr>
            <p:nvPr/>
          </p:nvSpPr>
          <p:spPr bwMode="auto">
            <a:xfrm flipV="1">
              <a:off x="7658100" y="2514600"/>
              <a:ext cx="762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3081" name="Line 10"/>
            <p:cNvSpPr>
              <a:spLocks noChangeShapeType="1"/>
            </p:cNvSpPr>
            <p:nvPr/>
          </p:nvSpPr>
          <p:spPr bwMode="auto">
            <a:xfrm>
              <a:off x="7645400" y="3327400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3082" name="Line 11"/>
            <p:cNvSpPr>
              <a:spLocks noChangeShapeType="1"/>
            </p:cNvSpPr>
            <p:nvPr/>
          </p:nvSpPr>
          <p:spPr bwMode="auto">
            <a:xfrm flipH="1">
              <a:off x="7594600" y="3429000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3083" name="Line 12"/>
            <p:cNvSpPr>
              <a:spLocks noChangeShapeType="1"/>
            </p:cNvSpPr>
            <p:nvPr/>
          </p:nvSpPr>
          <p:spPr bwMode="auto">
            <a:xfrm>
              <a:off x="8420100" y="2590800"/>
              <a:ext cx="685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3084" name="Line 13"/>
            <p:cNvSpPr>
              <a:spLocks noChangeShapeType="1"/>
            </p:cNvSpPr>
            <p:nvPr/>
          </p:nvSpPr>
          <p:spPr bwMode="auto">
            <a:xfrm flipH="1" flipV="1">
              <a:off x="8496300" y="2438400"/>
              <a:ext cx="762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3085" name="Arc 14"/>
            <p:cNvSpPr>
              <a:spLocks/>
            </p:cNvSpPr>
            <p:nvPr/>
          </p:nvSpPr>
          <p:spPr bwMode="auto">
            <a:xfrm flipV="1">
              <a:off x="8115301" y="1676400"/>
              <a:ext cx="531813" cy="457200"/>
            </a:xfrm>
            <a:custGeom>
              <a:avLst/>
              <a:gdLst>
                <a:gd name="T0" fmla="*/ 2147483647 w 43200"/>
                <a:gd name="T1" fmla="*/ 0 h 43200"/>
                <a:gd name="T2" fmla="*/ 2147483647 w 43200"/>
                <a:gd name="T3" fmla="*/ 2147483647 h 43200"/>
                <a:gd name="T4" fmla="*/ 2147483647 w 43200"/>
                <a:gd name="T5" fmla="*/ 2147483647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041"/>
                    <a:pt x="7632" y="2030"/>
                    <a:pt x="18047" y="294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041"/>
                    <a:pt x="7632" y="2030"/>
                    <a:pt x="18047" y="294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TW" altLang="en-US" sz="4050"/>
            </a:p>
          </p:txBody>
        </p:sp>
        <p:sp>
          <p:nvSpPr>
            <p:cNvPr id="3086" name="Arc 15"/>
            <p:cNvSpPr>
              <a:spLocks/>
            </p:cNvSpPr>
            <p:nvPr/>
          </p:nvSpPr>
          <p:spPr bwMode="auto">
            <a:xfrm rot="3913781" flipV="1">
              <a:off x="9411494" y="2971007"/>
              <a:ext cx="531813" cy="457200"/>
            </a:xfrm>
            <a:custGeom>
              <a:avLst/>
              <a:gdLst>
                <a:gd name="T0" fmla="*/ 2147483647 w 43200"/>
                <a:gd name="T1" fmla="*/ 0 h 43200"/>
                <a:gd name="T2" fmla="*/ 2147483647 w 43200"/>
                <a:gd name="T3" fmla="*/ 2147483647 h 43200"/>
                <a:gd name="T4" fmla="*/ 2147483647 w 43200"/>
                <a:gd name="T5" fmla="*/ 2147483647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041"/>
                    <a:pt x="7632" y="2030"/>
                    <a:pt x="18047" y="294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041"/>
                    <a:pt x="7632" y="2030"/>
                    <a:pt x="18047" y="294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4050"/>
            </a:p>
          </p:txBody>
        </p:sp>
        <p:sp>
          <p:nvSpPr>
            <p:cNvPr id="3087" name="Arc 16"/>
            <p:cNvSpPr>
              <a:spLocks/>
            </p:cNvSpPr>
            <p:nvPr/>
          </p:nvSpPr>
          <p:spPr bwMode="auto">
            <a:xfrm rot="16773843" flipV="1">
              <a:off x="6819900" y="3048000"/>
              <a:ext cx="533400" cy="457200"/>
            </a:xfrm>
            <a:custGeom>
              <a:avLst/>
              <a:gdLst>
                <a:gd name="T0" fmla="*/ 2147483647 w 43200"/>
                <a:gd name="T1" fmla="*/ 0 h 43200"/>
                <a:gd name="T2" fmla="*/ 2147483647 w 43200"/>
                <a:gd name="T3" fmla="*/ 2147483647 h 43200"/>
                <a:gd name="T4" fmla="*/ 2147483647 w 43200"/>
                <a:gd name="T5" fmla="*/ 2147483647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041"/>
                    <a:pt x="7632" y="2030"/>
                    <a:pt x="18047" y="294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041"/>
                    <a:pt x="7632" y="2030"/>
                    <a:pt x="18047" y="294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4050"/>
            </a:p>
          </p:txBody>
        </p:sp>
        <p:sp>
          <p:nvSpPr>
            <p:cNvPr id="3088" name="AutoShape 17"/>
            <p:cNvSpPr>
              <a:spLocks noChangeArrowheads="1"/>
            </p:cNvSpPr>
            <p:nvPr/>
          </p:nvSpPr>
          <p:spPr bwMode="auto">
            <a:xfrm>
              <a:off x="8648700" y="2286000"/>
              <a:ext cx="304800" cy="152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folHlink">
                <a:alpha val="2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 sz="4050"/>
            </a:p>
          </p:txBody>
        </p:sp>
        <p:sp>
          <p:nvSpPr>
            <p:cNvPr id="3089" name="Text Box 18"/>
            <p:cNvSpPr txBox="1">
              <a:spLocks noChangeArrowheads="1"/>
            </p:cNvSpPr>
            <p:nvPr/>
          </p:nvSpPr>
          <p:spPr bwMode="auto">
            <a:xfrm>
              <a:off x="8861425" y="2170113"/>
              <a:ext cx="373179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4050" b="1"/>
                <a:t>A</a:t>
              </a:r>
            </a:p>
          </p:txBody>
        </p:sp>
        <p:sp>
          <p:nvSpPr>
            <p:cNvPr id="3090" name="AutoShape 19"/>
            <p:cNvSpPr>
              <a:spLocks noChangeArrowheads="1"/>
            </p:cNvSpPr>
            <p:nvPr/>
          </p:nvSpPr>
          <p:spPr bwMode="auto">
            <a:xfrm>
              <a:off x="7429500" y="3581400"/>
              <a:ext cx="152400" cy="228600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folHlink">
                <a:alpha val="2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 sz="4050"/>
            </a:p>
          </p:txBody>
        </p:sp>
        <p:sp>
          <p:nvSpPr>
            <p:cNvPr id="3091" name="AutoShape 20"/>
            <p:cNvSpPr>
              <a:spLocks noChangeArrowheads="1"/>
            </p:cNvSpPr>
            <p:nvPr/>
          </p:nvSpPr>
          <p:spPr bwMode="auto">
            <a:xfrm>
              <a:off x="9258300" y="3581400"/>
              <a:ext cx="152400" cy="228600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folHlink">
                <a:alpha val="2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 sz="4050"/>
            </a:p>
          </p:txBody>
        </p:sp>
        <p:sp>
          <p:nvSpPr>
            <p:cNvPr id="3092" name="Text Box 21"/>
            <p:cNvSpPr txBox="1">
              <a:spLocks noChangeArrowheads="1"/>
            </p:cNvSpPr>
            <p:nvPr/>
          </p:nvSpPr>
          <p:spPr bwMode="auto">
            <a:xfrm>
              <a:off x="7353300" y="3810001"/>
              <a:ext cx="373179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4050" b="1"/>
                <a:t>B</a:t>
              </a:r>
            </a:p>
          </p:txBody>
        </p:sp>
        <p:sp>
          <p:nvSpPr>
            <p:cNvPr id="3093" name="Text Box 22"/>
            <p:cNvSpPr txBox="1">
              <a:spLocks noChangeArrowheads="1"/>
            </p:cNvSpPr>
            <p:nvPr/>
          </p:nvSpPr>
          <p:spPr bwMode="auto">
            <a:xfrm>
              <a:off x="9166225" y="3770313"/>
              <a:ext cx="373179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4050" b="1"/>
                <a:t>C</a:t>
              </a:r>
            </a:p>
          </p:txBody>
        </p:sp>
        <p:sp>
          <p:nvSpPr>
            <p:cNvPr id="3094" name="Text Box 23"/>
            <p:cNvSpPr txBox="1">
              <a:spLocks noChangeArrowheads="1"/>
            </p:cNvSpPr>
            <p:nvPr/>
          </p:nvSpPr>
          <p:spPr bwMode="auto">
            <a:xfrm>
              <a:off x="8153401" y="1371600"/>
              <a:ext cx="40844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400"/>
                <a:t>0.6</a:t>
              </a:r>
            </a:p>
          </p:txBody>
        </p:sp>
        <p:sp>
          <p:nvSpPr>
            <p:cNvPr id="3095" name="Text Box 24"/>
            <p:cNvSpPr txBox="1">
              <a:spLocks noChangeArrowheads="1"/>
            </p:cNvSpPr>
            <p:nvPr/>
          </p:nvSpPr>
          <p:spPr bwMode="auto">
            <a:xfrm>
              <a:off x="6400801" y="3124200"/>
              <a:ext cx="40844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400" dirty="0"/>
                <a:t>0.7</a:t>
              </a:r>
            </a:p>
          </p:txBody>
        </p:sp>
        <p:sp>
          <p:nvSpPr>
            <p:cNvPr id="3096" name="Text Box 25"/>
            <p:cNvSpPr txBox="1">
              <a:spLocks noChangeArrowheads="1"/>
            </p:cNvSpPr>
            <p:nvPr/>
          </p:nvSpPr>
          <p:spPr bwMode="auto">
            <a:xfrm>
              <a:off x="7543801" y="2590800"/>
              <a:ext cx="40844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400"/>
                <a:t>0.3</a:t>
              </a:r>
            </a:p>
          </p:txBody>
        </p:sp>
        <p:sp>
          <p:nvSpPr>
            <p:cNvPr id="3097" name="Text Box 26"/>
            <p:cNvSpPr txBox="1">
              <a:spLocks noChangeArrowheads="1"/>
            </p:cNvSpPr>
            <p:nvPr/>
          </p:nvSpPr>
          <p:spPr bwMode="auto">
            <a:xfrm>
              <a:off x="7924801" y="2819400"/>
              <a:ext cx="40844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400"/>
                <a:t>0.3</a:t>
              </a:r>
            </a:p>
          </p:txBody>
        </p:sp>
        <p:sp>
          <p:nvSpPr>
            <p:cNvPr id="3098" name="Text Box 27"/>
            <p:cNvSpPr txBox="1">
              <a:spLocks noChangeArrowheads="1"/>
            </p:cNvSpPr>
            <p:nvPr/>
          </p:nvSpPr>
          <p:spPr bwMode="auto">
            <a:xfrm>
              <a:off x="8153401" y="3429000"/>
              <a:ext cx="40844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400"/>
                <a:t>0.2</a:t>
              </a:r>
            </a:p>
          </p:txBody>
        </p:sp>
        <p:sp>
          <p:nvSpPr>
            <p:cNvPr id="3099" name="Text Box 28"/>
            <p:cNvSpPr txBox="1">
              <a:spLocks noChangeArrowheads="1"/>
            </p:cNvSpPr>
            <p:nvPr/>
          </p:nvSpPr>
          <p:spPr bwMode="auto">
            <a:xfrm>
              <a:off x="8077201" y="3048000"/>
              <a:ext cx="40844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400"/>
                <a:t>0.2</a:t>
              </a:r>
            </a:p>
          </p:txBody>
        </p:sp>
        <p:sp>
          <p:nvSpPr>
            <p:cNvPr id="3100" name="Text Box 29"/>
            <p:cNvSpPr txBox="1">
              <a:spLocks noChangeArrowheads="1"/>
            </p:cNvSpPr>
            <p:nvPr/>
          </p:nvSpPr>
          <p:spPr bwMode="auto">
            <a:xfrm>
              <a:off x="8458201" y="2819400"/>
              <a:ext cx="40844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400"/>
                <a:t>0.1</a:t>
              </a:r>
            </a:p>
          </p:txBody>
        </p:sp>
        <p:sp>
          <p:nvSpPr>
            <p:cNvPr id="3101" name="Text Box 30"/>
            <p:cNvSpPr txBox="1">
              <a:spLocks noChangeArrowheads="1"/>
            </p:cNvSpPr>
            <p:nvPr/>
          </p:nvSpPr>
          <p:spPr bwMode="auto">
            <a:xfrm>
              <a:off x="8839201" y="2590800"/>
              <a:ext cx="40844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400"/>
                <a:t>0.3</a:t>
              </a:r>
            </a:p>
          </p:txBody>
        </p:sp>
        <p:sp>
          <p:nvSpPr>
            <p:cNvPr id="3102" name="Text Box 31"/>
            <p:cNvSpPr txBox="1">
              <a:spLocks noChangeArrowheads="1"/>
            </p:cNvSpPr>
            <p:nvPr/>
          </p:nvSpPr>
          <p:spPr bwMode="auto">
            <a:xfrm>
              <a:off x="9829801" y="3048000"/>
              <a:ext cx="40844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400"/>
                <a:t>0.7</a:t>
              </a:r>
            </a:p>
          </p:txBody>
        </p:sp>
        <p:sp>
          <p:nvSpPr>
            <p:cNvPr id="3103" name="Oval 32"/>
            <p:cNvSpPr>
              <a:spLocks noChangeArrowheads="1"/>
            </p:cNvSpPr>
            <p:nvPr/>
          </p:nvSpPr>
          <p:spPr bwMode="auto">
            <a:xfrm>
              <a:off x="8191500" y="2133600"/>
              <a:ext cx="381000" cy="3810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4050"/>
                <a:t>s</a:t>
              </a:r>
              <a:r>
                <a:rPr lang="en-US" altLang="zh-TW" sz="4050" baseline="-25000"/>
                <a:t>1</a:t>
              </a:r>
            </a:p>
          </p:txBody>
        </p:sp>
      </p:grpSp>
      <p:sp>
        <p:nvSpPr>
          <p:cNvPr id="3104" name="Line 33"/>
          <p:cNvSpPr>
            <a:spLocks noChangeShapeType="1"/>
          </p:cNvSpPr>
          <p:nvPr/>
        </p:nvSpPr>
        <p:spPr bwMode="auto">
          <a:xfrm>
            <a:off x="2286000" y="1148557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pic>
        <p:nvPicPr>
          <p:cNvPr id="34" name="Picture 33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4679" y="5584457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4607722" y="186532"/>
          <a:ext cx="9377363" cy="993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Document" r:id="rId4" imgW="6952074" imgH="7355622" progId="Word.Document.8">
                  <p:embed/>
                </p:oleObj>
              </mc:Choice>
              <mc:Fallback>
                <p:oleObj name="Document" r:id="rId4" imgW="6952074" imgH="73556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7722" y="186532"/>
                        <a:ext cx="9377363" cy="993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32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>
            <p:extLst/>
          </p:nvPr>
        </p:nvGraphicFramePr>
        <p:xfrm>
          <a:off x="3314700" y="179391"/>
          <a:ext cx="11620500" cy="981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Document" r:id="rId4" imgW="9545777" imgH="8075333" progId="Word.Document.8">
                  <p:embed/>
                </p:oleObj>
              </mc:Choice>
              <mc:Fallback>
                <p:oleObj name="Document" r:id="rId4" imgW="9545777" imgH="80753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179391"/>
                        <a:ext cx="11620500" cy="981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471" y="4473900"/>
            <a:ext cx="6600825" cy="2614613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5915" y="6527368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0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物件 1"/>
          <p:cNvGraphicFramePr>
            <a:graphicFrameLocks noChangeAspect="1"/>
          </p:cNvGraphicFramePr>
          <p:nvPr>
            <p:extLst/>
          </p:nvPr>
        </p:nvGraphicFramePr>
        <p:xfrm>
          <a:off x="4857752" y="172246"/>
          <a:ext cx="9282113" cy="996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Document" r:id="rId4" imgW="6587464" imgH="7064720" progId="Word.Document.8">
                  <p:embed/>
                </p:oleObj>
              </mc:Choice>
              <mc:Fallback>
                <p:oleObj name="Document" r:id="rId4" imgW="6587464" imgH="70647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172246"/>
                        <a:ext cx="9282113" cy="996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455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文字方塊 4"/>
          <p:cNvSpPr txBox="1">
            <a:spLocks noChangeArrowheads="1"/>
          </p:cNvSpPr>
          <p:nvPr/>
        </p:nvSpPr>
        <p:spPr bwMode="auto">
          <a:xfrm>
            <a:off x="2879935" y="284166"/>
            <a:ext cx="42530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8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 Problem 3</a:t>
            </a:r>
            <a:endParaRPr lang="zh-TW" altLang="en-US" sz="48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/>
          </p:nvPr>
        </p:nvGraphicFramePr>
        <p:xfrm>
          <a:off x="3133725" y="1539082"/>
          <a:ext cx="5648325" cy="4469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方程式" r:id="rId3" imgW="1638000" imgH="1295280" progId="Equation.3">
                  <p:embed/>
                </p:oleObj>
              </mc:Choice>
              <mc:Fallback>
                <p:oleObj name="方程式" r:id="rId3" imgW="1638000" imgH="1295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3725" y="1539082"/>
                        <a:ext cx="5648325" cy="4469607"/>
                      </a:xfrm>
                      <a:prstGeom prst="rect">
                        <a:avLst/>
                      </a:prstGeom>
                      <a:ln w="19050"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9684060" y="1539793"/>
                <a:ext cx="5740200" cy="4471200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TW" altLang="en-US" sz="3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3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33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33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3300" i="1">
                              <a:latin typeface="Cambria Math"/>
                            </a:rPr>
                            <m:t>𝑥</m:t>
                          </m:r>
                        </m:e>
                      </m:nary>
                      <m:r>
                        <a:rPr lang="en-US" altLang="zh-TW" sz="3300" i="1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3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3300" i="1">
                              <a:latin typeface="Cambria Math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3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TW" sz="3300" i="1">
                          <a:latin typeface="Cambria Math"/>
                        </a:rPr>
                        <m:t> </m:t>
                      </m:r>
                      <m:r>
                        <a:rPr lang="en-US" altLang="zh-TW" sz="3300" i="1">
                          <a:latin typeface="Cambria Math"/>
                        </a:rPr>
                        <m:t>𝑑𝑥</m:t>
                      </m:r>
                      <m:r>
                        <a:rPr lang="en-US" altLang="zh-TW" sz="3300" i="1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3300" i="1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altLang="zh-TW" sz="3300" dirty="0"/>
              </a:p>
              <a:p>
                <a:endParaRPr lang="en-US" altLang="zh-TW" sz="3300" dirty="0"/>
              </a:p>
              <a:p>
                <a:endParaRPr lang="en-US" altLang="zh-TW" sz="3300" dirty="0"/>
              </a:p>
              <a:p>
                <a:endParaRPr lang="en-US" altLang="zh-TW" sz="33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TW" altLang="en-US" sz="3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3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33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33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3300" i="1"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TW" sz="3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300" i="1">
                                  <a:latin typeface="Cambria Math"/>
                                </a:rPr>
                                <m:t> (</m:t>
                              </m:r>
                              <m:r>
                                <a:rPr lang="en-US" altLang="zh-TW" sz="33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TW" sz="3300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TW" sz="33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33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zh-TW" sz="33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33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TW" sz="3300" i="1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3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3300" i="1">
                              <a:latin typeface="Cambria Math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3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TW" sz="3300" i="1">
                          <a:latin typeface="Cambria Math"/>
                        </a:rPr>
                        <m:t> </m:t>
                      </m:r>
                      <m:r>
                        <a:rPr lang="en-US" altLang="zh-TW" sz="3300" i="1">
                          <a:latin typeface="Cambria Math"/>
                        </a:rPr>
                        <m:t>𝑑𝑥</m:t>
                      </m:r>
                      <m:r>
                        <a:rPr lang="en-US" altLang="zh-TW" sz="33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zh-TW" altLang="zh-TW" sz="3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36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3600" i="1">
                              <a:latin typeface="Cambria Math"/>
                            </a:rPr>
                            <m:t>𝑥</m:t>
                          </m:r>
                        </m:sub>
                        <m:sup>
                          <m:r>
                            <a:rPr lang="en-US" altLang="zh-TW" sz="3600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TW" sz="33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1025999"/>
                <a:ext cx="3826800" cy="29808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905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/>
          <p:cNvGrpSpPr/>
          <p:nvPr/>
        </p:nvGrpSpPr>
        <p:grpSpPr>
          <a:xfrm>
            <a:off x="10934484" y="1793594"/>
            <a:ext cx="1080120" cy="758412"/>
            <a:chOff x="5796136" y="1195200"/>
            <a:chExt cx="720080" cy="505608"/>
          </a:xfrm>
        </p:grpSpPr>
        <p:cxnSp>
          <p:nvCxnSpPr>
            <p:cNvPr id="7" name="直線接點 6"/>
            <p:cNvCxnSpPr/>
            <p:nvPr/>
          </p:nvCxnSpPr>
          <p:spPr>
            <a:xfrm>
              <a:off x="5796136" y="1196752"/>
              <a:ext cx="72008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>
              <a:off x="5796136" y="1700808"/>
              <a:ext cx="72008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5796136" y="1196752"/>
              <a:ext cx="0" cy="5040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>
              <a:off x="6516216" y="1195200"/>
              <a:ext cx="0" cy="5040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/>
          <p:cNvGrpSpPr/>
          <p:nvPr/>
        </p:nvGrpSpPr>
        <p:grpSpPr>
          <a:xfrm>
            <a:off x="10643406" y="4410452"/>
            <a:ext cx="1625322" cy="758226"/>
            <a:chOff x="5796136" y="1196752"/>
            <a:chExt cx="1083548" cy="505484"/>
          </a:xfrm>
        </p:grpSpPr>
        <p:cxnSp>
          <p:nvCxnSpPr>
            <p:cNvPr id="18" name="直線接點 17"/>
            <p:cNvCxnSpPr/>
            <p:nvPr/>
          </p:nvCxnSpPr>
          <p:spPr>
            <a:xfrm>
              <a:off x="5796136" y="1196752"/>
              <a:ext cx="10800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5796136" y="1700808"/>
              <a:ext cx="10800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5796136" y="1196752"/>
              <a:ext cx="0" cy="5040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6879684" y="1198180"/>
              <a:ext cx="0" cy="5040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群組 21"/>
          <p:cNvGrpSpPr/>
          <p:nvPr/>
        </p:nvGrpSpPr>
        <p:grpSpPr>
          <a:xfrm>
            <a:off x="6119664" y="4185601"/>
            <a:ext cx="2484276" cy="540000"/>
            <a:chOff x="5796134" y="1196752"/>
            <a:chExt cx="1094392" cy="505471"/>
          </a:xfrm>
        </p:grpSpPr>
        <p:cxnSp>
          <p:nvCxnSpPr>
            <p:cNvPr id="23" name="直線接點 22"/>
            <p:cNvCxnSpPr/>
            <p:nvPr/>
          </p:nvCxnSpPr>
          <p:spPr>
            <a:xfrm>
              <a:off x="5799360" y="1196752"/>
              <a:ext cx="10800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5796134" y="1700808"/>
              <a:ext cx="1094392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5796136" y="1196752"/>
              <a:ext cx="0" cy="5040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6884202" y="1198167"/>
              <a:ext cx="0" cy="5040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/>
          <p:cNvGrpSpPr/>
          <p:nvPr/>
        </p:nvGrpSpPr>
        <p:grpSpPr>
          <a:xfrm>
            <a:off x="5056116" y="1834022"/>
            <a:ext cx="1456164" cy="1798176"/>
            <a:chOff x="5796134" y="1196199"/>
            <a:chExt cx="1094392" cy="506024"/>
          </a:xfrm>
        </p:grpSpPr>
        <p:cxnSp>
          <p:nvCxnSpPr>
            <p:cNvPr id="28" name="直線接點 27"/>
            <p:cNvCxnSpPr/>
            <p:nvPr/>
          </p:nvCxnSpPr>
          <p:spPr>
            <a:xfrm>
              <a:off x="5799360" y="1196199"/>
              <a:ext cx="10800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5796134" y="1700808"/>
              <a:ext cx="1094392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5796136" y="1196752"/>
              <a:ext cx="0" cy="5040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6884202" y="1198167"/>
              <a:ext cx="0" cy="5040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282" y="6825920"/>
            <a:ext cx="5390855" cy="27468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969975" y="6164311"/>
                <a:ext cx="5849360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3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sz="3300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zh-TW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3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sz="3300" i="1">
                        <a:latin typeface="Cambria Math"/>
                      </a:rPr>
                      <m:t>:</m:t>
                    </m:r>
                  </m:oMath>
                </a14:m>
                <a:r>
                  <a:rPr lang="zh-TW" altLang="en-US" sz="3300" dirty="0"/>
                  <a:t> </a:t>
                </a:r>
                <a:r>
                  <a:rPr lang="en-US" altLang="zh-TW" sz="3300" dirty="0"/>
                  <a:t>prob. density function</a:t>
                </a:r>
                <a:endParaRPr lang="zh-TW" altLang="en-US" sz="33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82" y="4109010"/>
                <a:ext cx="3899573" cy="430887"/>
              </a:xfrm>
              <a:prstGeom prst="rect">
                <a:avLst/>
              </a:prstGeom>
              <a:blipFill rotWithShape="1">
                <a:blip r:embed="rId8"/>
                <a:stretch>
                  <a:fillRect l="-1095" t="-7042" b="-281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396243" y="6906778"/>
                <a:ext cx="749628" cy="6001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sz="3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33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3300" i="1">
                              <a:latin typeface="Cambria Math"/>
                            </a:rPr>
                            <m:t>𝑥</m:t>
                          </m:r>
                        </m:sub>
                        <m:sup>
                          <m:r>
                            <a:rPr lang="en-US" altLang="zh-TW" sz="3300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zh-TW" sz="33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494" y="4603988"/>
                <a:ext cx="553870" cy="43858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6551082" y="7876189"/>
                <a:ext cx="1184961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3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3300" i="1">
                              <a:latin typeface="Cambria Math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3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33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388" y="5250262"/>
                <a:ext cx="789974" cy="430887"/>
              </a:xfrm>
              <a:prstGeom prst="rect">
                <a:avLst/>
              </a:prstGeom>
              <a:blipFill rotWithShape="1">
                <a:blip r:embed="rId10"/>
                <a:stretch>
                  <a:fillRect l="-4615" b="-183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847226" y="9064508"/>
                <a:ext cx="488082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0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484" y="6042476"/>
                <a:ext cx="399212" cy="40011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4968726" y="9364591"/>
                <a:ext cx="488082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TW" sz="3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3000" i="1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484" y="6242531"/>
                <a:ext cx="399212" cy="400110"/>
              </a:xfrm>
              <a:prstGeom prst="rect">
                <a:avLst/>
              </a:prstGeom>
              <a:blipFill rotWithShape="1">
                <a:blip r:embed="rId12"/>
                <a:stretch>
                  <a:fillRect r="-242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5996217" y="9356762"/>
                <a:ext cx="488082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0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478" y="6237312"/>
                <a:ext cx="399212" cy="40011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8063250" y="6935615"/>
                <a:ext cx="7993518" cy="1873077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3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zh-TW" sz="30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TW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000" i="1">
                                          <a:latin typeface="Cambria Math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TW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000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zh-TW" sz="30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3000" i="1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TW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000" i="1">
                                              <a:latin typeface="Cambria Math"/>
                                            </a:rPr>
                                            <m:t>𝑗𝑘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000" i="1">
                                          <a:latin typeface="Cambria Math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TW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000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0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zh-TW" sz="30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3000" i="1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TW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000" i="1">
                                              <a:latin typeface="Cambria Math"/>
                                            </a:rPr>
                                            <m:t>𝑗𝑘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0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eqArr>
                            </m:e>
                            <m:e>
                              <m:r>
                                <a:rPr lang="en-US" altLang="zh-TW" sz="3000" i="1"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TW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0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TW" sz="3000" i="1">
                                          <a:latin typeface="Cambria Math"/>
                                        </a:rPr>
                                        <m:t>𝐷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TW" sz="3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30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TW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000" i="1">
                                          <a:latin typeface="Cambria Math"/>
                                        </a:rPr>
                                        <m:t>𝑗𝑘</m:t>
                                      </m:r>
                                    </m:e>
                                    <m:sub>
                                      <m:r>
                                        <a:rPr lang="en-US" altLang="zh-TW" sz="3000" i="1">
                                          <a:latin typeface="Cambria Math"/>
                                        </a:rPr>
                                        <m:t>𝐷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3000" i="1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000" i="1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sz="3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3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3000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>
                                      <a:latin typeface="Cambria Math"/>
                                    </a:rPr>
                                    <m:t>𝑗𝑘</m:t>
                                  </m:r>
                                </m:e>
                                <m:sub>
                                  <m:r>
                                    <a:rPr lang="en-US" altLang="zh-TW" sz="3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3000" i="1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000" i="1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sz="3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3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3000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>
                                      <a:latin typeface="Cambria Math"/>
                                    </a:rPr>
                                    <m:t>𝑗𝑘</m:t>
                                  </m:r>
                                </m:e>
                                <m:sub>
                                  <m:r>
                                    <a:rPr lang="en-US" altLang="zh-TW" sz="3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3000" i="1">
                              <a:latin typeface="Cambria Math"/>
                              <a:ea typeface="Cambria Math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TW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000" i="1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sz="3000" i="1">
                                      <a:latin typeface="Cambria Math"/>
                                    </a:rPr>
                                    <m:t>𝐷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3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3000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>
                                      <a:latin typeface="Cambria Math"/>
                                    </a:rPr>
                                    <m:t>𝑗𝑘</m:t>
                                  </m:r>
                                </m:e>
                                <m:sub>
                                  <m:r>
                                    <a:rPr lang="en-US" altLang="zh-TW" sz="3000" i="1">
                                      <a:latin typeface="Cambria Math"/>
                                    </a:rPr>
                                    <m:t>𝐷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500" y="4623213"/>
                <a:ext cx="5329012" cy="127932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hlinkClick r:id="rId15"/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38" y="9010744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3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文字方塊 4"/>
          <p:cNvSpPr txBox="1">
            <a:spLocks noChangeArrowheads="1"/>
          </p:cNvSpPr>
          <p:nvPr/>
        </p:nvSpPr>
        <p:spPr bwMode="auto">
          <a:xfrm>
            <a:off x="2878934" y="1081882"/>
            <a:ext cx="42530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8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 Problem 3</a:t>
            </a:r>
            <a:endParaRPr lang="zh-TW" altLang="en-US" sz="48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文字方塊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495928" y="3887148"/>
            <a:ext cx="7020780" cy="2009396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 sz="4050">
                <a:noFill/>
              </a:rPr>
              <a:t> </a:t>
            </a:r>
          </a:p>
        </p:txBody>
      </p:sp>
      <p:sp>
        <p:nvSpPr>
          <p:cNvPr id="16" name="文字方塊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44719" y="7844596"/>
            <a:ext cx="7063377" cy="692498"/>
          </a:xfrm>
          <a:prstGeom prst="rect">
            <a:avLst/>
          </a:prstGeom>
          <a:blipFill rotWithShape="1">
            <a:blip r:embed="rId3"/>
            <a:stretch>
              <a:fillRect b="-3947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 sz="4050">
                <a:noFill/>
              </a:rPr>
              <a:t> </a:t>
            </a:r>
          </a:p>
        </p:txBody>
      </p:sp>
      <p:sp>
        <p:nvSpPr>
          <p:cNvPr id="10" name="文字方塊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47256" y="5146038"/>
            <a:ext cx="1217280" cy="646331"/>
          </a:xfrm>
          <a:prstGeom prst="rect">
            <a:avLst/>
          </a:prstGeom>
          <a:blipFill rotWithShape="1">
            <a:blip r:embed="rId4"/>
            <a:stretch>
              <a:fillRect r="-5263"/>
            </a:stretch>
          </a:blipFill>
        </p:spPr>
        <p:txBody>
          <a:bodyPr/>
          <a:lstStyle/>
          <a:p>
            <a:r>
              <a:rPr lang="zh-TW" altLang="en-US" sz="4050">
                <a:noFill/>
              </a:rPr>
              <a:t> </a:t>
            </a:r>
          </a:p>
        </p:txBody>
      </p:sp>
      <p:pic>
        <p:nvPicPr>
          <p:cNvPr id="35846" name="圖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170" y="3072607"/>
            <a:ext cx="4791075" cy="4469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 bwMode="auto">
              <a:xfrm>
                <a:off x="5688174" y="5792366"/>
                <a:ext cx="971550" cy="7560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TW" sz="3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3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zh-TW" sz="3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𝑙𝑚</m:t>
                          </m:r>
                        </m:sub>
                      </m:sSub>
                    </m:oMath>
                  </m:oMathPara>
                </a14:m>
                <a:endParaRPr lang="zh-TW" altLang="en-US" sz="3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8116" y="3861048"/>
                <a:ext cx="647700" cy="50405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795628" y="2876042"/>
                <a:ext cx="540060" cy="540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300" i="1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zh-TW" altLang="en-US" sz="3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916832"/>
                <a:ext cx="360040" cy="360040"/>
              </a:xfrm>
              <a:prstGeom prst="rect">
                <a:avLst/>
              </a:prstGeom>
              <a:blipFill rotWithShape="1">
                <a:blip r:embed="rId7"/>
                <a:stretch>
                  <a:fillRect r="-634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527376" y="6008390"/>
                <a:ext cx="540060" cy="540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300" i="1">
                          <a:solidFill>
                            <a:schemeClr val="tx1"/>
                          </a:solidFill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zh-TW" altLang="en-US" sz="3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005064"/>
                <a:ext cx="360040" cy="360040"/>
              </a:xfrm>
              <a:prstGeom prst="rect">
                <a:avLst/>
              </a:prstGeom>
              <a:blipFill rotWithShape="1">
                <a:blip r:embed="rId8"/>
                <a:stretch>
                  <a:fillRect b="-476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334" y="6899486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7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3538540" y="1146178"/>
            <a:ext cx="11163121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buSzPct val="50000"/>
              <a:buFont typeface="Wingdings" pitchFamily="2" charset="2"/>
              <a:buChar char="l"/>
            </a:pPr>
            <a:r>
              <a:rPr lang="en-US" altLang="zh-TW" sz="3000">
                <a:latin typeface="Times New Roman" pitchFamily="18" charset="0"/>
              </a:rPr>
              <a:t> No closed-form solution, but approximated iteratively</a:t>
            </a:r>
          </a:p>
          <a:p>
            <a:pPr eaLnBrk="1" hangingPunct="1">
              <a:lnSpc>
                <a:spcPct val="150000"/>
              </a:lnSpc>
              <a:buSzPct val="50000"/>
              <a:buFont typeface="Wingdings" pitchFamily="2" charset="2"/>
              <a:buChar char="l"/>
            </a:pPr>
            <a:r>
              <a:rPr lang="en-US" altLang="zh-TW" sz="3000">
                <a:latin typeface="Times New Roman" pitchFamily="18" charset="0"/>
              </a:rPr>
              <a:t> An initial model is needed-model initialization</a:t>
            </a:r>
          </a:p>
          <a:p>
            <a:pPr eaLnBrk="1" hangingPunct="1">
              <a:lnSpc>
                <a:spcPct val="150000"/>
              </a:lnSpc>
              <a:buSzPct val="50000"/>
              <a:buFont typeface="Wingdings" pitchFamily="2" charset="2"/>
              <a:buChar char="l"/>
            </a:pPr>
            <a:r>
              <a:rPr lang="en-US" altLang="zh-TW" sz="3000">
                <a:latin typeface="Times New Roman" pitchFamily="18" charset="0"/>
              </a:rPr>
              <a:t> May converge to local optimal points rather than global optimal point</a:t>
            </a:r>
          </a:p>
          <a:p>
            <a:pPr eaLnBrk="1" hangingPunct="1">
              <a:lnSpc>
                <a:spcPct val="150000"/>
              </a:lnSpc>
              <a:buSzPct val="50000"/>
              <a:buFont typeface="Wingdings" pitchFamily="2" charset="2"/>
              <a:buNone/>
            </a:pPr>
            <a:r>
              <a:rPr lang="en-US" altLang="zh-TW" sz="3000">
                <a:latin typeface="Times New Roman" pitchFamily="18" charset="0"/>
              </a:rPr>
              <a:t>   - heavily depending on the initialization</a:t>
            </a:r>
          </a:p>
          <a:p>
            <a:pPr eaLnBrk="1" hangingPunct="1">
              <a:lnSpc>
                <a:spcPct val="150000"/>
              </a:lnSpc>
              <a:buSzPct val="50000"/>
              <a:buFont typeface="Wingdings" pitchFamily="2" charset="2"/>
              <a:buChar char="l"/>
            </a:pPr>
            <a:r>
              <a:rPr lang="en-US" altLang="zh-TW" sz="3000">
                <a:latin typeface="Times New Roman" pitchFamily="18" charset="0"/>
              </a:rPr>
              <a:t> Model training</a:t>
            </a:r>
          </a:p>
        </p:txBody>
      </p:sp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3202782" y="377032"/>
            <a:ext cx="5858848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900" b="1" u="sng">
                <a:latin typeface="Times New Roman" pitchFamily="18" charset="0"/>
              </a:rPr>
              <a:t>Basic Problem 3 for HMM</a:t>
            </a:r>
          </a:p>
        </p:txBody>
      </p:sp>
      <p:sp>
        <p:nvSpPr>
          <p:cNvPr id="36868" name="Rectangle 10"/>
          <p:cNvSpPr>
            <a:spLocks noChangeArrowheads="1"/>
          </p:cNvSpPr>
          <p:nvPr/>
        </p:nvSpPr>
        <p:spPr bwMode="auto">
          <a:xfrm>
            <a:off x="5038727" y="5251451"/>
            <a:ext cx="3350420" cy="183594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4050" dirty="0">
                <a:latin typeface="Times New Roman" pitchFamily="18" charset="0"/>
              </a:rPr>
              <a:t>Model</a:t>
            </a:r>
          </a:p>
          <a:p>
            <a:pPr algn="ctr" eaLnBrk="1" hangingPunct="1"/>
            <a:r>
              <a:rPr lang="en-US" altLang="zh-TW" sz="4050" dirty="0">
                <a:latin typeface="Times New Roman" pitchFamily="18" charset="0"/>
              </a:rPr>
              <a:t>Initialization:</a:t>
            </a:r>
          </a:p>
          <a:p>
            <a:pPr algn="ctr" eaLnBrk="1" hangingPunct="1"/>
            <a:r>
              <a:rPr lang="en-US" altLang="zh-TW" sz="4050" dirty="0">
                <a:latin typeface="Times New Roman" pitchFamily="18" charset="0"/>
              </a:rPr>
              <a:t>Segmental K-means</a:t>
            </a:r>
          </a:p>
        </p:txBody>
      </p:sp>
      <p:sp>
        <p:nvSpPr>
          <p:cNvPr id="36869" name="Rectangle 12"/>
          <p:cNvSpPr>
            <a:spLocks noChangeArrowheads="1"/>
          </p:cNvSpPr>
          <p:nvPr/>
        </p:nvSpPr>
        <p:spPr bwMode="auto">
          <a:xfrm>
            <a:off x="9467850" y="5251451"/>
            <a:ext cx="2593182" cy="183594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4050">
                <a:latin typeface="Times New Roman" pitchFamily="18" charset="0"/>
              </a:rPr>
              <a:t>Model</a:t>
            </a:r>
          </a:p>
          <a:p>
            <a:pPr algn="ctr" eaLnBrk="1" hangingPunct="1"/>
            <a:r>
              <a:rPr lang="en-US" altLang="zh-TW" sz="4050">
                <a:latin typeface="Times New Roman" pitchFamily="18" charset="0"/>
              </a:rPr>
              <a:t>Re-estimation:</a:t>
            </a:r>
          </a:p>
          <a:p>
            <a:pPr algn="ctr" eaLnBrk="1" hangingPunct="1"/>
            <a:r>
              <a:rPr lang="en-US" altLang="zh-TW" sz="4050">
                <a:latin typeface="Times New Roman" pitchFamily="18" charset="0"/>
              </a:rPr>
              <a:t>Baum-Welch</a:t>
            </a:r>
          </a:p>
        </p:txBody>
      </p:sp>
      <p:sp>
        <p:nvSpPr>
          <p:cNvPr id="36870" name="Line 18"/>
          <p:cNvSpPr>
            <a:spLocks noChangeShapeType="1"/>
          </p:cNvSpPr>
          <p:nvPr/>
        </p:nvSpPr>
        <p:spPr bwMode="auto">
          <a:xfrm>
            <a:off x="8386765" y="6225382"/>
            <a:ext cx="1081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36871" name="Line 20"/>
          <p:cNvSpPr>
            <a:spLocks noChangeShapeType="1"/>
          </p:cNvSpPr>
          <p:nvPr/>
        </p:nvSpPr>
        <p:spPr bwMode="auto">
          <a:xfrm>
            <a:off x="7200900" y="7087396"/>
            <a:ext cx="0" cy="757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36872" name="Line 21"/>
          <p:cNvSpPr>
            <a:spLocks noChangeShapeType="1"/>
          </p:cNvSpPr>
          <p:nvPr/>
        </p:nvSpPr>
        <p:spPr bwMode="auto">
          <a:xfrm flipH="1">
            <a:off x="6336507" y="7844632"/>
            <a:ext cx="86439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36873" name="Line 22"/>
          <p:cNvSpPr>
            <a:spLocks noChangeShapeType="1"/>
          </p:cNvSpPr>
          <p:nvPr/>
        </p:nvSpPr>
        <p:spPr bwMode="auto">
          <a:xfrm flipV="1">
            <a:off x="6336507" y="7087396"/>
            <a:ext cx="0" cy="757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36874" name="Line 28"/>
          <p:cNvSpPr>
            <a:spLocks noChangeShapeType="1"/>
          </p:cNvSpPr>
          <p:nvPr/>
        </p:nvSpPr>
        <p:spPr bwMode="auto">
          <a:xfrm>
            <a:off x="11087100" y="7087396"/>
            <a:ext cx="0" cy="757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36875" name="Line 29"/>
          <p:cNvSpPr>
            <a:spLocks noChangeShapeType="1"/>
          </p:cNvSpPr>
          <p:nvPr/>
        </p:nvSpPr>
        <p:spPr bwMode="auto">
          <a:xfrm flipH="1">
            <a:off x="10222707" y="7844632"/>
            <a:ext cx="86439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36876" name="Line 30"/>
          <p:cNvSpPr>
            <a:spLocks noChangeShapeType="1"/>
          </p:cNvSpPr>
          <p:nvPr/>
        </p:nvSpPr>
        <p:spPr bwMode="auto">
          <a:xfrm flipV="1">
            <a:off x="10222707" y="7087396"/>
            <a:ext cx="0" cy="757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pic>
        <p:nvPicPr>
          <p:cNvPr id="13" name="Picture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6348" y="7297667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9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文字方塊 3"/>
          <p:cNvSpPr txBox="1">
            <a:spLocks noChangeArrowheads="1"/>
          </p:cNvSpPr>
          <p:nvPr/>
        </p:nvSpPr>
        <p:spPr bwMode="auto">
          <a:xfrm>
            <a:off x="2878934" y="1081882"/>
            <a:ext cx="42530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8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 Problem 3</a:t>
            </a:r>
            <a:endParaRPr lang="zh-TW" altLang="en-US" sz="48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7891" name="群組 1"/>
          <p:cNvGrpSpPr>
            <a:grpSpLocks/>
          </p:cNvGrpSpPr>
          <p:nvPr/>
        </p:nvGrpSpPr>
        <p:grpSpPr bwMode="auto">
          <a:xfrm>
            <a:off x="2774159" y="2443959"/>
            <a:ext cx="12642056" cy="5843588"/>
            <a:chOff x="325438" y="1628775"/>
            <a:chExt cx="8428037" cy="3895725"/>
          </a:xfrm>
        </p:grpSpPr>
        <p:pic>
          <p:nvPicPr>
            <p:cNvPr id="3789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613" y="1628775"/>
              <a:ext cx="8424862" cy="3895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894" name="文字方塊 1"/>
            <p:cNvSpPr txBox="1">
              <a:spLocks noChangeArrowheads="1"/>
            </p:cNvSpPr>
            <p:nvPr/>
          </p:nvSpPr>
          <p:spPr bwMode="auto">
            <a:xfrm>
              <a:off x="5611813" y="1700213"/>
              <a:ext cx="2484868" cy="4924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420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Global optimum</a:t>
              </a:r>
              <a:endParaRPr lang="zh-TW" altLang="en-US" sz="42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895" name="文字方塊 3"/>
            <p:cNvSpPr txBox="1">
              <a:spLocks noChangeArrowheads="1"/>
            </p:cNvSpPr>
            <p:nvPr/>
          </p:nvSpPr>
          <p:spPr bwMode="auto">
            <a:xfrm>
              <a:off x="325438" y="3411538"/>
              <a:ext cx="1234526" cy="80021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60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Local</a:t>
              </a:r>
            </a:p>
            <a:p>
              <a:pPr eaLnBrk="1" hangingPunct="1"/>
              <a:r>
                <a:rPr lang="en-US" altLang="zh-TW" sz="360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optimum</a:t>
              </a:r>
              <a:endParaRPr lang="zh-TW" altLang="en-US" sz="36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896" name="文字方塊 4"/>
            <p:cNvSpPr txBox="1">
              <a:spLocks noChangeArrowheads="1"/>
            </p:cNvSpPr>
            <p:nvPr/>
          </p:nvSpPr>
          <p:spPr bwMode="auto">
            <a:xfrm>
              <a:off x="2987675" y="1844675"/>
              <a:ext cx="353943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4050"/>
                <a:t>P</a:t>
              </a:r>
              <a:endParaRPr lang="zh-TW" altLang="en-US" sz="4050"/>
            </a:p>
          </p:txBody>
        </p:sp>
        <p:graphicFrame>
          <p:nvGraphicFramePr>
            <p:cNvPr id="37897" name="物件 5"/>
            <p:cNvGraphicFramePr>
              <a:graphicFrameLocks noChangeAspect="1"/>
            </p:cNvGraphicFramePr>
            <p:nvPr/>
          </p:nvGraphicFramePr>
          <p:xfrm>
            <a:off x="7767638" y="4725988"/>
            <a:ext cx="898525" cy="719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0" name="方程式" r:id="rId4" imgW="253780" imgH="203024" progId="Equation.3">
                    <p:embed/>
                  </p:oleObj>
                </mc:Choice>
                <mc:Fallback>
                  <p:oleObj name="方程式" r:id="rId4" imgW="253780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67638" y="4725988"/>
                          <a:ext cx="898525" cy="71913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8" name="文字方塊 11"/>
            <p:cNvSpPr txBox="1">
              <a:spLocks noChangeArrowheads="1"/>
            </p:cNvSpPr>
            <p:nvPr/>
          </p:nvSpPr>
          <p:spPr bwMode="auto">
            <a:xfrm>
              <a:off x="900113" y="2028825"/>
              <a:ext cx="1095599" cy="4924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4200" i="1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TW" sz="420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4200" i="1">
                  <a:latin typeface="Times New Roman" pitchFamily="18" charset="0"/>
                  <a:cs typeface="Times New Roman" pitchFamily="18" charset="0"/>
                </a:rPr>
                <a:t>O|</a:t>
              </a:r>
              <a:r>
                <a:rPr lang="el-GR" altLang="zh-TW" sz="4200" i="1">
                  <a:latin typeface="Times New Roman" pitchFamily="18" charset="0"/>
                  <a:cs typeface="Times New Roman" pitchFamily="18" charset="0"/>
                </a:rPr>
                <a:t>λ</a:t>
              </a:r>
              <a:r>
                <a:rPr lang="en-US" altLang="zh-TW" sz="420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4200"/>
            </a:p>
          </p:txBody>
        </p:sp>
      </p:grpSp>
      <p:sp>
        <p:nvSpPr>
          <p:cNvPr id="37892" name="矩形 1"/>
          <p:cNvSpPr>
            <a:spLocks noChangeArrowheads="1"/>
          </p:cNvSpPr>
          <p:nvPr/>
        </p:nvSpPr>
        <p:spPr bwMode="auto">
          <a:xfrm>
            <a:off x="13885072" y="7182644"/>
            <a:ext cx="1631156" cy="8309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800">
                <a:sym typeface="Symbol" pitchFamily="18" charset="2"/>
              </a:rPr>
              <a:t></a:t>
            </a:r>
            <a:r>
              <a:rPr lang="en-US" altLang="zh-TW" sz="4800" b="1" baseline="-25000"/>
              <a:t> jkn</a:t>
            </a:r>
            <a:endParaRPr lang="zh-TW" altLang="en-US" sz="4800"/>
          </a:p>
        </p:txBody>
      </p:sp>
      <p:pic>
        <p:nvPicPr>
          <p:cNvPr id="11" name="Picture 10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512" y="7112477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5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0" y="174628"/>
            <a:ext cx="12344400" cy="757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/>
              <a:t>Vector Quantization (VQ)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0" y="1362871"/>
            <a:ext cx="13706475" cy="4319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marL="266700" indent="-266700">
              <a:lnSpc>
                <a:spcPct val="80000"/>
              </a:lnSpc>
              <a:spcBef>
                <a:spcPct val="0"/>
              </a:spcBef>
            </a:pPr>
            <a:r>
              <a:rPr lang="en-US" altLang="zh-TW" sz="3600" b="1">
                <a:latin typeface="Times New Roman" pitchFamily="18" charset="0"/>
              </a:rPr>
              <a:t>An Efficient Approach for Data Compression</a:t>
            </a:r>
          </a:p>
          <a:p>
            <a:pPr marL="938213" lvl="1" indent="-402432">
              <a:lnSpc>
                <a:spcPct val="80000"/>
              </a:lnSpc>
              <a:spcBef>
                <a:spcPct val="0"/>
              </a:spcBef>
            </a:pPr>
            <a:r>
              <a:rPr lang="en-US" altLang="zh-TW" sz="3300">
                <a:latin typeface="Times New Roman" pitchFamily="18" charset="0"/>
              </a:rPr>
              <a:t>replacing a set of real numbers by a finite number of bits</a:t>
            </a:r>
          </a:p>
          <a:p>
            <a:pPr marL="266700" indent="-266700">
              <a:lnSpc>
                <a:spcPct val="80000"/>
              </a:lnSpc>
              <a:spcBef>
                <a:spcPct val="0"/>
              </a:spcBef>
            </a:pPr>
            <a:r>
              <a:rPr lang="en-US" altLang="zh-TW" sz="3600" b="1">
                <a:latin typeface="Times New Roman" pitchFamily="18" charset="0"/>
              </a:rPr>
              <a:t>An Efficient Approach for Clustering Large Number of Sample Vectors</a:t>
            </a:r>
          </a:p>
          <a:p>
            <a:pPr marL="938213" lvl="1" indent="-402432">
              <a:lnSpc>
                <a:spcPct val="80000"/>
              </a:lnSpc>
              <a:spcBef>
                <a:spcPct val="0"/>
              </a:spcBef>
            </a:pPr>
            <a:r>
              <a:rPr lang="en-US" altLang="zh-TW" sz="3300">
                <a:latin typeface="Times New Roman" pitchFamily="18" charset="0"/>
                <a:sym typeface="Symbol" pitchFamily="18" charset="2"/>
              </a:rPr>
              <a:t>grouping sample vectors into clusters, each represented by a single vector (codeword)</a:t>
            </a:r>
          </a:p>
          <a:p>
            <a:pPr marL="266700" indent="-266700">
              <a:lnSpc>
                <a:spcPct val="80000"/>
              </a:lnSpc>
              <a:spcBef>
                <a:spcPct val="0"/>
              </a:spcBef>
            </a:pPr>
            <a:r>
              <a:rPr lang="en-US" altLang="zh-TW" sz="3600" b="1">
                <a:latin typeface="Times New Roman" pitchFamily="18" charset="0"/>
                <a:sym typeface="Symbol" pitchFamily="18" charset="2"/>
              </a:rPr>
              <a:t>Scalar Quantization</a:t>
            </a:r>
          </a:p>
          <a:p>
            <a:pPr marL="938213" lvl="1" indent="-402432">
              <a:lnSpc>
                <a:spcPct val="80000"/>
              </a:lnSpc>
              <a:spcBef>
                <a:spcPct val="0"/>
              </a:spcBef>
            </a:pPr>
            <a:r>
              <a:rPr lang="en-US" altLang="zh-TW" sz="3300">
                <a:latin typeface="Times New Roman" pitchFamily="18" charset="0"/>
                <a:sym typeface="Symbol" pitchFamily="18" charset="2"/>
              </a:rPr>
              <a:t>replacing a single real number by an R-bit pattern</a:t>
            </a:r>
          </a:p>
          <a:p>
            <a:pPr marL="938213" lvl="1" indent="-402432">
              <a:lnSpc>
                <a:spcPct val="90000"/>
              </a:lnSpc>
              <a:spcBef>
                <a:spcPct val="0"/>
              </a:spcBef>
            </a:pPr>
            <a:r>
              <a:rPr lang="en-US" altLang="zh-TW" sz="3300">
                <a:latin typeface="Times New Roman" pitchFamily="18" charset="0"/>
                <a:sym typeface="Symbol" pitchFamily="18" charset="2"/>
              </a:rPr>
              <a:t>a mapping relation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286001" y="-356996"/>
            <a:ext cx="184731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grpSp>
        <p:nvGrpSpPr>
          <p:cNvPr id="38917" name="Group 5"/>
          <p:cNvGrpSpPr>
            <a:grpSpLocks/>
          </p:cNvGrpSpPr>
          <p:nvPr/>
        </p:nvGrpSpPr>
        <p:grpSpPr bwMode="auto">
          <a:xfrm>
            <a:off x="2371725" y="5187157"/>
            <a:ext cx="6448425" cy="1809750"/>
            <a:chOff x="36" y="2346"/>
            <a:chExt cx="2708" cy="760"/>
          </a:xfrm>
        </p:grpSpPr>
        <p:sp>
          <p:nvSpPr>
            <p:cNvPr id="38922" name="Text Box 6"/>
            <p:cNvSpPr txBox="1">
              <a:spLocks noChangeArrowheads="1"/>
            </p:cNvSpPr>
            <p:nvPr/>
          </p:nvSpPr>
          <p:spPr bwMode="auto">
            <a:xfrm>
              <a:off x="1185" y="2346"/>
              <a:ext cx="334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4050" b="1">
                  <a:solidFill>
                    <a:srgbClr val="993366"/>
                  </a:solidFill>
                  <a:latin typeface="Times New Roman" pitchFamily="18" charset="0"/>
                </a:rPr>
                <a:t>J</a:t>
              </a:r>
              <a:r>
                <a:rPr lang="en-US" altLang="zh-TW" sz="4050" b="1" baseline="-25000">
                  <a:solidFill>
                    <a:srgbClr val="993366"/>
                  </a:solidFill>
                  <a:latin typeface="Times New Roman" pitchFamily="18" charset="0"/>
                </a:rPr>
                <a:t>k</a:t>
              </a:r>
              <a:r>
                <a:rPr lang="en-US" altLang="zh-TW" sz="4050" b="1">
                  <a:solidFill>
                    <a:srgbClr val="993366"/>
                  </a:solidFill>
                  <a:latin typeface="Times New Roman" pitchFamily="18" charset="0"/>
                </a:rPr>
                <a:t> </a:t>
              </a:r>
              <a:endParaRPr lang="en-US" altLang="zh-TW" sz="4050"/>
            </a:p>
          </p:txBody>
        </p:sp>
        <p:sp>
          <p:nvSpPr>
            <p:cNvPr id="38923" name="Line 7"/>
            <p:cNvSpPr>
              <a:spLocks noChangeShapeType="1"/>
            </p:cNvSpPr>
            <p:nvPr/>
          </p:nvSpPr>
          <p:spPr bwMode="auto">
            <a:xfrm>
              <a:off x="353" y="2652"/>
              <a:ext cx="2090" cy="1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38924" name="Line 8"/>
            <p:cNvSpPr>
              <a:spLocks noChangeShapeType="1"/>
            </p:cNvSpPr>
            <p:nvPr/>
          </p:nvSpPr>
          <p:spPr bwMode="auto">
            <a:xfrm>
              <a:off x="353" y="2599"/>
              <a:ext cx="0" cy="10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38925" name="Line 9"/>
            <p:cNvSpPr>
              <a:spLocks noChangeShapeType="1"/>
            </p:cNvSpPr>
            <p:nvPr/>
          </p:nvSpPr>
          <p:spPr bwMode="auto">
            <a:xfrm>
              <a:off x="733" y="2599"/>
              <a:ext cx="0" cy="10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38926" name="Line 10"/>
            <p:cNvSpPr>
              <a:spLocks noChangeShapeType="1"/>
            </p:cNvSpPr>
            <p:nvPr/>
          </p:nvSpPr>
          <p:spPr bwMode="auto">
            <a:xfrm>
              <a:off x="1113" y="2599"/>
              <a:ext cx="0" cy="10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38927" name="Line 11"/>
            <p:cNvSpPr>
              <a:spLocks noChangeShapeType="1"/>
            </p:cNvSpPr>
            <p:nvPr/>
          </p:nvSpPr>
          <p:spPr bwMode="auto">
            <a:xfrm>
              <a:off x="2442" y="2606"/>
              <a:ext cx="0" cy="10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38928" name="Text Box 12"/>
            <p:cNvSpPr txBox="1">
              <a:spLocks noChangeArrowheads="1"/>
            </p:cNvSpPr>
            <p:nvPr/>
          </p:nvSpPr>
          <p:spPr bwMode="auto">
            <a:xfrm>
              <a:off x="36" y="2831"/>
              <a:ext cx="545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4050" b="1">
                  <a:solidFill>
                    <a:srgbClr val="993366"/>
                  </a:solidFill>
                  <a:latin typeface="Times New Roman" pitchFamily="18" charset="0"/>
                </a:rPr>
                <a:t>-A=m</a:t>
              </a:r>
              <a:r>
                <a:rPr lang="en-US" altLang="zh-TW" sz="4050" b="1" baseline="-25000">
                  <a:solidFill>
                    <a:srgbClr val="993366"/>
                  </a:solidFill>
                  <a:latin typeface="Times New Roman" pitchFamily="18" charset="0"/>
                </a:rPr>
                <a:t>0</a:t>
              </a:r>
              <a:r>
                <a:rPr lang="en-US" altLang="zh-TW" sz="4050" b="1">
                  <a:solidFill>
                    <a:srgbClr val="993366"/>
                  </a:solidFill>
                  <a:latin typeface="Times New Roman" pitchFamily="18" charset="0"/>
                </a:rPr>
                <a:t> </a:t>
              </a:r>
              <a:endParaRPr lang="en-US" altLang="zh-TW" sz="4050"/>
            </a:p>
          </p:txBody>
        </p:sp>
        <p:sp>
          <p:nvSpPr>
            <p:cNvPr id="38929" name="Text Box 13"/>
            <p:cNvSpPr txBox="1">
              <a:spLocks noChangeArrowheads="1"/>
            </p:cNvSpPr>
            <p:nvPr/>
          </p:nvSpPr>
          <p:spPr bwMode="auto">
            <a:xfrm>
              <a:off x="1156" y="2801"/>
              <a:ext cx="28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4050" b="1">
                  <a:solidFill>
                    <a:srgbClr val="993366"/>
                  </a:solidFill>
                  <a:latin typeface="Times New Roman" pitchFamily="18" charset="0"/>
                </a:rPr>
                <a:t>v</a:t>
              </a:r>
              <a:r>
                <a:rPr lang="en-US" altLang="zh-TW" sz="4050" b="1" baseline="-25000">
                  <a:solidFill>
                    <a:srgbClr val="993366"/>
                  </a:solidFill>
                  <a:latin typeface="Times New Roman" pitchFamily="18" charset="0"/>
                </a:rPr>
                <a:t>k</a:t>
              </a:r>
              <a:r>
                <a:rPr lang="en-US" altLang="zh-TW" sz="4050" b="1">
                  <a:solidFill>
                    <a:srgbClr val="993366"/>
                  </a:solidFill>
                  <a:latin typeface="Times New Roman" pitchFamily="18" charset="0"/>
                </a:rPr>
                <a:t> </a:t>
              </a:r>
              <a:endParaRPr lang="en-US" altLang="zh-TW" sz="4050"/>
            </a:p>
          </p:txBody>
        </p:sp>
        <p:sp>
          <p:nvSpPr>
            <p:cNvPr id="38930" name="Text Box 14"/>
            <p:cNvSpPr txBox="1">
              <a:spLocks noChangeArrowheads="1"/>
            </p:cNvSpPr>
            <p:nvPr/>
          </p:nvSpPr>
          <p:spPr bwMode="auto">
            <a:xfrm>
              <a:off x="2109" y="2825"/>
              <a:ext cx="635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4050" b="1">
                  <a:solidFill>
                    <a:srgbClr val="993366"/>
                  </a:solidFill>
                  <a:latin typeface="Times New Roman" pitchFamily="18" charset="0"/>
                </a:rPr>
                <a:t>A = m</a:t>
              </a:r>
              <a:r>
                <a:rPr lang="en-US" altLang="zh-TW" sz="4050" b="1" baseline="-25000">
                  <a:solidFill>
                    <a:srgbClr val="993366"/>
                  </a:solidFill>
                  <a:latin typeface="Times New Roman" pitchFamily="18" charset="0"/>
                </a:rPr>
                <a:t>L</a:t>
              </a:r>
              <a:endParaRPr lang="en-US" altLang="zh-TW" sz="4050"/>
            </a:p>
          </p:txBody>
        </p:sp>
        <p:sp>
          <p:nvSpPr>
            <p:cNvPr id="38931" name="Line 15"/>
            <p:cNvSpPr>
              <a:spLocks noChangeShapeType="1"/>
            </p:cNvSpPr>
            <p:nvPr/>
          </p:nvSpPr>
          <p:spPr bwMode="auto">
            <a:xfrm>
              <a:off x="1512" y="2612"/>
              <a:ext cx="0" cy="10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38932" name="Line 16"/>
            <p:cNvSpPr>
              <a:spLocks noChangeShapeType="1"/>
            </p:cNvSpPr>
            <p:nvPr/>
          </p:nvSpPr>
          <p:spPr bwMode="auto">
            <a:xfrm flipV="1">
              <a:off x="1310" y="2675"/>
              <a:ext cx="3" cy="166"/>
            </a:xfrm>
            <a:prstGeom prst="line">
              <a:avLst/>
            </a:prstGeom>
            <a:noFill/>
            <a:ln w="19050">
              <a:solidFill>
                <a:srgbClr val="66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</p:grpSp>
      <p:sp>
        <p:nvSpPr>
          <p:cNvPr id="38918" name="Text Box 17"/>
          <p:cNvSpPr txBox="1">
            <a:spLocks noChangeArrowheads="1"/>
          </p:cNvSpPr>
          <p:nvPr/>
        </p:nvSpPr>
        <p:spPr bwMode="auto">
          <a:xfrm>
            <a:off x="2338390" y="7304089"/>
            <a:ext cx="6722270" cy="2516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150">
                <a:latin typeface="Times New Roman" pitchFamily="18" charset="0"/>
              </a:rPr>
              <a:t>S =     J</a:t>
            </a:r>
            <a:r>
              <a:rPr lang="en-US" altLang="zh-TW" sz="3150" b="1" baseline="-25000">
                <a:latin typeface="Times New Roman" pitchFamily="18" charset="0"/>
              </a:rPr>
              <a:t>k</a:t>
            </a:r>
            <a:r>
              <a:rPr lang="en-US" altLang="zh-TW" sz="3150" b="1">
                <a:latin typeface="Times New Roman" pitchFamily="18" charset="0"/>
              </a:rPr>
              <a:t> </a:t>
            </a:r>
            <a:r>
              <a:rPr lang="en-US" altLang="zh-TW" sz="3150">
                <a:latin typeface="Times New Roman" pitchFamily="18" charset="0"/>
              </a:rPr>
              <a:t>,</a:t>
            </a:r>
            <a:r>
              <a:rPr lang="en-US" altLang="zh-TW" sz="3150" b="1">
                <a:latin typeface="Times New Roman" pitchFamily="18" charset="0"/>
              </a:rPr>
              <a:t> </a:t>
            </a:r>
            <a:r>
              <a:rPr lang="en-US" altLang="zh-TW" sz="3150">
                <a:latin typeface="Times New Roman" pitchFamily="18" charset="0"/>
              </a:rPr>
              <a:t>V ={ v</a:t>
            </a:r>
            <a:r>
              <a:rPr lang="en-US" altLang="zh-TW" sz="3150" b="1" baseline="-25000">
                <a:latin typeface="Times New Roman" pitchFamily="18" charset="0"/>
              </a:rPr>
              <a:t>1</a:t>
            </a:r>
            <a:r>
              <a:rPr lang="en-US" altLang="zh-TW" sz="3150" b="1">
                <a:latin typeface="Times New Roman" pitchFamily="18" charset="0"/>
              </a:rPr>
              <a:t> </a:t>
            </a:r>
            <a:r>
              <a:rPr lang="en-US" altLang="zh-TW" sz="3150">
                <a:latin typeface="Times New Roman" pitchFamily="18" charset="0"/>
              </a:rPr>
              <a:t>, v</a:t>
            </a:r>
            <a:r>
              <a:rPr lang="en-US" altLang="zh-TW" sz="3150" b="1" baseline="-25000">
                <a:latin typeface="Times New Roman" pitchFamily="18" charset="0"/>
              </a:rPr>
              <a:t>2</a:t>
            </a:r>
            <a:r>
              <a:rPr lang="en-US" altLang="zh-TW" sz="3150" b="1">
                <a:latin typeface="Times New Roman" pitchFamily="18" charset="0"/>
              </a:rPr>
              <a:t> </a:t>
            </a:r>
            <a:r>
              <a:rPr lang="en-US" altLang="zh-TW" sz="3150">
                <a:latin typeface="Times New Roman" pitchFamily="18" charset="0"/>
              </a:rPr>
              <a:t>, …, v</a:t>
            </a:r>
            <a:r>
              <a:rPr lang="en-US" altLang="zh-TW" sz="3150" b="1" baseline="-25000">
                <a:latin typeface="Times New Roman" pitchFamily="18" charset="0"/>
              </a:rPr>
              <a:t>L</a:t>
            </a:r>
            <a:r>
              <a:rPr lang="en-US" altLang="zh-TW" sz="3150">
                <a:latin typeface="Times New Roman" pitchFamily="18" charset="0"/>
              </a:rPr>
              <a:t> }</a:t>
            </a:r>
          </a:p>
          <a:p>
            <a:pPr eaLnBrk="1" hangingPunct="1"/>
            <a:r>
              <a:rPr lang="en-US" altLang="zh-TW" sz="3150">
                <a:latin typeface="Times New Roman" pitchFamily="18" charset="0"/>
              </a:rPr>
              <a:t>Q : S </a:t>
            </a:r>
            <a:r>
              <a:rPr lang="en-US" altLang="zh-TW" sz="315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TW" sz="3150">
                <a:latin typeface="Times New Roman" pitchFamily="18" charset="0"/>
              </a:rPr>
              <a:t> V</a:t>
            </a:r>
          </a:p>
          <a:p>
            <a:pPr eaLnBrk="1" hangingPunct="1"/>
            <a:r>
              <a:rPr lang="en-US" altLang="zh-TW" sz="3150">
                <a:latin typeface="Times New Roman" pitchFamily="18" charset="0"/>
              </a:rPr>
              <a:t>Q(x[n]) = v</a:t>
            </a:r>
            <a:r>
              <a:rPr lang="en-US" altLang="zh-TW" sz="3150" b="1" baseline="-25000">
                <a:latin typeface="Times New Roman" pitchFamily="18" charset="0"/>
              </a:rPr>
              <a:t>k</a:t>
            </a:r>
            <a:r>
              <a:rPr lang="en-US" altLang="zh-TW" sz="3150">
                <a:latin typeface="Times New Roman" pitchFamily="18" charset="0"/>
              </a:rPr>
              <a:t>  if  x[n] </a:t>
            </a:r>
            <a:r>
              <a:rPr lang="en-US" altLang="zh-TW" sz="315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3150">
                <a:latin typeface="Times New Roman" pitchFamily="18" charset="0"/>
              </a:rPr>
              <a:t> J</a:t>
            </a:r>
            <a:r>
              <a:rPr lang="en-US" altLang="zh-TW" sz="3150" b="1" baseline="-25000">
                <a:latin typeface="Times New Roman" pitchFamily="18" charset="0"/>
              </a:rPr>
              <a:t>k</a:t>
            </a:r>
            <a:endParaRPr lang="en-US" altLang="zh-TW" sz="3150" baseline="-25000">
              <a:latin typeface="Times New Roman" pitchFamily="18" charset="0"/>
            </a:endParaRPr>
          </a:p>
          <a:p>
            <a:pPr eaLnBrk="1" hangingPunct="1"/>
            <a:r>
              <a:rPr lang="en-US" altLang="zh-TW" sz="3150">
                <a:latin typeface="Times New Roman" pitchFamily="18" charset="0"/>
              </a:rPr>
              <a:t>L = 2</a:t>
            </a:r>
            <a:r>
              <a:rPr lang="en-US" altLang="zh-TW" sz="3150" b="1" baseline="30000">
                <a:latin typeface="Times New Roman" pitchFamily="18" charset="0"/>
              </a:rPr>
              <a:t>R</a:t>
            </a:r>
            <a:endParaRPr lang="en-US" altLang="zh-TW" sz="3150" baseline="30000">
              <a:latin typeface="Times New Roman" pitchFamily="18" charset="0"/>
            </a:endParaRPr>
          </a:p>
          <a:p>
            <a:pPr eaLnBrk="1" hangingPunct="1"/>
            <a:r>
              <a:rPr lang="en-US" altLang="zh-TW" sz="3150">
                <a:latin typeface="Times New Roman" pitchFamily="18" charset="0"/>
              </a:rPr>
              <a:t>Each v</a:t>
            </a:r>
            <a:r>
              <a:rPr lang="en-US" altLang="zh-TW" sz="3150" b="1" baseline="-25000">
                <a:latin typeface="Times New Roman" pitchFamily="18" charset="0"/>
              </a:rPr>
              <a:t>k</a:t>
            </a:r>
            <a:r>
              <a:rPr lang="en-US" altLang="zh-TW" sz="3150">
                <a:latin typeface="Times New Roman" pitchFamily="18" charset="0"/>
              </a:rPr>
              <a:t> represented by an R-bit pattern </a:t>
            </a:r>
          </a:p>
        </p:txBody>
      </p:sp>
      <p:graphicFrame>
        <p:nvGraphicFramePr>
          <p:cNvPr id="38919" name="Object 18"/>
          <p:cNvGraphicFramePr>
            <a:graphicFrameLocks noChangeAspect="1"/>
          </p:cNvGraphicFramePr>
          <p:nvPr/>
        </p:nvGraphicFramePr>
        <p:xfrm>
          <a:off x="3117057" y="7239796"/>
          <a:ext cx="369093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方程式" r:id="rId3" imgW="203024" imgH="406048" progId="Equation.3">
                  <p:embed/>
                </p:oleObj>
              </mc:Choice>
              <mc:Fallback>
                <p:oleObj name="方程式" r:id="rId3" imgW="203024" imgH="406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057" y="7239796"/>
                        <a:ext cx="369093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Text Box 19"/>
          <p:cNvSpPr txBox="1">
            <a:spLocks noChangeArrowheads="1"/>
          </p:cNvSpPr>
          <p:nvPr/>
        </p:nvSpPr>
        <p:spPr bwMode="auto">
          <a:xfrm>
            <a:off x="8820150" y="7301707"/>
            <a:ext cx="7019925" cy="2654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625475" indent="-2682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buFont typeface="Times New Roman" pitchFamily="18" charset="0"/>
              <a:buChar char="–"/>
            </a:pPr>
            <a:r>
              <a:rPr lang="en-US" altLang="zh-TW" sz="3150">
                <a:latin typeface="Times New Roman" pitchFamily="18" charset="0"/>
              </a:rPr>
              <a:t>Quantization characteristics (codebook)</a:t>
            </a:r>
          </a:p>
          <a:p>
            <a:pPr eaLnBrk="1" hangingPunct="1"/>
            <a:r>
              <a:rPr lang="en-US" altLang="zh-TW" sz="3150">
                <a:latin typeface="Times New Roman" pitchFamily="18" charset="0"/>
              </a:rPr>
              <a:t>    { J</a:t>
            </a:r>
            <a:r>
              <a:rPr lang="en-US" altLang="zh-TW" sz="3150" b="1" baseline="-25000">
                <a:latin typeface="Times New Roman" pitchFamily="18" charset="0"/>
              </a:rPr>
              <a:t>1</a:t>
            </a:r>
            <a:r>
              <a:rPr lang="en-US" altLang="zh-TW" sz="3150" b="1">
                <a:latin typeface="Times New Roman" pitchFamily="18" charset="0"/>
              </a:rPr>
              <a:t> </a:t>
            </a:r>
            <a:r>
              <a:rPr lang="en-US" altLang="zh-TW" sz="3150">
                <a:latin typeface="Times New Roman" pitchFamily="18" charset="0"/>
              </a:rPr>
              <a:t>, J</a:t>
            </a:r>
            <a:r>
              <a:rPr lang="en-US" altLang="zh-TW" sz="3150" b="1" baseline="-25000">
                <a:latin typeface="Times New Roman" pitchFamily="18" charset="0"/>
              </a:rPr>
              <a:t>2</a:t>
            </a:r>
            <a:r>
              <a:rPr lang="en-US" altLang="zh-TW" sz="3150" b="1">
                <a:latin typeface="Times New Roman" pitchFamily="18" charset="0"/>
              </a:rPr>
              <a:t> </a:t>
            </a:r>
            <a:r>
              <a:rPr lang="en-US" altLang="zh-TW" sz="3150">
                <a:latin typeface="Times New Roman" pitchFamily="18" charset="0"/>
              </a:rPr>
              <a:t>, …, J</a:t>
            </a:r>
            <a:r>
              <a:rPr lang="en-US" altLang="zh-TW" sz="3150" b="1" baseline="-25000">
                <a:latin typeface="Times New Roman" pitchFamily="18" charset="0"/>
              </a:rPr>
              <a:t>L</a:t>
            </a:r>
            <a:r>
              <a:rPr lang="en-US" altLang="zh-TW" sz="3150">
                <a:latin typeface="Times New Roman" pitchFamily="18" charset="0"/>
              </a:rPr>
              <a:t> }  and  { v</a:t>
            </a:r>
            <a:r>
              <a:rPr lang="en-US" altLang="zh-TW" sz="3150" b="1" baseline="-25000">
                <a:latin typeface="Times New Roman" pitchFamily="18" charset="0"/>
              </a:rPr>
              <a:t>1</a:t>
            </a:r>
            <a:r>
              <a:rPr lang="en-US" altLang="zh-TW" sz="3150" b="1">
                <a:latin typeface="Times New Roman" pitchFamily="18" charset="0"/>
              </a:rPr>
              <a:t> </a:t>
            </a:r>
            <a:r>
              <a:rPr lang="en-US" altLang="zh-TW" sz="3150">
                <a:latin typeface="Times New Roman" pitchFamily="18" charset="0"/>
              </a:rPr>
              <a:t>, v</a:t>
            </a:r>
            <a:r>
              <a:rPr lang="en-US" altLang="zh-TW" sz="3150" b="1" baseline="-25000">
                <a:latin typeface="Times New Roman" pitchFamily="18" charset="0"/>
              </a:rPr>
              <a:t>2</a:t>
            </a:r>
            <a:r>
              <a:rPr lang="en-US" altLang="zh-TW" sz="3150" b="1">
                <a:latin typeface="Times New Roman" pitchFamily="18" charset="0"/>
              </a:rPr>
              <a:t> </a:t>
            </a:r>
            <a:r>
              <a:rPr lang="en-US" altLang="zh-TW" sz="3150">
                <a:latin typeface="Times New Roman" pitchFamily="18" charset="0"/>
              </a:rPr>
              <a:t>, …, v</a:t>
            </a:r>
            <a:r>
              <a:rPr lang="en-US" altLang="zh-TW" sz="3150" b="1" baseline="-25000">
                <a:latin typeface="Times New Roman" pitchFamily="18" charset="0"/>
              </a:rPr>
              <a:t>L</a:t>
            </a:r>
            <a:r>
              <a:rPr lang="en-US" altLang="zh-TW" sz="3150">
                <a:latin typeface="Times New Roman" pitchFamily="18" charset="0"/>
              </a:rPr>
              <a:t> }</a:t>
            </a:r>
          </a:p>
          <a:p>
            <a:pPr eaLnBrk="1" hangingPunct="1"/>
            <a:r>
              <a:rPr lang="en-US" altLang="zh-TW" sz="3150">
                <a:latin typeface="Times New Roman" pitchFamily="18" charset="0"/>
              </a:rPr>
              <a:t>     designed considering at least</a:t>
            </a:r>
          </a:p>
          <a:p>
            <a:pPr lvl="1" eaLnBrk="1" hangingPunct="1">
              <a:buFontTx/>
              <a:buAutoNum type="arabicPeriod"/>
            </a:pPr>
            <a:r>
              <a:rPr lang="en-US" altLang="zh-TW" sz="3150">
                <a:latin typeface="Times New Roman" pitchFamily="18" charset="0"/>
              </a:rPr>
              <a:t>error sensitivity</a:t>
            </a:r>
          </a:p>
          <a:p>
            <a:pPr lvl="1" eaLnBrk="1" hangingPunct="1">
              <a:buFontTx/>
              <a:buAutoNum type="arabicPeriod"/>
            </a:pPr>
            <a:r>
              <a:rPr lang="en-US" altLang="zh-TW" sz="3150">
                <a:latin typeface="Times New Roman" pitchFamily="18" charset="0"/>
              </a:rPr>
              <a:t>probability distribution of x[n]</a:t>
            </a:r>
            <a:r>
              <a:rPr lang="en-US" altLang="zh-TW" sz="4050"/>
              <a:t> </a:t>
            </a:r>
          </a:p>
        </p:txBody>
      </p:sp>
      <p:sp>
        <p:nvSpPr>
          <p:cNvPr id="38921" name="Line 20"/>
          <p:cNvSpPr>
            <a:spLocks noChangeShapeType="1"/>
          </p:cNvSpPr>
          <p:nvPr/>
        </p:nvSpPr>
        <p:spPr bwMode="auto">
          <a:xfrm>
            <a:off x="2286000" y="1148557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</p:spTree>
    <p:extLst>
      <p:ext uri="{BB962C8B-B14F-4D97-AF65-F5344CB8AC3E}">
        <p14:creationId xmlns:p14="http://schemas.microsoft.com/office/powerpoint/2010/main" val="55662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文字方塊 3"/>
          <p:cNvSpPr txBox="1">
            <a:spLocks noChangeArrowheads="1"/>
          </p:cNvSpPr>
          <p:nvPr/>
        </p:nvSpPr>
        <p:spPr bwMode="auto">
          <a:xfrm>
            <a:off x="4479134" y="2067721"/>
            <a:ext cx="11253402" cy="6924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900" u="sng">
                <a:latin typeface="Times New Roman" pitchFamily="18" charset="0"/>
                <a:cs typeface="Times New Roman" pitchFamily="18" charset="0"/>
              </a:rPr>
              <a:t>Scalar Quantization</a:t>
            </a:r>
            <a:r>
              <a:rPr lang="en-US" altLang="zh-TW" sz="39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90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TW" sz="3900">
                <a:latin typeface="Times New Roman" pitchFamily="18" charset="0"/>
                <a:cs typeface="Times New Roman" pitchFamily="18" charset="0"/>
              </a:rPr>
              <a:t>Pulse Coded Modulation (PCM)</a:t>
            </a:r>
            <a:endParaRPr lang="zh-TW" altLang="en-US" sz="39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39" name="文字方塊 5"/>
          <p:cNvSpPr txBox="1">
            <a:spLocks noChangeArrowheads="1"/>
          </p:cNvSpPr>
          <p:nvPr/>
        </p:nvSpPr>
        <p:spPr bwMode="auto">
          <a:xfrm>
            <a:off x="2878933" y="1081882"/>
            <a:ext cx="512262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8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Vector Quantization</a:t>
            </a:r>
            <a:endParaRPr lang="zh-TW" altLang="en-US" sz="48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544" y="3416102"/>
            <a:ext cx="7303770" cy="576072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819964" y="4004071"/>
            <a:ext cx="35643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300" dirty="0">
                <a:solidFill>
                  <a:srgbClr val="FF0000"/>
                </a:solidFill>
              </a:rPr>
              <a:t>quantization error</a:t>
            </a:r>
            <a:endParaRPr lang="zh-TW" altLang="en-US" sz="33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539002" y="5696298"/>
            <a:ext cx="11881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/>
              <a:t>0 0 0</a:t>
            </a:r>
            <a:endParaRPr lang="zh-TW" altLang="en-US" sz="3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39002" y="4928271"/>
            <a:ext cx="11881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/>
              <a:t>0 0 1</a:t>
            </a:r>
            <a:endParaRPr lang="zh-TW" altLang="en-US" sz="3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539002" y="4232292"/>
            <a:ext cx="11881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/>
              <a:t>0 1 0</a:t>
            </a:r>
            <a:endParaRPr lang="zh-TW" altLang="en-US" sz="3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539002" y="3632127"/>
            <a:ext cx="11881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/>
              <a:t>0 1 1</a:t>
            </a:r>
            <a:endParaRPr lang="zh-TW" altLang="en-US" sz="3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539002" y="6296463"/>
            <a:ext cx="11881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/>
              <a:t>1 0 0</a:t>
            </a:r>
            <a:endParaRPr lang="zh-TW" altLang="en-US" sz="3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539002" y="7028406"/>
            <a:ext cx="11881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/>
              <a:t>1 0 1</a:t>
            </a:r>
            <a:endParaRPr lang="zh-TW" altLang="en-US" sz="3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539002" y="7628571"/>
            <a:ext cx="11881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/>
              <a:t>1 1 0</a:t>
            </a:r>
            <a:endParaRPr lang="zh-TW" altLang="en-US" sz="3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539002" y="8384655"/>
            <a:ext cx="11881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/>
              <a:t>1 1 1</a:t>
            </a:r>
            <a:endParaRPr lang="zh-TW" alt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411728" y="5900380"/>
                <a:ext cx="583890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300" i="1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altLang="zh-TW" sz="33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33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152" y="3933056"/>
                <a:ext cx="389260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6250" b="-126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640328" y="7328489"/>
                <a:ext cx="583890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3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33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33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552" y="4885129"/>
                <a:ext cx="389260" cy="430887"/>
              </a:xfrm>
              <a:prstGeom prst="rect">
                <a:avLst/>
              </a:prstGeom>
              <a:blipFill rotWithShape="1">
                <a:blip r:embed="rId4"/>
                <a:stretch>
                  <a:fillRect r="-15625" b="-28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7199784" y="9176823"/>
            <a:ext cx="11881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u="sng" dirty="0"/>
              <a:t>1 0 0</a:t>
            </a:r>
            <a:endParaRPr lang="zh-TW" altLang="en-US" sz="3000" u="sng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171892" y="9175395"/>
            <a:ext cx="11881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u="sng" dirty="0"/>
              <a:t>1 0 0</a:t>
            </a:r>
            <a:endParaRPr lang="zh-TW" altLang="en-US" sz="3000" u="sng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9144000" y="9175395"/>
            <a:ext cx="11881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u="sng" dirty="0"/>
              <a:t>1 0 1</a:t>
            </a:r>
            <a:endParaRPr lang="zh-TW" altLang="en-US" sz="3000" u="sng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0116108" y="9175395"/>
            <a:ext cx="11881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u="sng" dirty="0"/>
              <a:t>1 1 0</a:t>
            </a:r>
            <a:endParaRPr lang="zh-TW" altLang="en-US" sz="3000" u="sng" dirty="0"/>
          </a:p>
        </p:txBody>
      </p:sp>
      <p:pic>
        <p:nvPicPr>
          <p:cNvPr id="21" name="Picture 20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2196" y="8434868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4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文字方塊 3"/>
          <p:cNvSpPr txBox="1">
            <a:spLocks noChangeArrowheads="1"/>
          </p:cNvSpPr>
          <p:nvPr/>
        </p:nvSpPr>
        <p:spPr bwMode="auto">
          <a:xfrm>
            <a:off x="2878933" y="1081882"/>
            <a:ext cx="512262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8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Vector Quantization</a:t>
            </a:r>
            <a:endParaRPr lang="zh-TW" altLang="en-US" sz="48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0963" name="群組 2"/>
          <p:cNvGrpSpPr>
            <a:grpSpLocks/>
          </p:cNvGrpSpPr>
          <p:nvPr/>
        </p:nvGrpSpPr>
        <p:grpSpPr bwMode="auto">
          <a:xfrm>
            <a:off x="2988470" y="2227266"/>
            <a:ext cx="12573000" cy="7346156"/>
            <a:chOff x="468313" y="1484848"/>
            <a:chExt cx="8382000" cy="4896902"/>
          </a:xfrm>
        </p:grpSpPr>
        <p:pic>
          <p:nvPicPr>
            <p:cNvPr id="4096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313" y="1520825"/>
              <a:ext cx="8382000" cy="4860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965" name="文字方塊 1"/>
            <p:cNvSpPr txBox="1">
              <a:spLocks noChangeArrowheads="1"/>
            </p:cNvSpPr>
            <p:nvPr/>
          </p:nvSpPr>
          <p:spPr bwMode="auto">
            <a:xfrm>
              <a:off x="7802835" y="1484848"/>
              <a:ext cx="795303" cy="4616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900" i="1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TW" sz="3900" i="1" baseline="-2500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TW" sz="390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3900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TW" sz="390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TW" altLang="en-US" sz="39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4660" y="8384654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9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0" y="174628"/>
            <a:ext cx="12344400" cy="842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/>
              <a:t>Hidden Markov Model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2" y="1362871"/>
            <a:ext cx="13446920" cy="804624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3600" b="1">
                <a:latin typeface="Times New Roman" pitchFamily="18" charset="0"/>
              </a:rPr>
              <a:t>HMM, an extended version of Markov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3300">
                <a:latin typeface="Times New Roman" pitchFamily="18" charset="0"/>
              </a:rPr>
              <a:t>The observation is </a:t>
            </a:r>
            <a:r>
              <a:rPr lang="en-US" altLang="zh-TW" sz="3300" b="1">
                <a:solidFill>
                  <a:srgbClr val="FF0000"/>
                </a:solidFill>
                <a:latin typeface="Times New Roman" pitchFamily="18" charset="0"/>
              </a:rPr>
              <a:t>a probabilistic function (discrete or continuous) of a state</a:t>
            </a:r>
            <a:r>
              <a:rPr lang="en-US" altLang="zh-TW" sz="3300">
                <a:latin typeface="Times New Roman" pitchFamily="18" charset="0"/>
              </a:rPr>
              <a:t> instead of an one-to-one correspondence of a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3300">
                <a:latin typeface="Times New Roman" pitchFamily="18" charset="0"/>
              </a:rPr>
              <a:t>The model is a </a:t>
            </a:r>
            <a:r>
              <a:rPr lang="en-US" altLang="zh-TW" sz="3300">
                <a:solidFill>
                  <a:schemeClr val="accent2"/>
                </a:solidFill>
                <a:latin typeface="Times New Roman" pitchFamily="18" charset="0"/>
              </a:rPr>
              <a:t>doubly embedded</a:t>
            </a:r>
            <a:r>
              <a:rPr lang="en-US" altLang="zh-TW" sz="3300">
                <a:latin typeface="Times New Roman" pitchFamily="18" charset="0"/>
              </a:rPr>
              <a:t> stochastic process with an underlying stochastic process that is not directly observable (hidden)</a:t>
            </a: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  <a:buSzPct val="80000"/>
            </a:pPr>
            <a:r>
              <a:rPr lang="en-US" altLang="zh-TW" sz="3000">
                <a:latin typeface="Times New Roman" pitchFamily="18" charset="0"/>
              </a:rPr>
              <a:t>What is hidden? </a:t>
            </a:r>
            <a:r>
              <a:rPr lang="en-US" altLang="zh-TW" sz="3000" b="1" i="1">
                <a:latin typeface="Times New Roman" pitchFamily="18" charset="0"/>
              </a:rPr>
              <a:t>The State Sequence</a:t>
            </a:r>
            <a:br>
              <a:rPr lang="en-US" altLang="zh-TW" sz="3000" b="1" i="1">
                <a:latin typeface="Times New Roman" pitchFamily="18" charset="0"/>
              </a:rPr>
            </a:br>
            <a:r>
              <a:rPr lang="en-US" altLang="zh-TW" sz="3000" i="1">
                <a:latin typeface="Times New Roman" pitchFamily="18" charset="0"/>
              </a:rPr>
              <a:t>According to the observation sequence, we never know which state sequence generates it</a:t>
            </a:r>
            <a:endParaRPr lang="en-US" altLang="zh-TW" sz="3000" b="1" i="1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3600" b="1">
                <a:latin typeface="Times New Roman" pitchFamily="18" charset="0"/>
              </a:rPr>
              <a:t>Elements of an HMM {S,A,B,</a:t>
            </a:r>
            <a:r>
              <a:rPr lang="en-US" altLang="zh-TW" sz="3600" b="1">
                <a:latin typeface="Times New Roman" pitchFamily="18" charset="0"/>
                <a:sym typeface="Symbol" pitchFamily="18" charset="2"/>
              </a:rPr>
              <a:t>}</a:t>
            </a:r>
            <a:endParaRPr lang="en-US" altLang="zh-TW" sz="3600" b="1">
              <a:latin typeface="Times New Roman" pitchFamily="18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TW" sz="3300">
                <a:latin typeface="Times New Roman" pitchFamily="18" charset="0"/>
                <a:sym typeface="Symbol" pitchFamily="18" charset="2"/>
              </a:rPr>
              <a:t>S is a set of </a:t>
            </a:r>
            <a:r>
              <a:rPr lang="en-US" altLang="zh-TW" sz="3300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TW" sz="3300">
                <a:latin typeface="Times New Roman" pitchFamily="18" charset="0"/>
                <a:sym typeface="Symbol" pitchFamily="18" charset="2"/>
              </a:rPr>
              <a:t> states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3300" b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3300">
                <a:latin typeface="Times New Roman" pitchFamily="18" charset="0"/>
                <a:sym typeface="Symbol" pitchFamily="18" charset="2"/>
              </a:rPr>
              <a:t> is the </a:t>
            </a:r>
            <a:r>
              <a:rPr lang="en-US" altLang="zh-TW" sz="3300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TW" sz="3300">
                <a:latin typeface="Times New Roman" pitchFamily="18" charset="0"/>
                <a:sym typeface="Wingdings 2" pitchFamily="18" charset="2"/>
              </a:rPr>
              <a:t></a:t>
            </a:r>
            <a:r>
              <a:rPr lang="en-US" altLang="zh-TW" sz="3300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TW" sz="3300">
                <a:latin typeface="Times New Roman" pitchFamily="18" charset="0"/>
                <a:sym typeface="Symbol" pitchFamily="18" charset="2"/>
              </a:rPr>
              <a:t> matrix of state transition probabilities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3300">
                <a:latin typeface="Times New Roman" pitchFamily="18" charset="0"/>
                <a:sym typeface="Symbol" pitchFamily="18" charset="2"/>
              </a:rPr>
              <a:t>B is a set of </a:t>
            </a:r>
            <a:r>
              <a:rPr lang="en-US" altLang="zh-TW" sz="3300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TW" sz="3300">
                <a:latin typeface="Times New Roman" pitchFamily="18" charset="0"/>
                <a:sym typeface="Symbol" pitchFamily="18" charset="2"/>
              </a:rPr>
              <a:t> probability functions, each describing the observation probability with respect to a state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330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3300" b="1">
                <a:latin typeface="Times New Roman" pitchFamily="18" charset="0"/>
                <a:sym typeface="Symbol" pitchFamily="18" charset="2"/>
              </a:rPr>
              <a:t> </a:t>
            </a:r>
            <a:r>
              <a:rPr lang="en-US" altLang="zh-TW" sz="3300">
                <a:latin typeface="Times New Roman" pitchFamily="18" charset="0"/>
                <a:sym typeface="Symbol" pitchFamily="18" charset="2"/>
              </a:rPr>
              <a:t>is the vector of initial state probabilities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2286000" y="1148557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</p:spTree>
    <p:extLst>
      <p:ext uri="{BB962C8B-B14F-4D97-AF65-F5344CB8AC3E}">
        <p14:creationId xmlns:p14="http://schemas.microsoft.com/office/powerpoint/2010/main" val="175903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0" y="174628"/>
            <a:ext cx="12344400" cy="842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/>
              <a:t>Vector Quantization (VQ)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286001" y="-356996"/>
            <a:ext cx="184731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286001" y="4479324"/>
            <a:ext cx="184731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144000" y="3796509"/>
            <a:ext cx="6858000" cy="4547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9875" indent="-2698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633413" indent="-1841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buFont typeface="Times New Roman" pitchFamily="18" charset="0"/>
              <a:buChar char="–"/>
            </a:pPr>
            <a:r>
              <a:rPr lang="en-US" altLang="zh-TW" sz="3300">
                <a:latin typeface="Times New Roman" pitchFamily="18" charset="0"/>
              </a:rPr>
              <a:t>Considerations</a:t>
            </a:r>
          </a:p>
          <a:p>
            <a:pPr lvl="1" eaLnBrk="1" hangingPunct="1">
              <a:buFontTx/>
              <a:buAutoNum type="arabicPeriod"/>
            </a:pPr>
            <a:r>
              <a:rPr lang="en-US" altLang="zh-TW" sz="3000">
                <a:latin typeface="Times New Roman" pitchFamily="18" charset="0"/>
              </a:rPr>
              <a:t>error sensitivity may depend on x[n], x[n+1] jointly</a:t>
            </a:r>
          </a:p>
          <a:p>
            <a:pPr lvl="1" eaLnBrk="1" hangingPunct="1">
              <a:buFontTx/>
              <a:buAutoNum type="arabicPeriod"/>
            </a:pPr>
            <a:r>
              <a:rPr lang="en-US" altLang="zh-TW" sz="3000">
                <a:latin typeface="Times New Roman" pitchFamily="18" charset="0"/>
              </a:rPr>
              <a:t>distribution of x[n] , x[n+1] may be correlated statistically</a:t>
            </a:r>
          </a:p>
          <a:p>
            <a:pPr lvl="1" eaLnBrk="1" hangingPunct="1">
              <a:buFontTx/>
              <a:buAutoNum type="arabicPeriod"/>
            </a:pPr>
            <a:r>
              <a:rPr lang="en-US" altLang="zh-TW" sz="3000">
                <a:latin typeface="Times New Roman" pitchFamily="18" charset="0"/>
              </a:rPr>
              <a:t>more flexible choice of J</a:t>
            </a:r>
            <a:r>
              <a:rPr lang="en-US" altLang="zh-TW" sz="3000" b="1" baseline="-25000">
                <a:latin typeface="Times New Roman" pitchFamily="18" charset="0"/>
              </a:rPr>
              <a:t>k</a:t>
            </a:r>
            <a:endParaRPr lang="en-US" altLang="zh-TW" sz="3000" baseline="-25000">
              <a:latin typeface="Times New Roman" pitchFamily="18" charset="0"/>
            </a:endParaRPr>
          </a:p>
          <a:p>
            <a:pPr eaLnBrk="1" hangingPunct="1">
              <a:buFont typeface="Times New Roman" pitchFamily="18" charset="0"/>
              <a:buChar char="–"/>
            </a:pPr>
            <a:r>
              <a:rPr lang="en-US" altLang="zh-TW" sz="3300">
                <a:latin typeface="Times New Roman" pitchFamily="18" charset="0"/>
              </a:rPr>
              <a:t>Quantization Characteristics (codebook)</a:t>
            </a:r>
          </a:p>
          <a:p>
            <a:pPr eaLnBrk="1" hangingPunct="1"/>
            <a:r>
              <a:rPr lang="en-US" altLang="zh-TW" sz="3000">
                <a:latin typeface="Times New Roman" pitchFamily="18" charset="0"/>
              </a:rPr>
              <a:t>    { J</a:t>
            </a:r>
            <a:r>
              <a:rPr lang="en-US" altLang="zh-TW" sz="3000" b="1" baseline="-25000">
                <a:latin typeface="Times New Roman" pitchFamily="18" charset="0"/>
              </a:rPr>
              <a:t>1</a:t>
            </a:r>
            <a:r>
              <a:rPr lang="en-US" altLang="zh-TW" sz="3000" b="1">
                <a:latin typeface="Times New Roman" pitchFamily="18" charset="0"/>
              </a:rPr>
              <a:t> </a:t>
            </a:r>
            <a:r>
              <a:rPr lang="en-US" altLang="zh-TW" sz="3000">
                <a:latin typeface="Times New Roman" pitchFamily="18" charset="0"/>
              </a:rPr>
              <a:t>, J</a:t>
            </a:r>
            <a:r>
              <a:rPr lang="en-US" altLang="zh-TW" sz="3000" b="1" baseline="-25000">
                <a:latin typeface="Times New Roman" pitchFamily="18" charset="0"/>
              </a:rPr>
              <a:t>2</a:t>
            </a:r>
            <a:r>
              <a:rPr lang="en-US" altLang="zh-TW" sz="3000" b="1">
                <a:latin typeface="Times New Roman" pitchFamily="18" charset="0"/>
              </a:rPr>
              <a:t> </a:t>
            </a:r>
            <a:r>
              <a:rPr lang="en-US" altLang="zh-TW" sz="3000">
                <a:latin typeface="Times New Roman" pitchFamily="18" charset="0"/>
              </a:rPr>
              <a:t>, …, J</a:t>
            </a:r>
            <a:r>
              <a:rPr lang="en-US" altLang="zh-TW" sz="3000" b="1" baseline="-25000">
                <a:latin typeface="Times New Roman" pitchFamily="18" charset="0"/>
              </a:rPr>
              <a:t>L</a:t>
            </a:r>
            <a:r>
              <a:rPr lang="en-US" altLang="zh-TW" sz="3000">
                <a:latin typeface="Times New Roman" pitchFamily="18" charset="0"/>
              </a:rPr>
              <a:t> } and { v</a:t>
            </a:r>
            <a:r>
              <a:rPr lang="en-US" altLang="zh-TW" sz="3000" b="1" baseline="-25000">
                <a:latin typeface="Times New Roman" pitchFamily="18" charset="0"/>
              </a:rPr>
              <a:t>1</a:t>
            </a:r>
            <a:r>
              <a:rPr lang="en-US" altLang="zh-TW" sz="3000" b="1">
                <a:latin typeface="Times New Roman" pitchFamily="18" charset="0"/>
              </a:rPr>
              <a:t> </a:t>
            </a:r>
            <a:r>
              <a:rPr lang="en-US" altLang="zh-TW" sz="3000">
                <a:latin typeface="Times New Roman" pitchFamily="18" charset="0"/>
              </a:rPr>
              <a:t>, v</a:t>
            </a:r>
            <a:r>
              <a:rPr lang="en-US" altLang="zh-TW" sz="3000" b="1" baseline="-25000">
                <a:latin typeface="Times New Roman" pitchFamily="18" charset="0"/>
              </a:rPr>
              <a:t>2</a:t>
            </a:r>
            <a:r>
              <a:rPr lang="en-US" altLang="zh-TW" sz="3000" b="1">
                <a:latin typeface="Times New Roman" pitchFamily="18" charset="0"/>
              </a:rPr>
              <a:t> </a:t>
            </a:r>
            <a:r>
              <a:rPr lang="en-US" altLang="zh-TW" sz="3000">
                <a:latin typeface="Times New Roman" pitchFamily="18" charset="0"/>
              </a:rPr>
              <a:t>, …, v</a:t>
            </a:r>
            <a:r>
              <a:rPr lang="en-US" altLang="zh-TW" sz="3000" b="1" baseline="-25000">
                <a:latin typeface="Times New Roman" pitchFamily="18" charset="0"/>
              </a:rPr>
              <a:t>L</a:t>
            </a:r>
            <a:r>
              <a:rPr lang="en-US" altLang="zh-TW" sz="3000">
                <a:latin typeface="Times New Roman" pitchFamily="18" charset="0"/>
              </a:rPr>
              <a:t> }</a:t>
            </a:r>
            <a:r>
              <a:rPr lang="en-US" altLang="zh-TW" sz="4050">
                <a:latin typeface="Times New Roman" pitchFamily="18" charset="0"/>
              </a:rPr>
              <a:t> 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2371725" y="1362870"/>
            <a:ext cx="7743825" cy="7201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354013" indent="-17462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600" b="1" i="1" u="sng">
                <a:latin typeface="Times New Roman" pitchFamily="18" charset="0"/>
              </a:rPr>
              <a:t>2-dim Vector Quantization (VQ)</a:t>
            </a:r>
          </a:p>
          <a:p>
            <a:pPr eaLnBrk="1" hangingPunct="1"/>
            <a:r>
              <a:rPr lang="en-US" altLang="zh-TW" sz="3000">
                <a:latin typeface="Times New Roman" pitchFamily="18" charset="0"/>
              </a:rPr>
              <a:t>  Example:</a:t>
            </a:r>
          </a:p>
          <a:p>
            <a:pPr eaLnBrk="1" hangingPunct="1"/>
            <a:r>
              <a:rPr lang="en-US" altLang="zh-TW" sz="3000">
                <a:latin typeface="Times New Roman" pitchFamily="18" charset="0"/>
              </a:rPr>
              <a:t>  x</a:t>
            </a:r>
            <a:r>
              <a:rPr lang="en-US" altLang="zh-TW" sz="3000" b="1" baseline="-25000">
                <a:latin typeface="Times New Roman" pitchFamily="18" charset="0"/>
              </a:rPr>
              <a:t>n</a:t>
            </a:r>
            <a:r>
              <a:rPr lang="en-US" altLang="zh-TW" sz="3000">
                <a:latin typeface="Times New Roman" pitchFamily="18" charset="0"/>
              </a:rPr>
              <a:t> = ( x[n] , x[n+1] )</a:t>
            </a:r>
          </a:p>
          <a:p>
            <a:pPr eaLnBrk="1" hangingPunct="1"/>
            <a:r>
              <a:rPr lang="en-US" altLang="zh-TW" sz="3000">
                <a:latin typeface="Times New Roman" pitchFamily="18" charset="0"/>
              </a:rPr>
              <a:t>  S ={x</a:t>
            </a:r>
            <a:r>
              <a:rPr lang="en-US" altLang="zh-TW" sz="3000" b="1" baseline="-25000">
                <a:latin typeface="Times New Roman" pitchFamily="18" charset="0"/>
              </a:rPr>
              <a:t>n</a:t>
            </a:r>
            <a:r>
              <a:rPr lang="en-US" altLang="zh-TW" sz="3000">
                <a:latin typeface="Times New Roman" pitchFamily="18" charset="0"/>
              </a:rPr>
              <a:t> = (x[n] , x[n+1] ) ; |x[n]| &lt;A,|x[n+1]|&lt;A}</a:t>
            </a:r>
          </a:p>
          <a:p>
            <a:pPr eaLnBrk="1" hangingPunct="1">
              <a:buFontTx/>
              <a:buChar char="•"/>
            </a:pPr>
            <a:r>
              <a:rPr lang="en-US" altLang="zh-TW" sz="3600" b="1">
                <a:latin typeface="Times New Roman" pitchFamily="18" charset="0"/>
              </a:rPr>
              <a:t>VQ</a:t>
            </a:r>
            <a:endParaRPr lang="en-US" altLang="zh-TW" sz="3600">
              <a:latin typeface="Times New Roman" pitchFamily="18" charset="0"/>
            </a:endParaRPr>
          </a:p>
          <a:p>
            <a:pPr lvl="1" eaLnBrk="1" hangingPunct="1">
              <a:buFont typeface="Times New Roman" pitchFamily="18" charset="0"/>
              <a:buChar char="–"/>
            </a:pPr>
            <a:r>
              <a:rPr lang="en-US" altLang="zh-TW" sz="3000">
                <a:latin typeface="Times New Roman" pitchFamily="18" charset="0"/>
              </a:rPr>
              <a:t>S divided into L  2-dim regions   </a:t>
            </a:r>
          </a:p>
          <a:p>
            <a:pPr lvl="1" eaLnBrk="1" hangingPunct="1">
              <a:buFont typeface="Times New Roman" pitchFamily="18" charset="0"/>
              <a:buNone/>
            </a:pPr>
            <a:r>
              <a:rPr lang="en-US" altLang="zh-TW" sz="3000">
                <a:latin typeface="Times New Roman" pitchFamily="18" charset="0"/>
              </a:rPr>
              <a:t>	{ J</a:t>
            </a:r>
            <a:r>
              <a:rPr lang="en-US" altLang="zh-TW" sz="3000" b="1" baseline="-25000">
                <a:latin typeface="Times New Roman" pitchFamily="18" charset="0"/>
              </a:rPr>
              <a:t>1</a:t>
            </a:r>
            <a:r>
              <a:rPr lang="en-US" altLang="zh-TW" sz="3000" b="1">
                <a:latin typeface="Times New Roman" pitchFamily="18" charset="0"/>
              </a:rPr>
              <a:t> </a:t>
            </a:r>
            <a:r>
              <a:rPr lang="en-US" altLang="zh-TW" sz="3000">
                <a:latin typeface="Times New Roman" pitchFamily="18" charset="0"/>
              </a:rPr>
              <a:t>, J</a:t>
            </a:r>
            <a:r>
              <a:rPr lang="en-US" altLang="zh-TW" sz="3000" b="1" baseline="-25000">
                <a:latin typeface="Times New Roman" pitchFamily="18" charset="0"/>
              </a:rPr>
              <a:t>2</a:t>
            </a:r>
            <a:r>
              <a:rPr lang="en-US" altLang="zh-TW" sz="3000" b="1">
                <a:latin typeface="Times New Roman" pitchFamily="18" charset="0"/>
              </a:rPr>
              <a:t> </a:t>
            </a:r>
            <a:r>
              <a:rPr lang="en-US" altLang="zh-TW" sz="3000">
                <a:latin typeface="Times New Roman" pitchFamily="18" charset="0"/>
              </a:rPr>
              <a:t>, …, J</a:t>
            </a:r>
            <a:r>
              <a:rPr lang="en-US" altLang="zh-TW" sz="3000" b="1" baseline="-25000">
                <a:latin typeface="Times New Roman" pitchFamily="18" charset="0"/>
              </a:rPr>
              <a:t>k</a:t>
            </a:r>
            <a:r>
              <a:rPr lang="en-US" altLang="zh-TW" sz="3000" b="1">
                <a:latin typeface="Times New Roman" pitchFamily="18" charset="0"/>
              </a:rPr>
              <a:t> </a:t>
            </a:r>
            <a:r>
              <a:rPr lang="en-US" altLang="zh-TW" sz="3000">
                <a:latin typeface="Times New Roman" pitchFamily="18" charset="0"/>
              </a:rPr>
              <a:t>,…J</a:t>
            </a:r>
            <a:r>
              <a:rPr lang="en-US" altLang="zh-TW" sz="3000" b="1" baseline="-25000">
                <a:latin typeface="Times New Roman" pitchFamily="18" charset="0"/>
              </a:rPr>
              <a:t>L </a:t>
            </a:r>
            <a:r>
              <a:rPr lang="en-US" altLang="zh-TW" sz="3000" b="1">
                <a:latin typeface="Times New Roman" pitchFamily="18" charset="0"/>
              </a:rPr>
              <a:t>}</a:t>
            </a:r>
            <a:endParaRPr lang="en-US" altLang="zh-TW" sz="3000">
              <a:latin typeface="Times New Roman" pitchFamily="18" charset="0"/>
            </a:endParaRPr>
          </a:p>
          <a:p>
            <a:pPr eaLnBrk="1" hangingPunct="1"/>
            <a:r>
              <a:rPr lang="en-US" altLang="zh-TW" sz="3000">
                <a:latin typeface="Times New Roman" pitchFamily="18" charset="0"/>
              </a:rPr>
              <a:t> </a:t>
            </a:r>
          </a:p>
          <a:p>
            <a:pPr eaLnBrk="1" hangingPunct="1"/>
            <a:endParaRPr lang="en-US" altLang="zh-TW" sz="3000">
              <a:latin typeface="Times New Roman" pitchFamily="18" charset="0"/>
            </a:endParaRPr>
          </a:p>
          <a:p>
            <a:pPr eaLnBrk="1" hangingPunct="1"/>
            <a:r>
              <a:rPr lang="en-US" altLang="zh-TW" sz="3000">
                <a:latin typeface="Times New Roman" pitchFamily="18" charset="0"/>
              </a:rPr>
              <a:t>     each with a representative                                 </a:t>
            </a:r>
          </a:p>
          <a:p>
            <a:pPr eaLnBrk="1" hangingPunct="1"/>
            <a:r>
              <a:rPr lang="en-US" altLang="zh-TW" sz="3000">
                <a:latin typeface="Times New Roman" pitchFamily="18" charset="0"/>
              </a:rPr>
              <a:t>     vector v</a:t>
            </a:r>
            <a:r>
              <a:rPr lang="en-US" altLang="zh-TW" sz="3000" b="1" baseline="-25000">
                <a:latin typeface="Times New Roman" pitchFamily="18" charset="0"/>
              </a:rPr>
              <a:t>k</a:t>
            </a:r>
            <a:r>
              <a:rPr lang="en-US" altLang="zh-TW" sz="3000">
                <a:latin typeface="Times New Roman" pitchFamily="18" charset="0"/>
              </a:rPr>
              <a:t> </a:t>
            </a:r>
            <a:r>
              <a:rPr lang="en-US" altLang="zh-TW" sz="30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3000">
                <a:latin typeface="Times New Roman" pitchFamily="18" charset="0"/>
              </a:rPr>
              <a:t> J</a:t>
            </a:r>
            <a:r>
              <a:rPr lang="en-US" altLang="zh-TW" sz="3000" b="1" baseline="-25000">
                <a:latin typeface="Times New Roman" pitchFamily="18" charset="0"/>
              </a:rPr>
              <a:t>k</a:t>
            </a:r>
            <a:r>
              <a:rPr lang="en-US" altLang="zh-TW" sz="3000" b="1">
                <a:latin typeface="Times New Roman" pitchFamily="18" charset="0"/>
              </a:rPr>
              <a:t>,</a:t>
            </a:r>
            <a:r>
              <a:rPr lang="en-US" altLang="zh-TW" sz="3000" b="1" baseline="-25000">
                <a:latin typeface="Times New Roman" pitchFamily="18" charset="0"/>
              </a:rPr>
              <a:t> </a:t>
            </a:r>
            <a:r>
              <a:rPr lang="en-US" altLang="zh-TW" sz="3000">
                <a:latin typeface="Times New Roman" pitchFamily="18" charset="0"/>
              </a:rPr>
              <a:t>V= { v</a:t>
            </a:r>
            <a:r>
              <a:rPr lang="en-US" altLang="zh-TW" sz="3000" b="1" baseline="-25000">
                <a:latin typeface="Times New Roman" pitchFamily="18" charset="0"/>
              </a:rPr>
              <a:t>1</a:t>
            </a:r>
            <a:r>
              <a:rPr lang="en-US" altLang="zh-TW" sz="3000" b="1">
                <a:latin typeface="Times New Roman" pitchFamily="18" charset="0"/>
              </a:rPr>
              <a:t> </a:t>
            </a:r>
            <a:r>
              <a:rPr lang="en-US" altLang="zh-TW" sz="3000">
                <a:latin typeface="Times New Roman" pitchFamily="18" charset="0"/>
              </a:rPr>
              <a:t>, v</a:t>
            </a:r>
            <a:r>
              <a:rPr lang="en-US" altLang="zh-TW" sz="3000" b="1" baseline="-25000">
                <a:latin typeface="Times New Roman" pitchFamily="18" charset="0"/>
              </a:rPr>
              <a:t>2</a:t>
            </a:r>
            <a:r>
              <a:rPr lang="en-US" altLang="zh-TW" sz="3000" b="1">
                <a:latin typeface="Times New Roman" pitchFamily="18" charset="0"/>
              </a:rPr>
              <a:t> </a:t>
            </a:r>
            <a:r>
              <a:rPr lang="en-US" altLang="zh-TW" sz="3000">
                <a:latin typeface="Times New Roman" pitchFamily="18" charset="0"/>
              </a:rPr>
              <a:t>, …, v</a:t>
            </a:r>
            <a:r>
              <a:rPr lang="en-US" altLang="zh-TW" sz="3000" b="1" baseline="-25000">
                <a:latin typeface="Times New Roman" pitchFamily="18" charset="0"/>
              </a:rPr>
              <a:t>L</a:t>
            </a:r>
            <a:r>
              <a:rPr lang="en-US" altLang="zh-TW" sz="3000">
                <a:latin typeface="Times New Roman" pitchFamily="18" charset="0"/>
              </a:rPr>
              <a:t> }</a:t>
            </a:r>
          </a:p>
          <a:p>
            <a:pPr lvl="1" eaLnBrk="1" hangingPunct="1">
              <a:buFont typeface="Times New Roman" pitchFamily="18" charset="0"/>
              <a:buChar char="–"/>
            </a:pPr>
            <a:r>
              <a:rPr lang="en-US" altLang="zh-TW" sz="3000">
                <a:latin typeface="Times New Roman" pitchFamily="18" charset="0"/>
              </a:rPr>
              <a:t>Q : S </a:t>
            </a:r>
            <a:r>
              <a:rPr lang="en-US" altLang="zh-TW" sz="30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TW" sz="3000">
                <a:latin typeface="Times New Roman" pitchFamily="18" charset="0"/>
              </a:rPr>
              <a:t> V</a:t>
            </a:r>
          </a:p>
          <a:p>
            <a:pPr eaLnBrk="1" hangingPunct="1"/>
            <a:r>
              <a:rPr lang="en-US" altLang="zh-TW" sz="3000">
                <a:latin typeface="Times New Roman" pitchFamily="18" charset="0"/>
              </a:rPr>
              <a:t>     Q(x</a:t>
            </a:r>
            <a:r>
              <a:rPr lang="en-US" altLang="zh-TW" sz="3000" b="1" baseline="-25000">
                <a:latin typeface="Times New Roman" pitchFamily="18" charset="0"/>
              </a:rPr>
              <a:t>n</a:t>
            </a:r>
            <a:r>
              <a:rPr lang="en-US" altLang="zh-TW" sz="3000">
                <a:latin typeface="Times New Roman" pitchFamily="18" charset="0"/>
              </a:rPr>
              <a:t>)= v</a:t>
            </a:r>
            <a:r>
              <a:rPr lang="en-US" altLang="zh-TW" sz="3000" b="1" baseline="-25000">
                <a:latin typeface="Times New Roman" pitchFamily="18" charset="0"/>
              </a:rPr>
              <a:t>k</a:t>
            </a:r>
            <a:r>
              <a:rPr lang="en-US" altLang="zh-TW" sz="3000">
                <a:latin typeface="Times New Roman" pitchFamily="18" charset="0"/>
              </a:rPr>
              <a:t>  if  x</a:t>
            </a:r>
            <a:r>
              <a:rPr lang="en-US" altLang="zh-TW" sz="3000" b="1" baseline="-25000">
                <a:latin typeface="Times New Roman" pitchFamily="18" charset="0"/>
              </a:rPr>
              <a:t>n</a:t>
            </a:r>
            <a:r>
              <a:rPr lang="en-US" altLang="zh-TW" sz="3000">
                <a:latin typeface="Times New Roman" pitchFamily="18" charset="0"/>
              </a:rPr>
              <a:t> </a:t>
            </a:r>
            <a:r>
              <a:rPr lang="en-US" altLang="zh-TW" sz="30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3000">
                <a:latin typeface="Times New Roman" pitchFamily="18" charset="0"/>
              </a:rPr>
              <a:t> J</a:t>
            </a:r>
            <a:r>
              <a:rPr lang="en-US" altLang="zh-TW" sz="3000" b="1" baseline="-25000">
                <a:latin typeface="Times New Roman" pitchFamily="18" charset="0"/>
              </a:rPr>
              <a:t>k</a:t>
            </a:r>
            <a:endParaRPr lang="en-US" altLang="zh-TW" sz="3000" baseline="-25000">
              <a:latin typeface="Times New Roman" pitchFamily="18" charset="0"/>
            </a:endParaRPr>
          </a:p>
          <a:p>
            <a:pPr eaLnBrk="1" hangingPunct="1"/>
            <a:r>
              <a:rPr lang="en-US" altLang="zh-TW" sz="3000">
                <a:latin typeface="Times New Roman" pitchFamily="18" charset="0"/>
              </a:rPr>
              <a:t>     L = 2</a:t>
            </a:r>
            <a:r>
              <a:rPr lang="en-US" altLang="zh-TW" sz="3000" b="1" baseline="30000">
                <a:latin typeface="Times New Roman" pitchFamily="18" charset="0"/>
              </a:rPr>
              <a:t>R</a:t>
            </a:r>
            <a:r>
              <a:rPr lang="en-US" altLang="zh-TW" sz="3000">
                <a:latin typeface="Times New Roman" pitchFamily="18" charset="0"/>
              </a:rPr>
              <a:t>	</a:t>
            </a:r>
          </a:p>
          <a:p>
            <a:pPr eaLnBrk="1" hangingPunct="1"/>
            <a:r>
              <a:rPr lang="en-US" altLang="zh-TW" sz="3000">
                <a:latin typeface="Times New Roman" pitchFamily="18" charset="0"/>
              </a:rPr>
              <a:t>     each v</a:t>
            </a:r>
            <a:r>
              <a:rPr lang="en-US" altLang="zh-TW" sz="3000" b="1" baseline="-25000">
                <a:latin typeface="Times New Roman" pitchFamily="18" charset="0"/>
              </a:rPr>
              <a:t>k</a:t>
            </a:r>
            <a:r>
              <a:rPr lang="en-US" altLang="zh-TW" sz="3000">
                <a:latin typeface="Times New Roman" pitchFamily="18" charset="0"/>
              </a:rPr>
              <a:t> represented by an R-bit pattern</a:t>
            </a:r>
            <a:r>
              <a:rPr lang="en-US" altLang="zh-TW" sz="3000"/>
              <a:t> </a:t>
            </a:r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4119563" y="7225507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6062663" y="6289676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6684170" y="6294439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7820025" y="6294439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>
            <a:off x="3764757" y="8132764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3362325" y="7225507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5048250" y="7225507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3390900" y="2998789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>
            <a:off x="2676525" y="2565401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graphicFrame>
        <p:nvGraphicFramePr>
          <p:cNvPr id="42000" name="Object 16"/>
          <p:cNvGraphicFramePr>
            <a:graphicFrameLocks noChangeAspect="1"/>
          </p:cNvGraphicFramePr>
          <p:nvPr/>
        </p:nvGraphicFramePr>
        <p:xfrm>
          <a:off x="3798095" y="4718053"/>
          <a:ext cx="1350168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方程式" r:id="rId3" imgW="571252" imgH="406224" progId="Equation.3">
                  <p:embed/>
                </p:oleObj>
              </mc:Choice>
              <mc:Fallback>
                <p:oleObj name="方程式" r:id="rId3" imgW="571252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095" y="4718053"/>
                        <a:ext cx="1350168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01" name="Group 17"/>
          <p:cNvGrpSpPr>
            <a:grpSpLocks/>
          </p:cNvGrpSpPr>
          <p:nvPr/>
        </p:nvGrpSpPr>
        <p:grpSpPr bwMode="auto">
          <a:xfrm>
            <a:off x="13120688" y="7780339"/>
            <a:ext cx="1993107" cy="28575"/>
            <a:chOff x="4404" y="3651"/>
            <a:chExt cx="837" cy="12"/>
          </a:xfrm>
        </p:grpSpPr>
        <p:sp>
          <p:nvSpPr>
            <p:cNvPr id="42004" name="Line 18"/>
            <p:cNvSpPr>
              <a:spLocks noChangeShapeType="1"/>
            </p:cNvSpPr>
            <p:nvPr/>
          </p:nvSpPr>
          <p:spPr bwMode="auto">
            <a:xfrm>
              <a:off x="4404" y="3651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42005" name="Line 19"/>
            <p:cNvSpPr>
              <a:spLocks noChangeShapeType="1"/>
            </p:cNvSpPr>
            <p:nvPr/>
          </p:nvSpPr>
          <p:spPr bwMode="auto">
            <a:xfrm>
              <a:off x="4655" y="3657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42006" name="Line 20"/>
            <p:cNvSpPr>
              <a:spLocks noChangeShapeType="1"/>
            </p:cNvSpPr>
            <p:nvPr/>
          </p:nvSpPr>
          <p:spPr bwMode="auto">
            <a:xfrm>
              <a:off x="5145" y="3663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</p:grpSp>
      <p:sp>
        <p:nvSpPr>
          <p:cNvPr id="42002" name="Line 21"/>
          <p:cNvSpPr>
            <a:spLocks noChangeShapeType="1"/>
          </p:cNvSpPr>
          <p:nvPr/>
        </p:nvSpPr>
        <p:spPr bwMode="auto">
          <a:xfrm>
            <a:off x="4010025" y="6318251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42003" name="Line 22"/>
          <p:cNvSpPr>
            <a:spLocks noChangeShapeType="1"/>
          </p:cNvSpPr>
          <p:nvPr/>
        </p:nvSpPr>
        <p:spPr bwMode="auto">
          <a:xfrm>
            <a:off x="2286000" y="1148557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</p:spTree>
    <p:extLst>
      <p:ext uri="{BB962C8B-B14F-4D97-AF65-F5344CB8AC3E}">
        <p14:creationId xmlns:p14="http://schemas.microsoft.com/office/powerpoint/2010/main" val="100705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文字方塊 3"/>
          <p:cNvSpPr txBox="1">
            <a:spLocks noChangeArrowheads="1"/>
          </p:cNvSpPr>
          <p:nvPr/>
        </p:nvSpPr>
        <p:spPr bwMode="auto">
          <a:xfrm>
            <a:off x="2878933" y="1081882"/>
            <a:ext cx="512262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8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Vector Quantization</a:t>
            </a:r>
            <a:endParaRPr lang="zh-TW" altLang="en-US" sz="48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30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25" y="2112966"/>
            <a:ext cx="7670007" cy="789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927976" y="3092066"/>
                <a:ext cx="540060" cy="6480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6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zh-TW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2060848"/>
                <a:ext cx="360040" cy="432048"/>
              </a:xfrm>
              <a:prstGeom prst="rect">
                <a:avLst/>
              </a:prstGeom>
              <a:blipFill rotWithShape="1">
                <a:blip r:embed="rId3"/>
                <a:stretch>
                  <a:fillRect l="-3390" r="-10169" b="-14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795628" y="6417578"/>
                <a:ext cx="864096" cy="6480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600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zh-TW" sz="36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zh-TW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277856"/>
                <a:ext cx="576064" cy="432048"/>
              </a:xfrm>
              <a:prstGeom prst="rect">
                <a:avLst/>
              </a:prstGeom>
              <a:blipFill rotWithShape="1">
                <a:blip r:embed="rId4"/>
                <a:stretch>
                  <a:fillRect r="-7447" b="-14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9093138" y="8352596"/>
                <a:ext cx="946956" cy="6480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600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zh-TW" sz="36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zh-TW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092" y="5567868"/>
                <a:ext cx="631304" cy="432048"/>
              </a:xfrm>
              <a:prstGeom prst="rect">
                <a:avLst/>
              </a:prstGeom>
              <a:blipFill rotWithShape="1">
                <a:blip r:embed="rId5"/>
                <a:stretch>
                  <a:fillRect b="-14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1520264" y="6224414"/>
                <a:ext cx="540060" cy="6480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6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zh-TW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149080"/>
                <a:ext cx="360040" cy="432048"/>
              </a:xfrm>
              <a:prstGeom prst="rect">
                <a:avLst/>
              </a:prstGeom>
              <a:blipFill rotWithShape="1">
                <a:blip r:embed="rId6"/>
                <a:stretch>
                  <a:fillRect l="-5085" r="-8475" b="-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8732" y="9000668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1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5" name="群組 2"/>
          <p:cNvGrpSpPr>
            <a:grpSpLocks/>
          </p:cNvGrpSpPr>
          <p:nvPr/>
        </p:nvGrpSpPr>
        <p:grpSpPr bwMode="auto">
          <a:xfrm>
            <a:off x="6974684" y="1310484"/>
            <a:ext cx="7177088" cy="8971161"/>
            <a:chOff x="3125788" y="873125"/>
            <a:chExt cx="4784725" cy="5980774"/>
          </a:xfrm>
        </p:grpSpPr>
        <p:pic>
          <p:nvPicPr>
            <p:cNvPr id="44036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5788" y="873125"/>
              <a:ext cx="4759152" cy="5868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37" name="文字方塊 1"/>
            <p:cNvSpPr txBox="1">
              <a:spLocks noChangeArrowheads="1"/>
            </p:cNvSpPr>
            <p:nvPr/>
          </p:nvSpPr>
          <p:spPr bwMode="auto">
            <a:xfrm>
              <a:off x="3590190" y="4945684"/>
              <a:ext cx="4320323" cy="190821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200000"/>
                </a:lnSpc>
              </a:pPr>
              <a:r>
                <a:rPr lang="en-US" altLang="zh-TW" sz="4500">
                  <a:latin typeface="Times New Roman" pitchFamily="18" charset="0"/>
                  <a:cs typeface="Times New Roman" pitchFamily="18" charset="0"/>
                </a:rPr>
                <a:t>(256)</a:t>
              </a:r>
              <a:r>
                <a:rPr lang="en-US" altLang="zh-TW" sz="4500" baseline="50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TW" sz="4500">
                  <a:latin typeface="Times New Roman" pitchFamily="18" charset="0"/>
                  <a:cs typeface="Times New Roman" pitchFamily="18" charset="0"/>
                </a:rPr>
                <a:t>=(2</a:t>
              </a:r>
              <a:r>
                <a:rPr lang="en-US" altLang="zh-TW" sz="4500" baseline="5000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zh-TW" sz="4500"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altLang="zh-TW" sz="4500" baseline="50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TW" sz="4500">
                  <a:latin typeface="Times New Roman" pitchFamily="18" charset="0"/>
                  <a:cs typeface="Times New Roman" pitchFamily="18" charset="0"/>
                </a:rPr>
                <a:t>=2</a:t>
              </a:r>
              <a:r>
                <a:rPr lang="en-US" altLang="zh-TW" sz="4500" baseline="50000">
                  <a:latin typeface="Times New Roman" pitchFamily="18" charset="0"/>
                  <a:cs typeface="Times New Roman" pitchFamily="18" charset="0"/>
                </a:rPr>
                <a:t>16</a:t>
              </a:r>
              <a:endParaRPr lang="zh-TW" altLang="en-US" sz="4500" baseline="50000">
                <a:latin typeface="Times New Roman" pitchFamily="18" charset="0"/>
                <a:cs typeface="Times New Roman" pitchFamily="18" charset="0"/>
              </a:endParaRPr>
            </a:p>
            <a:p>
              <a:pPr eaLnBrk="1" hangingPunct="1">
                <a:lnSpc>
                  <a:spcPct val="200000"/>
                </a:lnSpc>
              </a:pPr>
              <a:r>
                <a:rPr lang="en-US" altLang="zh-TW" sz="4500">
                  <a:latin typeface="Times New Roman" pitchFamily="18" charset="0"/>
                  <a:cs typeface="Times New Roman" pitchFamily="18" charset="0"/>
                </a:rPr>
                <a:t>1024=2</a:t>
              </a:r>
              <a:r>
                <a:rPr lang="en-US" altLang="zh-TW" sz="4500" baseline="50000"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44038" name="文字方塊 1"/>
            <p:cNvSpPr txBox="1">
              <a:spLocks noChangeArrowheads="1"/>
            </p:cNvSpPr>
            <p:nvPr/>
          </p:nvSpPr>
          <p:spPr bwMode="auto">
            <a:xfrm>
              <a:off x="6722714" y="3676962"/>
              <a:ext cx="44157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TW" sz="3000" i="1" baseline="-250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zh-TW" altLang="en-US" sz="3000" i="1" baseline="-25000">
                <a:solidFill>
                  <a:srgbClr val="D6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039" name="文字方塊 6"/>
            <p:cNvSpPr txBox="1">
              <a:spLocks noChangeArrowheads="1"/>
            </p:cNvSpPr>
            <p:nvPr/>
          </p:nvSpPr>
          <p:spPr bwMode="auto">
            <a:xfrm>
              <a:off x="5750351" y="4469050"/>
              <a:ext cx="31333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TW" sz="3000" i="1" baseline="-250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zh-TW" altLang="en-US" sz="3000" i="1" baseline="-25000">
                <a:solidFill>
                  <a:srgbClr val="D6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4034" name="文字方塊 4"/>
          <p:cNvSpPr txBox="1">
            <a:spLocks noChangeArrowheads="1"/>
          </p:cNvSpPr>
          <p:nvPr/>
        </p:nvSpPr>
        <p:spPr bwMode="auto">
          <a:xfrm>
            <a:off x="2878933" y="1081882"/>
            <a:ext cx="512262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800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Vector Quantization</a:t>
            </a:r>
            <a:endParaRPr lang="zh-TW" altLang="en-US" sz="4800" u="sng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527" y="6217912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2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字方塊 5"/>
          <p:cNvSpPr txBox="1">
            <a:spLocks noChangeArrowheads="1"/>
          </p:cNvSpPr>
          <p:nvPr/>
        </p:nvSpPr>
        <p:spPr bwMode="auto">
          <a:xfrm>
            <a:off x="2878933" y="1081882"/>
            <a:ext cx="512262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8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Vector Quantization</a:t>
            </a:r>
            <a:endParaRPr lang="zh-TW" altLang="en-US" sz="48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5059" name="群組 2"/>
          <p:cNvGrpSpPr>
            <a:grpSpLocks/>
          </p:cNvGrpSpPr>
          <p:nvPr/>
        </p:nvGrpSpPr>
        <p:grpSpPr bwMode="auto">
          <a:xfrm>
            <a:off x="5007771" y="2120107"/>
            <a:ext cx="8672513" cy="7667625"/>
            <a:chOff x="1814513" y="1412875"/>
            <a:chExt cx="5781675" cy="5111750"/>
          </a:xfrm>
        </p:grpSpPr>
        <p:pic>
          <p:nvPicPr>
            <p:cNvPr id="4506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4513" y="1412875"/>
              <a:ext cx="5781675" cy="5111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061" name="文字方塊 1"/>
            <p:cNvSpPr txBox="1">
              <a:spLocks noChangeArrowheads="1"/>
            </p:cNvSpPr>
            <p:nvPr/>
          </p:nvSpPr>
          <p:spPr bwMode="auto">
            <a:xfrm>
              <a:off x="6596318" y="1495122"/>
              <a:ext cx="668572" cy="5539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4800" i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TW" sz="4800" i="1" baseline="-25000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zh-TW" altLang="en-US" sz="4800" i="1" baseline="-2500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062" name="文字方塊 4"/>
            <p:cNvSpPr txBox="1">
              <a:spLocks noChangeArrowheads="1"/>
            </p:cNvSpPr>
            <p:nvPr/>
          </p:nvSpPr>
          <p:spPr bwMode="auto">
            <a:xfrm>
              <a:off x="7020272" y="2908990"/>
              <a:ext cx="426613" cy="5539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4800" i="1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TW" sz="4800" i="1" baseline="-25000">
                  <a:solidFill>
                    <a:srgbClr val="D60000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zh-TW" altLang="en-US" sz="4800" i="1" baseline="-25000">
                <a:solidFill>
                  <a:srgbClr val="D6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7" name="Picture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415" y="9032726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5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0" y="174628"/>
            <a:ext cx="12344400" cy="842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/>
              <a:t>Vector Quantization (VQ)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2286001" y="-356996"/>
            <a:ext cx="184731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2286001" y="4479324"/>
            <a:ext cx="184731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2286001" y="4479324"/>
            <a:ext cx="184731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46086" name="Text Box 8"/>
          <p:cNvSpPr txBox="1">
            <a:spLocks noChangeArrowheads="1"/>
          </p:cNvSpPr>
          <p:nvPr/>
        </p:nvSpPr>
        <p:spPr bwMode="auto">
          <a:xfrm>
            <a:off x="2286002" y="1472407"/>
            <a:ext cx="5453063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600" b="1" i="1" u="sng">
                <a:latin typeface="Times New Roman" pitchFamily="18" charset="0"/>
              </a:rPr>
              <a:t>N-dim Vector Quantization</a:t>
            </a:r>
            <a:endParaRPr lang="en-US" altLang="zh-TW" sz="3600" i="1">
              <a:latin typeface="Times New Roman" pitchFamily="18" charset="0"/>
            </a:endParaRPr>
          </a:p>
          <a:p>
            <a:pPr eaLnBrk="1" hangingPunct="1"/>
            <a:r>
              <a:rPr lang="en-US" altLang="zh-TW" sz="3300">
                <a:latin typeface="Times New Roman" pitchFamily="18" charset="0"/>
              </a:rPr>
              <a:t>   </a:t>
            </a:r>
            <a:r>
              <a:rPr lang="en-US" altLang="zh-TW" sz="3000">
                <a:latin typeface="Times New Roman" pitchFamily="18" charset="0"/>
              </a:rPr>
              <a:t>x = (x</a:t>
            </a:r>
            <a:r>
              <a:rPr lang="en-US" altLang="zh-TW" sz="3000" b="1" baseline="-25000">
                <a:latin typeface="Times New Roman" pitchFamily="18" charset="0"/>
              </a:rPr>
              <a:t>1</a:t>
            </a:r>
            <a:r>
              <a:rPr lang="en-US" altLang="zh-TW" sz="3000" b="1">
                <a:latin typeface="Times New Roman" pitchFamily="18" charset="0"/>
              </a:rPr>
              <a:t> </a:t>
            </a:r>
            <a:r>
              <a:rPr lang="en-US" altLang="zh-TW" sz="3000">
                <a:latin typeface="Times New Roman" pitchFamily="18" charset="0"/>
              </a:rPr>
              <a:t>, x</a:t>
            </a:r>
            <a:r>
              <a:rPr lang="en-US" altLang="zh-TW" sz="3000" b="1" baseline="-25000">
                <a:latin typeface="Times New Roman" pitchFamily="18" charset="0"/>
              </a:rPr>
              <a:t>2</a:t>
            </a:r>
            <a:r>
              <a:rPr lang="en-US" altLang="zh-TW" sz="3000" b="1">
                <a:latin typeface="Times New Roman" pitchFamily="18" charset="0"/>
              </a:rPr>
              <a:t> </a:t>
            </a:r>
            <a:r>
              <a:rPr lang="en-US" altLang="zh-TW" sz="3000">
                <a:latin typeface="Times New Roman" pitchFamily="18" charset="0"/>
              </a:rPr>
              <a:t>, …, x</a:t>
            </a:r>
            <a:r>
              <a:rPr lang="en-US" altLang="zh-TW" sz="3000" b="1" baseline="-25000">
                <a:latin typeface="Times New Roman" pitchFamily="18" charset="0"/>
              </a:rPr>
              <a:t>N</a:t>
            </a:r>
            <a:r>
              <a:rPr lang="en-US" altLang="zh-TW" sz="3000">
                <a:latin typeface="Times New Roman" pitchFamily="18" charset="0"/>
              </a:rPr>
              <a:t> )</a:t>
            </a:r>
          </a:p>
          <a:p>
            <a:pPr eaLnBrk="1" hangingPunct="1"/>
            <a:r>
              <a:rPr lang="en-US" altLang="zh-TW" sz="3000">
                <a:latin typeface="Times New Roman" pitchFamily="18" charset="0"/>
              </a:rPr>
              <a:t>   S = {x = (x</a:t>
            </a:r>
            <a:r>
              <a:rPr lang="en-US" altLang="zh-TW" sz="3000" b="1" baseline="-25000">
                <a:latin typeface="Times New Roman" pitchFamily="18" charset="0"/>
              </a:rPr>
              <a:t>1</a:t>
            </a:r>
            <a:r>
              <a:rPr lang="en-US" altLang="zh-TW" sz="3000" b="1">
                <a:latin typeface="Times New Roman" pitchFamily="18" charset="0"/>
              </a:rPr>
              <a:t> </a:t>
            </a:r>
            <a:r>
              <a:rPr lang="en-US" altLang="zh-TW" sz="3000">
                <a:latin typeface="Times New Roman" pitchFamily="18" charset="0"/>
              </a:rPr>
              <a:t>, x</a:t>
            </a:r>
            <a:r>
              <a:rPr lang="en-US" altLang="zh-TW" sz="3000" b="1" baseline="-25000">
                <a:latin typeface="Times New Roman" pitchFamily="18" charset="0"/>
              </a:rPr>
              <a:t>2</a:t>
            </a:r>
            <a:r>
              <a:rPr lang="en-US" altLang="zh-TW" sz="3000" b="1">
                <a:latin typeface="Times New Roman" pitchFamily="18" charset="0"/>
              </a:rPr>
              <a:t> </a:t>
            </a:r>
            <a:r>
              <a:rPr lang="en-US" altLang="zh-TW" sz="3000">
                <a:latin typeface="Times New Roman" pitchFamily="18" charset="0"/>
              </a:rPr>
              <a:t>, …, x</a:t>
            </a:r>
            <a:r>
              <a:rPr lang="en-US" altLang="zh-TW" sz="3000" b="1" baseline="-25000">
                <a:latin typeface="Times New Roman" pitchFamily="18" charset="0"/>
              </a:rPr>
              <a:t>N</a:t>
            </a:r>
            <a:r>
              <a:rPr lang="en-US" altLang="zh-TW" sz="3000">
                <a:latin typeface="Times New Roman" pitchFamily="18" charset="0"/>
              </a:rPr>
              <a:t>) ,                 </a:t>
            </a:r>
          </a:p>
          <a:p>
            <a:pPr eaLnBrk="1" hangingPunct="1"/>
            <a:r>
              <a:rPr lang="en-US" altLang="zh-TW" sz="3000">
                <a:latin typeface="Times New Roman" pitchFamily="18" charset="0"/>
              </a:rPr>
              <a:t>           | x</a:t>
            </a:r>
            <a:r>
              <a:rPr lang="en-US" altLang="zh-TW" sz="3000" b="1" baseline="-25000">
                <a:latin typeface="Times New Roman" pitchFamily="18" charset="0"/>
              </a:rPr>
              <a:t>k</a:t>
            </a:r>
            <a:r>
              <a:rPr lang="en-US" altLang="zh-TW" sz="3000">
                <a:latin typeface="Times New Roman" pitchFamily="18" charset="0"/>
              </a:rPr>
              <a:t> |&lt;  A , k = 1,2,…N}</a:t>
            </a:r>
          </a:p>
          <a:p>
            <a:pPr eaLnBrk="1" hangingPunct="1"/>
            <a:endParaRPr lang="en-US" altLang="zh-TW" sz="3000">
              <a:latin typeface="Times New Roman" pitchFamily="18" charset="0"/>
            </a:endParaRPr>
          </a:p>
          <a:p>
            <a:pPr eaLnBrk="1" hangingPunct="1">
              <a:spcBef>
                <a:spcPct val="100000"/>
              </a:spcBef>
            </a:pPr>
            <a:r>
              <a:rPr lang="en-US" altLang="zh-TW" sz="3000">
                <a:latin typeface="Times New Roman" pitchFamily="18" charset="0"/>
              </a:rPr>
              <a:t>   V = {v</a:t>
            </a:r>
            <a:r>
              <a:rPr lang="en-US" altLang="zh-TW" sz="3000" b="1" baseline="-25000">
                <a:latin typeface="Times New Roman" pitchFamily="18" charset="0"/>
              </a:rPr>
              <a:t>1</a:t>
            </a:r>
            <a:r>
              <a:rPr lang="en-US" altLang="zh-TW" sz="3000" b="1">
                <a:latin typeface="Times New Roman" pitchFamily="18" charset="0"/>
              </a:rPr>
              <a:t> </a:t>
            </a:r>
            <a:r>
              <a:rPr lang="en-US" altLang="zh-TW" sz="3000">
                <a:latin typeface="Times New Roman" pitchFamily="18" charset="0"/>
              </a:rPr>
              <a:t>, v</a:t>
            </a:r>
            <a:r>
              <a:rPr lang="en-US" altLang="zh-TW" sz="3000" b="1" baseline="-25000">
                <a:latin typeface="Times New Roman" pitchFamily="18" charset="0"/>
              </a:rPr>
              <a:t>2</a:t>
            </a:r>
            <a:r>
              <a:rPr lang="en-US" altLang="zh-TW" sz="3000" b="1">
                <a:latin typeface="Times New Roman" pitchFamily="18" charset="0"/>
              </a:rPr>
              <a:t> </a:t>
            </a:r>
            <a:r>
              <a:rPr lang="en-US" altLang="zh-TW" sz="3000">
                <a:latin typeface="Times New Roman" pitchFamily="18" charset="0"/>
              </a:rPr>
              <a:t>, …, v</a:t>
            </a:r>
            <a:r>
              <a:rPr lang="en-US" altLang="zh-TW" sz="3000" b="1" baseline="-25000">
                <a:latin typeface="Times New Roman" pitchFamily="18" charset="0"/>
              </a:rPr>
              <a:t>L</a:t>
            </a:r>
            <a:r>
              <a:rPr lang="en-US" altLang="zh-TW" sz="3000">
                <a:latin typeface="Times New Roman" pitchFamily="18" charset="0"/>
              </a:rPr>
              <a:t> }</a:t>
            </a:r>
          </a:p>
          <a:p>
            <a:pPr eaLnBrk="1" hangingPunct="1"/>
            <a:r>
              <a:rPr lang="en-US" altLang="zh-TW" sz="3000">
                <a:latin typeface="Times New Roman" pitchFamily="18" charset="0"/>
              </a:rPr>
              <a:t>   Q : S </a:t>
            </a:r>
            <a:r>
              <a:rPr lang="en-US" altLang="zh-TW" sz="30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TW" sz="3000">
                <a:latin typeface="Times New Roman" pitchFamily="18" charset="0"/>
              </a:rPr>
              <a:t> V</a:t>
            </a:r>
          </a:p>
          <a:p>
            <a:pPr eaLnBrk="1" hangingPunct="1"/>
            <a:r>
              <a:rPr lang="en-US" altLang="zh-TW" sz="3000">
                <a:latin typeface="Times New Roman" pitchFamily="18" charset="0"/>
              </a:rPr>
              <a:t>   Q(x) = v</a:t>
            </a:r>
            <a:r>
              <a:rPr lang="en-US" altLang="zh-TW" sz="3000" b="1" baseline="-25000">
                <a:latin typeface="Times New Roman" pitchFamily="18" charset="0"/>
              </a:rPr>
              <a:t>k</a:t>
            </a:r>
            <a:r>
              <a:rPr lang="en-US" altLang="zh-TW" sz="3000">
                <a:latin typeface="Times New Roman" pitchFamily="18" charset="0"/>
              </a:rPr>
              <a:t>  if  x </a:t>
            </a:r>
            <a:r>
              <a:rPr lang="en-US" altLang="zh-TW" sz="30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3000">
                <a:latin typeface="Times New Roman" pitchFamily="18" charset="0"/>
              </a:rPr>
              <a:t> J</a:t>
            </a:r>
            <a:r>
              <a:rPr lang="en-US" altLang="zh-TW" sz="3000" b="1" baseline="-25000">
                <a:latin typeface="Times New Roman" pitchFamily="18" charset="0"/>
              </a:rPr>
              <a:t>k</a:t>
            </a:r>
            <a:endParaRPr lang="en-US" altLang="zh-TW" sz="3000" baseline="-25000">
              <a:latin typeface="Times New Roman" pitchFamily="18" charset="0"/>
            </a:endParaRPr>
          </a:p>
          <a:p>
            <a:pPr eaLnBrk="1" hangingPunct="1"/>
            <a:r>
              <a:rPr lang="en-US" altLang="zh-TW" sz="3000">
                <a:latin typeface="Times New Roman" pitchFamily="18" charset="0"/>
              </a:rPr>
              <a:t>   L = 2</a:t>
            </a:r>
            <a:r>
              <a:rPr lang="en-US" altLang="zh-TW" sz="3000" b="1" baseline="30000">
                <a:latin typeface="Times New Roman" pitchFamily="18" charset="0"/>
              </a:rPr>
              <a:t>R</a:t>
            </a:r>
            <a:r>
              <a:rPr lang="en-US" altLang="zh-TW" sz="3000">
                <a:latin typeface="Times New Roman" pitchFamily="18" charset="0"/>
              </a:rPr>
              <a:t> , each v</a:t>
            </a:r>
            <a:r>
              <a:rPr lang="en-US" altLang="zh-TW" sz="3000" b="1" baseline="-25000">
                <a:latin typeface="Times New Roman" pitchFamily="18" charset="0"/>
              </a:rPr>
              <a:t>k</a:t>
            </a:r>
            <a:r>
              <a:rPr lang="en-US" altLang="zh-TW" sz="3000" b="1">
                <a:latin typeface="Times New Roman" pitchFamily="18" charset="0"/>
              </a:rPr>
              <a:t> </a:t>
            </a:r>
            <a:r>
              <a:rPr lang="en-US" altLang="zh-TW" sz="3000">
                <a:latin typeface="Times New Roman" pitchFamily="18" charset="0"/>
              </a:rPr>
              <a:t>represented </a:t>
            </a:r>
          </a:p>
          <a:p>
            <a:pPr eaLnBrk="1" hangingPunct="1"/>
            <a:r>
              <a:rPr lang="en-US" altLang="zh-TW" sz="3000">
                <a:latin typeface="Times New Roman" pitchFamily="18" charset="0"/>
              </a:rPr>
              <a:t>          by an R-bit pattern</a:t>
            </a:r>
            <a:r>
              <a:rPr lang="en-US" altLang="zh-TW" sz="3300"/>
              <a:t> </a:t>
            </a:r>
          </a:p>
        </p:txBody>
      </p:sp>
      <p:graphicFrame>
        <p:nvGraphicFramePr>
          <p:cNvPr id="46087" name="Object 9"/>
          <p:cNvGraphicFramePr>
            <a:graphicFrameLocks noChangeAspect="1"/>
          </p:cNvGraphicFramePr>
          <p:nvPr/>
        </p:nvGraphicFramePr>
        <p:xfrm>
          <a:off x="2745582" y="3544096"/>
          <a:ext cx="1143000" cy="778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方程式" r:id="rId3" imgW="571252" imgH="304668" progId="Equation.3">
                  <p:embed/>
                </p:oleObj>
              </mc:Choice>
              <mc:Fallback>
                <p:oleObj name="方程式" r:id="rId3" imgW="571252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5582" y="3544096"/>
                        <a:ext cx="1143000" cy="7786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Line 10"/>
          <p:cNvSpPr>
            <a:spLocks noChangeShapeType="1"/>
          </p:cNvSpPr>
          <p:nvPr/>
        </p:nvSpPr>
        <p:spPr bwMode="auto">
          <a:xfrm>
            <a:off x="2714625" y="2234407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46089" name="Line 11"/>
          <p:cNvSpPr>
            <a:spLocks noChangeShapeType="1"/>
          </p:cNvSpPr>
          <p:nvPr/>
        </p:nvSpPr>
        <p:spPr bwMode="auto">
          <a:xfrm>
            <a:off x="3486150" y="2732089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46090" name="Line 12"/>
          <p:cNvSpPr>
            <a:spLocks noChangeShapeType="1"/>
          </p:cNvSpPr>
          <p:nvPr/>
        </p:nvSpPr>
        <p:spPr bwMode="auto">
          <a:xfrm>
            <a:off x="3545682" y="4570414"/>
            <a:ext cx="24526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46091" name="Line 13"/>
          <p:cNvSpPr>
            <a:spLocks noChangeShapeType="1"/>
          </p:cNvSpPr>
          <p:nvPr/>
        </p:nvSpPr>
        <p:spPr bwMode="auto">
          <a:xfrm>
            <a:off x="4133850" y="4563269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46092" name="Line 14"/>
          <p:cNvSpPr>
            <a:spLocks noChangeShapeType="1"/>
          </p:cNvSpPr>
          <p:nvPr/>
        </p:nvSpPr>
        <p:spPr bwMode="auto">
          <a:xfrm flipV="1">
            <a:off x="5300663" y="4560889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46093" name="Line 15"/>
          <p:cNvSpPr>
            <a:spLocks noChangeShapeType="1"/>
          </p:cNvSpPr>
          <p:nvPr/>
        </p:nvSpPr>
        <p:spPr bwMode="auto">
          <a:xfrm>
            <a:off x="4738688" y="5468144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46094" name="Line 16"/>
          <p:cNvSpPr>
            <a:spLocks noChangeShapeType="1"/>
          </p:cNvSpPr>
          <p:nvPr/>
        </p:nvSpPr>
        <p:spPr bwMode="auto">
          <a:xfrm>
            <a:off x="3810000" y="5468144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46095" name="Line 17"/>
          <p:cNvSpPr>
            <a:spLocks noChangeShapeType="1"/>
          </p:cNvSpPr>
          <p:nvPr/>
        </p:nvSpPr>
        <p:spPr bwMode="auto">
          <a:xfrm>
            <a:off x="3081338" y="5461001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46096" name="Line 18"/>
          <p:cNvSpPr>
            <a:spLocks noChangeShapeType="1"/>
          </p:cNvSpPr>
          <p:nvPr/>
        </p:nvSpPr>
        <p:spPr bwMode="auto">
          <a:xfrm>
            <a:off x="4774407" y="5901532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grpSp>
        <p:nvGrpSpPr>
          <p:cNvPr id="46097" name="Group 19"/>
          <p:cNvGrpSpPr>
            <a:grpSpLocks/>
          </p:cNvGrpSpPr>
          <p:nvPr/>
        </p:nvGrpSpPr>
        <p:grpSpPr bwMode="auto">
          <a:xfrm>
            <a:off x="8622507" y="1443832"/>
            <a:ext cx="7379493" cy="8863014"/>
            <a:chOff x="2661" y="606"/>
            <a:chExt cx="3099" cy="3722"/>
          </a:xfrm>
        </p:grpSpPr>
        <p:sp>
          <p:nvSpPr>
            <p:cNvPr id="46099" name="Text Box 20"/>
            <p:cNvSpPr txBox="1">
              <a:spLocks noChangeArrowheads="1"/>
            </p:cNvSpPr>
            <p:nvPr/>
          </p:nvSpPr>
          <p:spPr bwMode="auto">
            <a:xfrm>
              <a:off x="2661" y="606"/>
              <a:ext cx="3099" cy="3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269875" indent="-90488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600" b="1" i="1" u="sng">
                  <a:latin typeface="Times New Roman" pitchFamily="18" charset="0"/>
                </a:rPr>
                <a:t>Codebook Trained by a Large      Training Set</a:t>
              </a:r>
              <a:endParaRPr lang="en-US" altLang="zh-TW" sz="3600" i="1">
                <a:latin typeface="Times New Roman" pitchFamily="18" charset="0"/>
              </a:endParaRPr>
            </a:p>
            <a:p>
              <a:pPr eaLnBrk="1" hangingPunct="1"/>
              <a:r>
                <a:rPr lang="en-US" altLang="zh-TW" sz="3300">
                  <a:latin typeface="Times New Roman" pitchFamily="18" charset="0"/>
                </a:rPr>
                <a:t>˙</a:t>
              </a:r>
              <a:r>
                <a:rPr lang="en-US" altLang="zh-TW" sz="3600" b="1">
                  <a:latin typeface="Times New Roman" pitchFamily="18" charset="0"/>
                </a:rPr>
                <a:t>Define distance measure between   </a:t>
              </a:r>
            </a:p>
            <a:p>
              <a:pPr eaLnBrk="1" hangingPunct="1"/>
              <a:r>
                <a:rPr lang="en-US" altLang="zh-TW" sz="3600" b="1">
                  <a:latin typeface="Times New Roman" pitchFamily="18" charset="0"/>
                </a:rPr>
                <a:t>    two vectors x, y</a:t>
              </a:r>
              <a:endParaRPr lang="en-US" altLang="zh-TW" sz="3600">
                <a:latin typeface="Times New Roman" pitchFamily="18" charset="0"/>
              </a:endParaRPr>
            </a:p>
            <a:p>
              <a:pPr eaLnBrk="1" hangingPunct="1"/>
              <a:r>
                <a:rPr lang="en-US" altLang="zh-TW" sz="3300">
                  <a:latin typeface="Times New Roman" pitchFamily="18" charset="0"/>
                </a:rPr>
                <a:t>    </a:t>
              </a:r>
              <a:r>
                <a:rPr lang="en-US" altLang="zh-TW" sz="3000">
                  <a:latin typeface="Times New Roman" pitchFamily="18" charset="0"/>
                </a:rPr>
                <a:t>d( x, y ) : S</a:t>
              </a:r>
              <a:r>
                <a:rPr lang="en-US" altLang="zh-TW" sz="3000">
                  <a:latin typeface="Times New Roman" pitchFamily="18" charset="0"/>
                  <a:sym typeface="Symbol" pitchFamily="18" charset="2"/>
                </a:rPr>
                <a:t></a:t>
              </a:r>
              <a:r>
                <a:rPr lang="en-US" altLang="zh-TW" sz="3000">
                  <a:latin typeface="Times New Roman" pitchFamily="18" charset="0"/>
                </a:rPr>
                <a:t>S </a:t>
              </a:r>
              <a:r>
                <a:rPr lang="en-US" altLang="zh-TW" sz="30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TW" sz="3000">
                  <a:latin typeface="Times New Roman" pitchFamily="18" charset="0"/>
                </a:rPr>
                <a:t> R</a:t>
              </a:r>
              <a:r>
                <a:rPr lang="en-US" altLang="zh-TW" sz="3000" b="1" baseline="30000">
                  <a:latin typeface="Times New Roman" pitchFamily="18" charset="0"/>
                </a:rPr>
                <a:t>+</a:t>
              </a:r>
              <a:r>
                <a:rPr lang="en-US" altLang="zh-TW" sz="3000">
                  <a:latin typeface="Times New Roman" pitchFamily="18" charset="0"/>
                </a:rPr>
                <a:t> (non-negative               </a:t>
              </a:r>
            </a:p>
            <a:p>
              <a:pPr eaLnBrk="1" hangingPunct="1"/>
              <a:r>
                <a:rPr lang="en-US" altLang="zh-TW" sz="3000">
                  <a:latin typeface="Times New Roman" pitchFamily="18" charset="0"/>
                </a:rPr>
                <a:t>                                       real numbers)</a:t>
              </a:r>
            </a:p>
            <a:p>
              <a:pPr lvl="1" eaLnBrk="1" hangingPunct="1"/>
              <a:r>
                <a:rPr lang="en-US" altLang="zh-TW" sz="3000">
                  <a:latin typeface="Times New Roman" pitchFamily="18" charset="0"/>
                </a:rPr>
                <a:t>-</a:t>
              </a:r>
              <a:r>
                <a:rPr lang="en-US" altLang="zh-TW" sz="3300">
                  <a:latin typeface="Times New Roman" pitchFamily="18" charset="0"/>
                </a:rPr>
                <a:t>desired properties</a:t>
              </a:r>
            </a:p>
            <a:p>
              <a:pPr eaLnBrk="1" hangingPunct="1"/>
              <a:r>
                <a:rPr lang="en-US" altLang="zh-TW" sz="3000">
                  <a:latin typeface="Times New Roman" pitchFamily="18" charset="0"/>
                </a:rPr>
                <a:t>           d( x, y ) </a:t>
              </a:r>
              <a:r>
                <a:rPr lang="en-US" altLang="zh-TW" sz="3000">
                  <a:latin typeface="Times New Roman" pitchFamily="18" charset="0"/>
                  <a:sym typeface="Symbol" pitchFamily="18" charset="2"/>
                </a:rPr>
                <a:t></a:t>
              </a:r>
              <a:r>
                <a:rPr lang="en-US" altLang="zh-TW" sz="3000">
                  <a:latin typeface="Times New Roman" pitchFamily="18" charset="0"/>
                </a:rPr>
                <a:t> 0</a:t>
              </a:r>
            </a:p>
            <a:p>
              <a:pPr eaLnBrk="1" hangingPunct="1"/>
              <a:r>
                <a:rPr lang="en-US" altLang="zh-TW" sz="3000">
                  <a:latin typeface="Times New Roman" pitchFamily="18" charset="0"/>
                </a:rPr>
                <a:t>           d( x, x ) = 0</a:t>
              </a:r>
            </a:p>
            <a:p>
              <a:pPr eaLnBrk="1" hangingPunct="1"/>
              <a:r>
                <a:rPr lang="en-US" altLang="zh-TW" sz="3000">
                  <a:latin typeface="Times New Roman" pitchFamily="18" charset="0"/>
                </a:rPr>
                <a:t>           d( x, y ) = d( y, x )</a:t>
              </a:r>
            </a:p>
            <a:p>
              <a:pPr eaLnBrk="1" hangingPunct="1"/>
              <a:r>
                <a:rPr lang="en-US" altLang="zh-TW" sz="3000">
                  <a:latin typeface="Times New Roman" pitchFamily="18" charset="0"/>
                </a:rPr>
                <a:t>           d( x, y ) + d( y, z ) </a:t>
              </a:r>
              <a:r>
                <a:rPr lang="en-US" altLang="zh-TW" sz="3000">
                  <a:latin typeface="Times New Roman" pitchFamily="18" charset="0"/>
                  <a:sym typeface="Symbol" pitchFamily="18" charset="2"/>
                </a:rPr>
                <a:t></a:t>
              </a:r>
              <a:r>
                <a:rPr lang="en-US" altLang="zh-TW" sz="3000">
                  <a:latin typeface="Times New Roman" pitchFamily="18" charset="0"/>
                </a:rPr>
                <a:t> d( x, z )</a:t>
              </a:r>
            </a:p>
            <a:p>
              <a:pPr eaLnBrk="1" hangingPunct="1"/>
              <a:r>
                <a:rPr lang="en-US" altLang="zh-TW" sz="3300">
                  <a:latin typeface="Times New Roman" pitchFamily="18" charset="0"/>
                </a:rPr>
                <a:t>   examples : </a:t>
              </a:r>
            </a:p>
            <a:p>
              <a:pPr eaLnBrk="1" hangingPunct="1">
                <a:spcBef>
                  <a:spcPct val="30000"/>
                </a:spcBef>
              </a:pPr>
              <a:r>
                <a:rPr lang="en-US" altLang="zh-TW" sz="3000">
                  <a:latin typeface="Times New Roman" pitchFamily="18" charset="0"/>
                </a:rPr>
                <a:t>           d( x, y ) = </a:t>
              </a:r>
              <a:r>
                <a:rPr lang="en-US" altLang="zh-TW" sz="3000">
                  <a:latin typeface="Times New Roman" pitchFamily="18" charset="0"/>
                  <a:sym typeface="Symbol" pitchFamily="18" charset="2"/>
                </a:rPr>
                <a:t></a:t>
              </a:r>
              <a:r>
                <a:rPr lang="en-US" altLang="zh-TW" sz="3000">
                  <a:latin typeface="Times New Roman" pitchFamily="18" charset="0"/>
                </a:rPr>
                <a:t> (x</a:t>
              </a:r>
              <a:r>
                <a:rPr lang="en-US" altLang="zh-TW" sz="3000" baseline="-25000">
                  <a:latin typeface="Times New Roman" pitchFamily="18" charset="0"/>
                </a:rPr>
                <a:t>i</a:t>
              </a:r>
              <a:r>
                <a:rPr lang="en-US" altLang="zh-TW" sz="3000">
                  <a:latin typeface="Times New Roman" pitchFamily="18" charset="0"/>
                </a:rPr>
                <a:t> </a:t>
              </a:r>
              <a:r>
                <a:rPr lang="en-US" altLang="zh-TW" sz="3000"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TW" sz="3000">
                  <a:latin typeface="Times New Roman" pitchFamily="18" charset="0"/>
                </a:rPr>
                <a:t> y</a:t>
              </a:r>
              <a:r>
                <a:rPr lang="en-US" altLang="zh-TW" sz="3000" baseline="-25000">
                  <a:latin typeface="Times New Roman" pitchFamily="18" charset="0"/>
                </a:rPr>
                <a:t>i</a:t>
              </a:r>
              <a:r>
                <a:rPr lang="en-US" altLang="zh-TW" sz="3000">
                  <a:latin typeface="Times New Roman" pitchFamily="18" charset="0"/>
                </a:rPr>
                <a:t>)</a:t>
              </a:r>
              <a:r>
                <a:rPr lang="en-US" altLang="zh-TW" sz="3000" baseline="30000">
                  <a:latin typeface="Times New Roman" pitchFamily="18" charset="0"/>
                </a:rPr>
                <a:t>2</a:t>
              </a:r>
            </a:p>
            <a:p>
              <a:pPr eaLnBrk="1" hangingPunct="1">
                <a:spcBef>
                  <a:spcPct val="30000"/>
                </a:spcBef>
              </a:pPr>
              <a:r>
                <a:rPr lang="en-US" altLang="zh-TW" sz="3000">
                  <a:latin typeface="Times New Roman" pitchFamily="18" charset="0"/>
                </a:rPr>
                <a:t>           d( x, y ) = </a:t>
              </a:r>
              <a:r>
                <a:rPr lang="en-US" altLang="zh-TW" sz="3000">
                  <a:latin typeface="Times New Roman" pitchFamily="18" charset="0"/>
                  <a:sym typeface="Symbol" pitchFamily="18" charset="2"/>
                </a:rPr>
                <a:t></a:t>
              </a:r>
              <a:r>
                <a:rPr lang="en-US" altLang="zh-TW" sz="3000">
                  <a:latin typeface="Times New Roman" pitchFamily="18" charset="0"/>
                </a:rPr>
                <a:t> | x</a:t>
              </a:r>
              <a:r>
                <a:rPr lang="en-US" altLang="zh-TW" sz="3000" baseline="-25000">
                  <a:latin typeface="Times New Roman" pitchFamily="18" charset="0"/>
                </a:rPr>
                <a:t>i</a:t>
              </a:r>
              <a:r>
                <a:rPr lang="en-US" altLang="zh-TW" sz="3000">
                  <a:latin typeface="Times New Roman" pitchFamily="18" charset="0"/>
                </a:rPr>
                <a:t> </a:t>
              </a:r>
              <a:r>
                <a:rPr lang="en-US" altLang="zh-TW" sz="3000"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TW" sz="3000">
                  <a:latin typeface="Times New Roman" pitchFamily="18" charset="0"/>
                </a:rPr>
                <a:t> y</a:t>
              </a:r>
              <a:r>
                <a:rPr lang="en-US" altLang="zh-TW" sz="3000" baseline="-25000">
                  <a:latin typeface="Times New Roman" pitchFamily="18" charset="0"/>
                </a:rPr>
                <a:t>i</a:t>
              </a:r>
              <a:r>
                <a:rPr lang="en-US" altLang="zh-TW" sz="3000">
                  <a:latin typeface="Times New Roman" pitchFamily="18" charset="0"/>
                </a:rPr>
                <a:t> | </a:t>
              </a:r>
            </a:p>
            <a:p>
              <a:pPr eaLnBrk="1" hangingPunct="1">
                <a:spcBef>
                  <a:spcPct val="30000"/>
                </a:spcBef>
              </a:pPr>
              <a:r>
                <a:rPr lang="en-US" altLang="zh-TW" sz="3000">
                  <a:latin typeface="Times New Roman" pitchFamily="18" charset="0"/>
                </a:rPr>
                <a:t>           d( x, y ) = (x-y)</a:t>
              </a:r>
              <a:r>
                <a:rPr lang="en-US" altLang="zh-TW" sz="3000" baseline="30000">
                  <a:latin typeface="Times New Roman" pitchFamily="18" charset="0"/>
                </a:rPr>
                <a:t>t </a:t>
              </a:r>
              <a:r>
                <a:rPr lang="en-US" altLang="zh-TW" sz="3000">
                  <a:latin typeface="Times New Roman" pitchFamily="18" charset="0"/>
                  <a:sym typeface="Symbol" pitchFamily="18" charset="2"/>
                </a:rPr>
                <a:t></a:t>
              </a:r>
              <a:r>
                <a:rPr lang="en-US" altLang="zh-TW" sz="3000" baseline="30000">
                  <a:latin typeface="Times New Roman" pitchFamily="18" charset="0"/>
                  <a:sym typeface="Symbol" pitchFamily="18" charset="2"/>
                </a:rPr>
                <a:t>-1</a:t>
              </a:r>
              <a:r>
                <a:rPr lang="en-US" altLang="zh-TW" sz="3000">
                  <a:latin typeface="Times New Roman" pitchFamily="18" charset="0"/>
                  <a:sym typeface="Symbol" pitchFamily="18" charset="2"/>
                </a:rPr>
                <a:t>(x-y)      </a:t>
              </a:r>
            </a:p>
            <a:p>
              <a:pPr eaLnBrk="1" hangingPunct="1"/>
              <a:r>
                <a:rPr lang="en-US" altLang="zh-TW" sz="3000">
                  <a:latin typeface="Times New Roman" pitchFamily="18" charset="0"/>
                  <a:sym typeface="Symbol" pitchFamily="18" charset="2"/>
                </a:rPr>
                <a:t>           Mahalanobis Distance</a:t>
              </a:r>
            </a:p>
            <a:p>
              <a:pPr eaLnBrk="1" hangingPunct="1"/>
              <a:r>
                <a:rPr lang="en-US" altLang="zh-TW" sz="3000">
                  <a:latin typeface="Times New Roman" pitchFamily="18" charset="0"/>
                  <a:sym typeface="Symbol" pitchFamily="18" charset="2"/>
                </a:rPr>
                <a:t>           :   Co-variance Matrix</a:t>
              </a:r>
            </a:p>
          </p:txBody>
        </p:sp>
        <p:sp>
          <p:nvSpPr>
            <p:cNvPr id="46100" name="Line 21"/>
            <p:cNvSpPr>
              <a:spLocks noChangeShapeType="1"/>
            </p:cNvSpPr>
            <p:nvPr/>
          </p:nvSpPr>
          <p:spPr bwMode="auto">
            <a:xfrm>
              <a:off x="3063" y="1616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46101" name="Line 22"/>
            <p:cNvSpPr>
              <a:spLocks noChangeShapeType="1"/>
            </p:cNvSpPr>
            <p:nvPr/>
          </p:nvSpPr>
          <p:spPr bwMode="auto">
            <a:xfrm>
              <a:off x="3225" y="1616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grpSp>
          <p:nvGrpSpPr>
            <p:cNvPr id="46102" name="Group 23"/>
            <p:cNvGrpSpPr>
              <a:grpSpLocks/>
            </p:cNvGrpSpPr>
            <p:nvPr/>
          </p:nvGrpSpPr>
          <p:grpSpPr bwMode="auto">
            <a:xfrm>
              <a:off x="3315" y="2219"/>
              <a:ext cx="1605" cy="576"/>
              <a:chOff x="2829" y="2219"/>
              <a:chExt cx="1605" cy="576"/>
            </a:xfrm>
          </p:grpSpPr>
          <p:sp>
            <p:nvSpPr>
              <p:cNvPr id="46118" name="Line 24"/>
              <p:cNvSpPr>
                <a:spLocks noChangeShapeType="1"/>
              </p:cNvSpPr>
              <p:nvPr/>
            </p:nvSpPr>
            <p:spPr bwMode="auto">
              <a:xfrm>
                <a:off x="2835" y="2402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  <p:sp>
            <p:nvSpPr>
              <p:cNvPr id="46119" name="Line 25"/>
              <p:cNvSpPr>
                <a:spLocks noChangeShapeType="1"/>
              </p:cNvSpPr>
              <p:nvPr/>
            </p:nvSpPr>
            <p:spPr bwMode="auto">
              <a:xfrm>
                <a:off x="3009" y="2402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  <p:sp>
            <p:nvSpPr>
              <p:cNvPr id="46120" name="Line 26"/>
              <p:cNvSpPr>
                <a:spLocks noChangeShapeType="1"/>
              </p:cNvSpPr>
              <p:nvPr/>
            </p:nvSpPr>
            <p:spPr bwMode="auto">
              <a:xfrm>
                <a:off x="2843" y="2596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  <p:sp>
            <p:nvSpPr>
              <p:cNvPr id="46121" name="Line 27"/>
              <p:cNvSpPr>
                <a:spLocks noChangeShapeType="1"/>
              </p:cNvSpPr>
              <p:nvPr/>
            </p:nvSpPr>
            <p:spPr bwMode="auto">
              <a:xfrm>
                <a:off x="2999" y="2596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  <p:sp>
            <p:nvSpPr>
              <p:cNvPr id="46122" name="Line 28"/>
              <p:cNvSpPr>
                <a:spLocks noChangeShapeType="1"/>
              </p:cNvSpPr>
              <p:nvPr/>
            </p:nvSpPr>
            <p:spPr bwMode="auto">
              <a:xfrm>
                <a:off x="2829" y="2219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  <p:sp>
            <p:nvSpPr>
              <p:cNvPr id="46123" name="Line 29"/>
              <p:cNvSpPr>
                <a:spLocks noChangeShapeType="1"/>
              </p:cNvSpPr>
              <p:nvPr/>
            </p:nvSpPr>
            <p:spPr bwMode="auto">
              <a:xfrm>
                <a:off x="2991" y="2219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  <p:sp>
            <p:nvSpPr>
              <p:cNvPr id="46124" name="Line 30"/>
              <p:cNvSpPr>
                <a:spLocks noChangeShapeType="1"/>
              </p:cNvSpPr>
              <p:nvPr/>
            </p:nvSpPr>
            <p:spPr bwMode="auto">
              <a:xfrm>
                <a:off x="2849" y="2795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  <p:sp>
            <p:nvSpPr>
              <p:cNvPr id="46125" name="Line 31"/>
              <p:cNvSpPr>
                <a:spLocks noChangeShapeType="1"/>
              </p:cNvSpPr>
              <p:nvPr/>
            </p:nvSpPr>
            <p:spPr bwMode="auto">
              <a:xfrm>
                <a:off x="3011" y="2795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  <p:sp>
            <p:nvSpPr>
              <p:cNvPr id="46126" name="Line 32"/>
              <p:cNvSpPr>
                <a:spLocks noChangeShapeType="1"/>
              </p:cNvSpPr>
              <p:nvPr/>
            </p:nvSpPr>
            <p:spPr bwMode="auto">
              <a:xfrm>
                <a:off x="3514" y="2588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  <p:sp>
            <p:nvSpPr>
              <p:cNvPr id="46127" name="Line 33"/>
              <p:cNvSpPr>
                <a:spLocks noChangeShapeType="1"/>
              </p:cNvSpPr>
              <p:nvPr/>
            </p:nvSpPr>
            <p:spPr bwMode="auto">
              <a:xfrm>
                <a:off x="3676" y="2588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  <p:sp>
            <p:nvSpPr>
              <p:cNvPr id="46128" name="Line 34"/>
              <p:cNvSpPr>
                <a:spLocks noChangeShapeType="1"/>
              </p:cNvSpPr>
              <p:nvPr/>
            </p:nvSpPr>
            <p:spPr bwMode="auto">
              <a:xfrm>
                <a:off x="3514" y="2789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  <p:sp>
            <p:nvSpPr>
              <p:cNvPr id="46129" name="Line 35"/>
              <p:cNvSpPr>
                <a:spLocks noChangeShapeType="1"/>
              </p:cNvSpPr>
              <p:nvPr/>
            </p:nvSpPr>
            <p:spPr bwMode="auto">
              <a:xfrm>
                <a:off x="3676" y="2789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  <p:sp>
            <p:nvSpPr>
              <p:cNvPr id="46130" name="Line 36"/>
              <p:cNvSpPr>
                <a:spLocks noChangeShapeType="1"/>
              </p:cNvSpPr>
              <p:nvPr/>
            </p:nvSpPr>
            <p:spPr bwMode="auto">
              <a:xfrm>
                <a:off x="4176" y="2795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  <p:sp>
            <p:nvSpPr>
              <p:cNvPr id="46131" name="Line 37"/>
              <p:cNvSpPr>
                <a:spLocks noChangeShapeType="1"/>
              </p:cNvSpPr>
              <p:nvPr/>
            </p:nvSpPr>
            <p:spPr bwMode="auto">
              <a:xfrm>
                <a:off x="4338" y="2795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</p:grpSp>
        <p:sp>
          <p:nvSpPr>
            <p:cNvPr id="46103" name="Line 38"/>
            <p:cNvSpPr>
              <a:spLocks noChangeShapeType="1"/>
            </p:cNvSpPr>
            <p:nvPr/>
          </p:nvSpPr>
          <p:spPr bwMode="auto">
            <a:xfrm>
              <a:off x="3896" y="1386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46104" name="Line 39"/>
            <p:cNvSpPr>
              <a:spLocks noChangeShapeType="1"/>
            </p:cNvSpPr>
            <p:nvPr/>
          </p:nvSpPr>
          <p:spPr bwMode="auto">
            <a:xfrm>
              <a:off x="4076" y="1386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grpSp>
          <p:nvGrpSpPr>
            <p:cNvPr id="46105" name="Group 40"/>
            <p:cNvGrpSpPr>
              <a:grpSpLocks/>
            </p:cNvGrpSpPr>
            <p:nvPr/>
          </p:nvGrpSpPr>
          <p:grpSpPr bwMode="auto">
            <a:xfrm>
              <a:off x="3318" y="3249"/>
              <a:ext cx="1363" cy="551"/>
              <a:chOff x="3318" y="3249"/>
              <a:chExt cx="1363" cy="551"/>
            </a:xfrm>
          </p:grpSpPr>
          <p:sp>
            <p:nvSpPr>
              <p:cNvPr id="46106" name="Text Box 41"/>
              <p:cNvSpPr txBox="1">
                <a:spLocks noChangeArrowheads="1"/>
              </p:cNvSpPr>
              <p:nvPr/>
            </p:nvSpPr>
            <p:spPr bwMode="auto">
              <a:xfrm>
                <a:off x="3831" y="3333"/>
                <a:ext cx="192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800" b="1">
                    <a:latin typeface="Times New Roman" pitchFamily="18" charset="0"/>
                  </a:rPr>
                  <a:t>i</a:t>
                </a:r>
                <a:endParaRPr lang="en-US" altLang="zh-TW" sz="4050"/>
              </a:p>
            </p:txBody>
          </p:sp>
          <p:sp>
            <p:nvSpPr>
              <p:cNvPr id="46107" name="Text Box 42"/>
              <p:cNvSpPr txBox="1">
                <a:spLocks noChangeArrowheads="1"/>
              </p:cNvSpPr>
              <p:nvPr/>
            </p:nvSpPr>
            <p:spPr bwMode="auto">
              <a:xfrm>
                <a:off x="3829" y="3584"/>
                <a:ext cx="192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800" b="1">
                    <a:latin typeface="Times New Roman" pitchFamily="18" charset="0"/>
                  </a:rPr>
                  <a:t>i</a:t>
                </a:r>
                <a:endParaRPr lang="en-US" altLang="zh-TW" sz="4050"/>
              </a:p>
            </p:txBody>
          </p:sp>
          <p:sp>
            <p:nvSpPr>
              <p:cNvPr id="46108" name="Line 43"/>
              <p:cNvSpPr>
                <a:spLocks noChangeShapeType="1"/>
              </p:cNvSpPr>
              <p:nvPr/>
            </p:nvSpPr>
            <p:spPr bwMode="auto">
              <a:xfrm>
                <a:off x="3318" y="3482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  <p:sp>
            <p:nvSpPr>
              <p:cNvPr id="46109" name="Line 44"/>
              <p:cNvSpPr>
                <a:spLocks noChangeShapeType="1"/>
              </p:cNvSpPr>
              <p:nvPr/>
            </p:nvSpPr>
            <p:spPr bwMode="auto">
              <a:xfrm>
                <a:off x="3492" y="3482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  <p:sp>
            <p:nvSpPr>
              <p:cNvPr id="46110" name="Line 45"/>
              <p:cNvSpPr>
                <a:spLocks noChangeShapeType="1"/>
              </p:cNvSpPr>
              <p:nvPr/>
            </p:nvSpPr>
            <p:spPr bwMode="auto">
              <a:xfrm>
                <a:off x="3332" y="3748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  <p:sp>
            <p:nvSpPr>
              <p:cNvPr id="46111" name="Line 46"/>
              <p:cNvSpPr>
                <a:spLocks noChangeShapeType="1"/>
              </p:cNvSpPr>
              <p:nvPr/>
            </p:nvSpPr>
            <p:spPr bwMode="auto">
              <a:xfrm>
                <a:off x="3488" y="3748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  <p:sp>
            <p:nvSpPr>
              <p:cNvPr id="46112" name="Line 47"/>
              <p:cNvSpPr>
                <a:spLocks noChangeShapeType="1"/>
              </p:cNvSpPr>
              <p:nvPr/>
            </p:nvSpPr>
            <p:spPr bwMode="auto">
              <a:xfrm>
                <a:off x="3324" y="3249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  <p:sp>
            <p:nvSpPr>
              <p:cNvPr id="46113" name="Line 48"/>
              <p:cNvSpPr>
                <a:spLocks noChangeShapeType="1"/>
              </p:cNvSpPr>
              <p:nvPr/>
            </p:nvSpPr>
            <p:spPr bwMode="auto">
              <a:xfrm>
                <a:off x="3486" y="3249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  <p:sp>
            <p:nvSpPr>
              <p:cNvPr id="46114" name="Line 49"/>
              <p:cNvSpPr>
                <a:spLocks noChangeShapeType="1"/>
              </p:cNvSpPr>
              <p:nvPr/>
            </p:nvSpPr>
            <p:spPr bwMode="auto">
              <a:xfrm flipV="1">
                <a:off x="3881" y="3753"/>
                <a:ext cx="7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  <p:sp>
            <p:nvSpPr>
              <p:cNvPr id="46115" name="Line 50"/>
              <p:cNvSpPr>
                <a:spLocks noChangeShapeType="1"/>
              </p:cNvSpPr>
              <p:nvPr/>
            </p:nvSpPr>
            <p:spPr bwMode="auto">
              <a:xfrm>
                <a:off x="4017" y="3753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  <p:sp>
            <p:nvSpPr>
              <p:cNvPr id="46116" name="Line 51"/>
              <p:cNvSpPr>
                <a:spLocks noChangeShapeType="1"/>
              </p:cNvSpPr>
              <p:nvPr/>
            </p:nvSpPr>
            <p:spPr bwMode="auto">
              <a:xfrm>
                <a:off x="4459" y="3748"/>
                <a:ext cx="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  <p:sp>
            <p:nvSpPr>
              <p:cNvPr id="46117" name="Line 52"/>
              <p:cNvSpPr>
                <a:spLocks noChangeShapeType="1"/>
              </p:cNvSpPr>
              <p:nvPr/>
            </p:nvSpPr>
            <p:spPr bwMode="auto">
              <a:xfrm>
                <a:off x="4585" y="3748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</p:grpSp>
      </p:grpSp>
      <p:sp>
        <p:nvSpPr>
          <p:cNvPr id="46098" name="Line 53"/>
          <p:cNvSpPr>
            <a:spLocks noChangeShapeType="1"/>
          </p:cNvSpPr>
          <p:nvPr/>
        </p:nvSpPr>
        <p:spPr bwMode="auto">
          <a:xfrm>
            <a:off x="2286000" y="1148557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</p:spTree>
    <p:extLst>
      <p:ext uri="{BB962C8B-B14F-4D97-AF65-F5344CB8AC3E}">
        <p14:creationId xmlns:p14="http://schemas.microsoft.com/office/powerpoint/2010/main" val="117036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53"/>
          <p:cNvSpPr>
            <a:spLocks noChangeShapeType="1"/>
          </p:cNvSpPr>
          <p:nvPr/>
        </p:nvSpPr>
        <p:spPr bwMode="auto">
          <a:xfrm>
            <a:off x="2286000" y="1148557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0" y="796"/>
            <a:ext cx="13716000" cy="1081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/>
              <a:t>Distance Measures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7086600" y="2778284"/>
            <a:ext cx="3520440" cy="2354580"/>
            <a:chOff x="3200400" y="1851660"/>
            <a:chExt cx="2346960" cy="1569720"/>
          </a:xfrm>
        </p:grpSpPr>
        <p:pic>
          <p:nvPicPr>
            <p:cNvPr id="47108" name="圖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74" t="17179" r="36839" b="54243"/>
            <a:stretch/>
          </p:blipFill>
          <p:spPr bwMode="auto">
            <a:xfrm>
              <a:off x="3200400" y="1851660"/>
              <a:ext cx="2346960" cy="1569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流程圖: 匯合連接點 4"/>
            <p:cNvSpPr>
              <a:spLocks noChangeAspect="1"/>
            </p:cNvSpPr>
            <p:nvPr/>
          </p:nvSpPr>
          <p:spPr>
            <a:xfrm>
              <a:off x="3651250" y="2349500"/>
              <a:ext cx="179388" cy="179388"/>
            </a:xfrm>
            <a:prstGeom prst="flowChartSummingJunct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 b="1"/>
            </a:p>
          </p:txBody>
        </p:sp>
        <p:sp>
          <p:nvSpPr>
            <p:cNvPr id="6" name="流程圖: 匯合連接點 5"/>
            <p:cNvSpPr>
              <a:spLocks noChangeAspect="1"/>
            </p:cNvSpPr>
            <p:nvPr/>
          </p:nvSpPr>
          <p:spPr>
            <a:xfrm>
              <a:off x="4456113" y="3005138"/>
              <a:ext cx="180975" cy="179387"/>
            </a:xfrm>
            <a:prstGeom prst="flowChartSummingJunct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 b="1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3095328" y="1471887"/>
                <a:ext cx="4752528" cy="1324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300" i="1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TW" sz="3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330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TW" sz="3300" i="1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altLang="zh-TW" sz="3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33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altLang="zh-TW" sz="33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3300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3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3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3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3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33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3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3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3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33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980728"/>
                <a:ext cx="3168352" cy="9138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7847856" y="1735819"/>
            <a:ext cx="37804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300" dirty="0"/>
              <a:t>city block distance</a:t>
            </a:r>
            <a:endParaRPr lang="zh-TW" altLang="en-US" sz="3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095328" y="5408227"/>
                <a:ext cx="5940660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300" i="1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TW" sz="3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330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TW" sz="3300" i="1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altLang="zh-TW" sz="3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33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altLang="zh-TW" sz="33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300" i="1">
                              <a:latin typeface="Cambria Math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altLang="zh-TW" sz="3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330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TW" sz="3300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TW" sz="3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33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TW" sz="3300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TW" sz="33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altLang="zh-TW" sz="33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3300" i="1"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p>
                          <m:r>
                            <a:rPr lang="en-US" altLang="zh-TW" sz="33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TW" sz="3300" i="1">
                          <a:latin typeface="Cambria Math"/>
                        </a:rPr>
                        <m:t> (</m:t>
                      </m:r>
                      <m:acc>
                        <m:accPr>
                          <m:chr m:val="̅"/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3300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altLang="zh-TW" sz="3300" i="1">
                          <a:latin typeface="Cambria Math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3300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altLang="zh-TW" sz="33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33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604954"/>
                <a:ext cx="3960440" cy="430887"/>
              </a:xfrm>
              <a:prstGeom prst="rect">
                <a:avLst/>
              </a:prstGeom>
              <a:blipFill rotWithShape="1">
                <a:blip r:embed="rId4"/>
                <a:stretch>
                  <a:fillRect l="-308" r="-616" b="-183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9035988" y="5408227"/>
            <a:ext cx="56166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300" dirty="0" err="1"/>
              <a:t>Mahalanobis</a:t>
            </a:r>
            <a:r>
              <a:rPr lang="en-US" altLang="zh-TW" sz="3300" dirty="0"/>
              <a:t> distance</a:t>
            </a:r>
            <a:endParaRPr lang="zh-TW" altLang="en-US" sz="3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297132" y="6116404"/>
                <a:ext cx="10491384" cy="1457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3300" i="1">
                              <a:latin typeface="Cambria Math"/>
                            </a:rPr>
                            <m:t>=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3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3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3300" i="1">
                          <a:latin typeface="Cambria Math"/>
                        </a:rPr>
                        <m:t>,</m:t>
                      </m:r>
                      <m:r>
                        <a:rPr lang="en-US" altLang="zh-TW" sz="3300" i="1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TW" sz="3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330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TW" sz="3300" i="1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altLang="zh-TW" sz="3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33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altLang="zh-TW" sz="33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3300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3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3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3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3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3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33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3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3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3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33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33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33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88" y="4077072"/>
                <a:ext cx="6994256" cy="100251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297132" y="7736584"/>
                <a:ext cx="10491384" cy="1706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3300" i="1">
                              <a:latin typeface="Cambria Math"/>
                            </a:rPr>
                            <m:t>=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3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TW" altLang="zh-TW" sz="3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33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33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sz="33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TW" altLang="zh-TW" sz="3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33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33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TW" sz="33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TW" sz="3300" i="1">
                          <a:latin typeface="Cambria Math"/>
                        </a:rPr>
                        <m:t>,</m:t>
                      </m:r>
                      <m:r>
                        <a:rPr lang="en-US" altLang="zh-TW" sz="3300" i="1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TW" sz="3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330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TW" sz="3300" i="1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altLang="zh-TW" sz="3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33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altLang="zh-TW" sz="33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3300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TW" sz="33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3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33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TW" sz="3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3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33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33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3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3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33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33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TW" sz="33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zh-TW" altLang="zh-TW" sz="33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3300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TW" sz="33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33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sz="33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88" y="5157192"/>
                <a:ext cx="6994256" cy="116839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5903640" y="8756597"/>
                <a:ext cx="54006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000" i="1">
                          <a:latin typeface="Cambria Math"/>
                        </a:rPr>
                        <m:t>⋱</m:t>
                      </m:r>
                    </m:oMath>
                  </m:oMathPara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5837202"/>
                <a:ext cx="360040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077648" y="8168631"/>
                <a:ext cx="749628" cy="607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sz="3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33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33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3300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33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097" y="5445224"/>
                <a:ext cx="575157" cy="435504"/>
              </a:xfrm>
              <a:prstGeom prst="rect">
                <a:avLst/>
              </a:prstGeom>
              <a:blipFill rotWithShape="1">
                <a:blip r:embed="rId8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0" y="4502606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627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0" y="174628"/>
            <a:ext cx="12344400" cy="842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/>
              <a:t>Vector Quantization (VQ)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4582" y="1434307"/>
            <a:ext cx="13151643" cy="714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marL="266700" indent="-266700">
              <a:spcBef>
                <a:spcPct val="0"/>
              </a:spcBef>
            </a:pPr>
            <a:r>
              <a:rPr lang="en-US" altLang="zh-TW" sz="3900" b="1">
                <a:latin typeface="Times New Roman" pitchFamily="18" charset="0"/>
              </a:rPr>
              <a:t>K-Means Algorithm/Lloyd-Max Algorithm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2286001" y="-356996"/>
            <a:ext cx="184731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2324102" y="9242426"/>
            <a:ext cx="13749338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TW" sz="3600" b="1">
                <a:latin typeface="Times New Roman" pitchFamily="18" charset="0"/>
              </a:rPr>
              <a:t>Iterative Procedure to Obtain Codebook from a Large Training Set</a:t>
            </a:r>
          </a:p>
        </p:txBody>
      </p:sp>
      <p:grpSp>
        <p:nvGrpSpPr>
          <p:cNvPr id="48134" name="Group 6"/>
          <p:cNvGrpSpPr>
            <a:grpSpLocks/>
          </p:cNvGrpSpPr>
          <p:nvPr/>
        </p:nvGrpSpPr>
        <p:grpSpPr bwMode="auto">
          <a:xfrm>
            <a:off x="4898232" y="2212976"/>
            <a:ext cx="8458200" cy="2638425"/>
            <a:chOff x="1097" y="981"/>
            <a:chExt cx="3552" cy="1108"/>
          </a:xfrm>
        </p:grpSpPr>
        <p:grpSp>
          <p:nvGrpSpPr>
            <p:cNvPr id="48155" name="Group 7"/>
            <p:cNvGrpSpPr>
              <a:grpSpLocks/>
            </p:cNvGrpSpPr>
            <p:nvPr/>
          </p:nvGrpSpPr>
          <p:grpSpPr bwMode="auto">
            <a:xfrm>
              <a:off x="1097" y="981"/>
              <a:ext cx="3552" cy="1108"/>
              <a:chOff x="1974" y="2934"/>
              <a:chExt cx="8880" cy="3405"/>
            </a:xfrm>
          </p:grpSpPr>
          <p:sp>
            <p:nvSpPr>
              <p:cNvPr id="48162" name="Text Box 8"/>
              <p:cNvSpPr txBox="1">
                <a:spLocks noChangeArrowheads="1"/>
              </p:cNvSpPr>
              <p:nvPr/>
            </p:nvSpPr>
            <p:spPr bwMode="auto">
              <a:xfrm>
                <a:off x="1974" y="3474"/>
                <a:ext cx="4080" cy="2340"/>
              </a:xfrm>
              <a:prstGeom prst="rect">
                <a:avLst/>
              </a:prstGeom>
              <a:solidFill>
                <a:srgbClr val="99CCFF">
                  <a:alpha val="50195"/>
                </a:srgbClr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4050">
                    <a:solidFill>
                      <a:srgbClr val="003366"/>
                    </a:solidFill>
                    <a:latin typeface="Times New Roman" pitchFamily="18" charset="0"/>
                  </a:rPr>
                  <a:t>(1)</a:t>
                </a:r>
              </a:p>
              <a:p>
                <a:pPr algn="ctr" eaLnBrk="1" hangingPunct="1"/>
                <a:r>
                  <a:rPr lang="en-US" altLang="zh-TW" sz="4050">
                    <a:solidFill>
                      <a:srgbClr val="003366"/>
                    </a:solidFill>
                    <a:latin typeface="Times New Roman" pitchFamily="18" charset="0"/>
                  </a:rPr>
                  <a:t>Fixed { v</a:t>
                </a:r>
                <a:r>
                  <a:rPr lang="en-US" altLang="zh-TW" sz="4050" b="1" baseline="-25000">
                    <a:solidFill>
                      <a:srgbClr val="003366"/>
                    </a:solidFill>
                    <a:latin typeface="Times New Roman" pitchFamily="18" charset="0"/>
                  </a:rPr>
                  <a:t>1 </a:t>
                </a:r>
                <a:r>
                  <a:rPr lang="en-US" altLang="zh-TW" sz="4050">
                    <a:solidFill>
                      <a:srgbClr val="003366"/>
                    </a:solidFill>
                    <a:latin typeface="Times New Roman" pitchFamily="18" charset="0"/>
                  </a:rPr>
                  <a:t>, v</a:t>
                </a:r>
                <a:r>
                  <a:rPr lang="en-US" altLang="zh-TW" sz="4050" b="1" baseline="-25000">
                    <a:solidFill>
                      <a:srgbClr val="003366"/>
                    </a:solidFill>
                    <a:latin typeface="Times New Roman" pitchFamily="18" charset="0"/>
                  </a:rPr>
                  <a:t>2 </a:t>
                </a:r>
                <a:r>
                  <a:rPr lang="en-US" altLang="zh-TW" sz="4050">
                    <a:solidFill>
                      <a:srgbClr val="003366"/>
                    </a:solidFill>
                    <a:latin typeface="Times New Roman" pitchFamily="18" charset="0"/>
                  </a:rPr>
                  <a:t>, …, v</a:t>
                </a:r>
                <a:r>
                  <a:rPr lang="en-US" altLang="zh-TW" sz="4050" b="1" baseline="-25000">
                    <a:solidFill>
                      <a:srgbClr val="003366"/>
                    </a:solidFill>
                    <a:latin typeface="Times New Roman" pitchFamily="18" charset="0"/>
                  </a:rPr>
                  <a:t>L</a:t>
                </a:r>
                <a:r>
                  <a:rPr lang="en-US" altLang="zh-TW" sz="4050">
                    <a:solidFill>
                      <a:srgbClr val="003366"/>
                    </a:solidFill>
                    <a:latin typeface="Times New Roman" pitchFamily="18" charset="0"/>
                  </a:rPr>
                  <a:t> }</a:t>
                </a:r>
              </a:p>
              <a:p>
                <a:pPr algn="ctr" eaLnBrk="1" hangingPunct="1"/>
                <a:r>
                  <a:rPr lang="en-US" altLang="zh-TW" sz="4050">
                    <a:solidFill>
                      <a:srgbClr val="003366"/>
                    </a:solidFill>
                    <a:latin typeface="Times New Roman" pitchFamily="18" charset="0"/>
                  </a:rPr>
                  <a:t>find best set of</a:t>
                </a:r>
              </a:p>
              <a:p>
                <a:pPr algn="ctr" eaLnBrk="1" hangingPunct="1"/>
                <a:r>
                  <a:rPr lang="en-US" altLang="zh-TW" sz="4050">
                    <a:solidFill>
                      <a:srgbClr val="003366"/>
                    </a:solidFill>
                    <a:latin typeface="Times New Roman" pitchFamily="18" charset="0"/>
                  </a:rPr>
                  <a:t>{ J</a:t>
                </a:r>
                <a:r>
                  <a:rPr lang="en-US" altLang="zh-TW" sz="4050" b="1" baseline="-25000">
                    <a:solidFill>
                      <a:srgbClr val="003366"/>
                    </a:solidFill>
                    <a:latin typeface="Times New Roman" pitchFamily="18" charset="0"/>
                  </a:rPr>
                  <a:t>1 </a:t>
                </a:r>
                <a:r>
                  <a:rPr lang="en-US" altLang="zh-TW" sz="4050">
                    <a:solidFill>
                      <a:srgbClr val="003366"/>
                    </a:solidFill>
                    <a:latin typeface="Times New Roman" pitchFamily="18" charset="0"/>
                  </a:rPr>
                  <a:t>, J</a:t>
                </a:r>
                <a:r>
                  <a:rPr lang="en-US" altLang="zh-TW" sz="4050" b="1" baseline="-25000">
                    <a:solidFill>
                      <a:srgbClr val="003366"/>
                    </a:solidFill>
                    <a:latin typeface="Times New Roman" pitchFamily="18" charset="0"/>
                  </a:rPr>
                  <a:t>2 </a:t>
                </a:r>
                <a:r>
                  <a:rPr lang="en-US" altLang="zh-TW" sz="4050">
                    <a:solidFill>
                      <a:srgbClr val="003366"/>
                    </a:solidFill>
                    <a:latin typeface="Times New Roman" pitchFamily="18" charset="0"/>
                  </a:rPr>
                  <a:t>, …, J</a:t>
                </a:r>
                <a:r>
                  <a:rPr lang="en-US" altLang="zh-TW" sz="4050" b="1" baseline="-25000">
                    <a:solidFill>
                      <a:srgbClr val="003366"/>
                    </a:solidFill>
                    <a:latin typeface="Times New Roman" pitchFamily="18" charset="0"/>
                  </a:rPr>
                  <a:t>L</a:t>
                </a:r>
                <a:r>
                  <a:rPr lang="en-US" altLang="zh-TW" sz="4050">
                    <a:solidFill>
                      <a:srgbClr val="003366"/>
                    </a:solidFill>
                    <a:latin typeface="Times New Roman" pitchFamily="18" charset="0"/>
                  </a:rPr>
                  <a:t> }</a:t>
                </a:r>
                <a:endParaRPr lang="en-US" altLang="zh-TW" sz="4050"/>
              </a:p>
            </p:txBody>
          </p:sp>
          <p:sp>
            <p:nvSpPr>
              <p:cNvPr id="48163" name="Text Box 9"/>
              <p:cNvSpPr txBox="1">
                <a:spLocks noChangeArrowheads="1"/>
              </p:cNvSpPr>
              <p:nvPr/>
            </p:nvSpPr>
            <p:spPr bwMode="auto">
              <a:xfrm>
                <a:off x="6774" y="3504"/>
                <a:ext cx="4080" cy="2256"/>
              </a:xfrm>
              <a:prstGeom prst="rect">
                <a:avLst/>
              </a:prstGeom>
              <a:solidFill>
                <a:srgbClr val="99CCFF">
                  <a:alpha val="50195"/>
                </a:srgbClr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2550">
                    <a:solidFill>
                      <a:srgbClr val="003366"/>
                    </a:solidFill>
                    <a:latin typeface="Times New Roman" pitchFamily="18" charset="0"/>
                  </a:rPr>
                  <a:t>(2)</a:t>
                </a:r>
              </a:p>
              <a:p>
                <a:pPr algn="ctr" eaLnBrk="1" hangingPunct="1"/>
                <a:r>
                  <a:rPr lang="en-US" altLang="zh-TW" sz="2550">
                    <a:solidFill>
                      <a:srgbClr val="003366"/>
                    </a:solidFill>
                    <a:latin typeface="Times New Roman" pitchFamily="18" charset="0"/>
                  </a:rPr>
                  <a:t>Fixed { J</a:t>
                </a:r>
                <a:r>
                  <a:rPr lang="en-US" altLang="zh-TW" sz="2550" b="1" baseline="-25000">
                    <a:solidFill>
                      <a:srgbClr val="003366"/>
                    </a:solidFill>
                    <a:latin typeface="Times New Roman" pitchFamily="18" charset="0"/>
                  </a:rPr>
                  <a:t>1 </a:t>
                </a:r>
                <a:r>
                  <a:rPr lang="en-US" altLang="zh-TW" sz="2550">
                    <a:solidFill>
                      <a:srgbClr val="003366"/>
                    </a:solidFill>
                    <a:latin typeface="Times New Roman" pitchFamily="18" charset="0"/>
                  </a:rPr>
                  <a:t>, J</a:t>
                </a:r>
                <a:r>
                  <a:rPr lang="en-US" altLang="zh-TW" sz="2550" b="1" baseline="-25000">
                    <a:solidFill>
                      <a:srgbClr val="003366"/>
                    </a:solidFill>
                    <a:latin typeface="Times New Roman" pitchFamily="18" charset="0"/>
                  </a:rPr>
                  <a:t>2 </a:t>
                </a:r>
                <a:r>
                  <a:rPr lang="en-US" altLang="zh-TW" sz="2550">
                    <a:solidFill>
                      <a:srgbClr val="003366"/>
                    </a:solidFill>
                    <a:latin typeface="Times New Roman" pitchFamily="18" charset="0"/>
                  </a:rPr>
                  <a:t>, …, J</a:t>
                </a:r>
                <a:r>
                  <a:rPr lang="en-US" altLang="zh-TW" sz="2550" b="1" baseline="-25000">
                    <a:solidFill>
                      <a:srgbClr val="003366"/>
                    </a:solidFill>
                    <a:latin typeface="Times New Roman" pitchFamily="18" charset="0"/>
                  </a:rPr>
                  <a:t>L</a:t>
                </a:r>
                <a:r>
                  <a:rPr lang="en-US" altLang="zh-TW" sz="2550">
                    <a:solidFill>
                      <a:srgbClr val="003366"/>
                    </a:solidFill>
                    <a:latin typeface="Times New Roman" pitchFamily="18" charset="0"/>
                  </a:rPr>
                  <a:t> }</a:t>
                </a:r>
              </a:p>
              <a:p>
                <a:pPr algn="ctr" eaLnBrk="1" hangingPunct="1"/>
                <a:r>
                  <a:rPr lang="en-US" altLang="zh-TW" sz="2550">
                    <a:solidFill>
                      <a:srgbClr val="003366"/>
                    </a:solidFill>
                    <a:latin typeface="Times New Roman" pitchFamily="18" charset="0"/>
                  </a:rPr>
                  <a:t>find best set of</a:t>
                </a:r>
              </a:p>
              <a:p>
                <a:pPr algn="ctr" eaLnBrk="1" hangingPunct="1"/>
                <a:r>
                  <a:rPr lang="en-US" altLang="zh-TW" sz="2550">
                    <a:solidFill>
                      <a:srgbClr val="003366"/>
                    </a:solidFill>
                    <a:latin typeface="Times New Roman" pitchFamily="18" charset="0"/>
                  </a:rPr>
                  <a:t>{ v</a:t>
                </a:r>
                <a:r>
                  <a:rPr lang="en-US" altLang="zh-TW" sz="2550" b="1" baseline="-25000">
                    <a:solidFill>
                      <a:srgbClr val="003366"/>
                    </a:solidFill>
                    <a:latin typeface="Times New Roman" pitchFamily="18" charset="0"/>
                  </a:rPr>
                  <a:t>1 </a:t>
                </a:r>
                <a:r>
                  <a:rPr lang="en-US" altLang="zh-TW" sz="2550">
                    <a:solidFill>
                      <a:srgbClr val="003366"/>
                    </a:solidFill>
                    <a:latin typeface="Times New Roman" pitchFamily="18" charset="0"/>
                  </a:rPr>
                  <a:t>, v</a:t>
                </a:r>
                <a:r>
                  <a:rPr lang="en-US" altLang="zh-TW" sz="2550" b="1" baseline="-25000">
                    <a:solidFill>
                      <a:srgbClr val="003366"/>
                    </a:solidFill>
                    <a:latin typeface="Times New Roman" pitchFamily="18" charset="0"/>
                  </a:rPr>
                  <a:t>2 </a:t>
                </a:r>
                <a:r>
                  <a:rPr lang="en-US" altLang="zh-TW" sz="2550">
                    <a:solidFill>
                      <a:srgbClr val="003366"/>
                    </a:solidFill>
                    <a:latin typeface="Times New Roman" pitchFamily="18" charset="0"/>
                  </a:rPr>
                  <a:t>, …, v</a:t>
                </a:r>
                <a:r>
                  <a:rPr lang="en-US" altLang="zh-TW" sz="2550" b="1" baseline="-25000">
                    <a:solidFill>
                      <a:srgbClr val="003366"/>
                    </a:solidFill>
                    <a:latin typeface="Times New Roman" pitchFamily="18" charset="0"/>
                  </a:rPr>
                  <a:t>L</a:t>
                </a:r>
                <a:r>
                  <a:rPr lang="en-US" altLang="zh-TW" sz="4050">
                    <a:solidFill>
                      <a:srgbClr val="003366"/>
                    </a:solidFill>
                    <a:latin typeface="Times New Roman" pitchFamily="18" charset="0"/>
                  </a:rPr>
                  <a:t> }</a:t>
                </a:r>
                <a:endParaRPr lang="en-US" altLang="zh-TW" sz="4050"/>
              </a:p>
            </p:txBody>
          </p:sp>
          <p:sp>
            <p:nvSpPr>
              <p:cNvPr id="48164" name="Line 10"/>
              <p:cNvSpPr>
                <a:spLocks noChangeShapeType="1"/>
              </p:cNvSpPr>
              <p:nvPr/>
            </p:nvSpPr>
            <p:spPr bwMode="auto">
              <a:xfrm>
                <a:off x="4014" y="2934"/>
                <a:ext cx="0" cy="540"/>
              </a:xfrm>
              <a:prstGeom prst="line">
                <a:avLst/>
              </a:prstGeom>
              <a:noFill/>
              <a:ln w="19050">
                <a:solidFill>
                  <a:srgbClr val="800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  <p:sp>
            <p:nvSpPr>
              <p:cNvPr id="48165" name="Line 11"/>
              <p:cNvSpPr>
                <a:spLocks noChangeShapeType="1"/>
              </p:cNvSpPr>
              <p:nvPr/>
            </p:nvSpPr>
            <p:spPr bwMode="auto">
              <a:xfrm>
                <a:off x="4014" y="2934"/>
                <a:ext cx="4800" cy="0"/>
              </a:xfrm>
              <a:prstGeom prst="line">
                <a:avLst/>
              </a:prstGeom>
              <a:noFill/>
              <a:ln w="19050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  <p:sp>
            <p:nvSpPr>
              <p:cNvPr id="48166" name="Line 12"/>
              <p:cNvSpPr>
                <a:spLocks noChangeShapeType="1"/>
              </p:cNvSpPr>
              <p:nvPr/>
            </p:nvSpPr>
            <p:spPr bwMode="auto">
              <a:xfrm>
                <a:off x="8814" y="2934"/>
                <a:ext cx="0" cy="540"/>
              </a:xfrm>
              <a:prstGeom prst="line">
                <a:avLst/>
              </a:prstGeom>
              <a:noFill/>
              <a:ln w="19050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  <p:sp>
            <p:nvSpPr>
              <p:cNvPr id="48167" name="Line 13"/>
              <p:cNvSpPr>
                <a:spLocks noChangeShapeType="1"/>
              </p:cNvSpPr>
              <p:nvPr/>
            </p:nvSpPr>
            <p:spPr bwMode="auto">
              <a:xfrm flipV="1">
                <a:off x="8814" y="5745"/>
                <a:ext cx="6" cy="594"/>
              </a:xfrm>
              <a:prstGeom prst="line">
                <a:avLst/>
              </a:prstGeom>
              <a:noFill/>
              <a:ln w="19050">
                <a:solidFill>
                  <a:srgbClr val="800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  <p:sp>
            <p:nvSpPr>
              <p:cNvPr id="48168" name="Line 14"/>
              <p:cNvSpPr>
                <a:spLocks noChangeShapeType="1"/>
              </p:cNvSpPr>
              <p:nvPr/>
            </p:nvSpPr>
            <p:spPr bwMode="auto">
              <a:xfrm flipH="1" flipV="1">
                <a:off x="4014" y="6339"/>
                <a:ext cx="4800" cy="0"/>
              </a:xfrm>
              <a:prstGeom prst="line">
                <a:avLst/>
              </a:prstGeom>
              <a:noFill/>
              <a:ln w="19050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  <p:sp>
            <p:nvSpPr>
              <p:cNvPr id="48169" name="Line 15"/>
              <p:cNvSpPr>
                <a:spLocks noChangeShapeType="1"/>
              </p:cNvSpPr>
              <p:nvPr/>
            </p:nvSpPr>
            <p:spPr bwMode="auto">
              <a:xfrm flipH="1" flipV="1">
                <a:off x="4014" y="5799"/>
                <a:ext cx="0" cy="540"/>
              </a:xfrm>
              <a:prstGeom prst="line">
                <a:avLst/>
              </a:prstGeom>
              <a:noFill/>
              <a:ln w="19050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</p:grpSp>
        <p:sp>
          <p:nvSpPr>
            <p:cNvPr id="48156" name="Line 16"/>
            <p:cNvSpPr>
              <a:spLocks noChangeShapeType="1"/>
            </p:cNvSpPr>
            <p:nvPr/>
          </p:nvSpPr>
          <p:spPr bwMode="auto">
            <a:xfrm>
              <a:off x="3445" y="1728"/>
              <a:ext cx="96" cy="0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48157" name="Line 17"/>
            <p:cNvSpPr>
              <a:spLocks noChangeShapeType="1"/>
            </p:cNvSpPr>
            <p:nvPr/>
          </p:nvSpPr>
          <p:spPr bwMode="auto">
            <a:xfrm>
              <a:off x="3655" y="1728"/>
              <a:ext cx="96" cy="0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48158" name="Line 18"/>
            <p:cNvSpPr>
              <a:spLocks noChangeShapeType="1"/>
            </p:cNvSpPr>
            <p:nvPr/>
          </p:nvSpPr>
          <p:spPr bwMode="auto">
            <a:xfrm>
              <a:off x="4069" y="1728"/>
              <a:ext cx="96" cy="0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48159" name="Line 19"/>
            <p:cNvSpPr>
              <a:spLocks noChangeShapeType="1"/>
            </p:cNvSpPr>
            <p:nvPr/>
          </p:nvSpPr>
          <p:spPr bwMode="auto">
            <a:xfrm>
              <a:off x="1704" y="1389"/>
              <a:ext cx="96" cy="0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48160" name="Line 20"/>
            <p:cNvSpPr>
              <a:spLocks noChangeShapeType="1"/>
            </p:cNvSpPr>
            <p:nvPr/>
          </p:nvSpPr>
          <p:spPr bwMode="auto">
            <a:xfrm>
              <a:off x="1914" y="1395"/>
              <a:ext cx="96" cy="0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48161" name="Line 21"/>
            <p:cNvSpPr>
              <a:spLocks noChangeShapeType="1"/>
            </p:cNvSpPr>
            <p:nvPr/>
          </p:nvSpPr>
          <p:spPr bwMode="auto">
            <a:xfrm>
              <a:off x="2332" y="1389"/>
              <a:ext cx="96" cy="0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</p:grpSp>
      <p:sp>
        <p:nvSpPr>
          <p:cNvPr id="48135" name="Rectangle 22"/>
          <p:cNvSpPr>
            <a:spLocks noChangeArrowheads="1"/>
          </p:cNvSpPr>
          <p:nvPr/>
        </p:nvSpPr>
        <p:spPr bwMode="auto">
          <a:xfrm>
            <a:off x="2286001" y="-356996"/>
            <a:ext cx="184731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48136" name="Rectangle 23"/>
          <p:cNvSpPr>
            <a:spLocks noChangeArrowheads="1"/>
          </p:cNvSpPr>
          <p:nvPr/>
        </p:nvSpPr>
        <p:spPr bwMode="auto">
          <a:xfrm>
            <a:off x="2286001" y="4529330"/>
            <a:ext cx="184731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48137" name="Rectangle 24"/>
          <p:cNvSpPr>
            <a:spLocks noChangeArrowheads="1"/>
          </p:cNvSpPr>
          <p:nvPr/>
        </p:nvSpPr>
        <p:spPr bwMode="auto">
          <a:xfrm>
            <a:off x="2286001" y="4465037"/>
            <a:ext cx="184731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48138" name="Text Box 25"/>
          <p:cNvSpPr txBox="1">
            <a:spLocks noChangeArrowheads="1"/>
          </p:cNvSpPr>
          <p:nvPr/>
        </p:nvSpPr>
        <p:spPr bwMode="auto">
          <a:xfrm>
            <a:off x="2555082" y="5251452"/>
            <a:ext cx="6912768" cy="8194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050">
                <a:latin typeface="Times New Roman" pitchFamily="18" charset="0"/>
              </a:rPr>
              <a:t>(1) J</a:t>
            </a:r>
            <a:r>
              <a:rPr lang="en-US" altLang="zh-TW" sz="4050" b="1" baseline="-25000">
                <a:latin typeface="Times New Roman" pitchFamily="18" charset="0"/>
              </a:rPr>
              <a:t>k</a:t>
            </a:r>
            <a:r>
              <a:rPr lang="en-US" altLang="zh-TW" sz="4050">
                <a:latin typeface="Times New Roman" pitchFamily="18" charset="0"/>
              </a:rPr>
              <a:t> = { x | d(x , v</a:t>
            </a:r>
            <a:r>
              <a:rPr lang="en-US" altLang="zh-TW" sz="4050" b="1" baseline="-25000">
                <a:latin typeface="Times New Roman" pitchFamily="18" charset="0"/>
              </a:rPr>
              <a:t>k</a:t>
            </a:r>
            <a:r>
              <a:rPr lang="en-US" altLang="zh-TW" sz="4050" b="1">
                <a:latin typeface="Times New Roman" pitchFamily="18" charset="0"/>
              </a:rPr>
              <a:t> </a:t>
            </a:r>
            <a:r>
              <a:rPr lang="en-US" altLang="zh-TW" sz="4050">
                <a:latin typeface="Times New Roman" pitchFamily="18" charset="0"/>
              </a:rPr>
              <a:t>) &lt; d(x , v</a:t>
            </a:r>
            <a:r>
              <a:rPr lang="en-US" altLang="zh-TW" sz="4050" b="1" baseline="-25000">
                <a:latin typeface="Times New Roman" pitchFamily="18" charset="0"/>
              </a:rPr>
              <a:t>j</a:t>
            </a:r>
            <a:r>
              <a:rPr lang="en-US" altLang="zh-TW" sz="4050">
                <a:latin typeface="Times New Roman" pitchFamily="18" charset="0"/>
              </a:rPr>
              <a:t>) , j </a:t>
            </a:r>
            <a:r>
              <a:rPr lang="en-US" altLang="zh-TW" sz="405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TW" sz="4050">
                <a:latin typeface="Times New Roman" pitchFamily="18" charset="0"/>
              </a:rPr>
              <a:t> k }</a:t>
            </a:r>
          </a:p>
          <a:p>
            <a:pPr eaLnBrk="1" hangingPunct="1"/>
            <a:r>
              <a:rPr lang="en-US" altLang="zh-TW" sz="4050">
                <a:latin typeface="Times New Roman" pitchFamily="18" charset="0"/>
              </a:rPr>
              <a:t>          </a:t>
            </a:r>
            <a:r>
              <a:rPr lang="en-US" altLang="zh-TW" sz="405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TW" sz="4050">
                <a:latin typeface="Times New Roman" pitchFamily="18" charset="0"/>
              </a:rPr>
              <a:t> D =     d(x</a:t>
            </a:r>
            <a:r>
              <a:rPr lang="en-US" altLang="zh-TW" sz="4050" b="1">
                <a:latin typeface="Times New Roman" pitchFamily="18" charset="0"/>
              </a:rPr>
              <a:t> </a:t>
            </a:r>
            <a:r>
              <a:rPr lang="en-US" altLang="zh-TW" sz="4050">
                <a:latin typeface="Times New Roman" pitchFamily="18" charset="0"/>
              </a:rPr>
              <a:t>, Q(x) ) = min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4050">
                <a:latin typeface="Times New Roman" pitchFamily="18" charset="0"/>
              </a:rPr>
              <a:t>               nearest neighbor condition</a:t>
            </a:r>
          </a:p>
          <a:p>
            <a:pPr eaLnBrk="1" hangingPunct="1"/>
            <a:r>
              <a:rPr lang="en-US" altLang="zh-TW" sz="4050">
                <a:latin typeface="Times New Roman" pitchFamily="18" charset="0"/>
              </a:rPr>
              <a:t>(2) For each k</a:t>
            </a:r>
          </a:p>
          <a:p>
            <a:pPr eaLnBrk="1" hangingPunct="1"/>
            <a:endParaRPr lang="en-US" altLang="zh-TW" sz="4050">
              <a:latin typeface="Times New Roman" pitchFamily="18" charset="0"/>
            </a:endParaRPr>
          </a:p>
          <a:p>
            <a:pPr eaLnBrk="1" hangingPunct="1"/>
            <a:endParaRPr lang="en-US" altLang="zh-TW" sz="4050">
              <a:latin typeface="Times New Roman" pitchFamily="18" charset="0"/>
            </a:endParaRPr>
          </a:p>
          <a:p>
            <a:pPr eaLnBrk="1" hangingPunct="1"/>
            <a:r>
              <a:rPr lang="en-US" altLang="zh-TW" sz="4050">
                <a:latin typeface="Times New Roman" pitchFamily="18" charset="0"/>
              </a:rPr>
              <a:t>             </a:t>
            </a:r>
            <a:r>
              <a:rPr lang="en-US" altLang="zh-TW" sz="405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TW" sz="4050">
                <a:latin typeface="Times New Roman" pitchFamily="18" charset="0"/>
              </a:rPr>
              <a:t> D</a:t>
            </a:r>
            <a:r>
              <a:rPr lang="en-US" altLang="zh-TW" sz="4050" b="1" baseline="-25000">
                <a:latin typeface="Times New Roman" pitchFamily="18" charset="0"/>
              </a:rPr>
              <a:t>k</a:t>
            </a:r>
            <a:r>
              <a:rPr lang="en-US" altLang="zh-TW" sz="4050">
                <a:latin typeface="Times New Roman" pitchFamily="18" charset="0"/>
              </a:rPr>
              <a:t> =        d(x , v</a:t>
            </a:r>
            <a:r>
              <a:rPr lang="en-US" altLang="zh-TW" sz="4050" b="1" baseline="-25000">
                <a:latin typeface="Times New Roman" pitchFamily="18" charset="0"/>
              </a:rPr>
              <a:t>k</a:t>
            </a:r>
            <a:r>
              <a:rPr lang="en-US" altLang="zh-TW" sz="4050">
                <a:latin typeface="Times New Roman" pitchFamily="18" charset="0"/>
              </a:rPr>
              <a:t>) = min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4050">
                <a:latin typeface="Times New Roman" pitchFamily="18" charset="0"/>
              </a:rPr>
              <a:t>                  centroid condition </a:t>
            </a:r>
          </a:p>
        </p:txBody>
      </p:sp>
      <p:graphicFrame>
        <p:nvGraphicFramePr>
          <p:cNvPr id="48139" name="Object 26"/>
          <p:cNvGraphicFramePr>
            <a:graphicFrameLocks noChangeAspect="1"/>
          </p:cNvGraphicFramePr>
          <p:nvPr/>
        </p:nvGraphicFramePr>
        <p:xfrm>
          <a:off x="4421984" y="5620546"/>
          <a:ext cx="719138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4" name="方程式" r:id="rId3" imgW="253890" imgH="291973" progId="Equation.3">
                  <p:embed/>
                </p:oleObj>
              </mc:Choice>
              <mc:Fallback>
                <p:oleObj name="方程式" r:id="rId3" imgW="253890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984" y="5620546"/>
                        <a:ext cx="719138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27"/>
          <p:cNvGraphicFramePr>
            <a:graphicFrameLocks noChangeAspect="1"/>
          </p:cNvGraphicFramePr>
          <p:nvPr/>
        </p:nvGraphicFramePr>
        <p:xfrm>
          <a:off x="4931572" y="7973219"/>
          <a:ext cx="757238" cy="697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5" name="方程式" r:id="rId5" imgW="304668" imgH="342751" progId="Equation.3">
                  <p:embed/>
                </p:oleObj>
              </mc:Choice>
              <mc:Fallback>
                <p:oleObj name="方程式" r:id="rId5" imgW="304668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1572" y="7973219"/>
                        <a:ext cx="757238" cy="6977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1" name="Object 28"/>
          <p:cNvGraphicFramePr>
            <a:graphicFrameLocks noChangeAspect="1"/>
          </p:cNvGraphicFramePr>
          <p:nvPr/>
        </p:nvGraphicFramePr>
        <p:xfrm>
          <a:off x="4100513" y="7058819"/>
          <a:ext cx="195500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6" name="方程式" r:id="rId7" imgW="736280" imgH="393529" progId="Equation.3">
                  <p:embed/>
                </p:oleObj>
              </mc:Choice>
              <mc:Fallback>
                <p:oleObj name="方程式" r:id="rId7" imgW="73628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0513" y="7058819"/>
                        <a:ext cx="1955007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42" name="Group 29"/>
          <p:cNvGrpSpPr>
            <a:grpSpLocks/>
          </p:cNvGrpSpPr>
          <p:nvPr/>
        </p:nvGrpSpPr>
        <p:grpSpPr bwMode="auto">
          <a:xfrm>
            <a:off x="5848350" y="8104189"/>
            <a:ext cx="638175" cy="0"/>
            <a:chOff x="1172" y="3385"/>
            <a:chExt cx="268" cy="0"/>
          </a:xfrm>
        </p:grpSpPr>
        <p:sp>
          <p:nvSpPr>
            <p:cNvPr id="48153" name="Line 30"/>
            <p:cNvSpPr>
              <a:spLocks noChangeShapeType="1"/>
            </p:cNvSpPr>
            <p:nvPr/>
          </p:nvSpPr>
          <p:spPr bwMode="auto">
            <a:xfrm>
              <a:off x="1172" y="3385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48154" name="Line 31"/>
            <p:cNvSpPr>
              <a:spLocks noChangeShapeType="1"/>
            </p:cNvSpPr>
            <p:nvPr/>
          </p:nvSpPr>
          <p:spPr bwMode="auto">
            <a:xfrm>
              <a:off x="1344" y="3385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</p:grpSp>
      <p:sp>
        <p:nvSpPr>
          <p:cNvPr id="48143" name="Line 32"/>
          <p:cNvSpPr>
            <a:spLocks noChangeShapeType="1"/>
          </p:cNvSpPr>
          <p:nvPr/>
        </p:nvSpPr>
        <p:spPr bwMode="auto">
          <a:xfrm flipV="1">
            <a:off x="5205415" y="5849144"/>
            <a:ext cx="1571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48144" name="Line 33"/>
          <p:cNvSpPr>
            <a:spLocks noChangeShapeType="1"/>
          </p:cNvSpPr>
          <p:nvPr/>
        </p:nvSpPr>
        <p:spPr bwMode="auto">
          <a:xfrm flipV="1">
            <a:off x="5995990" y="5849144"/>
            <a:ext cx="18812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48145" name="Line 34"/>
          <p:cNvSpPr>
            <a:spLocks noChangeShapeType="1"/>
          </p:cNvSpPr>
          <p:nvPr/>
        </p:nvSpPr>
        <p:spPr bwMode="auto">
          <a:xfrm flipV="1">
            <a:off x="4045747" y="5403851"/>
            <a:ext cx="1571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48146" name="Line 35"/>
          <p:cNvSpPr>
            <a:spLocks noChangeShapeType="1"/>
          </p:cNvSpPr>
          <p:nvPr/>
        </p:nvSpPr>
        <p:spPr bwMode="auto">
          <a:xfrm flipV="1">
            <a:off x="4757740" y="5403851"/>
            <a:ext cx="18812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48147" name="Line 36"/>
          <p:cNvSpPr>
            <a:spLocks noChangeShapeType="1"/>
          </p:cNvSpPr>
          <p:nvPr/>
        </p:nvSpPr>
        <p:spPr bwMode="auto">
          <a:xfrm flipV="1">
            <a:off x="5188747" y="5389564"/>
            <a:ext cx="1571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48148" name="Line 37"/>
          <p:cNvSpPr>
            <a:spLocks noChangeShapeType="1"/>
          </p:cNvSpPr>
          <p:nvPr/>
        </p:nvSpPr>
        <p:spPr bwMode="auto">
          <a:xfrm flipV="1">
            <a:off x="6348415" y="5418139"/>
            <a:ext cx="18812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48149" name="Line 38"/>
          <p:cNvSpPr>
            <a:spLocks noChangeShapeType="1"/>
          </p:cNvSpPr>
          <p:nvPr/>
        </p:nvSpPr>
        <p:spPr bwMode="auto">
          <a:xfrm flipV="1">
            <a:off x="6743702" y="5418139"/>
            <a:ext cx="18812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48150" name="Text Box 39"/>
          <p:cNvSpPr txBox="1">
            <a:spLocks noChangeArrowheads="1"/>
          </p:cNvSpPr>
          <p:nvPr/>
        </p:nvSpPr>
        <p:spPr bwMode="auto">
          <a:xfrm>
            <a:off x="8927309" y="5265739"/>
            <a:ext cx="6698456" cy="4455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050">
                <a:latin typeface="Times New Roman" pitchFamily="18" charset="0"/>
              </a:rPr>
              <a:t>(3) Convergence condition</a:t>
            </a:r>
          </a:p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lang="en-US" altLang="zh-TW" sz="4050">
                <a:latin typeface="Times New Roman" pitchFamily="18" charset="0"/>
              </a:rPr>
              <a:t>     D =</a:t>
            </a:r>
            <a:r>
              <a:rPr lang="en-US" altLang="zh-TW" sz="4050">
                <a:latin typeface="Times New Roman" pitchFamily="18" charset="0"/>
                <a:sym typeface="Symbol" pitchFamily="18" charset="2"/>
              </a:rPr>
              <a:t></a:t>
            </a:r>
            <a:r>
              <a:rPr lang="en-US" altLang="zh-TW" sz="4050">
                <a:latin typeface="Times New Roman" pitchFamily="18" charset="0"/>
              </a:rPr>
              <a:t> D</a:t>
            </a:r>
            <a:r>
              <a:rPr lang="en-US" altLang="zh-TW" sz="4050" b="1" baseline="-25000">
                <a:latin typeface="Times New Roman" pitchFamily="18" charset="0"/>
              </a:rPr>
              <a:t>k</a:t>
            </a:r>
            <a:endParaRPr lang="en-US" altLang="zh-TW" sz="4050" baseline="-25000">
              <a:latin typeface="Times New Roman" pitchFamily="18" charset="0"/>
            </a:endParaRPr>
          </a:p>
          <a:p>
            <a:pPr eaLnBrk="1" hangingPunct="1"/>
            <a:r>
              <a:rPr lang="en-US" altLang="zh-TW" sz="4050">
                <a:latin typeface="Times New Roman" pitchFamily="18" charset="0"/>
              </a:rPr>
              <a:t>     after each iteration D is reduced, but D </a:t>
            </a:r>
            <a:r>
              <a:rPr lang="en-US" altLang="zh-TW" sz="4050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TW" sz="4050">
                <a:latin typeface="Times New Roman" pitchFamily="18" charset="0"/>
              </a:rPr>
              <a:t> 0</a:t>
            </a:r>
          </a:p>
          <a:p>
            <a:pPr eaLnBrk="1" hangingPunct="1"/>
            <a:r>
              <a:rPr lang="en-US" altLang="zh-TW" sz="4050">
                <a:latin typeface="Times New Roman" pitchFamily="18" charset="0"/>
              </a:rPr>
              <a:t>     | D</a:t>
            </a:r>
            <a:r>
              <a:rPr lang="en-US" altLang="zh-TW" sz="4050" b="1" baseline="30000">
                <a:latin typeface="Times New Roman" pitchFamily="18" charset="0"/>
              </a:rPr>
              <a:t>(m+1)</a:t>
            </a:r>
            <a:r>
              <a:rPr lang="en-US" altLang="zh-TW" sz="4050">
                <a:latin typeface="Times New Roman" pitchFamily="18" charset="0"/>
              </a:rPr>
              <a:t> </a:t>
            </a:r>
            <a:r>
              <a:rPr lang="en-US" altLang="zh-TW" sz="405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TW" sz="4050">
                <a:latin typeface="Times New Roman" pitchFamily="18" charset="0"/>
              </a:rPr>
              <a:t> D</a:t>
            </a:r>
            <a:r>
              <a:rPr lang="en-US" altLang="zh-TW" sz="4050" b="1" baseline="30000">
                <a:latin typeface="Times New Roman" pitchFamily="18" charset="0"/>
              </a:rPr>
              <a:t>(m)</a:t>
            </a:r>
            <a:r>
              <a:rPr lang="en-US" altLang="zh-TW" sz="4050">
                <a:latin typeface="Times New Roman" pitchFamily="18" charset="0"/>
              </a:rPr>
              <a:t> | &lt; </a:t>
            </a:r>
            <a:r>
              <a:rPr lang="en-US" altLang="zh-TW" sz="405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4050">
                <a:latin typeface="Times New Roman" pitchFamily="18" charset="0"/>
              </a:rPr>
              <a:t>, m : iteration</a:t>
            </a:r>
            <a:r>
              <a:rPr lang="en-US" altLang="zh-TW" sz="4050"/>
              <a:t> </a:t>
            </a:r>
          </a:p>
        </p:txBody>
      </p:sp>
      <p:sp>
        <p:nvSpPr>
          <p:cNvPr id="48151" name="Text Box 40"/>
          <p:cNvSpPr txBox="1">
            <a:spLocks noChangeArrowheads="1"/>
          </p:cNvSpPr>
          <p:nvPr/>
        </p:nvSpPr>
        <p:spPr bwMode="auto">
          <a:xfrm>
            <a:off x="9815513" y="5684839"/>
            <a:ext cx="819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Times New Roman" pitchFamily="18" charset="0"/>
              </a:rPr>
              <a:t>  L</a:t>
            </a:r>
          </a:p>
          <a:p>
            <a:pPr eaLnBrk="1" hangingPunct="1"/>
            <a:endParaRPr lang="en-US" altLang="zh-TW" sz="1800" b="1">
              <a:latin typeface="Times New Roman" pitchFamily="18" charset="0"/>
            </a:endParaRPr>
          </a:p>
          <a:p>
            <a:pPr eaLnBrk="1" hangingPunct="1"/>
            <a:r>
              <a:rPr lang="en-US" altLang="zh-TW" sz="1500" b="1">
                <a:latin typeface="Times New Roman" pitchFamily="18" charset="0"/>
              </a:rPr>
              <a:t>k = 1</a:t>
            </a:r>
            <a:endParaRPr lang="en-US" altLang="zh-TW" sz="1500"/>
          </a:p>
        </p:txBody>
      </p:sp>
      <p:sp>
        <p:nvSpPr>
          <p:cNvPr id="48152" name="Line 41"/>
          <p:cNvSpPr>
            <a:spLocks noChangeShapeType="1"/>
          </p:cNvSpPr>
          <p:nvPr/>
        </p:nvSpPr>
        <p:spPr bwMode="auto">
          <a:xfrm>
            <a:off x="2286000" y="1148557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pic>
        <p:nvPicPr>
          <p:cNvPr id="42" name="Picture 41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2492" y="4460960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1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5" y="1412878"/>
            <a:ext cx="8743950" cy="870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55" name="文字方塊 4"/>
          <p:cNvSpPr txBox="1">
            <a:spLocks noChangeArrowheads="1"/>
          </p:cNvSpPr>
          <p:nvPr/>
        </p:nvSpPr>
        <p:spPr bwMode="auto">
          <a:xfrm>
            <a:off x="2878933" y="1081882"/>
            <a:ext cx="512262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8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Vector Quantization</a:t>
            </a:r>
            <a:endParaRPr lang="zh-TW" altLang="en-US" sz="48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528" y="9032726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9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0" y="174628"/>
            <a:ext cx="12344400" cy="842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/>
              <a:t>Vector Quantization (VQ)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0" y="1362869"/>
            <a:ext cx="13706475" cy="86415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marL="266700" indent="-266700">
              <a:spcBef>
                <a:spcPct val="0"/>
              </a:spcBef>
            </a:pPr>
            <a:r>
              <a:rPr lang="en-US" altLang="zh-TW" sz="3600" b="1">
                <a:latin typeface="Times New Roman" pitchFamily="18" charset="0"/>
              </a:rPr>
              <a:t>K-means Algorithm may Converge to Local Optimal Solutions</a:t>
            </a:r>
          </a:p>
          <a:p>
            <a:pPr marL="938213" lvl="1" indent="-402432">
              <a:spcBef>
                <a:spcPct val="0"/>
              </a:spcBef>
            </a:pPr>
            <a:r>
              <a:rPr lang="en-US" altLang="zh-TW" sz="3300">
                <a:latin typeface="Times New Roman" pitchFamily="18" charset="0"/>
              </a:rPr>
              <a:t>depending on initial conditions, not unique in general</a:t>
            </a:r>
          </a:p>
          <a:p>
            <a:pPr marL="266700" indent="-266700">
              <a:spcBef>
                <a:spcPct val="0"/>
              </a:spcBef>
            </a:pPr>
            <a:r>
              <a:rPr lang="en-US" altLang="zh-TW" sz="3600" b="1">
                <a:latin typeface="Times New Roman" pitchFamily="18" charset="0"/>
              </a:rPr>
              <a:t>Training VQ Codebook in Stages― LBG Algorithm</a:t>
            </a:r>
          </a:p>
          <a:p>
            <a:pPr marL="938213" lvl="1" indent="-402432">
              <a:spcBef>
                <a:spcPct val="0"/>
              </a:spcBef>
            </a:pPr>
            <a:r>
              <a:rPr lang="en-US" altLang="zh-TW" sz="3300">
                <a:latin typeface="Times New Roman" pitchFamily="18" charset="0"/>
                <a:sym typeface="Symbol" pitchFamily="18" charset="2"/>
              </a:rPr>
              <a:t>step 1: Initialization.  L = 1,  train a 1-vector VQ codebook</a:t>
            </a:r>
          </a:p>
          <a:p>
            <a:pPr marL="938213" lvl="1" indent="-402432">
              <a:spcBef>
                <a:spcPct val="0"/>
              </a:spcBef>
              <a:buNone/>
            </a:pPr>
            <a:endParaRPr lang="en-US" altLang="zh-TW" sz="3300">
              <a:latin typeface="Times New Roman" pitchFamily="18" charset="0"/>
              <a:sym typeface="Symbol" pitchFamily="18" charset="2"/>
            </a:endParaRPr>
          </a:p>
          <a:p>
            <a:pPr marL="938213" lvl="1" indent="-402432">
              <a:spcBef>
                <a:spcPct val="100000"/>
              </a:spcBef>
            </a:pPr>
            <a:r>
              <a:rPr lang="en-US" altLang="zh-TW" sz="3300">
                <a:latin typeface="Times New Roman" pitchFamily="18" charset="0"/>
                <a:sym typeface="Symbol" pitchFamily="18" charset="2"/>
              </a:rPr>
              <a:t>step 2: Splitting.</a:t>
            </a:r>
          </a:p>
          <a:p>
            <a:pPr marL="938213" lvl="1" indent="-402432">
              <a:spcBef>
                <a:spcPct val="0"/>
              </a:spcBef>
              <a:buNone/>
            </a:pPr>
            <a:r>
              <a:rPr lang="en-US" altLang="zh-TW" sz="3300">
                <a:latin typeface="Times New Roman" pitchFamily="18" charset="0"/>
                <a:sym typeface="Symbol" pitchFamily="18" charset="2"/>
              </a:rPr>
              <a:t>		       Splitting the L codewords into 2L codewords, L = 2L</a:t>
            </a:r>
          </a:p>
          <a:p>
            <a:pPr marL="2452688" lvl="3">
              <a:spcBef>
                <a:spcPct val="0"/>
              </a:spcBef>
              <a:buFont typeface="新細明體" charset="-120"/>
              <a:buChar char="‧"/>
            </a:pPr>
            <a:r>
              <a:rPr lang="en-US" altLang="zh-TW" smtClean="0">
                <a:latin typeface="Times New Roman" pitchFamily="18" charset="0"/>
                <a:sym typeface="Symbol" pitchFamily="18" charset="2"/>
              </a:rPr>
              <a:t>example 1</a:t>
            </a:r>
            <a:r>
              <a:rPr lang="en-US" altLang="zh-TW" sz="2700">
                <a:latin typeface="Times New Roman" pitchFamily="18" charset="0"/>
                <a:sym typeface="Symbol" pitchFamily="18" charset="2"/>
              </a:rPr>
              <a:t>  	</a:t>
            </a:r>
          </a:p>
          <a:p>
            <a:pPr marL="2452688" lvl="3">
              <a:spcBef>
                <a:spcPct val="0"/>
              </a:spcBef>
              <a:buNone/>
            </a:pPr>
            <a:r>
              <a:rPr lang="en-US" altLang="zh-TW" sz="2700">
                <a:latin typeface="Times New Roman" pitchFamily="18" charset="0"/>
                <a:sym typeface="Symbol" pitchFamily="18" charset="2"/>
              </a:rPr>
              <a:t>                                       </a:t>
            </a:r>
          </a:p>
          <a:p>
            <a:pPr marL="2452688" lvl="3">
              <a:spcBef>
                <a:spcPct val="0"/>
              </a:spcBef>
              <a:buNone/>
            </a:pPr>
            <a:endParaRPr lang="en-US" altLang="zh-TW" sz="2700">
              <a:latin typeface="Times New Roman" pitchFamily="18" charset="0"/>
              <a:sym typeface="Symbol" pitchFamily="18" charset="2"/>
            </a:endParaRPr>
          </a:p>
          <a:p>
            <a:pPr marL="2452688" lvl="3">
              <a:spcBef>
                <a:spcPct val="0"/>
              </a:spcBef>
              <a:buNone/>
            </a:pPr>
            <a:endParaRPr lang="en-US" altLang="zh-TW" sz="2700">
              <a:latin typeface="Times New Roman" pitchFamily="18" charset="0"/>
              <a:sym typeface="Symbol" pitchFamily="18" charset="2"/>
            </a:endParaRPr>
          </a:p>
          <a:p>
            <a:pPr marL="938213" lvl="1" indent="-402432">
              <a:spcBef>
                <a:spcPct val="50000"/>
              </a:spcBef>
            </a:pPr>
            <a:r>
              <a:rPr lang="en-US" altLang="zh-TW" sz="3300">
                <a:latin typeface="Times New Roman" pitchFamily="18" charset="0"/>
                <a:sym typeface="Symbol" pitchFamily="18" charset="2"/>
              </a:rPr>
              <a:t>step 3: k-means Algorithm: to obtain L-vector codebook</a:t>
            </a:r>
          </a:p>
          <a:p>
            <a:pPr marL="938213" lvl="1" indent="-402432">
              <a:spcBef>
                <a:spcPct val="30000"/>
              </a:spcBef>
            </a:pPr>
            <a:r>
              <a:rPr lang="en-US" altLang="zh-TW" sz="3300">
                <a:latin typeface="Times New Roman" pitchFamily="18" charset="0"/>
                <a:sym typeface="Symbol" pitchFamily="18" charset="2"/>
              </a:rPr>
              <a:t>step 4: Termination. Otherwise go to step 2</a:t>
            </a:r>
          </a:p>
          <a:p>
            <a:pPr marL="266700" indent="-266700">
              <a:spcBef>
                <a:spcPct val="50000"/>
              </a:spcBef>
            </a:pPr>
            <a:r>
              <a:rPr lang="en-US" altLang="zh-TW" sz="3600" b="1">
                <a:latin typeface="Times New Roman" pitchFamily="18" charset="0"/>
                <a:sym typeface="Symbol" pitchFamily="18" charset="2"/>
              </a:rPr>
              <a:t>Usually Converges to Better Codebook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286001" y="-356996"/>
            <a:ext cx="184731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2286001" y="-356996"/>
            <a:ext cx="184731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2286001" y="-356996"/>
            <a:ext cx="184731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2286001" y="4607912"/>
            <a:ext cx="184731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2286001" y="4607912"/>
            <a:ext cx="184731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2286001" y="4622199"/>
            <a:ext cx="184731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2286001" y="4622199"/>
            <a:ext cx="184731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grpSp>
        <p:nvGrpSpPr>
          <p:cNvPr id="50187" name="Group 11"/>
          <p:cNvGrpSpPr>
            <a:grpSpLocks/>
          </p:cNvGrpSpPr>
          <p:nvPr/>
        </p:nvGrpSpPr>
        <p:grpSpPr bwMode="auto">
          <a:xfrm>
            <a:off x="5576890" y="5496719"/>
            <a:ext cx="9186863" cy="1916907"/>
            <a:chOff x="1382" y="2171"/>
            <a:chExt cx="3858" cy="805"/>
          </a:xfrm>
        </p:grpSpPr>
        <p:grpSp>
          <p:nvGrpSpPr>
            <p:cNvPr id="50191" name="Group 12"/>
            <p:cNvGrpSpPr>
              <a:grpSpLocks/>
            </p:cNvGrpSpPr>
            <p:nvPr/>
          </p:nvGrpSpPr>
          <p:grpSpPr bwMode="auto">
            <a:xfrm>
              <a:off x="1382" y="2426"/>
              <a:ext cx="727" cy="460"/>
              <a:chOff x="1382" y="2341"/>
              <a:chExt cx="727" cy="460"/>
            </a:xfrm>
          </p:grpSpPr>
          <p:graphicFrame>
            <p:nvGraphicFramePr>
              <p:cNvPr id="50196" name="Object 13"/>
              <p:cNvGraphicFramePr>
                <a:graphicFrameLocks noChangeAspect="1"/>
              </p:cNvGraphicFramePr>
              <p:nvPr/>
            </p:nvGraphicFramePr>
            <p:xfrm>
              <a:off x="1382" y="2568"/>
              <a:ext cx="727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46" name="方程式" r:id="rId3" imgW="939392" imgH="241195" progId="Equation.3">
                      <p:embed/>
                    </p:oleObj>
                  </mc:Choice>
                  <mc:Fallback>
                    <p:oleObj name="方程式" r:id="rId3" imgW="939392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82" y="2568"/>
                            <a:ext cx="727" cy="2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97" name="Object 14"/>
              <p:cNvGraphicFramePr>
                <a:graphicFrameLocks noChangeAspect="1"/>
              </p:cNvGraphicFramePr>
              <p:nvPr/>
            </p:nvGraphicFramePr>
            <p:xfrm>
              <a:off x="1383" y="2341"/>
              <a:ext cx="726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47" name="方程式" r:id="rId5" imgW="927100" imgH="241300" progId="Equation.3">
                      <p:embed/>
                    </p:oleObj>
                  </mc:Choice>
                  <mc:Fallback>
                    <p:oleObj name="方程式" r:id="rId5" imgW="927100" imgH="2413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83" y="2341"/>
                            <a:ext cx="726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0192" name="Text Box 15"/>
            <p:cNvSpPr txBox="1">
              <a:spLocks noChangeArrowheads="1"/>
            </p:cNvSpPr>
            <p:nvPr/>
          </p:nvSpPr>
          <p:spPr bwMode="auto">
            <a:xfrm>
              <a:off x="3243" y="2171"/>
              <a:ext cx="140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179388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lvl="1" eaLnBrk="1" hangingPunct="1">
                <a:buFont typeface="新細明體" charset="-120"/>
                <a:buNone/>
              </a:pPr>
              <a:r>
                <a:rPr lang="en-US" altLang="zh-TW" sz="4050">
                  <a:latin typeface="新細明體" charset="-120"/>
                </a:rPr>
                <a:t>‧</a:t>
              </a:r>
              <a:r>
                <a:rPr lang="en-US" altLang="zh-TW" sz="3000">
                  <a:latin typeface="Times New Roman" pitchFamily="18" charset="0"/>
                </a:rPr>
                <a:t>example 2</a:t>
              </a:r>
              <a:endParaRPr lang="en-US" altLang="zh-TW" sz="3000"/>
            </a:p>
          </p:txBody>
        </p:sp>
        <p:graphicFrame>
          <p:nvGraphicFramePr>
            <p:cNvPr id="50193" name="Object 16"/>
            <p:cNvGraphicFramePr>
              <a:graphicFrameLocks noChangeAspect="1"/>
            </p:cNvGraphicFramePr>
            <p:nvPr/>
          </p:nvGraphicFramePr>
          <p:xfrm>
            <a:off x="3704" y="2397"/>
            <a:ext cx="528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8" name="方程式" r:id="rId7" imgW="558558" imgH="215806" progId="Equation.3">
                    <p:embed/>
                  </p:oleObj>
                </mc:Choice>
                <mc:Fallback>
                  <p:oleObj name="方程式" r:id="rId7" imgW="558558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4" y="2397"/>
                          <a:ext cx="528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4" name="Object 17"/>
            <p:cNvGraphicFramePr>
              <a:graphicFrameLocks noChangeAspect="1"/>
            </p:cNvGraphicFramePr>
            <p:nvPr/>
          </p:nvGraphicFramePr>
          <p:xfrm>
            <a:off x="3667" y="2621"/>
            <a:ext cx="263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9" name="方程式" r:id="rId9" imgW="304536" imgH="215713" progId="Equation.3">
                    <p:embed/>
                  </p:oleObj>
                </mc:Choice>
                <mc:Fallback>
                  <p:oleObj name="方程式" r:id="rId9" imgW="304536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7" y="2621"/>
                          <a:ext cx="263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5" name="Text Box 18"/>
            <p:cNvSpPr txBox="1">
              <a:spLocks noChangeArrowheads="1"/>
            </p:cNvSpPr>
            <p:nvPr/>
          </p:nvSpPr>
          <p:spPr bwMode="auto">
            <a:xfrm>
              <a:off x="3872" y="2609"/>
              <a:ext cx="1368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800">
                  <a:latin typeface="Times New Roman" pitchFamily="18" charset="0"/>
                </a:rPr>
                <a:t>: </a:t>
              </a:r>
              <a:r>
                <a:rPr lang="en-US" altLang="zh-TW" sz="2400">
                  <a:latin typeface="Times New Roman" pitchFamily="18" charset="0"/>
                </a:rPr>
                <a:t>the vector most</a:t>
              </a:r>
            </a:p>
            <a:p>
              <a:pPr eaLnBrk="1" hangingPunct="1"/>
              <a:r>
                <a:rPr lang="en-US" altLang="zh-TW" sz="2400">
                  <a:latin typeface="Times New Roman" pitchFamily="18" charset="0"/>
                </a:rPr>
                <a:t> far apart</a:t>
              </a:r>
              <a:endParaRPr lang="en-US" altLang="zh-TW" sz="2400"/>
            </a:p>
          </p:txBody>
        </p:sp>
      </p:grpSp>
      <p:sp>
        <p:nvSpPr>
          <p:cNvPr id="50188" name="Rectangle 19"/>
          <p:cNvSpPr>
            <a:spLocks noChangeArrowheads="1"/>
          </p:cNvSpPr>
          <p:nvPr/>
        </p:nvSpPr>
        <p:spPr bwMode="auto">
          <a:xfrm>
            <a:off x="2286001" y="4465037"/>
            <a:ext cx="184731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graphicFrame>
        <p:nvGraphicFramePr>
          <p:cNvPr id="50189" name="Object 20"/>
          <p:cNvGraphicFramePr>
            <a:graphicFrameLocks noChangeAspect="1"/>
          </p:cNvGraphicFramePr>
          <p:nvPr/>
        </p:nvGraphicFramePr>
        <p:xfrm>
          <a:off x="5688809" y="3525046"/>
          <a:ext cx="3024188" cy="1188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0" name="方程式" r:id="rId11" imgW="748975" imgH="431613" progId="Equation.3">
                  <p:embed/>
                </p:oleObj>
              </mc:Choice>
              <mc:Fallback>
                <p:oleObj name="方程式" r:id="rId11" imgW="748975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809" y="3525046"/>
                        <a:ext cx="3024188" cy="1188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0" name="Line 21"/>
          <p:cNvSpPr>
            <a:spLocks noChangeShapeType="1"/>
          </p:cNvSpPr>
          <p:nvPr/>
        </p:nvSpPr>
        <p:spPr bwMode="auto">
          <a:xfrm>
            <a:off x="2286000" y="1148557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</p:spTree>
    <p:extLst>
      <p:ext uri="{BB962C8B-B14F-4D97-AF65-F5344CB8AC3E}">
        <p14:creationId xmlns:p14="http://schemas.microsoft.com/office/powerpoint/2010/main" val="66162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12"/>
          <a:stretch>
            <a:fillRect/>
          </a:stretch>
        </p:blipFill>
        <p:spPr bwMode="auto">
          <a:xfrm>
            <a:off x="5307807" y="1362871"/>
            <a:ext cx="7400925" cy="73413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矩形 4"/>
          <p:cNvSpPr>
            <a:spLocks noChangeArrowheads="1"/>
          </p:cNvSpPr>
          <p:nvPr/>
        </p:nvSpPr>
        <p:spPr bwMode="auto">
          <a:xfrm>
            <a:off x="3636171" y="1039020"/>
            <a:ext cx="4340932" cy="8309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800" b="1" u="sng">
                <a:latin typeface="Times New Roman" pitchFamily="18" charset="0"/>
              </a:rPr>
              <a:t>LBG Algorithm</a:t>
            </a:r>
          </a:p>
        </p:txBody>
      </p:sp>
      <p:sp>
        <p:nvSpPr>
          <p:cNvPr id="51204" name="文字方塊 5"/>
          <p:cNvSpPr txBox="1">
            <a:spLocks noChangeArrowheads="1"/>
          </p:cNvSpPr>
          <p:nvPr/>
        </p:nvSpPr>
        <p:spPr bwMode="auto">
          <a:xfrm>
            <a:off x="5688809" y="2120108"/>
            <a:ext cx="5507831" cy="13388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en-US" altLang="zh-TW" sz="4050"/>
          </a:p>
          <a:p>
            <a:pPr eaLnBrk="1" hangingPunct="1"/>
            <a:endParaRPr lang="zh-TW" altLang="en-US" sz="4050"/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360" y="7520558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文字方塊 4"/>
          <p:cNvSpPr txBox="1">
            <a:spLocks noChangeArrowheads="1"/>
          </p:cNvSpPr>
          <p:nvPr/>
        </p:nvSpPr>
        <p:spPr bwMode="auto">
          <a:xfrm>
            <a:off x="2878932" y="1081882"/>
            <a:ext cx="447750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800" u="sng">
                <a:latin typeface="Times New Roman" pitchFamily="18" charset="0"/>
                <a:cs typeface="Times New Roman" pitchFamily="18" charset="0"/>
              </a:rPr>
              <a:t>Simplified HMM</a:t>
            </a:r>
            <a:endParaRPr lang="zh-TW" altLang="en-US" sz="4800" u="sn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5" name="文字方塊 1"/>
          <p:cNvSpPr txBox="1">
            <a:spLocks noChangeArrowheads="1"/>
          </p:cNvSpPr>
          <p:nvPr/>
        </p:nvSpPr>
        <p:spPr bwMode="auto">
          <a:xfrm>
            <a:off x="2878934" y="5917799"/>
            <a:ext cx="5400971" cy="69249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900" dirty="0"/>
              <a:t>RGBGGBBGRRR……</a:t>
            </a:r>
            <a:endParaRPr lang="zh-TW" altLang="en-US" sz="39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838" y="3632126"/>
            <a:ext cx="7776972" cy="267462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819966" y="3200080"/>
            <a:ext cx="5400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300" dirty="0"/>
              <a:t>1</a:t>
            </a:r>
            <a:endParaRPr lang="zh-TW" altLang="en-US" sz="33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671929" y="3202996"/>
            <a:ext cx="5400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300" dirty="0"/>
              <a:t>2</a:t>
            </a:r>
            <a:endParaRPr lang="zh-TW" altLang="en-US" sz="33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4220564" y="3200080"/>
            <a:ext cx="5400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300" dirty="0"/>
              <a:t>3</a:t>
            </a:r>
            <a:endParaRPr lang="zh-TW" altLang="en-US" sz="3300" dirty="0"/>
          </a:p>
        </p:txBody>
      </p:sp>
      <p:pic>
        <p:nvPicPr>
          <p:cNvPr id="10" name="Picture 9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344" y="5512979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3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90775" y="203203"/>
            <a:ext cx="12344400" cy="8977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/>
              <a:t>Initialization in HMM Training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0" y="1362869"/>
            <a:ext cx="13716000" cy="8924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marL="266700" indent="-266700">
              <a:lnSpc>
                <a:spcPct val="90000"/>
              </a:lnSpc>
              <a:spcBef>
                <a:spcPct val="0"/>
              </a:spcBef>
            </a:pPr>
            <a:r>
              <a:rPr lang="en-US" altLang="zh-TW" sz="3600" b="1">
                <a:latin typeface="Times New Roman" pitchFamily="18" charset="0"/>
              </a:rPr>
              <a:t>An Often Used Approach― Segmental K-Means</a:t>
            </a:r>
          </a:p>
          <a:p>
            <a:pPr marL="938213" lvl="1" indent="-402432">
              <a:lnSpc>
                <a:spcPct val="90000"/>
              </a:lnSpc>
              <a:spcBef>
                <a:spcPct val="0"/>
              </a:spcBef>
            </a:pPr>
            <a:r>
              <a:rPr lang="en-US" altLang="zh-TW" sz="3000">
                <a:latin typeface="Times New Roman" pitchFamily="18" charset="0"/>
              </a:rPr>
              <a:t>Assume an initial estimate of all model parameters (e.g. estimated by segmentation of training utterances into states with equal length)</a:t>
            </a:r>
          </a:p>
          <a:p>
            <a:pPr marL="1207295" lvl="2" indent="0">
              <a:lnSpc>
                <a:spcPct val="90000"/>
              </a:lnSpc>
            </a:pPr>
            <a:r>
              <a:rPr lang="en-US" altLang="zh-TW" sz="2700">
                <a:latin typeface="Times New Roman" pitchFamily="18" charset="0"/>
              </a:rPr>
              <a:t>For discrete density HMM</a:t>
            </a:r>
          </a:p>
          <a:p>
            <a:pPr marL="938213" lvl="1" indent="-402432">
              <a:lnSpc>
                <a:spcPct val="90000"/>
              </a:lnSpc>
            </a:pPr>
            <a:endParaRPr lang="en-US" altLang="zh-TW" sz="2700">
              <a:latin typeface="Times New Roman" pitchFamily="18" charset="0"/>
            </a:endParaRPr>
          </a:p>
          <a:p>
            <a:pPr marL="1207295" lvl="2" indent="0">
              <a:lnSpc>
                <a:spcPct val="90000"/>
              </a:lnSpc>
              <a:spcBef>
                <a:spcPct val="150000"/>
              </a:spcBef>
              <a:spcAft>
                <a:spcPct val="30000"/>
              </a:spcAft>
            </a:pPr>
            <a:r>
              <a:rPr lang="en-US" altLang="zh-TW" sz="2700">
                <a:latin typeface="Times New Roman" pitchFamily="18" charset="0"/>
              </a:rPr>
              <a:t>For continuous density HMM (M Gaussian mixtures per state)</a:t>
            </a:r>
            <a:r>
              <a:rPr lang="en-US" altLang="zh-TW" sz="3000">
                <a:latin typeface="Times New Roman" pitchFamily="18" charset="0"/>
              </a:rPr>
              <a:t/>
            </a:r>
            <a:br>
              <a:rPr lang="en-US" altLang="zh-TW" sz="3000">
                <a:latin typeface="Times New Roman" pitchFamily="18" charset="0"/>
              </a:rPr>
            </a:br>
            <a:r>
              <a:rPr lang="en-US" altLang="zh-TW" sz="3000">
                <a:latin typeface="Times New Roman" pitchFamily="18" charset="0"/>
              </a:rPr>
              <a:t> </a:t>
            </a:r>
          </a:p>
          <a:p>
            <a:pPr marL="1207295" lvl="2" indent="0">
              <a:lnSpc>
                <a:spcPct val="90000"/>
              </a:lnSpc>
            </a:pPr>
            <a:endParaRPr lang="en-US" altLang="zh-TW" sz="3000">
              <a:latin typeface="Times New Roman" pitchFamily="18" charset="0"/>
            </a:endParaRPr>
          </a:p>
          <a:p>
            <a:pPr marL="938213" lvl="1" indent="-402432">
              <a:lnSpc>
                <a:spcPct val="90000"/>
              </a:lnSpc>
            </a:pPr>
            <a:endParaRPr lang="en-US" altLang="zh-TW" sz="3600">
              <a:latin typeface="Times New Roman" pitchFamily="18" charset="0"/>
            </a:endParaRPr>
          </a:p>
          <a:p>
            <a:pPr marL="938213" lvl="1" indent="-402432">
              <a:lnSpc>
                <a:spcPct val="90000"/>
              </a:lnSpc>
              <a:buNone/>
            </a:pPr>
            <a:endParaRPr lang="en-US" altLang="zh-TW" sz="3000" u="sng">
              <a:latin typeface="Times New Roman" pitchFamily="18" charset="0"/>
            </a:endParaRPr>
          </a:p>
          <a:p>
            <a:pPr marL="938213" lvl="1" indent="-402432">
              <a:lnSpc>
                <a:spcPct val="90000"/>
              </a:lnSpc>
              <a:buNone/>
            </a:pPr>
            <a:endParaRPr lang="en-US" altLang="zh-TW" sz="3000" u="sng">
              <a:latin typeface="Times New Roman" pitchFamily="18" charset="0"/>
            </a:endParaRPr>
          </a:p>
          <a:p>
            <a:pPr marL="938213" lvl="1" indent="-402432">
              <a:lnSpc>
                <a:spcPct val="90000"/>
              </a:lnSpc>
              <a:spcBef>
                <a:spcPct val="0"/>
              </a:spcBef>
            </a:pPr>
            <a:endParaRPr lang="en-US" altLang="zh-TW" sz="2400">
              <a:latin typeface="Times New Roman" pitchFamily="18" charset="0"/>
            </a:endParaRPr>
          </a:p>
          <a:p>
            <a:pPr marL="938213" lvl="1" indent="-402432">
              <a:lnSpc>
                <a:spcPct val="90000"/>
              </a:lnSpc>
              <a:spcBef>
                <a:spcPct val="0"/>
              </a:spcBef>
            </a:pPr>
            <a:r>
              <a:rPr lang="en-US" altLang="zh-TW" sz="2700">
                <a:latin typeface="Times New Roman" pitchFamily="18" charset="0"/>
              </a:rPr>
              <a:t>Step 1 : re-segment the training observation sequences into states based on the initial model by Viterbi Algorithm</a:t>
            </a:r>
          </a:p>
          <a:p>
            <a:pPr marL="938213" lvl="1" indent="-402432">
              <a:lnSpc>
                <a:spcPct val="90000"/>
              </a:lnSpc>
              <a:spcBef>
                <a:spcPct val="0"/>
              </a:spcBef>
            </a:pPr>
            <a:r>
              <a:rPr lang="en-US" altLang="zh-TW" sz="2700">
                <a:latin typeface="Times New Roman" pitchFamily="18" charset="0"/>
              </a:rPr>
              <a:t>Step 2 : Reestimate the model parameters (same as initial estimation)</a:t>
            </a:r>
          </a:p>
          <a:p>
            <a:pPr marL="938213" lvl="1" indent="-402432">
              <a:lnSpc>
                <a:spcPct val="90000"/>
              </a:lnSpc>
              <a:spcBef>
                <a:spcPct val="50000"/>
              </a:spcBef>
            </a:pPr>
            <a:r>
              <a:rPr lang="en-US" altLang="zh-TW" sz="2700">
                <a:latin typeface="Times New Roman" pitchFamily="18" charset="0"/>
              </a:rPr>
              <a:t>Step 3: Evaluate the model score P(   |</a:t>
            </a:r>
            <a:r>
              <a:rPr lang="en-US" altLang="zh-TW" sz="2700" i="1">
                <a:latin typeface="Times New Roman" pitchFamily="18" charset="0"/>
                <a:sym typeface="Symbol" pitchFamily="18" charset="2"/>
              </a:rPr>
              <a:t>λ</a:t>
            </a:r>
            <a:r>
              <a:rPr lang="en-US" altLang="zh-TW" sz="2700">
                <a:latin typeface="Times New Roman" pitchFamily="18" charset="0"/>
              </a:rPr>
              <a:t>):</a:t>
            </a:r>
          </a:p>
          <a:p>
            <a:pPr marL="938213" lvl="1" indent="-402432">
              <a:lnSpc>
                <a:spcPct val="90000"/>
              </a:lnSpc>
              <a:buNone/>
            </a:pPr>
            <a:r>
              <a:rPr lang="en-US" altLang="zh-TW" sz="2700">
                <a:latin typeface="Times New Roman" pitchFamily="18" charset="0"/>
              </a:rPr>
              <a:t>	If the difference between the previous and current model scores exceeds a threshold, go back to Step 1, otherwise stop and the initial model is obtained </a:t>
            </a:r>
          </a:p>
        </p:txBody>
      </p:sp>
      <p:sp>
        <p:nvSpPr>
          <p:cNvPr id="52228" name="Rectangle 7"/>
          <p:cNvSpPr>
            <a:spLocks noChangeArrowheads="1"/>
          </p:cNvSpPr>
          <p:nvPr/>
        </p:nvSpPr>
        <p:spPr bwMode="auto">
          <a:xfrm>
            <a:off x="2286001" y="-356996"/>
            <a:ext cx="184731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graphicFrame>
        <p:nvGraphicFramePr>
          <p:cNvPr id="52229" name="Object 4"/>
          <p:cNvGraphicFramePr>
            <a:graphicFrameLocks/>
          </p:cNvGraphicFramePr>
          <p:nvPr/>
        </p:nvGraphicFramePr>
        <p:xfrm>
          <a:off x="4067175" y="3255966"/>
          <a:ext cx="9286875" cy="916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2" name="方程式" r:id="rId3" imgW="3987800" imgH="419100" progId="Equation.3">
                  <p:embed/>
                </p:oleObj>
              </mc:Choice>
              <mc:Fallback>
                <p:oleObj name="方程式" r:id="rId3" imgW="3987800" imgH="4191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255966"/>
                        <a:ext cx="9286875" cy="91678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5"/>
          <p:cNvGraphicFramePr>
            <a:graphicFrameLocks/>
          </p:cNvGraphicFramePr>
          <p:nvPr/>
        </p:nvGraphicFramePr>
        <p:xfrm>
          <a:off x="4174332" y="4715671"/>
          <a:ext cx="9505950" cy="280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3" name="方程式" r:id="rId5" imgW="4927600" imgH="1435100" progId="Equation.3">
                  <p:embed/>
                </p:oleObj>
              </mc:Choice>
              <mc:Fallback>
                <p:oleObj name="方程式" r:id="rId5" imgW="4927600" imgH="14351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4332" y="4715671"/>
                        <a:ext cx="9505950" cy="28051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6"/>
          <p:cNvGraphicFramePr>
            <a:graphicFrameLocks noChangeAspect="1"/>
          </p:cNvGraphicFramePr>
          <p:nvPr/>
        </p:nvGraphicFramePr>
        <p:xfrm>
          <a:off x="8201027" y="8859044"/>
          <a:ext cx="378620" cy="545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4" name="方程式" r:id="rId7" imgW="152268" imgH="215713" progId="Equation.3">
                  <p:embed/>
                </p:oleObj>
              </mc:Choice>
              <mc:Fallback>
                <p:oleObj name="方程式" r:id="rId7" imgW="152268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1027" y="8859044"/>
                        <a:ext cx="378620" cy="5453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Line 11"/>
          <p:cNvSpPr>
            <a:spLocks noChangeShapeType="1"/>
          </p:cNvSpPr>
          <p:nvPr/>
        </p:nvSpPr>
        <p:spPr bwMode="auto">
          <a:xfrm>
            <a:off x="2286000" y="1148557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</p:spTree>
    <p:extLst>
      <p:ext uri="{BB962C8B-B14F-4D97-AF65-F5344CB8AC3E}">
        <p14:creationId xmlns:p14="http://schemas.microsoft.com/office/powerpoint/2010/main" val="132159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文字方塊 4"/>
          <p:cNvSpPr txBox="1">
            <a:spLocks noChangeArrowheads="1"/>
          </p:cNvSpPr>
          <p:nvPr/>
        </p:nvSpPr>
        <p:spPr bwMode="auto">
          <a:xfrm>
            <a:off x="2878933" y="1081882"/>
            <a:ext cx="522450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8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Segmental K-Means</a:t>
            </a:r>
            <a:endParaRPr lang="zh-TW" altLang="en-US" sz="4800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980" y="2984054"/>
            <a:ext cx="8092440" cy="6103620"/>
          </a:xfrm>
          <a:prstGeom prst="rect">
            <a:avLst/>
          </a:prstGeom>
        </p:spPr>
      </p:pic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7645" y="8060618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4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2"/>
          <p:cNvSpPr>
            <a:spLocks noChangeArrowheads="1"/>
          </p:cNvSpPr>
          <p:nvPr/>
        </p:nvSpPr>
        <p:spPr bwMode="auto">
          <a:xfrm>
            <a:off x="9258300" y="7887494"/>
            <a:ext cx="800100" cy="1485900"/>
          </a:xfrm>
          <a:prstGeom prst="roundRect">
            <a:avLst>
              <a:gd name="adj" fmla="val 16667"/>
            </a:avLst>
          </a:prstGeom>
          <a:solidFill>
            <a:srgbClr val="FBF5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275" name="AutoShape 3"/>
          <p:cNvSpPr>
            <a:spLocks noChangeArrowheads="1"/>
          </p:cNvSpPr>
          <p:nvPr/>
        </p:nvSpPr>
        <p:spPr bwMode="auto">
          <a:xfrm>
            <a:off x="8115300" y="8458994"/>
            <a:ext cx="800100" cy="800100"/>
          </a:xfrm>
          <a:prstGeom prst="roundRect">
            <a:avLst>
              <a:gd name="adj" fmla="val 16667"/>
            </a:avLst>
          </a:prstGeom>
          <a:solidFill>
            <a:srgbClr val="FBF5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276" name="AutoShape 4"/>
          <p:cNvSpPr>
            <a:spLocks noChangeArrowheads="1"/>
          </p:cNvSpPr>
          <p:nvPr/>
        </p:nvSpPr>
        <p:spPr bwMode="auto">
          <a:xfrm>
            <a:off x="8229600" y="6973094"/>
            <a:ext cx="914400" cy="1257300"/>
          </a:xfrm>
          <a:prstGeom prst="roundRect">
            <a:avLst>
              <a:gd name="adj" fmla="val 16667"/>
            </a:avLst>
          </a:prstGeom>
          <a:solidFill>
            <a:srgbClr val="FBF5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7315200" y="7201694"/>
            <a:ext cx="685800" cy="800100"/>
          </a:xfrm>
          <a:prstGeom prst="ellipse">
            <a:avLst/>
          </a:prstGeom>
          <a:solidFill>
            <a:srgbClr val="FBF5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286000" y="174628"/>
            <a:ext cx="12344400" cy="8024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/>
              <a:t>Initialization in HMM Training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47925" y="1362869"/>
            <a:ext cx="12868275" cy="8582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600" b="1">
                <a:latin typeface="Times New Roman" pitchFamily="18" charset="0"/>
              </a:rPr>
              <a:t>An example for Continuous HMM</a:t>
            </a:r>
          </a:p>
          <a:p>
            <a:pPr lvl="1" eaLnBrk="1" hangingPunct="1"/>
            <a:r>
              <a:rPr lang="en-US" altLang="zh-TW" sz="3300">
                <a:latin typeface="Times New Roman" pitchFamily="18" charset="0"/>
              </a:rPr>
              <a:t>3 states and 4 Gaussian mixtures per state</a:t>
            </a:r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 flipV="1">
            <a:off x="4879182" y="3201194"/>
            <a:ext cx="0" cy="270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281" name="AutoShape 9"/>
          <p:cNvSpPr>
            <a:spLocks noChangeArrowheads="1"/>
          </p:cNvSpPr>
          <p:nvPr/>
        </p:nvSpPr>
        <p:spPr bwMode="auto">
          <a:xfrm>
            <a:off x="5257802" y="5830096"/>
            <a:ext cx="347663" cy="369095"/>
          </a:xfrm>
          <a:prstGeom prst="can">
            <a:avLst>
              <a:gd name="adj" fmla="val 26541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O</a:t>
            </a:r>
            <a:r>
              <a:rPr lang="en-US" altLang="zh-TW" sz="1800" baseline="-25000"/>
              <a:t>1</a:t>
            </a:r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4600575" y="5599116"/>
            <a:ext cx="9686925" cy="23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4114801" y="3434557"/>
            <a:ext cx="7232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800"/>
              <a:t>State</a:t>
            </a:r>
          </a:p>
        </p:txBody>
      </p:sp>
      <p:sp>
        <p:nvSpPr>
          <p:cNvPr id="54284" name="AutoShape 12"/>
          <p:cNvSpPr>
            <a:spLocks noChangeArrowheads="1"/>
          </p:cNvSpPr>
          <p:nvPr/>
        </p:nvSpPr>
        <p:spPr bwMode="auto">
          <a:xfrm>
            <a:off x="6057902" y="5830096"/>
            <a:ext cx="347663" cy="369095"/>
          </a:xfrm>
          <a:prstGeom prst="can">
            <a:avLst>
              <a:gd name="adj" fmla="val 26541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O</a:t>
            </a:r>
            <a:r>
              <a:rPr lang="en-US" altLang="zh-TW" sz="1800" baseline="-25000"/>
              <a:t>2</a:t>
            </a: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4914902" y="5487194"/>
            <a:ext cx="353975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100"/>
              <a:t>    1         2                         N</a:t>
            </a:r>
          </a:p>
        </p:txBody>
      </p:sp>
      <p:sp>
        <p:nvSpPr>
          <p:cNvPr id="54286" name="AutoShape 14"/>
          <p:cNvSpPr>
            <a:spLocks noChangeArrowheads="1"/>
          </p:cNvSpPr>
          <p:nvPr/>
        </p:nvSpPr>
        <p:spPr bwMode="auto">
          <a:xfrm>
            <a:off x="8115302" y="5830096"/>
            <a:ext cx="347663" cy="369095"/>
          </a:xfrm>
          <a:prstGeom prst="can">
            <a:avLst>
              <a:gd name="adj" fmla="val 26541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O</a:t>
            </a:r>
            <a:r>
              <a:rPr lang="en-US" altLang="zh-TW" sz="1800" baseline="-25000"/>
              <a:t>N</a:t>
            </a:r>
          </a:p>
        </p:txBody>
      </p:sp>
      <p:sp>
        <p:nvSpPr>
          <p:cNvPr id="54287" name="Oval 15"/>
          <p:cNvSpPr>
            <a:spLocks noChangeArrowheads="1"/>
          </p:cNvSpPr>
          <p:nvPr/>
        </p:nvSpPr>
        <p:spPr bwMode="auto">
          <a:xfrm>
            <a:off x="12915902" y="4187032"/>
            <a:ext cx="347663" cy="307182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s</a:t>
            </a:r>
            <a:r>
              <a:rPr lang="en-US" altLang="zh-TW" sz="1800" baseline="-25000"/>
              <a:t>2</a:t>
            </a:r>
          </a:p>
        </p:txBody>
      </p:sp>
      <p:sp>
        <p:nvSpPr>
          <p:cNvPr id="54288" name="Oval 16"/>
          <p:cNvSpPr>
            <a:spLocks noChangeArrowheads="1"/>
          </p:cNvSpPr>
          <p:nvPr/>
        </p:nvSpPr>
        <p:spPr bwMode="auto">
          <a:xfrm>
            <a:off x="12915902" y="3572669"/>
            <a:ext cx="347663" cy="307182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s</a:t>
            </a:r>
            <a:r>
              <a:rPr lang="en-US" altLang="zh-TW" sz="1800" baseline="-25000"/>
              <a:t>3</a:t>
            </a:r>
          </a:p>
        </p:txBody>
      </p:sp>
      <p:sp>
        <p:nvSpPr>
          <p:cNvPr id="54289" name="Oval 17"/>
          <p:cNvSpPr>
            <a:spLocks noChangeArrowheads="1"/>
          </p:cNvSpPr>
          <p:nvPr/>
        </p:nvSpPr>
        <p:spPr bwMode="auto">
          <a:xfrm>
            <a:off x="12915902" y="4801394"/>
            <a:ext cx="347663" cy="307182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s</a:t>
            </a:r>
            <a:r>
              <a:rPr lang="en-US" altLang="zh-TW" sz="1800" baseline="-25000"/>
              <a:t>1</a:t>
            </a:r>
          </a:p>
        </p:txBody>
      </p:sp>
      <p:sp>
        <p:nvSpPr>
          <p:cNvPr id="54290" name="Oval 18"/>
          <p:cNvSpPr>
            <a:spLocks noChangeArrowheads="1"/>
          </p:cNvSpPr>
          <p:nvPr/>
        </p:nvSpPr>
        <p:spPr bwMode="auto">
          <a:xfrm>
            <a:off x="8915402" y="4187032"/>
            <a:ext cx="347663" cy="307182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s</a:t>
            </a:r>
            <a:r>
              <a:rPr lang="en-US" altLang="zh-TW" sz="1800" baseline="-25000"/>
              <a:t>2</a:t>
            </a:r>
          </a:p>
        </p:txBody>
      </p:sp>
      <p:sp>
        <p:nvSpPr>
          <p:cNvPr id="54291" name="Oval 19"/>
          <p:cNvSpPr>
            <a:spLocks noChangeArrowheads="1"/>
          </p:cNvSpPr>
          <p:nvPr/>
        </p:nvSpPr>
        <p:spPr bwMode="auto">
          <a:xfrm>
            <a:off x="8915402" y="3572669"/>
            <a:ext cx="347663" cy="307182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s</a:t>
            </a:r>
            <a:r>
              <a:rPr lang="en-US" altLang="zh-TW" sz="1800" baseline="-25000"/>
              <a:t>3</a:t>
            </a:r>
          </a:p>
        </p:txBody>
      </p:sp>
      <p:sp>
        <p:nvSpPr>
          <p:cNvPr id="54292" name="Oval 20"/>
          <p:cNvSpPr>
            <a:spLocks noChangeArrowheads="1"/>
          </p:cNvSpPr>
          <p:nvPr/>
        </p:nvSpPr>
        <p:spPr bwMode="auto">
          <a:xfrm>
            <a:off x="8915402" y="4801394"/>
            <a:ext cx="347663" cy="307182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s</a:t>
            </a:r>
            <a:r>
              <a:rPr lang="en-US" altLang="zh-TW" sz="1800" baseline="-25000"/>
              <a:t>1</a:t>
            </a:r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>
            <a:off x="9234488" y="493950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 flipV="1">
            <a:off x="9234488" y="4368007"/>
            <a:ext cx="4572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9234488" y="4368007"/>
            <a:ext cx="457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 flipV="1">
            <a:off x="9234488" y="3796507"/>
            <a:ext cx="4572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297" name="Line 25"/>
          <p:cNvSpPr>
            <a:spLocks noChangeShapeType="1"/>
          </p:cNvSpPr>
          <p:nvPr/>
        </p:nvSpPr>
        <p:spPr bwMode="auto">
          <a:xfrm>
            <a:off x="9246395" y="374411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298" name="Oval 26"/>
          <p:cNvSpPr>
            <a:spLocks noChangeArrowheads="1"/>
          </p:cNvSpPr>
          <p:nvPr/>
        </p:nvSpPr>
        <p:spPr bwMode="auto">
          <a:xfrm>
            <a:off x="6057902" y="4158457"/>
            <a:ext cx="347663" cy="307182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s</a:t>
            </a:r>
            <a:r>
              <a:rPr lang="en-US" altLang="zh-TW" sz="1800" baseline="-25000"/>
              <a:t>2</a:t>
            </a:r>
          </a:p>
        </p:txBody>
      </p:sp>
      <p:sp>
        <p:nvSpPr>
          <p:cNvPr id="54299" name="Oval 27"/>
          <p:cNvSpPr>
            <a:spLocks noChangeArrowheads="1"/>
          </p:cNvSpPr>
          <p:nvPr/>
        </p:nvSpPr>
        <p:spPr bwMode="auto">
          <a:xfrm>
            <a:off x="6057902" y="3544094"/>
            <a:ext cx="347663" cy="307182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s</a:t>
            </a:r>
            <a:r>
              <a:rPr lang="en-US" altLang="zh-TW" sz="1800" baseline="-25000"/>
              <a:t>3</a:t>
            </a:r>
          </a:p>
        </p:txBody>
      </p:sp>
      <p:sp>
        <p:nvSpPr>
          <p:cNvPr id="54300" name="Oval 28"/>
          <p:cNvSpPr>
            <a:spLocks noChangeArrowheads="1"/>
          </p:cNvSpPr>
          <p:nvPr/>
        </p:nvSpPr>
        <p:spPr bwMode="auto">
          <a:xfrm>
            <a:off x="6057902" y="4772819"/>
            <a:ext cx="347663" cy="307182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s</a:t>
            </a:r>
            <a:r>
              <a:rPr lang="en-US" altLang="zh-TW" sz="1800" baseline="-25000"/>
              <a:t>1</a:t>
            </a:r>
          </a:p>
        </p:txBody>
      </p:sp>
      <p:sp>
        <p:nvSpPr>
          <p:cNvPr id="54301" name="Line 29"/>
          <p:cNvSpPr>
            <a:spLocks noChangeShapeType="1"/>
          </p:cNvSpPr>
          <p:nvPr/>
        </p:nvSpPr>
        <p:spPr bwMode="auto">
          <a:xfrm>
            <a:off x="6376988" y="4910932"/>
            <a:ext cx="457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302" name="Line 30"/>
          <p:cNvSpPr>
            <a:spLocks noChangeShapeType="1"/>
          </p:cNvSpPr>
          <p:nvPr/>
        </p:nvSpPr>
        <p:spPr bwMode="auto">
          <a:xfrm flipV="1">
            <a:off x="6376988" y="4339432"/>
            <a:ext cx="4572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303" name="Line 31"/>
          <p:cNvSpPr>
            <a:spLocks noChangeShapeType="1"/>
          </p:cNvSpPr>
          <p:nvPr/>
        </p:nvSpPr>
        <p:spPr bwMode="auto">
          <a:xfrm>
            <a:off x="6376988" y="4339432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304" name="Line 32"/>
          <p:cNvSpPr>
            <a:spLocks noChangeShapeType="1"/>
          </p:cNvSpPr>
          <p:nvPr/>
        </p:nvSpPr>
        <p:spPr bwMode="auto">
          <a:xfrm flipV="1">
            <a:off x="6376988" y="3767932"/>
            <a:ext cx="4572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305" name="Line 33"/>
          <p:cNvSpPr>
            <a:spLocks noChangeShapeType="1"/>
          </p:cNvSpPr>
          <p:nvPr/>
        </p:nvSpPr>
        <p:spPr bwMode="auto">
          <a:xfrm>
            <a:off x="6388895" y="3715544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306" name="Line 34"/>
          <p:cNvSpPr>
            <a:spLocks noChangeShapeType="1"/>
          </p:cNvSpPr>
          <p:nvPr/>
        </p:nvSpPr>
        <p:spPr bwMode="auto">
          <a:xfrm>
            <a:off x="7634288" y="4939507"/>
            <a:ext cx="457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307" name="Line 35"/>
          <p:cNvSpPr>
            <a:spLocks noChangeShapeType="1"/>
          </p:cNvSpPr>
          <p:nvPr/>
        </p:nvSpPr>
        <p:spPr bwMode="auto">
          <a:xfrm flipV="1">
            <a:off x="7634288" y="4368007"/>
            <a:ext cx="4572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308" name="Line 36"/>
          <p:cNvSpPr>
            <a:spLocks noChangeShapeType="1"/>
          </p:cNvSpPr>
          <p:nvPr/>
        </p:nvSpPr>
        <p:spPr bwMode="auto">
          <a:xfrm>
            <a:off x="7634288" y="436800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309" name="Line 37"/>
          <p:cNvSpPr>
            <a:spLocks noChangeShapeType="1"/>
          </p:cNvSpPr>
          <p:nvPr/>
        </p:nvSpPr>
        <p:spPr bwMode="auto">
          <a:xfrm flipV="1">
            <a:off x="7634288" y="3796507"/>
            <a:ext cx="4572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310" name="Line 38"/>
          <p:cNvSpPr>
            <a:spLocks noChangeShapeType="1"/>
          </p:cNvSpPr>
          <p:nvPr/>
        </p:nvSpPr>
        <p:spPr bwMode="auto">
          <a:xfrm>
            <a:off x="7646195" y="374411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311" name="Oval 39"/>
          <p:cNvSpPr>
            <a:spLocks noChangeArrowheads="1"/>
          </p:cNvSpPr>
          <p:nvPr/>
        </p:nvSpPr>
        <p:spPr bwMode="auto">
          <a:xfrm>
            <a:off x="8115302" y="4187032"/>
            <a:ext cx="347663" cy="307182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s</a:t>
            </a:r>
            <a:r>
              <a:rPr lang="en-US" altLang="zh-TW" sz="1800" baseline="-25000"/>
              <a:t>2</a:t>
            </a:r>
          </a:p>
        </p:txBody>
      </p:sp>
      <p:sp>
        <p:nvSpPr>
          <p:cNvPr id="54312" name="Oval 40"/>
          <p:cNvSpPr>
            <a:spLocks noChangeArrowheads="1"/>
          </p:cNvSpPr>
          <p:nvPr/>
        </p:nvSpPr>
        <p:spPr bwMode="auto">
          <a:xfrm>
            <a:off x="8115302" y="3572669"/>
            <a:ext cx="347663" cy="307182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s</a:t>
            </a:r>
            <a:r>
              <a:rPr lang="en-US" altLang="zh-TW" sz="1800" baseline="-25000"/>
              <a:t>3</a:t>
            </a:r>
          </a:p>
        </p:txBody>
      </p:sp>
      <p:sp>
        <p:nvSpPr>
          <p:cNvPr id="54313" name="Oval 41"/>
          <p:cNvSpPr>
            <a:spLocks noChangeArrowheads="1"/>
          </p:cNvSpPr>
          <p:nvPr/>
        </p:nvSpPr>
        <p:spPr bwMode="auto">
          <a:xfrm>
            <a:off x="8115302" y="4801394"/>
            <a:ext cx="347663" cy="307182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s</a:t>
            </a:r>
            <a:r>
              <a:rPr lang="en-US" altLang="zh-TW" sz="1800" baseline="-25000"/>
              <a:t>1</a:t>
            </a:r>
          </a:p>
        </p:txBody>
      </p:sp>
      <p:sp>
        <p:nvSpPr>
          <p:cNvPr id="54314" name="Line 42"/>
          <p:cNvSpPr>
            <a:spLocks noChangeShapeType="1"/>
          </p:cNvSpPr>
          <p:nvPr/>
        </p:nvSpPr>
        <p:spPr bwMode="auto">
          <a:xfrm>
            <a:off x="8434388" y="493950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315" name="Line 43"/>
          <p:cNvSpPr>
            <a:spLocks noChangeShapeType="1"/>
          </p:cNvSpPr>
          <p:nvPr/>
        </p:nvSpPr>
        <p:spPr bwMode="auto">
          <a:xfrm flipV="1">
            <a:off x="8434388" y="4368007"/>
            <a:ext cx="457200" cy="5715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316" name="Line 44"/>
          <p:cNvSpPr>
            <a:spLocks noChangeShapeType="1"/>
          </p:cNvSpPr>
          <p:nvPr/>
        </p:nvSpPr>
        <p:spPr bwMode="auto">
          <a:xfrm>
            <a:off x="8434388" y="436800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317" name="Line 45"/>
          <p:cNvSpPr>
            <a:spLocks noChangeShapeType="1"/>
          </p:cNvSpPr>
          <p:nvPr/>
        </p:nvSpPr>
        <p:spPr bwMode="auto">
          <a:xfrm flipV="1">
            <a:off x="8434388" y="3796507"/>
            <a:ext cx="4572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318" name="Line 46"/>
          <p:cNvSpPr>
            <a:spLocks noChangeShapeType="1"/>
          </p:cNvSpPr>
          <p:nvPr/>
        </p:nvSpPr>
        <p:spPr bwMode="auto">
          <a:xfrm>
            <a:off x="8446295" y="374411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319" name="Oval 47"/>
          <p:cNvSpPr>
            <a:spLocks noChangeArrowheads="1"/>
          </p:cNvSpPr>
          <p:nvPr/>
        </p:nvSpPr>
        <p:spPr bwMode="auto">
          <a:xfrm>
            <a:off x="5257802" y="4158457"/>
            <a:ext cx="347663" cy="307182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s</a:t>
            </a:r>
            <a:r>
              <a:rPr lang="en-US" altLang="zh-TW" sz="1800" baseline="-25000"/>
              <a:t>2</a:t>
            </a:r>
          </a:p>
        </p:txBody>
      </p:sp>
      <p:sp>
        <p:nvSpPr>
          <p:cNvPr id="54320" name="Oval 48"/>
          <p:cNvSpPr>
            <a:spLocks noChangeArrowheads="1"/>
          </p:cNvSpPr>
          <p:nvPr/>
        </p:nvSpPr>
        <p:spPr bwMode="auto">
          <a:xfrm>
            <a:off x="5257802" y="3544094"/>
            <a:ext cx="347663" cy="307182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s</a:t>
            </a:r>
            <a:r>
              <a:rPr lang="en-US" altLang="zh-TW" sz="1800" baseline="-25000"/>
              <a:t>3</a:t>
            </a:r>
          </a:p>
        </p:txBody>
      </p:sp>
      <p:sp>
        <p:nvSpPr>
          <p:cNvPr id="54321" name="Oval 49"/>
          <p:cNvSpPr>
            <a:spLocks noChangeArrowheads="1"/>
          </p:cNvSpPr>
          <p:nvPr/>
        </p:nvSpPr>
        <p:spPr bwMode="auto">
          <a:xfrm>
            <a:off x="5257802" y="4772819"/>
            <a:ext cx="347663" cy="307182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s</a:t>
            </a:r>
            <a:r>
              <a:rPr lang="en-US" altLang="zh-TW" sz="1800" baseline="-25000"/>
              <a:t>1</a:t>
            </a:r>
          </a:p>
        </p:txBody>
      </p:sp>
      <p:sp>
        <p:nvSpPr>
          <p:cNvPr id="54322" name="Line 50"/>
          <p:cNvSpPr>
            <a:spLocks noChangeShapeType="1"/>
          </p:cNvSpPr>
          <p:nvPr/>
        </p:nvSpPr>
        <p:spPr bwMode="auto">
          <a:xfrm>
            <a:off x="5576888" y="4910932"/>
            <a:ext cx="457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323" name="Line 51"/>
          <p:cNvSpPr>
            <a:spLocks noChangeShapeType="1"/>
          </p:cNvSpPr>
          <p:nvPr/>
        </p:nvSpPr>
        <p:spPr bwMode="auto">
          <a:xfrm flipV="1">
            <a:off x="5576888" y="4339432"/>
            <a:ext cx="4572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324" name="Line 52"/>
          <p:cNvSpPr>
            <a:spLocks noChangeShapeType="1"/>
          </p:cNvSpPr>
          <p:nvPr/>
        </p:nvSpPr>
        <p:spPr bwMode="auto">
          <a:xfrm>
            <a:off x="5576888" y="4339432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325" name="Line 53"/>
          <p:cNvSpPr>
            <a:spLocks noChangeShapeType="1"/>
          </p:cNvSpPr>
          <p:nvPr/>
        </p:nvSpPr>
        <p:spPr bwMode="auto">
          <a:xfrm flipV="1">
            <a:off x="5576888" y="3767932"/>
            <a:ext cx="4572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326" name="Line 54"/>
          <p:cNvSpPr>
            <a:spLocks noChangeShapeType="1"/>
          </p:cNvSpPr>
          <p:nvPr/>
        </p:nvSpPr>
        <p:spPr bwMode="auto">
          <a:xfrm>
            <a:off x="5588795" y="3715544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327" name="Oval 55"/>
          <p:cNvSpPr>
            <a:spLocks noChangeArrowheads="1"/>
          </p:cNvSpPr>
          <p:nvPr/>
        </p:nvSpPr>
        <p:spPr bwMode="auto">
          <a:xfrm>
            <a:off x="9715502" y="4187032"/>
            <a:ext cx="347663" cy="307182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s</a:t>
            </a:r>
            <a:r>
              <a:rPr lang="en-US" altLang="zh-TW" sz="1800" baseline="-25000"/>
              <a:t>2</a:t>
            </a:r>
          </a:p>
        </p:txBody>
      </p:sp>
      <p:sp>
        <p:nvSpPr>
          <p:cNvPr id="54328" name="Oval 56"/>
          <p:cNvSpPr>
            <a:spLocks noChangeArrowheads="1"/>
          </p:cNvSpPr>
          <p:nvPr/>
        </p:nvSpPr>
        <p:spPr bwMode="auto">
          <a:xfrm>
            <a:off x="9715502" y="3572669"/>
            <a:ext cx="347663" cy="307182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s</a:t>
            </a:r>
            <a:r>
              <a:rPr lang="en-US" altLang="zh-TW" sz="1800" baseline="-25000"/>
              <a:t>3</a:t>
            </a:r>
          </a:p>
        </p:txBody>
      </p:sp>
      <p:sp>
        <p:nvSpPr>
          <p:cNvPr id="54329" name="Oval 57"/>
          <p:cNvSpPr>
            <a:spLocks noChangeArrowheads="1"/>
          </p:cNvSpPr>
          <p:nvPr/>
        </p:nvSpPr>
        <p:spPr bwMode="auto">
          <a:xfrm>
            <a:off x="9715502" y="4801394"/>
            <a:ext cx="347663" cy="307182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s</a:t>
            </a:r>
            <a:r>
              <a:rPr lang="en-US" altLang="zh-TW" sz="1800" baseline="-25000"/>
              <a:t>1</a:t>
            </a:r>
          </a:p>
        </p:txBody>
      </p:sp>
      <p:sp>
        <p:nvSpPr>
          <p:cNvPr id="54330" name="Line 58"/>
          <p:cNvSpPr>
            <a:spLocks noChangeShapeType="1"/>
          </p:cNvSpPr>
          <p:nvPr/>
        </p:nvSpPr>
        <p:spPr bwMode="auto">
          <a:xfrm>
            <a:off x="10034588" y="493950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331" name="Line 59"/>
          <p:cNvSpPr>
            <a:spLocks noChangeShapeType="1"/>
          </p:cNvSpPr>
          <p:nvPr/>
        </p:nvSpPr>
        <p:spPr bwMode="auto">
          <a:xfrm flipV="1">
            <a:off x="10034588" y="4368007"/>
            <a:ext cx="4572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332" name="Line 60"/>
          <p:cNvSpPr>
            <a:spLocks noChangeShapeType="1"/>
          </p:cNvSpPr>
          <p:nvPr/>
        </p:nvSpPr>
        <p:spPr bwMode="auto">
          <a:xfrm>
            <a:off x="10034588" y="4368007"/>
            <a:ext cx="457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333" name="Line 61"/>
          <p:cNvSpPr>
            <a:spLocks noChangeShapeType="1"/>
          </p:cNvSpPr>
          <p:nvPr/>
        </p:nvSpPr>
        <p:spPr bwMode="auto">
          <a:xfrm flipV="1">
            <a:off x="10034588" y="3796507"/>
            <a:ext cx="4572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334" name="Line 62"/>
          <p:cNvSpPr>
            <a:spLocks noChangeShapeType="1"/>
          </p:cNvSpPr>
          <p:nvPr/>
        </p:nvSpPr>
        <p:spPr bwMode="auto">
          <a:xfrm>
            <a:off x="10046495" y="374411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335" name="Oval 63"/>
          <p:cNvSpPr>
            <a:spLocks noChangeArrowheads="1"/>
          </p:cNvSpPr>
          <p:nvPr/>
        </p:nvSpPr>
        <p:spPr bwMode="auto">
          <a:xfrm>
            <a:off x="10515602" y="4187032"/>
            <a:ext cx="347663" cy="307182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s</a:t>
            </a:r>
            <a:r>
              <a:rPr lang="en-US" altLang="zh-TW" sz="1800" baseline="-25000"/>
              <a:t>2</a:t>
            </a:r>
          </a:p>
        </p:txBody>
      </p:sp>
      <p:sp>
        <p:nvSpPr>
          <p:cNvPr id="54336" name="Oval 64"/>
          <p:cNvSpPr>
            <a:spLocks noChangeArrowheads="1"/>
          </p:cNvSpPr>
          <p:nvPr/>
        </p:nvSpPr>
        <p:spPr bwMode="auto">
          <a:xfrm>
            <a:off x="10515602" y="3572669"/>
            <a:ext cx="347663" cy="307182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s</a:t>
            </a:r>
            <a:r>
              <a:rPr lang="en-US" altLang="zh-TW" sz="1800" baseline="-25000"/>
              <a:t>3</a:t>
            </a:r>
          </a:p>
        </p:txBody>
      </p:sp>
      <p:sp>
        <p:nvSpPr>
          <p:cNvPr id="54337" name="Oval 65"/>
          <p:cNvSpPr>
            <a:spLocks noChangeArrowheads="1"/>
          </p:cNvSpPr>
          <p:nvPr/>
        </p:nvSpPr>
        <p:spPr bwMode="auto">
          <a:xfrm>
            <a:off x="10515602" y="4801394"/>
            <a:ext cx="347663" cy="307182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s</a:t>
            </a:r>
            <a:r>
              <a:rPr lang="en-US" altLang="zh-TW" sz="1800" baseline="-25000"/>
              <a:t>1</a:t>
            </a:r>
          </a:p>
        </p:txBody>
      </p:sp>
      <p:sp>
        <p:nvSpPr>
          <p:cNvPr id="54338" name="Line 66"/>
          <p:cNvSpPr>
            <a:spLocks noChangeShapeType="1"/>
          </p:cNvSpPr>
          <p:nvPr/>
        </p:nvSpPr>
        <p:spPr bwMode="auto">
          <a:xfrm>
            <a:off x="10834688" y="493950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339" name="Line 67"/>
          <p:cNvSpPr>
            <a:spLocks noChangeShapeType="1"/>
          </p:cNvSpPr>
          <p:nvPr/>
        </p:nvSpPr>
        <p:spPr bwMode="auto">
          <a:xfrm flipV="1">
            <a:off x="10834688" y="4368007"/>
            <a:ext cx="4572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340" name="Line 68"/>
          <p:cNvSpPr>
            <a:spLocks noChangeShapeType="1"/>
          </p:cNvSpPr>
          <p:nvPr/>
        </p:nvSpPr>
        <p:spPr bwMode="auto">
          <a:xfrm>
            <a:off x="10834688" y="4368007"/>
            <a:ext cx="4572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341" name="Line 69"/>
          <p:cNvSpPr>
            <a:spLocks noChangeShapeType="1"/>
          </p:cNvSpPr>
          <p:nvPr/>
        </p:nvSpPr>
        <p:spPr bwMode="auto">
          <a:xfrm flipV="1">
            <a:off x="10834688" y="3796507"/>
            <a:ext cx="457200" cy="5715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342" name="Line 70"/>
          <p:cNvSpPr>
            <a:spLocks noChangeShapeType="1"/>
          </p:cNvSpPr>
          <p:nvPr/>
        </p:nvSpPr>
        <p:spPr bwMode="auto">
          <a:xfrm>
            <a:off x="10846595" y="374411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343" name="Oval 71"/>
          <p:cNvSpPr>
            <a:spLocks noChangeArrowheads="1"/>
          </p:cNvSpPr>
          <p:nvPr/>
        </p:nvSpPr>
        <p:spPr bwMode="auto">
          <a:xfrm>
            <a:off x="11315702" y="4187032"/>
            <a:ext cx="347663" cy="307182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s</a:t>
            </a:r>
            <a:r>
              <a:rPr lang="en-US" altLang="zh-TW" sz="1800" baseline="-25000"/>
              <a:t>2</a:t>
            </a:r>
          </a:p>
        </p:txBody>
      </p:sp>
      <p:sp>
        <p:nvSpPr>
          <p:cNvPr id="54344" name="Oval 72"/>
          <p:cNvSpPr>
            <a:spLocks noChangeArrowheads="1"/>
          </p:cNvSpPr>
          <p:nvPr/>
        </p:nvSpPr>
        <p:spPr bwMode="auto">
          <a:xfrm>
            <a:off x="11315702" y="3572669"/>
            <a:ext cx="347663" cy="307182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s</a:t>
            </a:r>
            <a:r>
              <a:rPr lang="en-US" altLang="zh-TW" sz="1800" baseline="-25000"/>
              <a:t>3</a:t>
            </a:r>
          </a:p>
        </p:txBody>
      </p:sp>
      <p:sp>
        <p:nvSpPr>
          <p:cNvPr id="54345" name="Oval 73"/>
          <p:cNvSpPr>
            <a:spLocks noChangeArrowheads="1"/>
          </p:cNvSpPr>
          <p:nvPr/>
        </p:nvSpPr>
        <p:spPr bwMode="auto">
          <a:xfrm>
            <a:off x="11315702" y="4801394"/>
            <a:ext cx="347663" cy="307182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s</a:t>
            </a:r>
            <a:r>
              <a:rPr lang="en-US" altLang="zh-TW" sz="1800" baseline="-25000"/>
              <a:t>1</a:t>
            </a:r>
          </a:p>
        </p:txBody>
      </p:sp>
      <p:sp>
        <p:nvSpPr>
          <p:cNvPr id="54346" name="Line 74"/>
          <p:cNvSpPr>
            <a:spLocks noChangeShapeType="1"/>
          </p:cNvSpPr>
          <p:nvPr/>
        </p:nvSpPr>
        <p:spPr bwMode="auto">
          <a:xfrm>
            <a:off x="11634788" y="493950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347" name="Line 75"/>
          <p:cNvSpPr>
            <a:spLocks noChangeShapeType="1"/>
          </p:cNvSpPr>
          <p:nvPr/>
        </p:nvSpPr>
        <p:spPr bwMode="auto">
          <a:xfrm flipV="1">
            <a:off x="11634788" y="4368007"/>
            <a:ext cx="4572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348" name="Line 76"/>
          <p:cNvSpPr>
            <a:spLocks noChangeShapeType="1"/>
          </p:cNvSpPr>
          <p:nvPr/>
        </p:nvSpPr>
        <p:spPr bwMode="auto">
          <a:xfrm>
            <a:off x="11634788" y="436800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349" name="Line 77"/>
          <p:cNvSpPr>
            <a:spLocks noChangeShapeType="1"/>
          </p:cNvSpPr>
          <p:nvPr/>
        </p:nvSpPr>
        <p:spPr bwMode="auto">
          <a:xfrm flipV="1">
            <a:off x="11634788" y="3796507"/>
            <a:ext cx="457200" cy="5715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350" name="Line 78"/>
          <p:cNvSpPr>
            <a:spLocks noChangeShapeType="1"/>
          </p:cNvSpPr>
          <p:nvPr/>
        </p:nvSpPr>
        <p:spPr bwMode="auto">
          <a:xfrm>
            <a:off x="11646695" y="3744119"/>
            <a:ext cx="457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351" name="Oval 79"/>
          <p:cNvSpPr>
            <a:spLocks noChangeArrowheads="1"/>
          </p:cNvSpPr>
          <p:nvPr/>
        </p:nvSpPr>
        <p:spPr bwMode="auto">
          <a:xfrm>
            <a:off x="12115802" y="4187032"/>
            <a:ext cx="347663" cy="307182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s</a:t>
            </a:r>
            <a:r>
              <a:rPr lang="en-US" altLang="zh-TW" sz="1800" baseline="-25000"/>
              <a:t>2</a:t>
            </a:r>
          </a:p>
        </p:txBody>
      </p:sp>
      <p:sp>
        <p:nvSpPr>
          <p:cNvPr id="54352" name="Oval 80"/>
          <p:cNvSpPr>
            <a:spLocks noChangeArrowheads="1"/>
          </p:cNvSpPr>
          <p:nvPr/>
        </p:nvSpPr>
        <p:spPr bwMode="auto">
          <a:xfrm>
            <a:off x="12115802" y="3572669"/>
            <a:ext cx="347663" cy="307182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s</a:t>
            </a:r>
            <a:r>
              <a:rPr lang="en-US" altLang="zh-TW" sz="1800" baseline="-25000"/>
              <a:t>3</a:t>
            </a:r>
          </a:p>
        </p:txBody>
      </p:sp>
      <p:sp>
        <p:nvSpPr>
          <p:cNvPr id="54353" name="Oval 81"/>
          <p:cNvSpPr>
            <a:spLocks noChangeArrowheads="1"/>
          </p:cNvSpPr>
          <p:nvPr/>
        </p:nvSpPr>
        <p:spPr bwMode="auto">
          <a:xfrm>
            <a:off x="12115802" y="4801394"/>
            <a:ext cx="347663" cy="307182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s</a:t>
            </a:r>
            <a:r>
              <a:rPr lang="en-US" altLang="zh-TW" sz="1800" baseline="-25000"/>
              <a:t>1</a:t>
            </a:r>
          </a:p>
        </p:txBody>
      </p:sp>
      <p:sp>
        <p:nvSpPr>
          <p:cNvPr id="54354" name="Line 82"/>
          <p:cNvSpPr>
            <a:spLocks noChangeShapeType="1"/>
          </p:cNvSpPr>
          <p:nvPr/>
        </p:nvSpPr>
        <p:spPr bwMode="auto">
          <a:xfrm>
            <a:off x="12434888" y="493950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355" name="Line 83"/>
          <p:cNvSpPr>
            <a:spLocks noChangeShapeType="1"/>
          </p:cNvSpPr>
          <p:nvPr/>
        </p:nvSpPr>
        <p:spPr bwMode="auto">
          <a:xfrm flipV="1">
            <a:off x="12434888" y="4368007"/>
            <a:ext cx="4572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356" name="Line 84"/>
          <p:cNvSpPr>
            <a:spLocks noChangeShapeType="1"/>
          </p:cNvSpPr>
          <p:nvPr/>
        </p:nvSpPr>
        <p:spPr bwMode="auto">
          <a:xfrm>
            <a:off x="12434888" y="436800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357" name="Line 85"/>
          <p:cNvSpPr>
            <a:spLocks noChangeShapeType="1"/>
          </p:cNvSpPr>
          <p:nvPr/>
        </p:nvSpPr>
        <p:spPr bwMode="auto">
          <a:xfrm flipV="1">
            <a:off x="12434888" y="3796507"/>
            <a:ext cx="4572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358" name="Line 86"/>
          <p:cNvSpPr>
            <a:spLocks noChangeShapeType="1"/>
          </p:cNvSpPr>
          <p:nvPr/>
        </p:nvSpPr>
        <p:spPr bwMode="auto">
          <a:xfrm>
            <a:off x="12446795" y="3744119"/>
            <a:ext cx="457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359" name="Line 87"/>
          <p:cNvSpPr>
            <a:spLocks noChangeShapeType="1"/>
          </p:cNvSpPr>
          <p:nvPr/>
        </p:nvSpPr>
        <p:spPr bwMode="auto">
          <a:xfrm>
            <a:off x="7086600" y="4344194"/>
            <a:ext cx="3429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360" name="Line 88"/>
          <p:cNvSpPr>
            <a:spLocks noChangeShapeType="1"/>
          </p:cNvSpPr>
          <p:nvPr/>
        </p:nvSpPr>
        <p:spPr bwMode="auto">
          <a:xfrm>
            <a:off x="6972300" y="4915694"/>
            <a:ext cx="457200" cy="0"/>
          </a:xfrm>
          <a:prstGeom prst="line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361" name="Line 89"/>
          <p:cNvSpPr>
            <a:spLocks noChangeShapeType="1"/>
          </p:cNvSpPr>
          <p:nvPr/>
        </p:nvSpPr>
        <p:spPr bwMode="auto">
          <a:xfrm>
            <a:off x="6629400" y="6058694"/>
            <a:ext cx="1257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362" name="Line 90"/>
          <p:cNvSpPr>
            <a:spLocks noChangeShapeType="1"/>
          </p:cNvSpPr>
          <p:nvPr/>
        </p:nvSpPr>
        <p:spPr bwMode="auto">
          <a:xfrm>
            <a:off x="9258300" y="6058694"/>
            <a:ext cx="1257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363" name="Oval 91"/>
          <p:cNvSpPr>
            <a:spLocks noChangeArrowheads="1"/>
          </p:cNvSpPr>
          <p:nvPr/>
        </p:nvSpPr>
        <p:spPr bwMode="auto">
          <a:xfrm rot="-1068437">
            <a:off x="3886200" y="8116094"/>
            <a:ext cx="2286000" cy="1371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364" name="Oval 92"/>
          <p:cNvSpPr>
            <a:spLocks noChangeArrowheads="1"/>
          </p:cNvSpPr>
          <p:nvPr/>
        </p:nvSpPr>
        <p:spPr bwMode="auto">
          <a:xfrm>
            <a:off x="3086100" y="6973094"/>
            <a:ext cx="2057400" cy="1257300"/>
          </a:xfrm>
          <a:prstGeom prst="ellipse">
            <a:avLst/>
          </a:prstGeom>
          <a:solidFill>
            <a:schemeClr val="accent1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365" name="Rectangle 93"/>
          <p:cNvSpPr>
            <a:spLocks noChangeArrowheads="1"/>
          </p:cNvSpPr>
          <p:nvPr/>
        </p:nvSpPr>
        <p:spPr bwMode="auto">
          <a:xfrm>
            <a:off x="2857500" y="6858794"/>
            <a:ext cx="3771900" cy="308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366" name="AutoShape 94"/>
          <p:cNvSpPr>
            <a:spLocks noChangeArrowheads="1"/>
          </p:cNvSpPr>
          <p:nvPr/>
        </p:nvSpPr>
        <p:spPr bwMode="auto">
          <a:xfrm>
            <a:off x="3429000" y="73159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367" name="AutoShape 95"/>
          <p:cNvSpPr>
            <a:spLocks noChangeArrowheads="1"/>
          </p:cNvSpPr>
          <p:nvPr/>
        </p:nvSpPr>
        <p:spPr bwMode="auto">
          <a:xfrm>
            <a:off x="3657600" y="75445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368" name="AutoShape 96"/>
          <p:cNvSpPr>
            <a:spLocks noChangeArrowheads="1"/>
          </p:cNvSpPr>
          <p:nvPr/>
        </p:nvSpPr>
        <p:spPr bwMode="auto">
          <a:xfrm>
            <a:off x="3314700" y="76588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369" name="AutoShape 97"/>
          <p:cNvSpPr>
            <a:spLocks noChangeArrowheads="1"/>
          </p:cNvSpPr>
          <p:nvPr/>
        </p:nvSpPr>
        <p:spPr bwMode="auto">
          <a:xfrm>
            <a:off x="4114800" y="70873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370" name="AutoShape 98"/>
          <p:cNvSpPr>
            <a:spLocks noChangeArrowheads="1"/>
          </p:cNvSpPr>
          <p:nvPr/>
        </p:nvSpPr>
        <p:spPr bwMode="auto">
          <a:xfrm>
            <a:off x="4686300" y="73159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371" name="AutoShape 99"/>
          <p:cNvSpPr>
            <a:spLocks noChangeArrowheads="1"/>
          </p:cNvSpPr>
          <p:nvPr/>
        </p:nvSpPr>
        <p:spPr bwMode="auto">
          <a:xfrm>
            <a:off x="4229100" y="74302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372" name="AutoShape 100"/>
          <p:cNvSpPr>
            <a:spLocks noChangeArrowheads="1"/>
          </p:cNvSpPr>
          <p:nvPr/>
        </p:nvSpPr>
        <p:spPr bwMode="auto">
          <a:xfrm>
            <a:off x="4343400" y="70873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373" name="AutoShape 101"/>
          <p:cNvSpPr>
            <a:spLocks noChangeArrowheads="1"/>
          </p:cNvSpPr>
          <p:nvPr/>
        </p:nvSpPr>
        <p:spPr bwMode="auto">
          <a:xfrm>
            <a:off x="4229100" y="76588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374" name="AutoShape 102"/>
          <p:cNvSpPr>
            <a:spLocks noChangeArrowheads="1"/>
          </p:cNvSpPr>
          <p:nvPr/>
        </p:nvSpPr>
        <p:spPr bwMode="auto">
          <a:xfrm>
            <a:off x="4343400" y="81160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375" name="AutoShape 103"/>
          <p:cNvSpPr>
            <a:spLocks noChangeArrowheads="1"/>
          </p:cNvSpPr>
          <p:nvPr/>
        </p:nvSpPr>
        <p:spPr bwMode="auto">
          <a:xfrm>
            <a:off x="5257800" y="82303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376" name="AutoShape 104"/>
          <p:cNvSpPr>
            <a:spLocks noChangeArrowheads="1"/>
          </p:cNvSpPr>
          <p:nvPr/>
        </p:nvSpPr>
        <p:spPr bwMode="auto">
          <a:xfrm>
            <a:off x="4000500" y="86875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377" name="AutoShape 105"/>
          <p:cNvSpPr>
            <a:spLocks noChangeArrowheads="1"/>
          </p:cNvSpPr>
          <p:nvPr/>
        </p:nvSpPr>
        <p:spPr bwMode="auto">
          <a:xfrm>
            <a:off x="4343400" y="90304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378" name="AutoShape 106"/>
          <p:cNvSpPr>
            <a:spLocks noChangeArrowheads="1"/>
          </p:cNvSpPr>
          <p:nvPr/>
        </p:nvSpPr>
        <p:spPr bwMode="auto">
          <a:xfrm>
            <a:off x="5372100" y="86875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379" name="AutoShape 107"/>
          <p:cNvSpPr>
            <a:spLocks noChangeArrowheads="1"/>
          </p:cNvSpPr>
          <p:nvPr/>
        </p:nvSpPr>
        <p:spPr bwMode="auto">
          <a:xfrm>
            <a:off x="5257800" y="91447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380" name="AutoShape 108"/>
          <p:cNvSpPr>
            <a:spLocks noChangeArrowheads="1"/>
          </p:cNvSpPr>
          <p:nvPr/>
        </p:nvSpPr>
        <p:spPr bwMode="auto">
          <a:xfrm>
            <a:off x="4457700" y="85732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381" name="AutoShape 109"/>
          <p:cNvSpPr>
            <a:spLocks noChangeArrowheads="1"/>
          </p:cNvSpPr>
          <p:nvPr/>
        </p:nvSpPr>
        <p:spPr bwMode="auto">
          <a:xfrm>
            <a:off x="5257800" y="80017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382" name="AutoShape 110"/>
          <p:cNvSpPr>
            <a:spLocks noChangeArrowheads="1"/>
          </p:cNvSpPr>
          <p:nvPr/>
        </p:nvSpPr>
        <p:spPr bwMode="auto">
          <a:xfrm>
            <a:off x="4000500" y="89161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383" name="AutoShape 111"/>
          <p:cNvSpPr>
            <a:spLocks noChangeArrowheads="1"/>
          </p:cNvSpPr>
          <p:nvPr/>
        </p:nvSpPr>
        <p:spPr bwMode="auto">
          <a:xfrm>
            <a:off x="4686300" y="88018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384" name="AutoShape 112"/>
          <p:cNvSpPr>
            <a:spLocks noChangeArrowheads="1"/>
          </p:cNvSpPr>
          <p:nvPr/>
        </p:nvSpPr>
        <p:spPr bwMode="auto">
          <a:xfrm>
            <a:off x="5715000" y="82303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385" name="AutoShape 113"/>
          <p:cNvSpPr>
            <a:spLocks noChangeArrowheads="1"/>
          </p:cNvSpPr>
          <p:nvPr/>
        </p:nvSpPr>
        <p:spPr bwMode="auto">
          <a:xfrm>
            <a:off x="5600700" y="89161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386" name="AutoShape 114"/>
          <p:cNvSpPr>
            <a:spLocks noChangeArrowheads="1"/>
          </p:cNvSpPr>
          <p:nvPr/>
        </p:nvSpPr>
        <p:spPr bwMode="auto">
          <a:xfrm>
            <a:off x="4572000" y="8116094"/>
            <a:ext cx="228600" cy="228600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387" name="Line 115"/>
          <p:cNvSpPr>
            <a:spLocks noChangeShapeType="1"/>
          </p:cNvSpPr>
          <p:nvPr/>
        </p:nvSpPr>
        <p:spPr bwMode="auto">
          <a:xfrm>
            <a:off x="4800600" y="8344694"/>
            <a:ext cx="228600" cy="228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388" name="Line 116"/>
          <p:cNvSpPr>
            <a:spLocks noChangeShapeType="1"/>
          </p:cNvSpPr>
          <p:nvPr/>
        </p:nvSpPr>
        <p:spPr bwMode="auto">
          <a:xfrm flipH="1" flipV="1">
            <a:off x="4343400" y="7887494"/>
            <a:ext cx="228600" cy="228600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389" name="Text Box 117"/>
          <p:cNvSpPr txBox="1">
            <a:spLocks noChangeArrowheads="1"/>
          </p:cNvSpPr>
          <p:nvPr/>
        </p:nvSpPr>
        <p:spPr bwMode="auto">
          <a:xfrm>
            <a:off x="4548188" y="7675564"/>
            <a:ext cx="1707519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100"/>
              <a:t>Global mean</a:t>
            </a:r>
          </a:p>
        </p:txBody>
      </p:sp>
      <p:sp>
        <p:nvSpPr>
          <p:cNvPr id="54390" name="AutoShape 118"/>
          <p:cNvSpPr>
            <a:spLocks noChangeArrowheads="1"/>
          </p:cNvSpPr>
          <p:nvPr/>
        </p:nvSpPr>
        <p:spPr bwMode="auto">
          <a:xfrm>
            <a:off x="5029200" y="8573294"/>
            <a:ext cx="114300" cy="1143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391" name="AutoShape 119"/>
          <p:cNvSpPr>
            <a:spLocks noChangeArrowheads="1"/>
          </p:cNvSpPr>
          <p:nvPr/>
        </p:nvSpPr>
        <p:spPr bwMode="auto">
          <a:xfrm>
            <a:off x="4229100" y="7773194"/>
            <a:ext cx="114300" cy="1143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392" name="Oval 120"/>
          <p:cNvSpPr>
            <a:spLocks noChangeArrowheads="1"/>
          </p:cNvSpPr>
          <p:nvPr/>
        </p:nvSpPr>
        <p:spPr bwMode="auto">
          <a:xfrm rot="-1068437">
            <a:off x="8001000" y="8116094"/>
            <a:ext cx="2286000" cy="1371600"/>
          </a:xfrm>
          <a:prstGeom prst="ellipse">
            <a:avLst/>
          </a:prstGeom>
          <a:noFill/>
          <a:ln w="9525">
            <a:solidFill>
              <a:srgbClr val="00CC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393" name="Oval 121"/>
          <p:cNvSpPr>
            <a:spLocks noChangeArrowheads="1"/>
          </p:cNvSpPr>
          <p:nvPr/>
        </p:nvSpPr>
        <p:spPr bwMode="auto">
          <a:xfrm>
            <a:off x="7315200" y="6973094"/>
            <a:ext cx="2057400" cy="12573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394" name="Rectangle 122"/>
          <p:cNvSpPr>
            <a:spLocks noChangeArrowheads="1"/>
          </p:cNvSpPr>
          <p:nvPr/>
        </p:nvSpPr>
        <p:spPr bwMode="auto">
          <a:xfrm>
            <a:off x="6972300" y="6858794"/>
            <a:ext cx="3771900" cy="308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395" name="AutoShape 123"/>
          <p:cNvSpPr>
            <a:spLocks noChangeArrowheads="1"/>
          </p:cNvSpPr>
          <p:nvPr/>
        </p:nvSpPr>
        <p:spPr bwMode="auto">
          <a:xfrm>
            <a:off x="7543800" y="73159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396" name="AutoShape 124"/>
          <p:cNvSpPr>
            <a:spLocks noChangeArrowheads="1"/>
          </p:cNvSpPr>
          <p:nvPr/>
        </p:nvSpPr>
        <p:spPr bwMode="auto">
          <a:xfrm>
            <a:off x="7772400" y="75445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397" name="AutoShape 125"/>
          <p:cNvSpPr>
            <a:spLocks noChangeArrowheads="1"/>
          </p:cNvSpPr>
          <p:nvPr/>
        </p:nvSpPr>
        <p:spPr bwMode="auto">
          <a:xfrm>
            <a:off x="7429500" y="76588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398" name="AutoShape 126"/>
          <p:cNvSpPr>
            <a:spLocks noChangeArrowheads="1"/>
          </p:cNvSpPr>
          <p:nvPr/>
        </p:nvSpPr>
        <p:spPr bwMode="auto">
          <a:xfrm>
            <a:off x="8229600" y="70873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399" name="AutoShape 127"/>
          <p:cNvSpPr>
            <a:spLocks noChangeArrowheads="1"/>
          </p:cNvSpPr>
          <p:nvPr/>
        </p:nvSpPr>
        <p:spPr bwMode="auto">
          <a:xfrm>
            <a:off x="8801100" y="73159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00" name="AutoShape 128"/>
          <p:cNvSpPr>
            <a:spLocks noChangeArrowheads="1"/>
          </p:cNvSpPr>
          <p:nvPr/>
        </p:nvSpPr>
        <p:spPr bwMode="auto">
          <a:xfrm>
            <a:off x="8343900" y="74302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01" name="AutoShape 129"/>
          <p:cNvSpPr>
            <a:spLocks noChangeArrowheads="1"/>
          </p:cNvSpPr>
          <p:nvPr/>
        </p:nvSpPr>
        <p:spPr bwMode="auto">
          <a:xfrm>
            <a:off x="8458200" y="70873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02" name="AutoShape 130"/>
          <p:cNvSpPr>
            <a:spLocks noChangeArrowheads="1"/>
          </p:cNvSpPr>
          <p:nvPr/>
        </p:nvSpPr>
        <p:spPr bwMode="auto">
          <a:xfrm>
            <a:off x="8343900" y="76588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03" name="AutoShape 131"/>
          <p:cNvSpPr>
            <a:spLocks noChangeArrowheads="1"/>
          </p:cNvSpPr>
          <p:nvPr/>
        </p:nvSpPr>
        <p:spPr bwMode="auto">
          <a:xfrm>
            <a:off x="8458200" y="81160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04" name="AutoShape 132"/>
          <p:cNvSpPr>
            <a:spLocks noChangeArrowheads="1"/>
          </p:cNvSpPr>
          <p:nvPr/>
        </p:nvSpPr>
        <p:spPr bwMode="auto">
          <a:xfrm>
            <a:off x="9372600" y="82303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05" name="AutoShape 133"/>
          <p:cNvSpPr>
            <a:spLocks noChangeArrowheads="1"/>
          </p:cNvSpPr>
          <p:nvPr/>
        </p:nvSpPr>
        <p:spPr bwMode="auto">
          <a:xfrm>
            <a:off x="8115300" y="86875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06" name="AutoShape 134"/>
          <p:cNvSpPr>
            <a:spLocks noChangeArrowheads="1"/>
          </p:cNvSpPr>
          <p:nvPr/>
        </p:nvSpPr>
        <p:spPr bwMode="auto">
          <a:xfrm>
            <a:off x="8458200" y="90304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07" name="AutoShape 135"/>
          <p:cNvSpPr>
            <a:spLocks noChangeArrowheads="1"/>
          </p:cNvSpPr>
          <p:nvPr/>
        </p:nvSpPr>
        <p:spPr bwMode="auto">
          <a:xfrm>
            <a:off x="9486900" y="86875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08" name="AutoShape 136"/>
          <p:cNvSpPr>
            <a:spLocks noChangeArrowheads="1"/>
          </p:cNvSpPr>
          <p:nvPr/>
        </p:nvSpPr>
        <p:spPr bwMode="auto">
          <a:xfrm>
            <a:off x="9372600" y="91447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09" name="AutoShape 137"/>
          <p:cNvSpPr>
            <a:spLocks noChangeArrowheads="1"/>
          </p:cNvSpPr>
          <p:nvPr/>
        </p:nvSpPr>
        <p:spPr bwMode="auto">
          <a:xfrm>
            <a:off x="8572500" y="85732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10" name="AutoShape 138"/>
          <p:cNvSpPr>
            <a:spLocks noChangeArrowheads="1"/>
          </p:cNvSpPr>
          <p:nvPr/>
        </p:nvSpPr>
        <p:spPr bwMode="auto">
          <a:xfrm>
            <a:off x="9372600" y="80017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11" name="AutoShape 139"/>
          <p:cNvSpPr>
            <a:spLocks noChangeArrowheads="1"/>
          </p:cNvSpPr>
          <p:nvPr/>
        </p:nvSpPr>
        <p:spPr bwMode="auto">
          <a:xfrm>
            <a:off x="8115300" y="89161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12" name="AutoShape 140"/>
          <p:cNvSpPr>
            <a:spLocks noChangeArrowheads="1"/>
          </p:cNvSpPr>
          <p:nvPr/>
        </p:nvSpPr>
        <p:spPr bwMode="auto">
          <a:xfrm>
            <a:off x="8801100" y="88018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13" name="AutoShape 141"/>
          <p:cNvSpPr>
            <a:spLocks noChangeArrowheads="1"/>
          </p:cNvSpPr>
          <p:nvPr/>
        </p:nvSpPr>
        <p:spPr bwMode="auto">
          <a:xfrm>
            <a:off x="9829800" y="82303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14" name="AutoShape 142"/>
          <p:cNvSpPr>
            <a:spLocks noChangeArrowheads="1"/>
          </p:cNvSpPr>
          <p:nvPr/>
        </p:nvSpPr>
        <p:spPr bwMode="auto">
          <a:xfrm>
            <a:off x="9715500" y="89161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15" name="AutoShape 143"/>
          <p:cNvSpPr>
            <a:spLocks noChangeArrowheads="1"/>
          </p:cNvSpPr>
          <p:nvPr/>
        </p:nvSpPr>
        <p:spPr bwMode="auto">
          <a:xfrm>
            <a:off x="8001000" y="7544594"/>
            <a:ext cx="228600" cy="228600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16" name="AutoShape 144"/>
          <p:cNvSpPr>
            <a:spLocks noChangeArrowheads="1"/>
          </p:cNvSpPr>
          <p:nvPr/>
        </p:nvSpPr>
        <p:spPr bwMode="auto">
          <a:xfrm>
            <a:off x="9029700" y="8573294"/>
            <a:ext cx="228600" cy="228600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17" name="Text Box 145"/>
          <p:cNvSpPr txBox="1">
            <a:spLocks noChangeArrowheads="1"/>
          </p:cNvSpPr>
          <p:nvPr/>
        </p:nvSpPr>
        <p:spPr bwMode="auto">
          <a:xfrm>
            <a:off x="7429501" y="7773194"/>
            <a:ext cx="17491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800"/>
              <a:t>Cluster 1 mean</a:t>
            </a:r>
          </a:p>
        </p:txBody>
      </p:sp>
      <p:sp>
        <p:nvSpPr>
          <p:cNvPr id="54418" name="Text Box 146"/>
          <p:cNvSpPr txBox="1">
            <a:spLocks noChangeArrowheads="1"/>
          </p:cNvSpPr>
          <p:nvPr/>
        </p:nvSpPr>
        <p:spPr bwMode="auto">
          <a:xfrm>
            <a:off x="8458202" y="8801894"/>
            <a:ext cx="16850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800"/>
              <a:t>Cluster 2mean</a:t>
            </a:r>
          </a:p>
        </p:txBody>
      </p:sp>
      <p:sp>
        <p:nvSpPr>
          <p:cNvPr id="54419" name="Line 147"/>
          <p:cNvSpPr>
            <a:spLocks noChangeShapeType="1"/>
          </p:cNvSpPr>
          <p:nvPr/>
        </p:nvSpPr>
        <p:spPr bwMode="auto">
          <a:xfrm flipV="1">
            <a:off x="8229600" y="7544594"/>
            <a:ext cx="342900" cy="114300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420" name="Line 148"/>
          <p:cNvSpPr>
            <a:spLocks noChangeShapeType="1"/>
          </p:cNvSpPr>
          <p:nvPr/>
        </p:nvSpPr>
        <p:spPr bwMode="auto">
          <a:xfrm>
            <a:off x="9258300" y="8687594"/>
            <a:ext cx="342900" cy="0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421" name="Line 149"/>
          <p:cNvSpPr>
            <a:spLocks noChangeShapeType="1"/>
          </p:cNvSpPr>
          <p:nvPr/>
        </p:nvSpPr>
        <p:spPr bwMode="auto">
          <a:xfrm flipH="1">
            <a:off x="7658100" y="7658894"/>
            <a:ext cx="342900" cy="114300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422" name="Line 150"/>
          <p:cNvSpPr>
            <a:spLocks noChangeShapeType="1"/>
          </p:cNvSpPr>
          <p:nvPr/>
        </p:nvSpPr>
        <p:spPr bwMode="auto">
          <a:xfrm flipH="1">
            <a:off x="8653463" y="8718551"/>
            <a:ext cx="342900" cy="114300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423" name="AutoShape 151"/>
          <p:cNvSpPr>
            <a:spLocks noChangeArrowheads="1"/>
          </p:cNvSpPr>
          <p:nvPr/>
        </p:nvSpPr>
        <p:spPr bwMode="auto">
          <a:xfrm>
            <a:off x="8572500" y="7430294"/>
            <a:ext cx="114300" cy="1143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24" name="AutoShape 152"/>
          <p:cNvSpPr>
            <a:spLocks noChangeArrowheads="1"/>
          </p:cNvSpPr>
          <p:nvPr/>
        </p:nvSpPr>
        <p:spPr bwMode="auto">
          <a:xfrm>
            <a:off x="8572500" y="8801894"/>
            <a:ext cx="114300" cy="1143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25" name="AutoShape 153"/>
          <p:cNvSpPr>
            <a:spLocks noChangeArrowheads="1"/>
          </p:cNvSpPr>
          <p:nvPr/>
        </p:nvSpPr>
        <p:spPr bwMode="auto">
          <a:xfrm>
            <a:off x="9601200" y="8573294"/>
            <a:ext cx="114300" cy="1143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26" name="AutoShape 154"/>
          <p:cNvSpPr>
            <a:spLocks noChangeArrowheads="1"/>
          </p:cNvSpPr>
          <p:nvPr/>
        </p:nvSpPr>
        <p:spPr bwMode="auto">
          <a:xfrm>
            <a:off x="6515100" y="8344694"/>
            <a:ext cx="571500" cy="3429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27" name="AutoShape 155"/>
          <p:cNvSpPr>
            <a:spLocks noChangeArrowheads="1"/>
          </p:cNvSpPr>
          <p:nvPr/>
        </p:nvSpPr>
        <p:spPr bwMode="auto">
          <a:xfrm>
            <a:off x="10629900" y="8230394"/>
            <a:ext cx="571500" cy="3429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28" name="AutoShape 156"/>
          <p:cNvSpPr>
            <a:spLocks noChangeArrowheads="1"/>
          </p:cNvSpPr>
          <p:nvPr/>
        </p:nvSpPr>
        <p:spPr bwMode="auto">
          <a:xfrm>
            <a:off x="13487400" y="7887494"/>
            <a:ext cx="800100" cy="1485900"/>
          </a:xfrm>
          <a:prstGeom prst="roundRect">
            <a:avLst>
              <a:gd name="adj" fmla="val 16667"/>
            </a:avLst>
          </a:prstGeom>
          <a:solidFill>
            <a:srgbClr val="FBF5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29" name="AutoShape 157"/>
          <p:cNvSpPr>
            <a:spLocks noChangeArrowheads="1"/>
          </p:cNvSpPr>
          <p:nvPr/>
        </p:nvSpPr>
        <p:spPr bwMode="auto">
          <a:xfrm>
            <a:off x="12344400" y="8458994"/>
            <a:ext cx="800100" cy="800100"/>
          </a:xfrm>
          <a:prstGeom prst="roundRect">
            <a:avLst>
              <a:gd name="adj" fmla="val 16667"/>
            </a:avLst>
          </a:prstGeom>
          <a:solidFill>
            <a:srgbClr val="FBF5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30" name="AutoShape 158"/>
          <p:cNvSpPr>
            <a:spLocks noChangeArrowheads="1"/>
          </p:cNvSpPr>
          <p:nvPr/>
        </p:nvSpPr>
        <p:spPr bwMode="auto">
          <a:xfrm>
            <a:off x="12458700" y="6973094"/>
            <a:ext cx="914400" cy="1257300"/>
          </a:xfrm>
          <a:prstGeom prst="roundRect">
            <a:avLst>
              <a:gd name="adj" fmla="val 16667"/>
            </a:avLst>
          </a:prstGeom>
          <a:solidFill>
            <a:srgbClr val="FBF5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31" name="Oval 159"/>
          <p:cNvSpPr>
            <a:spLocks noChangeArrowheads="1"/>
          </p:cNvSpPr>
          <p:nvPr/>
        </p:nvSpPr>
        <p:spPr bwMode="auto">
          <a:xfrm>
            <a:off x="11544300" y="7201694"/>
            <a:ext cx="685800" cy="800100"/>
          </a:xfrm>
          <a:prstGeom prst="ellipse">
            <a:avLst/>
          </a:prstGeom>
          <a:solidFill>
            <a:srgbClr val="FBF5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32" name="Rectangle 160"/>
          <p:cNvSpPr>
            <a:spLocks noChangeArrowheads="1"/>
          </p:cNvSpPr>
          <p:nvPr/>
        </p:nvSpPr>
        <p:spPr bwMode="auto">
          <a:xfrm>
            <a:off x="11201400" y="6858794"/>
            <a:ext cx="3771900" cy="308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33" name="AutoShape 161"/>
          <p:cNvSpPr>
            <a:spLocks noChangeArrowheads="1"/>
          </p:cNvSpPr>
          <p:nvPr/>
        </p:nvSpPr>
        <p:spPr bwMode="auto">
          <a:xfrm>
            <a:off x="11772900" y="73159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34" name="AutoShape 162"/>
          <p:cNvSpPr>
            <a:spLocks noChangeArrowheads="1"/>
          </p:cNvSpPr>
          <p:nvPr/>
        </p:nvSpPr>
        <p:spPr bwMode="auto">
          <a:xfrm>
            <a:off x="12001500" y="75445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35" name="AutoShape 163"/>
          <p:cNvSpPr>
            <a:spLocks noChangeArrowheads="1"/>
          </p:cNvSpPr>
          <p:nvPr/>
        </p:nvSpPr>
        <p:spPr bwMode="auto">
          <a:xfrm>
            <a:off x="11658600" y="76588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36" name="AutoShape 164"/>
          <p:cNvSpPr>
            <a:spLocks noChangeArrowheads="1"/>
          </p:cNvSpPr>
          <p:nvPr/>
        </p:nvSpPr>
        <p:spPr bwMode="auto">
          <a:xfrm>
            <a:off x="12458700" y="70873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37" name="AutoShape 165"/>
          <p:cNvSpPr>
            <a:spLocks noChangeArrowheads="1"/>
          </p:cNvSpPr>
          <p:nvPr/>
        </p:nvSpPr>
        <p:spPr bwMode="auto">
          <a:xfrm>
            <a:off x="13030200" y="73159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38" name="AutoShape 166"/>
          <p:cNvSpPr>
            <a:spLocks noChangeArrowheads="1"/>
          </p:cNvSpPr>
          <p:nvPr/>
        </p:nvSpPr>
        <p:spPr bwMode="auto">
          <a:xfrm>
            <a:off x="12573000" y="74302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39" name="AutoShape 167"/>
          <p:cNvSpPr>
            <a:spLocks noChangeArrowheads="1"/>
          </p:cNvSpPr>
          <p:nvPr/>
        </p:nvSpPr>
        <p:spPr bwMode="auto">
          <a:xfrm>
            <a:off x="12687300" y="70873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40" name="AutoShape 168"/>
          <p:cNvSpPr>
            <a:spLocks noChangeArrowheads="1"/>
          </p:cNvSpPr>
          <p:nvPr/>
        </p:nvSpPr>
        <p:spPr bwMode="auto">
          <a:xfrm>
            <a:off x="12573000" y="76588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41" name="AutoShape 169"/>
          <p:cNvSpPr>
            <a:spLocks noChangeArrowheads="1"/>
          </p:cNvSpPr>
          <p:nvPr/>
        </p:nvSpPr>
        <p:spPr bwMode="auto">
          <a:xfrm>
            <a:off x="12687300" y="81160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42" name="AutoShape 170"/>
          <p:cNvSpPr>
            <a:spLocks noChangeArrowheads="1"/>
          </p:cNvSpPr>
          <p:nvPr/>
        </p:nvSpPr>
        <p:spPr bwMode="auto">
          <a:xfrm>
            <a:off x="13601700" y="82303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43" name="AutoShape 171"/>
          <p:cNvSpPr>
            <a:spLocks noChangeArrowheads="1"/>
          </p:cNvSpPr>
          <p:nvPr/>
        </p:nvSpPr>
        <p:spPr bwMode="auto">
          <a:xfrm>
            <a:off x="12344400" y="86875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44" name="AutoShape 172"/>
          <p:cNvSpPr>
            <a:spLocks noChangeArrowheads="1"/>
          </p:cNvSpPr>
          <p:nvPr/>
        </p:nvSpPr>
        <p:spPr bwMode="auto">
          <a:xfrm>
            <a:off x="12687300" y="90304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45" name="AutoShape 173"/>
          <p:cNvSpPr>
            <a:spLocks noChangeArrowheads="1"/>
          </p:cNvSpPr>
          <p:nvPr/>
        </p:nvSpPr>
        <p:spPr bwMode="auto">
          <a:xfrm>
            <a:off x="13716000" y="86875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46" name="AutoShape 174"/>
          <p:cNvSpPr>
            <a:spLocks noChangeArrowheads="1"/>
          </p:cNvSpPr>
          <p:nvPr/>
        </p:nvSpPr>
        <p:spPr bwMode="auto">
          <a:xfrm>
            <a:off x="13601700" y="91447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47" name="AutoShape 175"/>
          <p:cNvSpPr>
            <a:spLocks noChangeArrowheads="1"/>
          </p:cNvSpPr>
          <p:nvPr/>
        </p:nvSpPr>
        <p:spPr bwMode="auto">
          <a:xfrm>
            <a:off x="12801600" y="85732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48" name="AutoShape 176"/>
          <p:cNvSpPr>
            <a:spLocks noChangeArrowheads="1"/>
          </p:cNvSpPr>
          <p:nvPr/>
        </p:nvSpPr>
        <p:spPr bwMode="auto">
          <a:xfrm>
            <a:off x="13601700" y="80017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49" name="AutoShape 177"/>
          <p:cNvSpPr>
            <a:spLocks noChangeArrowheads="1"/>
          </p:cNvSpPr>
          <p:nvPr/>
        </p:nvSpPr>
        <p:spPr bwMode="auto">
          <a:xfrm>
            <a:off x="12344400" y="89161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50" name="AutoShape 178"/>
          <p:cNvSpPr>
            <a:spLocks noChangeArrowheads="1"/>
          </p:cNvSpPr>
          <p:nvPr/>
        </p:nvSpPr>
        <p:spPr bwMode="auto">
          <a:xfrm>
            <a:off x="13030200" y="88018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51" name="AutoShape 179"/>
          <p:cNvSpPr>
            <a:spLocks noChangeArrowheads="1"/>
          </p:cNvSpPr>
          <p:nvPr/>
        </p:nvSpPr>
        <p:spPr bwMode="auto">
          <a:xfrm>
            <a:off x="14058900" y="82303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52" name="AutoShape 180"/>
          <p:cNvSpPr>
            <a:spLocks noChangeArrowheads="1"/>
          </p:cNvSpPr>
          <p:nvPr/>
        </p:nvSpPr>
        <p:spPr bwMode="auto">
          <a:xfrm>
            <a:off x="13944600" y="8916194"/>
            <a:ext cx="114300" cy="114300"/>
          </a:xfrm>
          <a:prstGeom prst="flowChartConnector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53" name="AutoShape 181"/>
          <p:cNvSpPr>
            <a:spLocks noChangeArrowheads="1"/>
          </p:cNvSpPr>
          <p:nvPr/>
        </p:nvSpPr>
        <p:spPr bwMode="auto">
          <a:xfrm>
            <a:off x="11772900" y="7430294"/>
            <a:ext cx="228600" cy="228600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54" name="AutoShape 182"/>
          <p:cNvSpPr>
            <a:spLocks noChangeArrowheads="1"/>
          </p:cNvSpPr>
          <p:nvPr/>
        </p:nvSpPr>
        <p:spPr bwMode="auto">
          <a:xfrm>
            <a:off x="12687300" y="7430294"/>
            <a:ext cx="228600" cy="228600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55" name="AutoShape 183"/>
          <p:cNvSpPr>
            <a:spLocks noChangeArrowheads="1"/>
          </p:cNvSpPr>
          <p:nvPr/>
        </p:nvSpPr>
        <p:spPr bwMode="auto">
          <a:xfrm>
            <a:off x="12573000" y="8801894"/>
            <a:ext cx="228600" cy="228600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56" name="AutoShape 184"/>
          <p:cNvSpPr>
            <a:spLocks noChangeArrowheads="1"/>
          </p:cNvSpPr>
          <p:nvPr/>
        </p:nvSpPr>
        <p:spPr bwMode="auto">
          <a:xfrm>
            <a:off x="13830300" y="8458994"/>
            <a:ext cx="228600" cy="228600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57" name="Text Box 185"/>
          <p:cNvSpPr txBox="1">
            <a:spLocks noChangeArrowheads="1"/>
          </p:cNvSpPr>
          <p:nvPr/>
        </p:nvSpPr>
        <p:spPr bwMode="auto">
          <a:xfrm>
            <a:off x="2833689" y="6227764"/>
            <a:ext cx="1223412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050" dirty="0"/>
              <a:t>LBG</a:t>
            </a:r>
            <a:endParaRPr lang="en-US" altLang="zh-TW" sz="4050" dirty="0"/>
          </a:p>
        </p:txBody>
      </p:sp>
      <p:sp>
        <p:nvSpPr>
          <p:cNvPr id="54458" name="AutoShape 186"/>
          <p:cNvSpPr>
            <a:spLocks noChangeArrowheads="1"/>
          </p:cNvSpPr>
          <p:nvPr/>
        </p:nvSpPr>
        <p:spPr bwMode="auto">
          <a:xfrm>
            <a:off x="5143500" y="5715794"/>
            <a:ext cx="3771900" cy="800100"/>
          </a:xfrm>
          <a:prstGeom prst="roundRect">
            <a:avLst>
              <a:gd name="adj" fmla="val 16667"/>
            </a:avLst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4050"/>
          </a:p>
        </p:txBody>
      </p:sp>
      <p:sp>
        <p:nvSpPr>
          <p:cNvPr id="54459" name="Line 187"/>
          <p:cNvSpPr>
            <a:spLocks noChangeShapeType="1"/>
          </p:cNvSpPr>
          <p:nvPr/>
        </p:nvSpPr>
        <p:spPr bwMode="auto">
          <a:xfrm flipH="1">
            <a:off x="5715000" y="6515894"/>
            <a:ext cx="685800" cy="571500"/>
          </a:xfrm>
          <a:prstGeom prst="line">
            <a:avLst/>
          </a:prstGeom>
          <a:noFill/>
          <a:ln w="57150" cmpd="thinThick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460" name="Line 188"/>
          <p:cNvSpPr>
            <a:spLocks noChangeShapeType="1"/>
          </p:cNvSpPr>
          <p:nvPr/>
        </p:nvSpPr>
        <p:spPr bwMode="auto">
          <a:xfrm flipV="1">
            <a:off x="12687300" y="6401594"/>
            <a:ext cx="0" cy="571500"/>
          </a:xfrm>
          <a:prstGeom prst="line">
            <a:avLst/>
          </a:prstGeom>
          <a:noFill/>
          <a:ln w="9525" cap="rnd">
            <a:solidFill>
              <a:srgbClr val="00CC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461" name="Line 189"/>
          <p:cNvSpPr>
            <a:spLocks noChangeShapeType="1"/>
          </p:cNvSpPr>
          <p:nvPr/>
        </p:nvSpPr>
        <p:spPr bwMode="auto">
          <a:xfrm>
            <a:off x="12687300" y="6401594"/>
            <a:ext cx="457200" cy="0"/>
          </a:xfrm>
          <a:prstGeom prst="line">
            <a:avLst/>
          </a:prstGeom>
          <a:noFill/>
          <a:ln w="9525" cap="rnd">
            <a:solidFill>
              <a:srgbClr val="00CC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462" name="Text Box 190"/>
          <p:cNvSpPr txBox="1">
            <a:spLocks noChangeArrowheads="1"/>
          </p:cNvSpPr>
          <p:nvPr/>
        </p:nvSpPr>
        <p:spPr bwMode="auto">
          <a:xfrm>
            <a:off x="13120688" y="6108702"/>
            <a:ext cx="2706190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050"/>
              <a:t>{</a:t>
            </a:r>
            <a:r>
              <a:rPr lang="en-US" altLang="zh-TW" sz="4050">
                <a:latin typeface="Times New Roman" pitchFamily="18" charset="0"/>
                <a:sym typeface="Symbol" pitchFamily="18" charset="2"/>
              </a:rPr>
              <a:t></a:t>
            </a:r>
            <a:r>
              <a:rPr lang="en-US" altLang="zh-TW" sz="4050" baseline="-25000">
                <a:latin typeface="Times New Roman" pitchFamily="18" charset="0"/>
                <a:sym typeface="Symbol" pitchFamily="18" charset="2"/>
              </a:rPr>
              <a:t>11</a:t>
            </a:r>
            <a:r>
              <a:rPr lang="en-US" altLang="zh-TW" sz="4050">
                <a:latin typeface="Times New Roman" pitchFamily="18" charset="0"/>
                <a:sym typeface="Symbol" pitchFamily="18" charset="2"/>
              </a:rPr>
              <a:t>,</a:t>
            </a:r>
            <a:r>
              <a:rPr lang="en-US" altLang="zh-TW" sz="4050" baseline="-25000">
                <a:latin typeface="Times New Roman" pitchFamily="18" charset="0"/>
                <a:sym typeface="Symbol" pitchFamily="18" charset="2"/>
              </a:rPr>
              <a:t>11</a:t>
            </a:r>
            <a:r>
              <a:rPr lang="en-US" altLang="zh-TW" sz="4050">
                <a:latin typeface="Times New Roman" pitchFamily="18" charset="0"/>
                <a:sym typeface="Symbol" pitchFamily="18" charset="2"/>
              </a:rPr>
              <a:t>,c</a:t>
            </a:r>
            <a:r>
              <a:rPr lang="en-US" altLang="zh-TW" sz="4050" baseline="-25000">
                <a:latin typeface="Times New Roman" pitchFamily="18" charset="0"/>
                <a:sym typeface="Symbol" pitchFamily="18" charset="2"/>
              </a:rPr>
              <a:t>11</a:t>
            </a:r>
            <a:r>
              <a:rPr lang="en-US" altLang="zh-TW" sz="4050">
                <a:latin typeface="Times New Roman" pitchFamily="18" charset="0"/>
              </a:rPr>
              <a:t>}</a:t>
            </a:r>
          </a:p>
        </p:txBody>
      </p:sp>
      <p:sp>
        <p:nvSpPr>
          <p:cNvPr id="54463" name="Text Box 191"/>
          <p:cNvSpPr txBox="1">
            <a:spLocks noChangeArrowheads="1"/>
          </p:cNvSpPr>
          <p:nvPr/>
        </p:nvSpPr>
        <p:spPr bwMode="auto">
          <a:xfrm>
            <a:off x="10515600" y="6058696"/>
            <a:ext cx="2667718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050"/>
              <a:t>{</a:t>
            </a:r>
            <a:r>
              <a:rPr lang="en-US" altLang="zh-TW" sz="4050">
                <a:latin typeface="Times New Roman" pitchFamily="18" charset="0"/>
                <a:sym typeface="Symbol" pitchFamily="18" charset="2"/>
              </a:rPr>
              <a:t></a:t>
            </a:r>
            <a:r>
              <a:rPr lang="en-US" altLang="zh-TW" sz="4050" baseline="-25000">
                <a:latin typeface="Times New Roman" pitchFamily="18" charset="0"/>
                <a:sym typeface="Symbol" pitchFamily="18" charset="2"/>
              </a:rPr>
              <a:t>12</a:t>
            </a:r>
            <a:r>
              <a:rPr lang="en-US" altLang="zh-TW" sz="4050">
                <a:latin typeface="Times New Roman" pitchFamily="18" charset="0"/>
                <a:sym typeface="Symbol" pitchFamily="18" charset="2"/>
              </a:rPr>
              <a:t>,</a:t>
            </a:r>
            <a:r>
              <a:rPr lang="en-US" altLang="zh-TW" sz="4050" baseline="-25000">
                <a:latin typeface="Times New Roman" pitchFamily="18" charset="0"/>
                <a:sym typeface="Symbol" pitchFamily="18" charset="2"/>
              </a:rPr>
              <a:t>12</a:t>
            </a:r>
            <a:r>
              <a:rPr lang="en-US" altLang="zh-TW" sz="4050">
                <a:latin typeface="Times New Roman" pitchFamily="18" charset="0"/>
                <a:sym typeface="Symbol" pitchFamily="18" charset="2"/>
              </a:rPr>
              <a:t>,c</a:t>
            </a:r>
            <a:r>
              <a:rPr lang="en-US" altLang="zh-TW" sz="4050" baseline="-25000">
                <a:latin typeface="Times New Roman" pitchFamily="18" charset="0"/>
                <a:sym typeface="Symbol" pitchFamily="18" charset="2"/>
              </a:rPr>
              <a:t>12</a:t>
            </a:r>
            <a:r>
              <a:rPr lang="en-US" altLang="zh-TW" sz="4050"/>
              <a:t>}</a:t>
            </a:r>
          </a:p>
        </p:txBody>
      </p:sp>
      <p:sp>
        <p:nvSpPr>
          <p:cNvPr id="54464" name="Text Box 192"/>
          <p:cNvSpPr txBox="1">
            <a:spLocks noChangeArrowheads="1"/>
          </p:cNvSpPr>
          <p:nvPr/>
        </p:nvSpPr>
        <p:spPr bwMode="auto">
          <a:xfrm>
            <a:off x="11315700" y="9373396"/>
            <a:ext cx="2744662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050"/>
              <a:t>{</a:t>
            </a:r>
            <a:r>
              <a:rPr lang="en-US" altLang="zh-TW" sz="4050">
                <a:latin typeface="Times New Roman" pitchFamily="18" charset="0"/>
                <a:sym typeface="Symbol" pitchFamily="18" charset="2"/>
              </a:rPr>
              <a:t></a:t>
            </a:r>
            <a:r>
              <a:rPr lang="en-US" altLang="zh-TW" sz="4050" baseline="-25000">
                <a:latin typeface="Times New Roman" pitchFamily="18" charset="0"/>
                <a:sym typeface="Symbol" pitchFamily="18" charset="2"/>
              </a:rPr>
              <a:t>13</a:t>
            </a:r>
            <a:r>
              <a:rPr lang="en-US" altLang="zh-TW" sz="4050">
                <a:latin typeface="Times New Roman" pitchFamily="18" charset="0"/>
                <a:sym typeface="Symbol" pitchFamily="18" charset="2"/>
              </a:rPr>
              <a:t>,</a:t>
            </a:r>
            <a:r>
              <a:rPr lang="en-US" altLang="zh-TW" sz="4050" baseline="-25000">
                <a:latin typeface="Times New Roman" pitchFamily="18" charset="0"/>
                <a:sym typeface="Symbol" pitchFamily="18" charset="2"/>
              </a:rPr>
              <a:t>13</a:t>
            </a:r>
            <a:r>
              <a:rPr lang="en-US" altLang="zh-TW" sz="4050">
                <a:latin typeface="Times New Roman" pitchFamily="18" charset="0"/>
                <a:sym typeface="Symbol" pitchFamily="18" charset="2"/>
              </a:rPr>
              <a:t>,c</a:t>
            </a:r>
            <a:r>
              <a:rPr lang="en-US" altLang="zh-TW" sz="4050" baseline="-25000">
                <a:latin typeface="Times New Roman" pitchFamily="18" charset="0"/>
                <a:sym typeface="Symbol" pitchFamily="18" charset="2"/>
              </a:rPr>
              <a:t>13</a:t>
            </a:r>
            <a:r>
              <a:rPr lang="en-US" altLang="zh-TW" sz="4050">
                <a:latin typeface="Times New Roman" pitchFamily="18" charset="0"/>
              </a:rPr>
              <a:t>}</a:t>
            </a:r>
          </a:p>
        </p:txBody>
      </p:sp>
      <p:sp>
        <p:nvSpPr>
          <p:cNvPr id="54465" name="Text Box 193"/>
          <p:cNvSpPr txBox="1">
            <a:spLocks noChangeArrowheads="1"/>
          </p:cNvSpPr>
          <p:nvPr/>
        </p:nvSpPr>
        <p:spPr bwMode="auto">
          <a:xfrm>
            <a:off x="13487402" y="9373396"/>
            <a:ext cx="2821606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050">
                <a:latin typeface="Times New Roman" pitchFamily="18" charset="0"/>
              </a:rPr>
              <a:t>{</a:t>
            </a:r>
            <a:r>
              <a:rPr lang="en-US" altLang="zh-TW" sz="4050">
                <a:latin typeface="Times New Roman" pitchFamily="18" charset="0"/>
                <a:sym typeface="Symbol" pitchFamily="18" charset="2"/>
              </a:rPr>
              <a:t></a:t>
            </a:r>
            <a:r>
              <a:rPr lang="en-US" altLang="zh-TW" sz="4050" baseline="-25000">
                <a:latin typeface="Times New Roman" pitchFamily="18" charset="0"/>
                <a:sym typeface="Symbol" pitchFamily="18" charset="2"/>
              </a:rPr>
              <a:t>14</a:t>
            </a:r>
            <a:r>
              <a:rPr lang="en-US" altLang="zh-TW" sz="4050">
                <a:latin typeface="Times New Roman" pitchFamily="18" charset="0"/>
                <a:sym typeface="Symbol" pitchFamily="18" charset="2"/>
              </a:rPr>
              <a:t>,</a:t>
            </a:r>
            <a:r>
              <a:rPr lang="en-US" altLang="zh-TW" sz="4050" baseline="-25000">
                <a:latin typeface="Times New Roman" pitchFamily="18" charset="0"/>
                <a:sym typeface="Symbol" pitchFamily="18" charset="2"/>
              </a:rPr>
              <a:t>14</a:t>
            </a:r>
            <a:r>
              <a:rPr lang="en-US" altLang="zh-TW" sz="4050">
                <a:latin typeface="Times New Roman" pitchFamily="18" charset="0"/>
                <a:sym typeface="Symbol" pitchFamily="18" charset="2"/>
              </a:rPr>
              <a:t>,c</a:t>
            </a:r>
            <a:r>
              <a:rPr lang="en-US" altLang="zh-TW" sz="4050" baseline="-25000">
                <a:latin typeface="Times New Roman" pitchFamily="18" charset="0"/>
                <a:sym typeface="Symbol" pitchFamily="18" charset="2"/>
              </a:rPr>
              <a:t>14</a:t>
            </a:r>
            <a:r>
              <a:rPr lang="en-US" altLang="zh-TW" sz="4050">
                <a:latin typeface="Times New Roman" pitchFamily="18" charset="0"/>
              </a:rPr>
              <a:t>}</a:t>
            </a:r>
          </a:p>
        </p:txBody>
      </p:sp>
      <p:sp>
        <p:nvSpPr>
          <p:cNvPr id="54466" name="Line 194"/>
          <p:cNvSpPr>
            <a:spLocks noChangeShapeType="1"/>
          </p:cNvSpPr>
          <p:nvPr/>
        </p:nvSpPr>
        <p:spPr bwMode="auto">
          <a:xfrm flipH="1" flipV="1">
            <a:off x="11658600" y="6630194"/>
            <a:ext cx="228600" cy="571500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467" name="Line 195"/>
          <p:cNvSpPr>
            <a:spLocks noChangeShapeType="1"/>
          </p:cNvSpPr>
          <p:nvPr/>
        </p:nvSpPr>
        <p:spPr bwMode="auto">
          <a:xfrm flipH="1">
            <a:off x="11887200" y="9144794"/>
            <a:ext cx="342900" cy="342900"/>
          </a:xfrm>
          <a:prstGeom prst="line">
            <a:avLst/>
          </a:prstGeom>
          <a:noFill/>
          <a:ln w="9525" cap="rnd">
            <a:solidFill>
              <a:srgbClr val="00CC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468" name="Line 196"/>
          <p:cNvSpPr>
            <a:spLocks noChangeShapeType="1"/>
          </p:cNvSpPr>
          <p:nvPr/>
        </p:nvSpPr>
        <p:spPr bwMode="auto">
          <a:xfrm>
            <a:off x="14287500" y="9144794"/>
            <a:ext cx="342900" cy="342900"/>
          </a:xfrm>
          <a:prstGeom prst="line">
            <a:avLst/>
          </a:prstGeom>
          <a:noFill/>
          <a:ln w="9525" cap="rnd">
            <a:solidFill>
              <a:srgbClr val="00CC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4469" name="Line 197"/>
          <p:cNvSpPr>
            <a:spLocks noChangeShapeType="1"/>
          </p:cNvSpPr>
          <p:nvPr/>
        </p:nvSpPr>
        <p:spPr bwMode="auto">
          <a:xfrm>
            <a:off x="2286000" y="1148557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198" name="Text Box 185"/>
          <p:cNvSpPr txBox="1">
            <a:spLocks noChangeArrowheads="1"/>
          </p:cNvSpPr>
          <p:nvPr/>
        </p:nvSpPr>
        <p:spPr bwMode="auto">
          <a:xfrm>
            <a:off x="4823520" y="9454767"/>
            <a:ext cx="2262158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050" dirty="0"/>
              <a:t>K-means</a:t>
            </a:r>
            <a:endParaRPr lang="en-US" altLang="zh-TW" sz="4050" dirty="0"/>
          </a:p>
        </p:txBody>
      </p:sp>
      <p:pic>
        <p:nvPicPr>
          <p:cNvPr id="199" name="Picture 19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410" y="9394943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0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05063" y="203203"/>
            <a:ext cx="12344400" cy="9167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/>
              <a:t>Initialization in HMM Training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0" y="1372394"/>
            <a:ext cx="13716000" cy="81160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TW" sz="3600" b="1">
                <a:latin typeface="Times New Roman" pitchFamily="18" charset="0"/>
              </a:rPr>
              <a:t>An example for discrete HMM</a:t>
            </a:r>
          </a:p>
          <a:p>
            <a:pPr lvl="1" eaLnBrk="1" hangingPunct="1"/>
            <a:r>
              <a:rPr lang="en-US" altLang="zh-TW" sz="3300">
                <a:latin typeface="Times New Roman" pitchFamily="18" charset="0"/>
              </a:rPr>
              <a:t>3 states and 2 codewords</a:t>
            </a:r>
          </a:p>
          <a:p>
            <a:pPr lvl="1" eaLnBrk="1" hangingPunct="1"/>
            <a:endParaRPr lang="en-US" altLang="zh-TW" smtClean="0">
              <a:latin typeface="Times New Roman" pitchFamily="18" charset="0"/>
            </a:endParaRPr>
          </a:p>
          <a:p>
            <a:pPr lvl="1" eaLnBrk="1" hangingPunct="1"/>
            <a:endParaRPr lang="en-US" altLang="zh-TW" smtClean="0">
              <a:latin typeface="Times New Roman" pitchFamily="18" charset="0"/>
            </a:endParaRPr>
          </a:p>
          <a:p>
            <a:pPr lvl="1" eaLnBrk="1" hangingPunct="1"/>
            <a:endParaRPr lang="en-US" altLang="zh-TW" smtClean="0">
              <a:latin typeface="Times New Roman" pitchFamily="18" charset="0"/>
            </a:endParaRPr>
          </a:p>
          <a:p>
            <a:pPr lvl="1" eaLnBrk="1" hangingPunct="1"/>
            <a:endParaRPr lang="en-US" altLang="zh-TW" smtClean="0">
              <a:latin typeface="Times New Roman" pitchFamily="18" charset="0"/>
            </a:endParaRPr>
          </a:p>
          <a:p>
            <a:pPr lvl="1" eaLnBrk="1" hangingPunct="1"/>
            <a:endParaRPr lang="en-US" altLang="zh-TW" smtClean="0">
              <a:latin typeface="Times New Roman" pitchFamily="18" charset="0"/>
            </a:endParaRPr>
          </a:p>
          <a:p>
            <a:pPr lvl="1" eaLnBrk="1" hangingPunct="1"/>
            <a:endParaRPr lang="en-US" altLang="zh-TW" smtClean="0">
              <a:latin typeface="Times New Roman" pitchFamily="18" charset="0"/>
            </a:endParaRPr>
          </a:p>
          <a:p>
            <a:pPr lvl="2" eaLnBrk="1" hangingPunct="1">
              <a:buFontTx/>
              <a:buNone/>
            </a:pPr>
            <a:r>
              <a:rPr lang="en-US" altLang="zh-TW" sz="3900">
                <a:latin typeface="Times New Roman" pitchFamily="18" charset="0"/>
              </a:rPr>
              <a:t>b</a:t>
            </a:r>
            <a:r>
              <a:rPr lang="en-US" altLang="zh-TW" sz="3900" baseline="-25000">
                <a:latin typeface="Times New Roman" pitchFamily="18" charset="0"/>
              </a:rPr>
              <a:t>1</a:t>
            </a:r>
            <a:r>
              <a:rPr lang="en-US" altLang="zh-TW" sz="3900">
                <a:latin typeface="Times New Roman" pitchFamily="18" charset="0"/>
              </a:rPr>
              <a:t>(</a:t>
            </a:r>
            <a:r>
              <a:rPr lang="en-US" altLang="zh-TW" sz="3900" b="1">
                <a:latin typeface="Times New Roman" pitchFamily="18" charset="0"/>
              </a:rPr>
              <a:t>v</a:t>
            </a:r>
            <a:r>
              <a:rPr lang="en-US" altLang="zh-TW" sz="3900" baseline="-25000">
                <a:latin typeface="Times New Roman" pitchFamily="18" charset="0"/>
              </a:rPr>
              <a:t>1</a:t>
            </a:r>
            <a:r>
              <a:rPr lang="en-US" altLang="zh-TW" sz="3900">
                <a:latin typeface="Times New Roman" pitchFamily="18" charset="0"/>
              </a:rPr>
              <a:t>)=3/4, b</a:t>
            </a:r>
            <a:r>
              <a:rPr lang="en-US" altLang="zh-TW" sz="3900" baseline="-25000">
                <a:latin typeface="Times New Roman" pitchFamily="18" charset="0"/>
              </a:rPr>
              <a:t>1</a:t>
            </a:r>
            <a:r>
              <a:rPr lang="en-US" altLang="zh-TW" sz="3900">
                <a:latin typeface="Times New Roman" pitchFamily="18" charset="0"/>
              </a:rPr>
              <a:t>(</a:t>
            </a:r>
            <a:r>
              <a:rPr lang="en-US" altLang="zh-TW" sz="3900" b="1">
                <a:latin typeface="Times New Roman" pitchFamily="18" charset="0"/>
              </a:rPr>
              <a:t>v</a:t>
            </a:r>
            <a:r>
              <a:rPr lang="en-US" altLang="zh-TW" sz="3900" baseline="-25000">
                <a:latin typeface="Times New Roman" pitchFamily="18" charset="0"/>
              </a:rPr>
              <a:t>2</a:t>
            </a:r>
            <a:r>
              <a:rPr lang="en-US" altLang="zh-TW" sz="3900">
                <a:latin typeface="Times New Roman" pitchFamily="18" charset="0"/>
              </a:rPr>
              <a:t>)=1/4</a:t>
            </a:r>
          </a:p>
          <a:p>
            <a:pPr lvl="2" eaLnBrk="1" hangingPunct="1">
              <a:buFontTx/>
              <a:buNone/>
            </a:pPr>
            <a:r>
              <a:rPr lang="en-US" altLang="zh-TW" sz="3900">
                <a:latin typeface="Times New Roman" pitchFamily="18" charset="0"/>
              </a:rPr>
              <a:t>b</a:t>
            </a:r>
            <a:r>
              <a:rPr lang="en-US" altLang="zh-TW" sz="3900" baseline="-25000">
                <a:latin typeface="Times New Roman" pitchFamily="18" charset="0"/>
              </a:rPr>
              <a:t>2</a:t>
            </a:r>
            <a:r>
              <a:rPr lang="en-US" altLang="zh-TW" sz="3900">
                <a:latin typeface="Times New Roman" pitchFamily="18" charset="0"/>
              </a:rPr>
              <a:t>(</a:t>
            </a:r>
            <a:r>
              <a:rPr lang="en-US" altLang="zh-TW" sz="3900" b="1">
                <a:latin typeface="Times New Roman" pitchFamily="18" charset="0"/>
              </a:rPr>
              <a:t>v</a:t>
            </a:r>
            <a:r>
              <a:rPr lang="en-US" altLang="zh-TW" sz="3900" baseline="-25000">
                <a:latin typeface="Times New Roman" pitchFamily="18" charset="0"/>
              </a:rPr>
              <a:t>1</a:t>
            </a:r>
            <a:r>
              <a:rPr lang="en-US" altLang="zh-TW" sz="3900">
                <a:latin typeface="Times New Roman" pitchFamily="18" charset="0"/>
              </a:rPr>
              <a:t>)=1/3, b</a:t>
            </a:r>
            <a:r>
              <a:rPr lang="en-US" altLang="zh-TW" sz="3900" baseline="-25000">
                <a:latin typeface="Times New Roman" pitchFamily="18" charset="0"/>
              </a:rPr>
              <a:t>2</a:t>
            </a:r>
            <a:r>
              <a:rPr lang="en-US" altLang="zh-TW" sz="3900">
                <a:latin typeface="Times New Roman" pitchFamily="18" charset="0"/>
              </a:rPr>
              <a:t>(</a:t>
            </a:r>
            <a:r>
              <a:rPr lang="en-US" altLang="zh-TW" sz="3900" b="1">
                <a:latin typeface="Times New Roman" pitchFamily="18" charset="0"/>
              </a:rPr>
              <a:t>v</a:t>
            </a:r>
            <a:r>
              <a:rPr lang="en-US" altLang="zh-TW" sz="3900" baseline="-25000">
                <a:latin typeface="Times New Roman" pitchFamily="18" charset="0"/>
              </a:rPr>
              <a:t>2</a:t>
            </a:r>
            <a:r>
              <a:rPr lang="en-US" altLang="zh-TW" sz="3900">
                <a:latin typeface="Times New Roman" pitchFamily="18" charset="0"/>
              </a:rPr>
              <a:t>)=2/3</a:t>
            </a:r>
          </a:p>
          <a:p>
            <a:pPr lvl="2" eaLnBrk="1" hangingPunct="1">
              <a:buFontTx/>
              <a:buNone/>
            </a:pPr>
            <a:r>
              <a:rPr lang="en-US" altLang="zh-TW" sz="3900">
                <a:latin typeface="Times New Roman" pitchFamily="18" charset="0"/>
              </a:rPr>
              <a:t>b</a:t>
            </a:r>
            <a:r>
              <a:rPr lang="en-US" altLang="zh-TW" sz="3900" baseline="-25000">
                <a:latin typeface="Times New Roman" pitchFamily="18" charset="0"/>
              </a:rPr>
              <a:t>3</a:t>
            </a:r>
            <a:r>
              <a:rPr lang="en-US" altLang="zh-TW" sz="3900">
                <a:latin typeface="Times New Roman" pitchFamily="18" charset="0"/>
              </a:rPr>
              <a:t>(</a:t>
            </a:r>
            <a:r>
              <a:rPr lang="en-US" altLang="zh-TW" sz="3900" b="1">
                <a:latin typeface="Times New Roman" pitchFamily="18" charset="0"/>
              </a:rPr>
              <a:t>v</a:t>
            </a:r>
            <a:r>
              <a:rPr lang="en-US" altLang="zh-TW" sz="3900" baseline="-25000">
                <a:latin typeface="Times New Roman" pitchFamily="18" charset="0"/>
              </a:rPr>
              <a:t>1</a:t>
            </a:r>
            <a:r>
              <a:rPr lang="en-US" altLang="zh-TW" sz="3900">
                <a:latin typeface="Times New Roman" pitchFamily="18" charset="0"/>
              </a:rPr>
              <a:t>)=2/3, b</a:t>
            </a:r>
            <a:r>
              <a:rPr lang="en-US" altLang="zh-TW" sz="3900" baseline="-25000">
                <a:latin typeface="Times New Roman" pitchFamily="18" charset="0"/>
              </a:rPr>
              <a:t>3</a:t>
            </a:r>
            <a:r>
              <a:rPr lang="en-US" altLang="zh-TW" sz="3900">
                <a:latin typeface="Times New Roman" pitchFamily="18" charset="0"/>
              </a:rPr>
              <a:t>(</a:t>
            </a:r>
            <a:r>
              <a:rPr lang="en-US" altLang="zh-TW" sz="3900" b="1">
                <a:latin typeface="Times New Roman" pitchFamily="18" charset="0"/>
              </a:rPr>
              <a:t>v</a:t>
            </a:r>
            <a:r>
              <a:rPr lang="en-US" altLang="zh-TW" sz="3900" baseline="-25000">
                <a:latin typeface="Times New Roman" pitchFamily="18" charset="0"/>
              </a:rPr>
              <a:t>2</a:t>
            </a:r>
            <a:r>
              <a:rPr lang="en-US" altLang="zh-TW" sz="3900">
                <a:latin typeface="Times New Roman" pitchFamily="18" charset="0"/>
              </a:rPr>
              <a:t>)=1/3</a:t>
            </a:r>
            <a:endParaRPr lang="en-US" altLang="zh-TW" smtClean="0">
              <a:latin typeface="Times New Roman" pitchFamily="18" charset="0"/>
            </a:endParaRPr>
          </a:p>
        </p:txBody>
      </p:sp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4114800" y="3201196"/>
            <a:ext cx="10172700" cy="2997995"/>
            <a:chOff x="768" y="1344"/>
            <a:chExt cx="4272" cy="1259"/>
          </a:xfrm>
        </p:grpSpPr>
        <p:sp>
          <p:nvSpPr>
            <p:cNvPr id="55307" name="Line 5"/>
            <p:cNvSpPr>
              <a:spLocks noChangeShapeType="1"/>
            </p:cNvSpPr>
            <p:nvPr/>
          </p:nvSpPr>
          <p:spPr bwMode="auto">
            <a:xfrm flipV="1">
              <a:off x="1089" y="1344"/>
              <a:ext cx="0" cy="1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55308" name="AutoShape 6"/>
            <p:cNvSpPr>
              <a:spLocks noChangeArrowheads="1"/>
            </p:cNvSpPr>
            <p:nvPr/>
          </p:nvSpPr>
          <p:spPr bwMode="auto">
            <a:xfrm>
              <a:off x="1248" y="2448"/>
              <a:ext cx="146" cy="155"/>
            </a:xfrm>
            <a:prstGeom prst="can">
              <a:avLst>
                <a:gd name="adj" fmla="val 26541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O</a:t>
              </a:r>
              <a:r>
                <a:rPr lang="en-US" altLang="zh-TW" sz="1800" baseline="-25000"/>
                <a:t>1</a:t>
              </a:r>
            </a:p>
          </p:txBody>
        </p:sp>
        <p:sp>
          <p:nvSpPr>
            <p:cNvPr id="55309" name="Line 7"/>
            <p:cNvSpPr>
              <a:spLocks noChangeShapeType="1"/>
            </p:cNvSpPr>
            <p:nvPr/>
          </p:nvSpPr>
          <p:spPr bwMode="auto">
            <a:xfrm>
              <a:off x="972" y="2351"/>
              <a:ext cx="40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55310" name="Text Box 8"/>
            <p:cNvSpPr txBox="1">
              <a:spLocks noChangeArrowheads="1"/>
            </p:cNvSpPr>
            <p:nvPr/>
          </p:nvSpPr>
          <p:spPr bwMode="auto">
            <a:xfrm>
              <a:off x="768" y="1442"/>
              <a:ext cx="304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800"/>
                <a:t>State</a:t>
              </a:r>
            </a:p>
          </p:txBody>
        </p:sp>
        <p:sp>
          <p:nvSpPr>
            <p:cNvPr id="55311" name="AutoShape 9"/>
            <p:cNvSpPr>
              <a:spLocks noChangeArrowheads="1"/>
            </p:cNvSpPr>
            <p:nvPr/>
          </p:nvSpPr>
          <p:spPr bwMode="auto">
            <a:xfrm>
              <a:off x="1584" y="2448"/>
              <a:ext cx="146" cy="155"/>
            </a:xfrm>
            <a:prstGeom prst="can">
              <a:avLst>
                <a:gd name="adj" fmla="val 26541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O</a:t>
              </a:r>
              <a:r>
                <a:rPr lang="en-US" altLang="zh-TW" sz="1800" baseline="-25000"/>
                <a:t>2</a:t>
              </a:r>
            </a:p>
          </p:txBody>
        </p:sp>
        <p:sp>
          <p:nvSpPr>
            <p:cNvPr id="55312" name="AutoShape 10"/>
            <p:cNvSpPr>
              <a:spLocks noChangeArrowheads="1"/>
            </p:cNvSpPr>
            <p:nvPr/>
          </p:nvSpPr>
          <p:spPr bwMode="auto">
            <a:xfrm>
              <a:off x="1920" y="2448"/>
              <a:ext cx="146" cy="155"/>
            </a:xfrm>
            <a:prstGeom prst="can">
              <a:avLst>
                <a:gd name="adj" fmla="val 26541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O</a:t>
              </a:r>
              <a:r>
                <a:rPr lang="en-US" altLang="zh-TW" sz="1800" baseline="-25000"/>
                <a:t>3</a:t>
              </a:r>
            </a:p>
          </p:txBody>
        </p:sp>
        <p:sp>
          <p:nvSpPr>
            <p:cNvPr id="55313" name="Text Box 11"/>
            <p:cNvSpPr txBox="1">
              <a:spLocks noChangeArrowheads="1"/>
            </p:cNvSpPr>
            <p:nvPr/>
          </p:nvSpPr>
          <p:spPr bwMode="auto">
            <a:xfrm>
              <a:off x="1104" y="2304"/>
              <a:ext cx="3392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100"/>
                <a:t>    1         2          3         4        5        6         7         8         9        10</a:t>
              </a:r>
            </a:p>
          </p:txBody>
        </p:sp>
        <p:sp>
          <p:nvSpPr>
            <p:cNvPr id="55314" name="AutoShape 12"/>
            <p:cNvSpPr>
              <a:spLocks noChangeArrowheads="1"/>
            </p:cNvSpPr>
            <p:nvPr/>
          </p:nvSpPr>
          <p:spPr bwMode="auto">
            <a:xfrm>
              <a:off x="2252" y="2448"/>
              <a:ext cx="146" cy="155"/>
            </a:xfrm>
            <a:prstGeom prst="can">
              <a:avLst>
                <a:gd name="adj" fmla="val 26541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O</a:t>
              </a:r>
              <a:r>
                <a:rPr lang="en-US" altLang="zh-TW" sz="1800" baseline="-25000"/>
                <a:t>4</a:t>
              </a:r>
            </a:p>
          </p:txBody>
        </p:sp>
        <p:sp>
          <p:nvSpPr>
            <p:cNvPr id="55315" name="Oval 13"/>
            <p:cNvSpPr>
              <a:spLocks noChangeArrowheads="1"/>
            </p:cNvSpPr>
            <p:nvPr/>
          </p:nvSpPr>
          <p:spPr bwMode="auto">
            <a:xfrm>
              <a:off x="4272" y="1746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s</a:t>
              </a:r>
              <a:r>
                <a:rPr lang="en-US" altLang="zh-TW" sz="1800" baseline="-25000"/>
                <a:t>2</a:t>
              </a:r>
            </a:p>
          </p:txBody>
        </p:sp>
        <p:sp>
          <p:nvSpPr>
            <p:cNvPr id="55316" name="Oval 14"/>
            <p:cNvSpPr>
              <a:spLocks noChangeArrowheads="1"/>
            </p:cNvSpPr>
            <p:nvPr/>
          </p:nvSpPr>
          <p:spPr bwMode="auto">
            <a:xfrm>
              <a:off x="4272" y="1488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s</a:t>
              </a:r>
              <a:r>
                <a:rPr lang="en-US" altLang="zh-TW" sz="1800" baseline="-25000"/>
                <a:t>3</a:t>
              </a:r>
            </a:p>
          </p:txBody>
        </p:sp>
        <p:sp>
          <p:nvSpPr>
            <p:cNvPr id="55317" name="Oval 15"/>
            <p:cNvSpPr>
              <a:spLocks noChangeArrowheads="1"/>
            </p:cNvSpPr>
            <p:nvPr/>
          </p:nvSpPr>
          <p:spPr bwMode="auto">
            <a:xfrm>
              <a:off x="4272" y="2004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s</a:t>
              </a:r>
              <a:r>
                <a:rPr lang="en-US" altLang="zh-TW" sz="1800" baseline="-25000"/>
                <a:t>1</a:t>
              </a:r>
            </a:p>
          </p:txBody>
        </p:sp>
        <p:sp>
          <p:nvSpPr>
            <p:cNvPr id="55318" name="Oval 16"/>
            <p:cNvSpPr>
              <a:spLocks noChangeArrowheads="1"/>
            </p:cNvSpPr>
            <p:nvPr/>
          </p:nvSpPr>
          <p:spPr bwMode="auto">
            <a:xfrm>
              <a:off x="2592" y="1746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s</a:t>
              </a:r>
              <a:r>
                <a:rPr lang="en-US" altLang="zh-TW" sz="1800" baseline="-25000"/>
                <a:t>2</a:t>
              </a:r>
            </a:p>
          </p:txBody>
        </p:sp>
        <p:sp>
          <p:nvSpPr>
            <p:cNvPr id="55319" name="Oval 17"/>
            <p:cNvSpPr>
              <a:spLocks noChangeArrowheads="1"/>
            </p:cNvSpPr>
            <p:nvPr/>
          </p:nvSpPr>
          <p:spPr bwMode="auto">
            <a:xfrm>
              <a:off x="2592" y="1488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s</a:t>
              </a:r>
              <a:r>
                <a:rPr lang="en-US" altLang="zh-TW" sz="1800" baseline="-25000"/>
                <a:t>3</a:t>
              </a:r>
            </a:p>
          </p:txBody>
        </p:sp>
        <p:sp>
          <p:nvSpPr>
            <p:cNvPr id="55320" name="Oval 18"/>
            <p:cNvSpPr>
              <a:spLocks noChangeArrowheads="1"/>
            </p:cNvSpPr>
            <p:nvPr/>
          </p:nvSpPr>
          <p:spPr bwMode="auto">
            <a:xfrm>
              <a:off x="2592" y="2004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s</a:t>
              </a:r>
              <a:r>
                <a:rPr lang="en-US" altLang="zh-TW" sz="1800" baseline="-25000"/>
                <a:t>1</a:t>
              </a:r>
            </a:p>
          </p:txBody>
        </p:sp>
        <p:sp>
          <p:nvSpPr>
            <p:cNvPr id="55321" name="Line 19"/>
            <p:cNvSpPr>
              <a:spLocks noChangeShapeType="1"/>
            </p:cNvSpPr>
            <p:nvPr/>
          </p:nvSpPr>
          <p:spPr bwMode="auto">
            <a:xfrm>
              <a:off x="2726" y="206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55322" name="Line 20"/>
            <p:cNvSpPr>
              <a:spLocks noChangeShapeType="1"/>
            </p:cNvSpPr>
            <p:nvPr/>
          </p:nvSpPr>
          <p:spPr bwMode="auto">
            <a:xfrm flipV="1">
              <a:off x="2726" y="182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55323" name="Line 21"/>
            <p:cNvSpPr>
              <a:spLocks noChangeShapeType="1"/>
            </p:cNvSpPr>
            <p:nvPr/>
          </p:nvSpPr>
          <p:spPr bwMode="auto">
            <a:xfrm>
              <a:off x="2726" y="1822"/>
              <a:ext cx="19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55324" name="Line 22"/>
            <p:cNvSpPr>
              <a:spLocks noChangeShapeType="1"/>
            </p:cNvSpPr>
            <p:nvPr/>
          </p:nvSpPr>
          <p:spPr bwMode="auto">
            <a:xfrm flipV="1">
              <a:off x="2726" y="158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55325" name="Line 23"/>
            <p:cNvSpPr>
              <a:spLocks noChangeShapeType="1"/>
            </p:cNvSpPr>
            <p:nvPr/>
          </p:nvSpPr>
          <p:spPr bwMode="auto">
            <a:xfrm>
              <a:off x="2731" y="15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55326" name="Oval 24"/>
            <p:cNvSpPr>
              <a:spLocks noChangeArrowheads="1"/>
            </p:cNvSpPr>
            <p:nvPr/>
          </p:nvSpPr>
          <p:spPr bwMode="auto">
            <a:xfrm>
              <a:off x="1584" y="1746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s</a:t>
              </a:r>
              <a:r>
                <a:rPr lang="en-US" altLang="zh-TW" sz="1800" baseline="-25000"/>
                <a:t>2</a:t>
              </a:r>
            </a:p>
          </p:txBody>
        </p:sp>
        <p:sp>
          <p:nvSpPr>
            <p:cNvPr id="55327" name="Oval 25"/>
            <p:cNvSpPr>
              <a:spLocks noChangeArrowheads="1"/>
            </p:cNvSpPr>
            <p:nvPr/>
          </p:nvSpPr>
          <p:spPr bwMode="auto">
            <a:xfrm>
              <a:off x="1584" y="1488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s</a:t>
              </a:r>
              <a:r>
                <a:rPr lang="en-US" altLang="zh-TW" sz="1800" baseline="-25000"/>
                <a:t>3</a:t>
              </a:r>
            </a:p>
          </p:txBody>
        </p:sp>
        <p:sp>
          <p:nvSpPr>
            <p:cNvPr id="55328" name="Oval 26"/>
            <p:cNvSpPr>
              <a:spLocks noChangeArrowheads="1"/>
            </p:cNvSpPr>
            <p:nvPr/>
          </p:nvSpPr>
          <p:spPr bwMode="auto">
            <a:xfrm>
              <a:off x="1584" y="2004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s</a:t>
              </a:r>
              <a:r>
                <a:rPr lang="en-US" altLang="zh-TW" sz="1800" baseline="-25000"/>
                <a:t>1</a:t>
              </a:r>
            </a:p>
          </p:txBody>
        </p:sp>
        <p:sp>
          <p:nvSpPr>
            <p:cNvPr id="55329" name="Line 27"/>
            <p:cNvSpPr>
              <a:spLocks noChangeShapeType="1"/>
            </p:cNvSpPr>
            <p:nvPr/>
          </p:nvSpPr>
          <p:spPr bwMode="auto">
            <a:xfrm>
              <a:off x="1718" y="2062"/>
              <a:ext cx="19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55330" name="Line 28"/>
            <p:cNvSpPr>
              <a:spLocks noChangeShapeType="1"/>
            </p:cNvSpPr>
            <p:nvPr/>
          </p:nvSpPr>
          <p:spPr bwMode="auto">
            <a:xfrm flipV="1">
              <a:off x="1718" y="182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55331" name="Line 29"/>
            <p:cNvSpPr>
              <a:spLocks noChangeShapeType="1"/>
            </p:cNvSpPr>
            <p:nvPr/>
          </p:nvSpPr>
          <p:spPr bwMode="auto">
            <a:xfrm>
              <a:off x="1718" y="182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55332" name="Line 30"/>
            <p:cNvSpPr>
              <a:spLocks noChangeShapeType="1"/>
            </p:cNvSpPr>
            <p:nvPr/>
          </p:nvSpPr>
          <p:spPr bwMode="auto">
            <a:xfrm flipV="1">
              <a:off x="1718" y="158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55333" name="Line 31"/>
            <p:cNvSpPr>
              <a:spLocks noChangeShapeType="1"/>
            </p:cNvSpPr>
            <p:nvPr/>
          </p:nvSpPr>
          <p:spPr bwMode="auto">
            <a:xfrm>
              <a:off x="1723" y="15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55334" name="Oval 32"/>
            <p:cNvSpPr>
              <a:spLocks noChangeArrowheads="1"/>
            </p:cNvSpPr>
            <p:nvPr/>
          </p:nvSpPr>
          <p:spPr bwMode="auto">
            <a:xfrm>
              <a:off x="1920" y="1746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s</a:t>
              </a:r>
              <a:r>
                <a:rPr lang="en-US" altLang="zh-TW" sz="1800" baseline="-25000"/>
                <a:t>2</a:t>
              </a:r>
            </a:p>
          </p:txBody>
        </p:sp>
        <p:sp>
          <p:nvSpPr>
            <p:cNvPr id="55335" name="Oval 33"/>
            <p:cNvSpPr>
              <a:spLocks noChangeArrowheads="1"/>
            </p:cNvSpPr>
            <p:nvPr/>
          </p:nvSpPr>
          <p:spPr bwMode="auto">
            <a:xfrm>
              <a:off x="1920" y="1488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s</a:t>
              </a:r>
              <a:r>
                <a:rPr lang="en-US" altLang="zh-TW" sz="1800" baseline="-25000"/>
                <a:t>3</a:t>
              </a:r>
            </a:p>
          </p:txBody>
        </p:sp>
        <p:sp>
          <p:nvSpPr>
            <p:cNvPr id="55336" name="Oval 34"/>
            <p:cNvSpPr>
              <a:spLocks noChangeArrowheads="1"/>
            </p:cNvSpPr>
            <p:nvPr/>
          </p:nvSpPr>
          <p:spPr bwMode="auto">
            <a:xfrm>
              <a:off x="1920" y="2004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s</a:t>
              </a:r>
              <a:r>
                <a:rPr lang="en-US" altLang="zh-TW" sz="1800" baseline="-25000"/>
                <a:t>1</a:t>
              </a:r>
            </a:p>
          </p:txBody>
        </p:sp>
        <p:sp>
          <p:nvSpPr>
            <p:cNvPr id="55337" name="Line 35"/>
            <p:cNvSpPr>
              <a:spLocks noChangeShapeType="1"/>
            </p:cNvSpPr>
            <p:nvPr/>
          </p:nvSpPr>
          <p:spPr bwMode="auto">
            <a:xfrm>
              <a:off x="2054" y="2062"/>
              <a:ext cx="19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55338" name="Line 36"/>
            <p:cNvSpPr>
              <a:spLocks noChangeShapeType="1"/>
            </p:cNvSpPr>
            <p:nvPr/>
          </p:nvSpPr>
          <p:spPr bwMode="auto">
            <a:xfrm flipV="1">
              <a:off x="2054" y="182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55339" name="Line 37"/>
            <p:cNvSpPr>
              <a:spLocks noChangeShapeType="1"/>
            </p:cNvSpPr>
            <p:nvPr/>
          </p:nvSpPr>
          <p:spPr bwMode="auto">
            <a:xfrm>
              <a:off x="2054" y="182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55340" name="Line 38"/>
            <p:cNvSpPr>
              <a:spLocks noChangeShapeType="1"/>
            </p:cNvSpPr>
            <p:nvPr/>
          </p:nvSpPr>
          <p:spPr bwMode="auto">
            <a:xfrm flipV="1">
              <a:off x="2054" y="158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55341" name="Line 39"/>
            <p:cNvSpPr>
              <a:spLocks noChangeShapeType="1"/>
            </p:cNvSpPr>
            <p:nvPr/>
          </p:nvSpPr>
          <p:spPr bwMode="auto">
            <a:xfrm>
              <a:off x="2059" y="15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55342" name="Oval 40"/>
            <p:cNvSpPr>
              <a:spLocks noChangeArrowheads="1"/>
            </p:cNvSpPr>
            <p:nvPr/>
          </p:nvSpPr>
          <p:spPr bwMode="auto">
            <a:xfrm>
              <a:off x="2256" y="1746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s</a:t>
              </a:r>
              <a:r>
                <a:rPr lang="en-US" altLang="zh-TW" sz="1800" baseline="-25000"/>
                <a:t>2</a:t>
              </a:r>
            </a:p>
          </p:txBody>
        </p:sp>
        <p:sp>
          <p:nvSpPr>
            <p:cNvPr id="55343" name="Oval 41"/>
            <p:cNvSpPr>
              <a:spLocks noChangeArrowheads="1"/>
            </p:cNvSpPr>
            <p:nvPr/>
          </p:nvSpPr>
          <p:spPr bwMode="auto">
            <a:xfrm>
              <a:off x="2256" y="1488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s</a:t>
              </a:r>
              <a:r>
                <a:rPr lang="en-US" altLang="zh-TW" sz="1800" baseline="-25000"/>
                <a:t>3</a:t>
              </a:r>
            </a:p>
          </p:txBody>
        </p:sp>
        <p:sp>
          <p:nvSpPr>
            <p:cNvPr id="55344" name="Oval 42"/>
            <p:cNvSpPr>
              <a:spLocks noChangeArrowheads="1"/>
            </p:cNvSpPr>
            <p:nvPr/>
          </p:nvSpPr>
          <p:spPr bwMode="auto">
            <a:xfrm>
              <a:off x="2256" y="2004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s</a:t>
              </a:r>
              <a:r>
                <a:rPr lang="en-US" altLang="zh-TW" sz="1800" baseline="-25000"/>
                <a:t>1</a:t>
              </a:r>
            </a:p>
          </p:txBody>
        </p:sp>
        <p:sp>
          <p:nvSpPr>
            <p:cNvPr id="55345" name="Line 43"/>
            <p:cNvSpPr>
              <a:spLocks noChangeShapeType="1"/>
            </p:cNvSpPr>
            <p:nvPr/>
          </p:nvSpPr>
          <p:spPr bwMode="auto">
            <a:xfrm>
              <a:off x="2390" y="206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55346" name="Line 44"/>
            <p:cNvSpPr>
              <a:spLocks noChangeShapeType="1"/>
            </p:cNvSpPr>
            <p:nvPr/>
          </p:nvSpPr>
          <p:spPr bwMode="auto">
            <a:xfrm flipV="1">
              <a:off x="2390" y="1822"/>
              <a:ext cx="192" cy="24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55347" name="Line 45"/>
            <p:cNvSpPr>
              <a:spLocks noChangeShapeType="1"/>
            </p:cNvSpPr>
            <p:nvPr/>
          </p:nvSpPr>
          <p:spPr bwMode="auto">
            <a:xfrm>
              <a:off x="2390" y="182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55348" name="Line 46"/>
            <p:cNvSpPr>
              <a:spLocks noChangeShapeType="1"/>
            </p:cNvSpPr>
            <p:nvPr/>
          </p:nvSpPr>
          <p:spPr bwMode="auto">
            <a:xfrm flipV="1">
              <a:off x="2390" y="158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55349" name="Line 47"/>
            <p:cNvSpPr>
              <a:spLocks noChangeShapeType="1"/>
            </p:cNvSpPr>
            <p:nvPr/>
          </p:nvSpPr>
          <p:spPr bwMode="auto">
            <a:xfrm>
              <a:off x="2395" y="15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55350" name="Oval 48"/>
            <p:cNvSpPr>
              <a:spLocks noChangeArrowheads="1"/>
            </p:cNvSpPr>
            <p:nvPr/>
          </p:nvSpPr>
          <p:spPr bwMode="auto">
            <a:xfrm>
              <a:off x="1248" y="1746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s</a:t>
              </a:r>
              <a:r>
                <a:rPr lang="en-US" altLang="zh-TW" sz="1800" baseline="-25000"/>
                <a:t>2</a:t>
              </a:r>
            </a:p>
          </p:txBody>
        </p:sp>
        <p:sp>
          <p:nvSpPr>
            <p:cNvPr id="55351" name="Oval 49"/>
            <p:cNvSpPr>
              <a:spLocks noChangeArrowheads="1"/>
            </p:cNvSpPr>
            <p:nvPr/>
          </p:nvSpPr>
          <p:spPr bwMode="auto">
            <a:xfrm>
              <a:off x="1248" y="1488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s</a:t>
              </a:r>
              <a:r>
                <a:rPr lang="en-US" altLang="zh-TW" sz="1800" baseline="-25000"/>
                <a:t>3</a:t>
              </a:r>
            </a:p>
          </p:txBody>
        </p:sp>
        <p:sp>
          <p:nvSpPr>
            <p:cNvPr id="55352" name="Oval 50"/>
            <p:cNvSpPr>
              <a:spLocks noChangeArrowheads="1"/>
            </p:cNvSpPr>
            <p:nvPr/>
          </p:nvSpPr>
          <p:spPr bwMode="auto">
            <a:xfrm>
              <a:off x="1248" y="2004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s</a:t>
              </a:r>
              <a:r>
                <a:rPr lang="en-US" altLang="zh-TW" sz="1800" baseline="-25000"/>
                <a:t>1</a:t>
              </a:r>
            </a:p>
          </p:txBody>
        </p:sp>
        <p:sp>
          <p:nvSpPr>
            <p:cNvPr id="55353" name="Line 51"/>
            <p:cNvSpPr>
              <a:spLocks noChangeShapeType="1"/>
            </p:cNvSpPr>
            <p:nvPr/>
          </p:nvSpPr>
          <p:spPr bwMode="auto">
            <a:xfrm>
              <a:off x="1382" y="2062"/>
              <a:ext cx="19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55354" name="Line 52"/>
            <p:cNvSpPr>
              <a:spLocks noChangeShapeType="1"/>
            </p:cNvSpPr>
            <p:nvPr/>
          </p:nvSpPr>
          <p:spPr bwMode="auto">
            <a:xfrm flipV="1">
              <a:off x="1382" y="182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55355" name="Line 53"/>
            <p:cNvSpPr>
              <a:spLocks noChangeShapeType="1"/>
            </p:cNvSpPr>
            <p:nvPr/>
          </p:nvSpPr>
          <p:spPr bwMode="auto">
            <a:xfrm>
              <a:off x="1382" y="182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55356" name="Line 54"/>
            <p:cNvSpPr>
              <a:spLocks noChangeShapeType="1"/>
            </p:cNvSpPr>
            <p:nvPr/>
          </p:nvSpPr>
          <p:spPr bwMode="auto">
            <a:xfrm flipV="1">
              <a:off x="1382" y="158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55357" name="Line 55"/>
            <p:cNvSpPr>
              <a:spLocks noChangeShapeType="1"/>
            </p:cNvSpPr>
            <p:nvPr/>
          </p:nvSpPr>
          <p:spPr bwMode="auto">
            <a:xfrm>
              <a:off x="1387" y="15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55358" name="Oval 56"/>
            <p:cNvSpPr>
              <a:spLocks noChangeArrowheads="1"/>
            </p:cNvSpPr>
            <p:nvPr/>
          </p:nvSpPr>
          <p:spPr bwMode="auto">
            <a:xfrm>
              <a:off x="2928" y="1746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s</a:t>
              </a:r>
              <a:r>
                <a:rPr lang="en-US" altLang="zh-TW" sz="1800" baseline="-25000"/>
                <a:t>2</a:t>
              </a:r>
            </a:p>
          </p:txBody>
        </p:sp>
        <p:sp>
          <p:nvSpPr>
            <p:cNvPr id="55359" name="Oval 57"/>
            <p:cNvSpPr>
              <a:spLocks noChangeArrowheads="1"/>
            </p:cNvSpPr>
            <p:nvPr/>
          </p:nvSpPr>
          <p:spPr bwMode="auto">
            <a:xfrm>
              <a:off x="2928" y="1488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s</a:t>
              </a:r>
              <a:r>
                <a:rPr lang="en-US" altLang="zh-TW" sz="1800" baseline="-25000"/>
                <a:t>3</a:t>
              </a:r>
            </a:p>
          </p:txBody>
        </p:sp>
        <p:sp>
          <p:nvSpPr>
            <p:cNvPr id="55360" name="Oval 58"/>
            <p:cNvSpPr>
              <a:spLocks noChangeArrowheads="1"/>
            </p:cNvSpPr>
            <p:nvPr/>
          </p:nvSpPr>
          <p:spPr bwMode="auto">
            <a:xfrm>
              <a:off x="2928" y="2004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s</a:t>
              </a:r>
              <a:r>
                <a:rPr lang="en-US" altLang="zh-TW" sz="1800" baseline="-25000"/>
                <a:t>1</a:t>
              </a:r>
            </a:p>
          </p:txBody>
        </p:sp>
        <p:sp>
          <p:nvSpPr>
            <p:cNvPr id="55361" name="Line 59"/>
            <p:cNvSpPr>
              <a:spLocks noChangeShapeType="1"/>
            </p:cNvSpPr>
            <p:nvPr/>
          </p:nvSpPr>
          <p:spPr bwMode="auto">
            <a:xfrm>
              <a:off x="3062" y="206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55362" name="Line 60"/>
            <p:cNvSpPr>
              <a:spLocks noChangeShapeType="1"/>
            </p:cNvSpPr>
            <p:nvPr/>
          </p:nvSpPr>
          <p:spPr bwMode="auto">
            <a:xfrm flipV="1">
              <a:off x="3062" y="182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55363" name="Line 61"/>
            <p:cNvSpPr>
              <a:spLocks noChangeShapeType="1"/>
            </p:cNvSpPr>
            <p:nvPr/>
          </p:nvSpPr>
          <p:spPr bwMode="auto">
            <a:xfrm>
              <a:off x="3062" y="1822"/>
              <a:ext cx="19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55364" name="Line 62"/>
            <p:cNvSpPr>
              <a:spLocks noChangeShapeType="1"/>
            </p:cNvSpPr>
            <p:nvPr/>
          </p:nvSpPr>
          <p:spPr bwMode="auto">
            <a:xfrm flipV="1">
              <a:off x="3062" y="158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55365" name="Line 63"/>
            <p:cNvSpPr>
              <a:spLocks noChangeShapeType="1"/>
            </p:cNvSpPr>
            <p:nvPr/>
          </p:nvSpPr>
          <p:spPr bwMode="auto">
            <a:xfrm>
              <a:off x="3067" y="15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55366" name="Oval 64"/>
            <p:cNvSpPr>
              <a:spLocks noChangeArrowheads="1"/>
            </p:cNvSpPr>
            <p:nvPr/>
          </p:nvSpPr>
          <p:spPr bwMode="auto">
            <a:xfrm>
              <a:off x="3264" y="1746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s</a:t>
              </a:r>
              <a:r>
                <a:rPr lang="en-US" altLang="zh-TW" sz="1800" baseline="-25000"/>
                <a:t>2</a:t>
              </a:r>
            </a:p>
          </p:txBody>
        </p:sp>
        <p:sp>
          <p:nvSpPr>
            <p:cNvPr id="55367" name="Oval 65"/>
            <p:cNvSpPr>
              <a:spLocks noChangeArrowheads="1"/>
            </p:cNvSpPr>
            <p:nvPr/>
          </p:nvSpPr>
          <p:spPr bwMode="auto">
            <a:xfrm>
              <a:off x="3264" y="1488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s</a:t>
              </a:r>
              <a:r>
                <a:rPr lang="en-US" altLang="zh-TW" sz="1800" baseline="-25000"/>
                <a:t>3</a:t>
              </a:r>
            </a:p>
          </p:txBody>
        </p:sp>
        <p:sp>
          <p:nvSpPr>
            <p:cNvPr id="55368" name="Oval 66"/>
            <p:cNvSpPr>
              <a:spLocks noChangeArrowheads="1"/>
            </p:cNvSpPr>
            <p:nvPr/>
          </p:nvSpPr>
          <p:spPr bwMode="auto">
            <a:xfrm>
              <a:off x="3264" y="2004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s</a:t>
              </a:r>
              <a:r>
                <a:rPr lang="en-US" altLang="zh-TW" sz="1800" baseline="-25000"/>
                <a:t>1</a:t>
              </a:r>
            </a:p>
          </p:txBody>
        </p:sp>
        <p:sp>
          <p:nvSpPr>
            <p:cNvPr id="55369" name="Line 67"/>
            <p:cNvSpPr>
              <a:spLocks noChangeShapeType="1"/>
            </p:cNvSpPr>
            <p:nvPr/>
          </p:nvSpPr>
          <p:spPr bwMode="auto">
            <a:xfrm>
              <a:off x="3398" y="206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55370" name="Line 68"/>
            <p:cNvSpPr>
              <a:spLocks noChangeShapeType="1"/>
            </p:cNvSpPr>
            <p:nvPr/>
          </p:nvSpPr>
          <p:spPr bwMode="auto">
            <a:xfrm flipV="1">
              <a:off x="3398" y="182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55371" name="Line 69"/>
            <p:cNvSpPr>
              <a:spLocks noChangeShapeType="1"/>
            </p:cNvSpPr>
            <p:nvPr/>
          </p:nvSpPr>
          <p:spPr bwMode="auto">
            <a:xfrm>
              <a:off x="3398" y="1822"/>
              <a:ext cx="19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55372" name="Line 70"/>
            <p:cNvSpPr>
              <a:spLocks noChangeShapeType="1"/>
            </p:cNvSpPr>
            <p:nvPr/>
          </p:nvSpPr>
          <p:spPr bwMode="auto">
            <a:xfrm flipV="1">
              <a:off x="3398" y="1582"/>
              <a:ext cx="192" cy="24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55373" name="Line 71"/>
            <p:cNvSpPr>
              <a:spLocks noChangeShapeType="1"/>
            </p:cNvSpPr>
            <p:nvPr/>
          </p:nvSpPr>
          <p:spPr bwMode="auto">
            <a:xfrm>
              <a:off x="3403" y="15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55374" name="Oval 72"/>
            <p:cNvSpPr>
              <a:spLocks noChangeArrowheads="1"/>
            </p:cNvSpPr>
            <p:nvPr/>
          </p:nvSpPr>
          <p:spPr bwMode="auto">
            <a:xfrm>
              <a:off x="3600" y="1746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s</a:t>
              </a:r>
              <a:r>
                <a:rPr lang="en-US" altLang="zh-TW" sz="1800" baseline="-25000"/>
                <a:t>2</a:t>
              </a:r>
            </a:p>
          </p:txBody>
        </p:sp>
        <p:sp>
          <p:nvSpPr>
            <p:cNvPr id="55375" name="Oval 73"/>
            <p:cNvSpPr>
              <a:spLocks noChangeArrowheads="1"/>
            </p:cNvSpPr>
            <p:nvPr/>
          </p:nvSpPr>
          <p:spPr bwMode="auto">
            <a:xfrm>
              <a:off x="3600" y="1488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s</a:t>
              </a:r>
              <a:r>
                <a:rPr lang="en-US" altLang="zh-TW" sz="1800" baseline="-25000"/>
                <a:t>3</a:t>
              </a:r>
            </a:p>
          </p:txBody>
        </p:sp>
        <p:sp>
          <p:nvSpPr>
            <p:cNvPr id="55376" name="Oval 74"/>
            <p:cNvSpPr>
              <a:spLocks noChangeArrowheads="1"/>
            </p:cNvSpPr>
            <p:nvPr/>
          </p:nvSpPr>
          <p:spPr bwMode="auto">
            <a:xfrm>
              <a:off x="3600" y="2004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s</a:t>
              </a:r>
              <a:r>
                <a:rPr lang="en-US" altLang="zh-TW" sz="1800" baseline="-25000"/>
                <a:t>1</a:t>
              </a:r>
            </a:p>
          </p:txBody>
        </p:sp>
        <p:sp>
          <p:nvSpPr>
            <p:cNvPr id="55377" name="Line 75"/>
            <p:cNvSpPr>
              <a:spLocks noChangeShapeType="1"/>
            </p:cNvSpPr>
            <p:nvPr/>
          </p:nvSpPr>
          <p:spPr bwMode="auto">
            <a:xfrm>
              <a:off x="3734" y="206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55378" name="Line 76"/>
            <p:cNvSpPr>
              <a:spLocks noChangeShapeType="1"/>
            </p:cNvSpPr>
            <p:nvPr/>
          </p:nvSpPr>
          <p:spPr bwMode="auto">
            <a:xfrm flipV="1">
              <a:off x="3734" y="182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55379" name="Line 77"/>
            <p:cNvSpPr>
              <a:spLocks noChangeShapeType="1"/>
            </p:cNvSpPr>
            <p:nvPr/>
          </p:nvSpPr>
          <p:spPr bwMode="auto">
            <a:xfrm>
              <a:off x="3734" y="182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55380" name="Line 78"/>
            <p:cNvSpPr>
              <a:spLocks noChangeShapeType="1"/>
            </p:cNvSpPr>
            <p:nvPr/>
          </p:nvSpPr>
          <p:spPr bwMode="auto">
            <a:xfrm flipV="1">
              <a:off x="3734" y="1582"/>
              <a:ext cx="192" cy="24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55381" name="Line 79"/>
            <p:cNvSpPr>
              <a:spLocks noChangeShapeType="1"/>
            </p:cNvSpPr>
            <p:nvPr/>
          </p:nvSpPr>
          <p:spPr bwMode="auto">
            <a:xfrm>
              <a:off x="3739" y="1560"/>
              <a:ext cx="19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55382" name="Oval 80"/>
            <p:cNvSpPr>
              <a:spLocks noChangeArrowheads="1"/>
            </p:cNvSpPr>
            <p:nvPr/>
          </p:nvSpPr>
          <p:spPr bwMode="auto">
            <a:xfrm>
              <a:off x="3936" y="1746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s</a:t>
              </a:r>
              <a:r>
                <a:rPr lang="en-US" altLang="zh-TW" sz="1800" baseline="-25000"/>
                <a:t>2</a:t>
              </a:r>
            </a:p>
          </p:txBody>
        </p:sp>
        <p:sp>
          <p:nvSpPr>
            <p:cNvPr id="55383" name="Oval 81"/>
            <p:cNvSpPr>
              <a:spLocks noChangeArrowheads="1"/>
            </p:cNvSpPr>
            <p:nvPr/>
          </p:nvSpPr>
          <p:spPr bwMode="auto">
            <a:xfrm>
              <a:off x="3936" y="1488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s</a:t>
              </a:r>
              <a:r>
                <a:rPr lang="en-US" altLang="zh-TW" sz="1800" baseline="-25000"/>
                <a:t>3</a:t>
              </a:r>
            </a:p>
          </p:txBody>
        </p:sp>
        <p:sp>
          <p:nvSpPr>
            <p:cNvPr id="55384" name="Oval 82"/>
            <p:cNvSpPr>
              <a:spLocks noChangeArrowheads="1"/>
            </p:cNvSpPr>
            <p:nvPr/>
          </p:nvSpPr>
          <p:spPr bwMode="auto">
            <a:xfrm>
              <a:off x="3936" y="2004"/>
              <a:ext cx="146" cy="129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s</a:t>
              </a:r>
              <a:r>
                <a:rPr lang="en-US" altLang="zh-TW" sz="1800" baseline="-25000"/>
                <a:t>1</a:t>
              </a:r>
            </a:p>
          </p:txBody>
        </p:sp>
        <p:sp>
          <p:nvSpPr>
            <p:cNvPr id="55385" name="Line 83"/>
            <p:cNvSpPr>
              <a:spLocks noChangeShapeType="1"/>
            </p:cNvSpPr>
            <p:nvPr/>
          </p:nvSpPr>
          <p:spPr bwMode="auto">
            <a:xfrm>
              <a:off x="4070" y="206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55386" name="Line 84"/>
            <p:cNvSpPr>
              <a:spLocks noChangeShapeType="1"/>
            </p:cNvSpPr>
            <p:nvPr/>
          </p:nvSpPr>
          <p:spPr bwMode="auto">
            <a:xfrm flipV="1">
              <a:off x="4070" y="182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55387" name="Line 85"/>
            <p:cNvSpPr>
              <a:spLocks noChangeShapeType="1"/>
            </p:cNvSpPr>
            <p:nvPr/>
          </p:nvSpPr>
          <p:spPr bwMode="auto">
            <a:xfrm>
              <a:off x="4070" y="182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55388" name="Line 86"/>
            <p:cNvSpPr>
              <a:spLocks noChangeShapeType="1"/>
            </p:cNvSpPr>
            <p:nvPr/>
          </p:nvSpPr>
          <p:spPr bwMode="auto">
            <a:xfrm flipV="1">
              <a:off x="4070" y="158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55389" name="Line 87"/>
            <p:cNvSpPr>
              <a:spLocks noChangeShapeType="1"/>
            </p:cNvSpPr>
            <p:nvPr/>
          </p:nvSpPr>
          <p:spPr bwMode="auto">
            <a:xfrm>
              <a:off x="4075" y="1560"/>
              <a:ext cx="19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55390" name="AutoShape 88"/>
            <p:cNvSpPr>
              <a:spLocks noChangeArrowheads="1"/>
            </p:cNvSpPr>
            <p:nvPr/>
          </p:nvSpPr>
          <p:spPr bwMode="auto">
            <a:xfrm>
              <a:off x="2592" y="2448"/>
              <a:ext cx="146" cy="155"/>
            </a:xfrm>
            <a:prstGeom prst="can">
              <a:avLst>
                <a:gd name="adj" fmla="val 26541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O</a:t>
              </a:r>
              <a:r>
                <a:rPr lang="en-US" altLang="zh-TW" sz="1800" baseline="-25000"/>
                <a:t>5</a:t>
              </a:r>
            </a:p>
          </p:txBody>
        </p:sp>
        <p:sp>
          <p:nvSpPr>
            <p:cNvPr id="55391" name="AutoShape 89"/>
            <p:cNvSpPr>
              <a:spLocks noChangeArrowheads="1"/>
            </p:cNvSpPr>
            <p:nvPr/>
          </p:nvSpPr>
          <p:spPr bwMode="auto">
            <a:xfrm>
              <a:off x="2928" y="2448"/>
              <a:ext cx="146" cy="155"/>
            </a:xfrm>
            <a:prstGeom prst="can">
              <a:avLst>
                <a:gd name="adj" fmla="val 26541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O</a:t>
              </a:r>
              <a:r>
                <a:rPr lang="en-US" altLang="zh-TW" sz="1800" baseline="-25000"/>
                <a:t>6</a:t>
              </a:r>
            </a:p>
          </p:txBody>
        </p:sp>
        <p:sp>
          <p:nvSpPr>
            <p:cNvPr id="55392" name="AutoShape 90"/>
            <p:cNvSpPr>
              <a:spLocks noChangeArrowheads="1"/>
            </p:cNvSpPr>
            <p:nvPr/>
          </p:nvSpPr>
          <p:spPr bwMode="auto">
            <a:xfrm>
              <a:off x="3936" y="2448"/>
              <a:ext cx="146" cy="155"/>
            </a:xfrm>
            <a:prstGeom prst="can">
              <a:avLst>
                <a:gd name="adj" fmla="val 26541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O</a:t>
              </a:r>
              <a:r>
                <a:rPr lang="en-US" altLang="zh-TW" sz="1800" baseline="-25000"/>
                <a:t>9</a:t>
              </a:r>
            </a:p>
          </p:txBody>
        </p:sp>
        <p:sp>
          <p:nvSpPr>
            <p:cNvPr id="55393" name="AutoShape 91"/>
            <p:cNvSpPr>
              <a:spLocks noChangeArrowheads="1"/>
            </p:cNvSpPr>
            <p:nvPr/>
          </p:nvSpPr>
          <p:spPr bwMode="auto">
            <a:xfrm>
              <a:off x="3600" y="2448"/>
              <a:ext cx="146" cy="155"/>
            </a:xfrm>
            <a:prstGeom prst="can">
              <a:avLst>
                <a:gd name="adj" fmla="val 26541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O</a:t>
              </a:r>
              <a:r>
                <a:rPr lang="en-US" altLang="zh-TW" sz="1800" baseline="-25000"/>
                <a:t>8</a:t>
              </a:r>
            </a:p>
          </p:txBody>
        </p:sp>
        <p:sp>
          <p:nvSpPr>
            <p:cNvPr id="55394" name="AutoShape 92"/>
            <p:cNvSpPr>
              <a:spLocks noChangeArrowheads="1"/>
            </p:cNvSpPr>
            <p:nvPr/>
          </p:nvSpPr>
          <p:spPr bwMode="auto">
            <a:xfrm>
              <a:off x="3264" y="2448"/>
              <a:ext cx="146" cy="155"/>
            </a:xfrm>
            <a:prstGeom prst="can">
              <a:avLst>
                <a:gd name="adj" fmla="val 26541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O</a:t>
              </a:r>
              <a:r>
                <a:rPr lang="en-US" altLang="zh-TW" sz="1800" baseline="-25000"/>
                <a:t>7</a:t>
              </a:r>
            </a:p>
          </p:txBody>
        </p:sp>
        <p:sp>
          <p:nvSpPr>
            <p:cNvPr id="55395" name="AutoShape 93"/>
            <p:cNvSpPr>
              <a:spLocks noChangeArrowheads="1"/>
            </p:cNvSpPr>
            <p:nvPr/>
          </p:nvSpPr>
          <p:spPr bwMode="auto">
            <a:xfrm>
              <a:off x="4272" y="2448"/>
              <a:ext cx="146" cy="155"/>
            </a:xfrm>
            <a:prstGeom prst="can">
              <a:avLst>
                <a:gd name="adj" fmla="val 26541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O</a:t>
              </a:r>
              <a:r>
                <a:rPr lang="en-US" altLang="zh-TW" sz="1800" baseline="-25000"/>
                <a:t>10</a:t>
              </a:r>
            </a:p>
          </p:txBody>
        </p:sp>
      </p:grpSp>
      <p:grpSp>
        <p:nvGrpSpPr>
          <p:cNvPr id="55301" name="Group 94"/>
          <p:cNvGrpSpPr>
            <a:grpSpLocks/>
          </p:cNvGrpSpPr>
          <p:nvPr/>
        </p:nvGrpSpPr>
        <p:grpSpPr bwMode="auto">
          <a:xfrm>
            <a:off x="10172706" y="6630194"/>
            <a:ext cx="919163" cy="1288257"/>
            <a:chOff x="3312" y="2784"/>
            <a:chExt cx="386" cy="541"/>
          </a:xfrm>
        </p:grpSpPr>
        <p:sp>
          <p:nvSpPr>
            <p:cNvPr id="55303" name="AutoShape 95"/>
            <p:cNvSpPr>
              <a:spLocks noChangeArrowheads="1"/>
            </p:cNvSpPr>
            <p:nvPr/>
          </p:nvSpPr>
          <p:spPr bwMode="auto">
            <a:xfrm>
              <a:off x="3552" y="2832"/>
              <a:ext cx="146" cy="155"/>
            </a:xfrm>
            <a:prstGeom prst="can">
              <a:avLst>
                <a:gd name="adj" fmla="val 26541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endParaRPr lang="zh-TW" altLang="zh-TW" sz="1800" baseline="-25000"/>
            </a:p>
          </p:txBody>
        </p:sp>
        <p:sp>
          <p:nvSpPr>
            <p:cNvPr id="55304" name="AutoShape 96"/>
            <p:cNvSpPr>
              <a:spLocks noChangeArrowheads="1"/>
            </p:cNvSpPr>
            <p:nvPr/>
          </p:nvSpPr>
          <p:spPr bwMode="auto">
            <a:xfrm>
              <a:off x="3552" y="3072"/>
              <a:ext cx="146" cy="155"/>
            </a:xfrm>
            <a:prstGeom prst="can">
              <a:avLst>
                <a:gd name="adj" fmla="val 26541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endParaRPr lang="zh-TW" altLang="zh-TW" sz="1800" baseline="-25000"/>
            </a:p>
          </p:txBody>
        </p:sp>
        <p:sp>
          <p:nvSpPr>
            <p:cNvPr id="55305" name="Text Box 97"/>
            <p:cNvSpPr txBox="1">
              <a:spLocks noChangeArrowheads="1"/>
            </p:cNvSpPr>
            <p:nvPr/>
          </p:nvSpPr>
          <p:spPr bwMode="auto">
            <a:xfrm>
              <a:off x="3312" y="2784"/>
              <a:ext cx="267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4050" b="1">
                  <a:latin typeface="Times New Roman" pitchFamily="18" charset="0"/>
                </a:rPr>
                <a:t>v</a:t>
              </a:r>
              <a:r>
                <a:rPr lang="en-US" altLang="zh-TW" sz="4050" baseline="-25000"/>
                <a:t>1</a:t>
              </a:r>
            </a:p>
          </p:txBody>
        </p:sp>
        <p:sp>
          <p:nvSpPr>
            <p:cNvPr id="55306" name="Text Box 98"/>
            <p:cNvSpPr txBox="1">
              <a:spLocks noChangeArrowheads="1"/>
            </p:cNvSpPr>
            <p:nvPr/>
          </p:nvSpPr>
          <p:spPr bwMode="auto">
            <a:xfrm>
              <a:off x="3312" y="3024"/>
              <a:ext cx="267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4050" b="1">
                  <a:latin typeface="Times New Roman" pitchFamily="18" charset="0"/>
                </a:rPr>
                <a:t>v</a:t>
              </a:r>
              <a:r>
                <a:rPr lang="en-US" altLang="zh-TW" sz="4050" baseline="-25000"/>
                <a:t>2</a:t>
              </a:r>
            </a:p>
          </p:txBody>
        </p:sp>
      </p:grpSp>
      <p:sp>
        <p:nvSpPr>
          <p:cNvPr id="55302" name="Line 99"/>
          <p:cNvSpPr>
            <a:spLocks noChangeShapeType="1"/>
          </p:cNvSpPr>
          <p:nvPr/>
        </p:nvSpPr>
        <p:spPr bwMode="auto">
          <a:xfrm>
            <a:off x="2286000" y="1148557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pic>
        <p:nvPicPr>
          <p:cNvPr id="100" name="Picture 9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154" y="7201814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4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3980"/>
            <a:ext cx="18288000" cy="1080000"/>
          </a:xfrm>
        </p:spPr>
        <p:txBody>
          <a:bodyPr/>
          <a:lstStyle/>
          <a:p>
            <a:r>
              <a:rPr lang="zh-TW" altLang="en-US" sz="6000" dirty="0">
                <a:latin typeface="BiauKai" charset="-120"/>
                <a:ea typeface="BiauKai" charset="-120"/>
                <a:cs typeface="BiauKai" charset="-120"/>
              </a:rPr>
              <a:t>版權聲明</a:t>
            </a:r>
            <a:endParaRPr lang="en-US" sz="6000" dirty="0">
              <a:latin typeface="BiauKai" charset="-120"/>
              <a:ea typeface="BiauKai" charset="-120"/>
              <a:cs typeface="BiauKai" charset="-12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865529"/>
              </p:ext>
            </p:extLst>
          </p:nvPr>
        </p:nvGraphicFramePr>
        <p:xfrm>
          <a:off x="827076" y="1480381"/>
          <a:ext cx="16633848" cy="7916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48"/>
                <a:gridCol w="4802958"/>
                <a:gridCol w="3056427"/>
                <a:gridCol w="7298115"/>
              </a:tblGrid>
              <a:tr h="5562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頁碼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作品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版權標示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作者 </a:t>
                      </a:r>
                      <a:r>
                        <a:rPr lang="en-US" altLang="zh-TW" sz="2100" dirty="0" smtClean="0"/>
                        <a:t>/ </a:t>
                      </a:r>
                      <a:r>
                        <a:rPr lang="zh-TW" altLang="en-US" sz="2100" dirty="0" smtClean="0"/>
                        <a:t>來源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2468411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2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100" dirty="0" smtClean="0"/>
                        <a:t>Lawrence</a:t>
                      </a:r>
                      <a:r>
                        <a:rPr lang="en-US" altLang="zh-TW" sz="2100" baseline="0" dirty="0" smtClean="0"/>
                        <a:t> </a:t>
                      </a:r>
                      <a:r>
                        <a:rPr lang="en-US" altLang="zh-TW" sz="2100" baseline="0" dirty="0" err="1" smtClean="0"/>
                        <a:t>Rabiner</a:t>
                      </a:r>
                      <a:r>
                        <a:rPr lang="en-US" altLang="zh-TW" sz="2100" baseline="0" dirty="0" smtClean="0"/>
                        <a:t>, </a:t>
                      </a:r>
                      <a:r>
                        <a:rPr lang="en-US" altLang="zh-TW" sz="2100" baseline="0" dirty="0" err="1" smtClean="0"/>
                        <a:t>Biing</a:t>
                      </a:r>
                      <a:r>
                        <a:rPr lang="en-US" altLang="zh-TW" sz="2100" baseline="0" dirty="0" smtClean="0"/>
                        <a:t>-Hwang </a:t>
                      </a:r>
                      <a:r>
                        <a:rPr lang="en-US" altLang="zh-TW" sz="2100" baseline="0" dirty="0" err="1" smtClean="0"/>
                        <a:t>Juang</a:t>
                      </a:r>
                      <a:r>
                        <a:rPr lang="en-US" altLang="zh-TW" sz="2100" baseline="0" dirty="0" smtClean="0"/>
                        <a:t> /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100" baseline="0" dirty="0" smtClean="0"/>
                        <a:t>FUNDAMENTALS OF SPEECH RECOGNITION Chap. 6, Sec. 6.2 Discrete-Time Markov Processes, page 323, Prentice-Hall International, Inc.</a:t>
                      </a:r>
                      <a:endParaRPr lang="en-US" altLang="zh-TW" sz="2100" dirty="0" smtClean="0"/>
                    </a:p>
                  </a:txBody>
                  <a:tcPr marL="137160" marR="137160" marT="68580" marB="68580" anchor="ctr"/>
                </a:tc>
              </a:tr>
              <a:tr h="14173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3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7373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5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7373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7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</a:tbl>
          </a:graphicData>
        </a:graphic>
      </p:graphicFrame>
      <p:pic>
        <p:nvPicPr>
          <p:cNvPr id="22" name="Picture 2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6475400"/>
            <a:ext cx="1561152" cy="549951"/>
          </a:xfrm>
          <a:prstGeom prst="rect">
            <a:avLst/>
          </a:prstGeom>
        </p:spPr>
      </p:pic>
      <p:pic>
        <p:nvPicPr>
          <p:cNvPr id="25" name="Picture 2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8227385"/>
            <a:ext cx="1561152" cy="549951"/>
          </a:xfrm>
          <a:prstGeom prst="rect">
            <a:avLst/>
          </a:prstGeom>
        </p:spPr>
      </p:pic>
      <p:pic>
        <p:nvPicPr>
          <p:cNvPr id="14" name="Picture 1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4931053"/>
            <a:ext cx="1561152" cy="549951"/>
          </a:xfrm>
          <a:prstGeom prst="rect">
            <a:avLst/>
          </a:prstGeom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75" y="2177319"/>
            <a:ext cx="2160240" cy="1931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850" y="3005692"/>
            <a:ext cx="457200" cy="400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500" y="4602581"/>
            <a:ext cx="1639989" cy="1206894"/>
          </a:xfrm>
          <a:prstGeom prst="rect">
            <a:avLst/>
          </a:prstGeom>
        </p:spPr>
      </p:pic>
      <p:pic>
        <p:nvPicPr>
          <p:cNvPr id="48" name="圖片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373" y="6179779"/>
            <a:ext cx="3318243" cy="11411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856" y="7812504"/>
            <a:ext cx="1945277" cy="137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3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1484141"/>
              </p:ext>
            </p:extLst>
          </p:nvPr>
        </p:nvGraphicFramePr>
        <p:xfrm>
          <a:off x="827076" y="1480381"/>
          <a:ext cx="16633848" cy="7916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48"/>
                <a:gridCol w="4802958"/>
                <a:gridCol w="3056427"/>
                <a:gridCol w="7298115"/>
              </a:tblGrid>
              <a:tr h="5562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頁碼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作品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版權標示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作者 </a:t>
                      </a:r>
                      <a:r>
                        <a:rPr lang="en-US" altLang="zh-TW" sz="2100" dirty="0" smtClean="0"/>
                        <a:t>/ </a:t>
                      </a:r>
                      <a:r>
                        <a:rPr lang="zh-TW" altLang="en-US" sz="2100" dirty="0" smtClean="0"/>
                        <a:t>來源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2468411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11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100" dirty="0" smtClean="0"/>
                        <a:t>Lawrence</a:t>
                      </a:r>
                      <a:r>
                        <a:rPr lang="en-US" altLang="zh-TW" sz="2100" baseline="0" dirty="0" smtClean="0"/>
                        <a:t> </a:t>
                      </a:r>
                      <a:r>
                        <a:rPr lang="en-US" altLang="zh-TW" sz="2100" baseline="0" dirty="0" err="1" smtClean="0"/>
                        <a:t>Rabiner</a:t>
                      </a:r>
                      <a:r>
                        <a:rPr lang="en-US" altLang="zh-TW" sz="2100" baseline="0" dirty="0" smtClean="0"/>
                        <a:t>, </a:t>
                      </a:r>
                      <a:r>
                        <a:rPr lang="en-US" altLang="zh-TW" sz="2100" baseline="0" dirty="0" err="1" smtClean="0"/>
                        <a:t>Biing</a:t>
                      </a:r>
                      <a:r>
                        <a:rPr lang="en-US" altLang="zh-TW" sz="2100" baseline="0" dirty="0" smtClean="0"/>
                        <a:t>-Hwang </a:t>
                      </a:r>
                      <a:r>
                        <a:rPr lang="en-US" altLang="zh-TW" sz="2100" baseline="0" dirty="0" err="1" smtClean="0"/>
                        <a:t>Juang</a:t>
                      </a:r>
                      <a:r>
                        <a:rPr lang="en-US" altLang="zh-TW" sz="2100" baseline="0" dirty="0" smtClean="0"/>
                        <a:t> /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100" baseline="0" dirty="0" smtClean="0"/>
                        <a:t>FUNDAMENTALS OF SPEECH RECOGNITION Chap. 6, Sec. 6.2 Discrete-Time Markov Processes, page 323, Prentice-Hall International, Inc.</a:t>
                      </a:r>
                      <a:endParaRPr lang="en-US" altLang="zh-TW" sz="2100" dirty="0" smtClean="0"/>
                    </a:p>
                  </a:txBody>
                  <a:tcPr marL="137160" marR="137160" marT="68580" marB="68580" anchor="ctr"/>
                </a:tc>
              </a:tr>
              <a:tr h="14173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12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7373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13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7373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15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</a:tbl>
          </a:graphicData>
        </a:graphic>
      </p:graphicFrame>
      <p:pic>
        <p:nvPicPr>
          <p:cNvPr id="12" name="Picture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856" y="3003584"/>
            <a:ext cx="1561152" cy="549951"/>
          </a:xfrm>
          <a:prstGeom prst="rect">
            <a:avLst/>
          </a:prstGeom>
        </p:spPr>
      </p:pic>
      <p:pic>
        <p:nvPicPr>
          <p:cNvPr id="20" name="Picture 1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517" y="4928434"/>
            <a:ext cx="1561152" cy="549951"/>
          </a:xfrm>
          <a:prstGeom prst="rect">
            <a:avLst/>
          </a:prstGeom>
        </p:spPr>
      </p:pic>
      <p:pic>
        <p:nvPicPr>
          <p:cNvPr id="22" name="Picture 2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856" y="6514864"/>
            <a:ext cx="1561152" cy="549951"/>
          </a:xfrm>
          <a:prstGeom prst="rect">
            <a:avLst/>
          </a:prstGeom>
        </p:spPr>
      </p:pic>
      <p:pic>
        <p:nvPicPr>
          <p:cNvPr id="25" name="Picture 2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856" y="8218612"/>
            <a:ext cx="1561152" cy="549951"/>
          </a:xfrm>
          <a:prstGeom prst="rect">
            <a:avLst/>
          </a:prstGeom>
        </p:spPr>
      </p:pic>
      <p:pic>
        <p:nvPicPr>
          <p:cNvPr id="13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197" y="2285445"/>
            <a:ext cx="2655426" cy="1946057"/>
          </a:xfrm>
          <a:prstGeom prst="rect">
            <a:avLst/>
          </a:prstGeom>
        </p:spPr>
      </p:pic>
      <p:pic>
        <p:nvPicPr>
          <p:cNvPr id="15" name="圖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59" y="4651402"/>
            <a:ext cx="1166312" cy="110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圖片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57"/>
          <a:stretch/>
        </p:blipFill>
        <p:spPr bwMode="auto">
          <a:xfrm>
            <a:off x="4007372" y="6001267"/>
            <a:ext cx="1237082" cy="1577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899" y="7737550"/>
            <a:ext cx="1140026" cy="151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itle 1"/>
          <p:cNvSpPr txBox="1">
            <a:spLocks/>
          </p:cNvSpPr>
          <p:nvPr/>
        </p:nvSpPr>
        <p:spPr bwMode="auto">
          <a:xfrm>
            <a:off x="0" y="363980"/>
            <a:ext cx="18288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300" b="1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r>
              <a:rPr lang="zh-TW" altLang="en-US" sz="6000">
                <a:latin typeface="BiauKai" charset="-120"/>
                <a:ea typeface="BiauKai" charset="-120"/>
                <a:cs typeface="BiauKai" charset="-120"/>
              </a:rPr>
              <a:t>版權聲明</a:t>
            </a:r>
            <a:endParaRPr lang="en-US" sz="6000" dirty="0">
              <a:latin typeface="BiauKai" charset="-120"/>
              <a:ea typeface="BiauKai" charset="-120"/>
              <a:cs typeface="BiauKa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481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5359961"/>
              </p:ext>
            </p:extLst>
          </p:nvPr>
        </p:nvGraphicFramePr>
        <p:xfrm>
          <a:off x="827076" y="1480381"/>
          <a:ext cx="16633848" cy="7916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48"/>
                <a:gridCol w="4802958"/>
                <a:gridCol w="3056427"/>
                <a:gridCol w="7298115"/>
              </a:tblGrid>
              <a:tr h="5562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頁碼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作品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版權標示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作者 </a:t>
                      </a:r>
                      <a:r>
                        <a:rPr lang="en-US" altLang="zh-TW" sz="2100" dirty="0" smtClean="0"/>
                        <a:t>/ </a:t>
                      </a:r>
                      <a:r>
                        <a:rPr lang="zh-TW" altLang="en-US" sz="2100" dirty="0" smtClean="0"/>
                        <a:t>來源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2468411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16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100" dirty="0" smtClean="0"/>
                        <a:t>Lawrence</a:t>
                      </a:r>
                      <a:r>
                        <a:rPr lang="en-US" altLang="zh-TW" sz="2100" baseline="0" dirty="0" smtClean="0"/>
                        <a:t> </a:t>
                      </a:r>
                      <a:r>
                        <a:rPr lang="en-US" altLang="zh-TW" sz="2100" baseline="0" dirty="0" err="1" smtClean="0"/>
                        <a:t>Rabiner</a:t>
                      </a:r>
                      <a:r>
                        <a:rPr lang="en-US" altLang="zh-TW" sz="2100" baseline="0" dirty="0" smtClean="0"/>
                        <a:t>, </a:t>
                      </a:r>
                      <a:r>
                        <a:rPr lang="en-US" altLang="zh-TW" sz="2100" baseline="0" dirty="0" err="1" smtClean="0"/>
                        <a:t>Biing</a:t>
                      </a:r>
                      <a:r>
                        <a:rPr lang="en-US" altLang="zh-TW" sz="2100" baseline="0" dirty="0" smtClean="0"/>
                        <a:t>-Hwang </a:t>
                      </a:r>
                      <a:r>
                        <a:rPr lang="en-US" altLang="zh-TW" sz="2100" baseline="0" dirty="0" err="1" smtClean="0"/>
                        <a:t>Juang</a:t>
                      </a:r>
                      <a:r>
                        <a:rPr lang="en-US" altLang="zh-TW" sz="2100" baseline="0" dirty="0" smtClean="0"/>
                        <a:t> /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100" baseline="0" dirty="0" smtClean="0"/>
                        <a:t>FUNDAMENTALS OF SPEECH RECOGNITION Chap. 6, Sec. 6.2 Discrete-Time Markov Processes, page 323, Prentice-Hall International, Inc.</a:t>
                      </a:r>
                      <a:endParaRPr lang="en-US" altLang="zh-TW" sz="2100" dirty="0" smtClean="0"/>
                    </a:p>
                  </a:txBody>
                  <a:tcPr marL="137160" marR="137160" marT="68580" marB="68580" anchor="ctr"/>
                </a:tc>
              </a:tr>
              <a:tr h="14173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17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7373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18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7373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21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</a:tbl>
          </a:graphicData>
        </a:graphic>
      </p:graphicFrame>
      <p:pic>
        <p:nvPicPr>
          <p:cNvPr id="14" name="圖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54"/>
          <a:stretch/>
        </p:blipFill>
        <p:spPr bwMode="auto">
          <a:xfrm>
            <a:off x="3851408" y="2182136"/>
            <a:ext cx="1693800" cy="222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圖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637"/>
          <a:stretch/>
        </p:blipFill>
        <p:spPr bwMode="auto">
          <a:xfrm>
            <a:off x="3188885" y="4713232"/>
            <a:ext cx="3018846" cy="1013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246" y="6068453"/>
            <a:ext cx="2864123" cy="1420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472" y="7830627"/>
            <a:ext cx="2093678" cy="137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 bwMode="auto">
          <a:xfrm>
            <a:off x="0" y="363980"/>
            <a:ext cx="18288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300" b="1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r>
              <a:rPr lang="zh-TW" altLang="en-US" sz="6000">
                <a:latin typeface="BiauKai" charset="-120"/>
                <a:ea typeface="BiauKai" charset="-120"/>
                <a:cs typeface="BiauKai" charset="-120"/>
              </a:rPr>
              <a:t>版權聲明</a:t>
            </a:r>
            <a:endParaRPr lang="en-US" sz="6000" dirty="0">
              <a:latin typeface="BiauKai" charset="-120"/>
              <a:ea typeface="BiauKai" charset="-120"/>
              <a:cs typeface="BiauKai" charset="-120"/>
            </a:endParaRPr>
          </a:p>
        </p:txBody>
      </p:sp>
      <p:pic>
        <p:nvPicPr>
          <p:cNvPr id="19" name="Picture 18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856" y="3003584"/>
            <a:ext cx="1561152" cy="549951"/>
          </a:xfrm>
          <a:prstGeom prst="rect">
            <a:avLst/>
          </a:prstGeom>
        </p:spPr>
      </p:pic>
      <p:pic>
        <p:nvPicPr>
          <p:cNvPr id="21" name="Picture 20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517" y="4928434"/>
            <a:ext cx="1561152" cy="549951"/>
          </a:xfrm>
          <a:prstGeom prst="rect">
            <a:avLst/>
          </a:prstGeom>
        </p:spPr>
      </p:pic>
      <p:pic>
        <p:nvPicPr>
          <p:cNvPr id="23" name="Picture 22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856" y="6514864"/>
            <a:ext cx="1561152" cy="549951"/>
          </a:xfrm>
          <a:prstGeom prst="rect">
            <a:avLst/>
          </a:prstGeom>
        </p:spPr>
      </p:pic>
      <p:pic>
        <p:nvPicPr>
          <p:cNvPr id="24" name="Picture 23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856" y="8218612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8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00282"/>
              </p:ext>
            </p:extLst>
          </p:nvPr>
        </p:nvGraphicFramePr>
        <p:xfrm>
          <a:off x="825300" y="1488940"/>
          <a:ext cx="16637400" cy="7916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665"/>
                <a:gridCol w="4803983"/>
                <a:gridCol w="3057080"/>
                <a:gridCol w="7299674"/>
              </a:tblGrid>
              <a:tr h="5562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頁碼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作品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版權標示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作者 </a:t>
                      </a:r>
                      <a:r>
                        <a:rPr lang="en-US" altLang="zh-TW" sz="2100" dirty="0" smtClean="0"/>
                        <a:t>/ </a:t>
                      </a:r>
                      <a:r>
                        <a:rPr lang="zh-TW" altLang="en-US" sz="2100" dirty="0" smtClean="0"/>
                        <a:t>來源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2468411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21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4173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22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7373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26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7373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27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</a:tbl>
          </a:graphicData>
        </a:graphic>
      </p:graphicFrame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380" y="2318021"/>
            <a:ext cx="2282069" cy="193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782" y="4672082"/>
            <a:ext cx="1661262" cy="111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357" y="6172420"/>
            <a:ext cx="2366111" cy="130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693" y="7831383"/>
            <a:ext cx="2229437" cy="1509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itle 1"/>
          <p:cNvSpPr txBox="1">
            <a:spLocks/>
          </p:cNvSpPr>
          <p:nvPr/>
        </p:nvSpPr>
        <p:spPr bwMode="auto">
          <a:xfrm>
            <a:off x="0" y="363980"/>
            <a:ext cx="18288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300" b="1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r>
              <a:rPr lang="zh-TW" altLang="en-US" sz="6000">
                <a:latin typeface="BiauKai" charset="-120"/>
                <a:ea typeface="BiauKai" charset="-120"/>
                <a:cs typeface="BiauKai" charset="-120"/>
              </a:rPr>
              <a:t>版權聲明</a:t>
            </a:r>
            <a:endParaRPr lang="en-US" sz="6000" dirty="0">
              <a:latin typeface="BiauKai" charset="-120"/>
              <a:ea typeface="BiauKai" charset="-120"/>
              <a:cs typeface="BiauKai" charset="-120"/>
            </a:endParaRPr>
          </a:p>
        </p:txBody>
      </p:sp>
      <p:pic>
        <p:nvPicPr>
          <p:cNvPr id="18" name="Picture 17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856" y="3003584"/>
            <a:ext cx="1561152" cy="549951"/>
          </a:xfrm>
          <a:prstGeom prst="rect">
            <a:avLst/>
          </a:prstGeom>
        </p:spPr>
      </p:pic>
      <p:pic>
        <p:nvPicPr>
          <p:cNvPr id="19" name="Picture 18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517" y="4928434"/>
            <a:ext cx="1561152" cy="549951"/>
          </a:xfrm>
          <a:prstGeom prst="rect">
            <a:avLst/>
          </a:prstGeom>
        </p:spPr>
      </p:pic>
      <p:pic>
        <p:nvPicPr>
          <p:cNvPr id="21" name="Picture 20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856" y="6514864"/>
            <a:ext cx="1561152" cy="549951"/>
          </a:xfrm>
          <a:prstGeom prst="rect">
            <a:avLst/>
          </a:prstGeom>
        </p:spPr>
      </p:pic>
      <p:pic>
        <p:nvPicPr>
          <p:cNvPr id="23" name="Picture 22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856" y="8218612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2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6574569"/>
              </p:ext>
            </p:extLst>
          </p:nvPr>
        </p:nvGraphicFramePr>
        <p:xfrm>
          <a:off x="825300" y="1488940"/>
          <a:ext cx="16637400" cy="7916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665"/>
                <a:gridCol w="4803983"/>
                <a:gridCol w="3057080"/>
                <a:gridCol w="7299674"/>
              </a:tblGrid>
              <a:tr h="5562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頁碼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作品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版權標示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作者 </a:t>
                      </a:r>
                      <a:r>
                        <a:rPr lang="en-US" altLang="zh-TW" sz="2100" dirty="0" smtClean="0"/>
                        <a:t>/ </a:t>
                      </a:r>
                      <a:r>
                        <a:rPr lang="zh-TW" altLang="en-US" sz="2100" dirty="0" smtClean="0"/>
                        <a:t>來源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2468411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29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4173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31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7373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33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7373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34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</a:tbl>
          </a:graphicData>
        </a:graphic>
      </p:graphicFrame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340" y="2277706"/>
            <a:ext cx="3024039" cy="1833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198" y="4611286"/>
            <a:ext cx="2910324" cy="1152791"/>
          </a:xfrm>
          <a:prstGeom prst="rect">
            <a:avLst/>
          </a:prstGeom>
        </p:spPr>
      </p:pic>
      <p:pic>
        <p:nvPicPr>
          <p:cNvPr id="15" name="圖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222" y="6169264"/>
            <a:ext cx="2484275" cy="1265843"/>
          </a:xfrm>
          <a:prstGeom prst="rect">
            <a:avLst/>
          </a:prstGeom>
        </p:spPr>
      </p:pic>
      <p:pic>
        <p:nvPicPr>
          <p:cNvPr id="16" name="圖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446" y="7799239"/>
            <a:ext cx="1639824" cy="1529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 bwMode="auto">
          <a:xfrm>
            <a:off x="0" y="363980"/>
            <a:ext cx="18288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300" b="1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r>
              <a:rPr lang="zh-TW" altLang="en-US" sz="6000">
                <a:latin typeface="BiauKai" charset="-120"/>
                <a:ea typeface="BiauKai" charset="-120"/>
                <a:cs typeface="BiauKai" charset="-120"/>
              </a:rPr>
              <a:t>版權聲明</a:t>
            </a:r>
            <a:endParaRPr lang="en-US" sz="6000" dirty="0">
              <a:latin typeface="BiauKai" charset="-120"/>
              <a:ea typeface="BiauKai" charset="-120"/>
              <a:cs typeface="BiauKai" charset="-120"/>
            </a:endParaRPr>
          </a:p>
        </p:txBody>
      </p:sp>
      <p:pic>
        <p:nvPicPr>
          <p:cNvPr id="21" name="Picture 20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856" y="3003584"/>
            <a:ext cx="1561152" cy="549951"/>
          </a:xfrm>
          <a:prstGeom prst="rect">
            <a:avLst/>
          </a:prstGeom>
        </p:spPr>
      </p:pic>
      <p:pic>
        <p:nvPicPr>
          <p:cNvPr id="23" name="Picture 22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517" y="4928434"/>
            <a:ext cx="1561152" cy="549951"/>
          </a:xfrm>
          <a:prstGeom prst="rect">
            <a:avLst/>
          </a:prstGeom>
        </p:spPr>
      </p:pic>
      <p:pic>
        <p:nvPicPr>
          <p:cNvPr id="24" name="Picture 23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856" y="6514864"/>
            <a:ext cx="1561152" cy="549951"/>
          </a:xfrm>
          <a:prstGeom prst="rect">
            <a:avLst/>
          </a:prstGeom>
        </p:spPr>
      </p:pic>
      <p:pic>
        <p:nvPicPr>
          <p:cNvPr id="25" name="Picture 24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856" y="8218612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9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882468"/>
              </p:ext>
            </p:extLst>
          </p:nvPr>
        </p:nvGraphicFramePr>
        <p:xfrm>
          <a:off x="825300" y="1488940"/>
          <a:ext cx="16637400" cy="7916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665"/>
                <a:gridCol w="4803983"/>
                <a:gridCol w="3057080"/>
                <a:gridCol w="7299674"/>
              </a:tblGrid>
              <a:tr h="5562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頁碼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作品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版權標示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作者 </a:t>
                      </a:r>
                      <a:r>
                        <a:rPr lang="en-US" altLang="zh-TW" sz="2100" dirty="0" smtClean="0"/>
                        <a:t>/ </a:t>
                      </a:r>
                      <a:r>
                        <a:rPr lang="zh-TW" altLang="en-US" sz="2100" dirty="0" smtClean="0"/>
                        <a:t>來源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2468411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35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4173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36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7373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38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7373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39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292" y="2443994"/>
            <a:ext cx="3794334" cy="1540794"/>
          </a:xfrm>
          <a:prstGeom prst="rect">
            <a:avLst/>
          </a:prstGeom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620" y="4645959"/>
            <a:ext cx="2442216" cy="1129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圖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066" y="6141767"/>
            <a:ext cx="1643325" cy="1296144"/>
          </a:xfrm>
          <a:prstGeom prst="rect">
            <a:avLst/>
          </a:prstGeom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156" y="7804420"/>
            <a:ext cx="2699147" cy="138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 bwMode="auto">
          <a:xfrm>
            <a:off x="0" y="363980"/>
            <a:ext cx="18288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300" b="1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r>
              <a:rPr lang="zh-TW" altLang="en-US" sz="6000">
                <a:latin typeface="BiauKai" charset="-120"/>
                <a:ea typeface="BiauKai" charset="-120"/>
                <a:cs typeface="BiauKai" charset="-120"/>
              </a:rPr>
              <a:t>版權聲明</a:t>
            </a:r>
            <a:endParaRPr lang="en-US" sz="6000" dirty="0">
              <a:latin typeface="BiauKai" charset="-120"/>
              <a:ea typeface="BiauKai" charset="-120"/>
              <a:cs typeface="BiauKai" charset="-120"/>
            </a:endParaRPr>
          </a:p>
        </p:txBody>
      </p:sp>
      <p:pic>
        <p:nvPicPr>
          <p:cNvPr id="16" name="Picture 15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856" y="3003584"/>
            <a:ext cx="1561152" cy="549951"/>
          </a:xfrm>
          <a:prstGeom prst="rect">
            <a:avLst/>
          </a:prstGeom>
        </p:spPr>
      </p:pic>
      <p:pic>
        <p:nvPicPr>
          <p:cNvPr id="21" name="Picture 20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517" y="4928434"/>
            <a:ext cx="1561152" cy="549951"/>
          </a:xfrm>
          <a:prstGeom prst="rect">
            <a:avLst/>
          </a:prstGeom>
        </p:spPr>
      </p:pic>
      <p:pic>
        <p:nvPicPr>
          <p:cNvPr id="24" name="Picture 23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856" y="6514864"/>
            <a:ext cx="1561152" cy="549951"/>
          </a:xfrm>
          <a:prstGeom prst="rect">
            <a:avLst/>
          </a:prstGeom>
        </p:spPr>
      </p:pic>
      <p:pic>
        <p:nvPicPr>
          <p:cNvPr id="25" name="Picture 24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856" y="8218612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2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0" y="174626"/>
            <a:ext cx="12344400" cy="8453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/>
              <a:t>Hidden Markov Model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2" y="1362871"/>
            <a:ext cx="13446920" cy="691277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3600" b="1">
                <a:latin typeface="Times New Roman" pitchFamily="18" charset="0"/>
              </a:rPr>
              <a:t>Two types of HMM’s according to the observation functions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3600" b="1">
                <a:latin typeface="Times New Roman" pitchFamily="18" charset="0"/>
              </a:rPr>
              <a:t>    </a:t>
            </a:r>
            <a:r>
              <a:rPr lang="en-US" altLang="zh-TW" sz="3300" u="sng">
                <a:latin typeface="Times New Roman" pitchFamily="18" charset="0"/>
              </a:rPr>
              <a:t>Discrete and finite observations :</a:t>
            </a:r>
            <a:r>
              <a:rPr lang="en-US" altLang="zh-TW" sz="3600">
                <a:latin typeface="Times New Roman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3000">
                <a:latin typeface="Times New Roman" pitchFamily="18" charset="0"/>
              </a:rPr>
              <a:t>The observations that </a:t>
            </a:r>
            <a:r>
              <a:rPr lang="en-US" altLang="zh-TW" sz="3000">
                <a:solidFill>
                  <a:srgbClr val="FF0000"/>
                </a:solidFill>
                <a:latin typeface="Times New Roman" pitchFamily="18" charset="0"/>
              </a:rPr>
              <a:t>all</a:t>
            </a:r>
            <a:r>
              <a:rPr lang="en-US" altLang="zh-TW" sz="3000">
                <a:latin typeface="Times New Roman" pitchFamily="18" charset="0"/>
              </a:rPr>
              <a:t> distinct states generate are finite in number</a:t>
            </a:r>
            <a:br>
              <a:rPr lang="en-US" altLang="zh-TW" sz="3000">
                <a:latin typeface="Times New Roman" pitchFamily="18" charset="0"/>
              </a:rPr>
            </a:br>
            <a:r>
              <a:rPr lang="en-US" altLang="zh-TW" sz="3000" b="1">
                <a:latin typeface="Times New Roman" pitchFamily="18" charset="0"/>
              </a:rPr>
              <a:t>V</a:t>
            </a:r>
            <a:r>
              <a:rPr lang="en-US" altLang="zh-TW" sz="3000">
                <a:latin typeface="Times New Roman" pitchFamily="18" charset="0"/>
              </a:rPr>
              <a:t>={</a:t>
            </a:r>
            <a:r>
              <a:rPr lang="en-US" altLang="zh-TW" sz="3000" b="1">
                <a:latin typeface="Times New Roman" pitchFamily="18" charset="0"/>
              </a:rPr>
              <a:t>v</a:t>
            </a:r>
            <a:r>
              <a:rPr lang="en-US" altLang="zh-TW" sz="3000" i="1" baseline="-25000">
                <a:latin typeface="Times New Roman" pitchFamily="18" charset="0"/>
              </a:rPr>
              <a:t>1</a:t>
            </a:r>
            <a:r>
              <a:rPr lang="en-US" altLang="zh-TW" sz="3000">
                <a:latin typeface="Times New Roman" pitchFamily="18" charset="0"/>
              </a:rPr>
              <a:t>, </a:t>
            </a:r>
            <a:r>
              <a:rPr lang="en-US" altLang="zh-TW" sz="3000" b="1">
                <a:latin typeface="Times New Roman" pitchFamily="18" charset="0"/>
              </a:rPr>
              <a:t>v</a:t>
            </a:r>
            <a:r>
              <a:rPr lang="en-US" altLang="zh-TW" sz="3000" i="1" baseline="-25000">
                <a:latin typeface="Times New Roman" pitchFamily="18" charset="0"/>
              </a:rPr>
              <a:t>2</a:t>
            </a:r>
            <a:r>
              <a:rPr lang="en-US" altLang="zh-TW" sz="3000">
                <a:latin typeface="Times New Roman" pitchFamily="18" charset="0"/>
              </a:rPr>
              <a:t>, </a:t>
            </a:r>
            <a:r>
              <a:rPr lang="en-US" altLang="zh-TW" sz="3000" b="1">
                <a:latin typeface="Times New Roman" pitchFamily="18" charset="0"/>
              </a:rPr>
              <a:t>v</a:t>
            </a:r>
            <a:r>
              <a:rPr lang="en-US" altLang="zh-TW" sz="3000" i="1" baseline="-25000">
                <a:latin typeface="Times New Roman" pitchFamily="18" charset="0"/>
              </a:rPr>
              <a:t>3</a:t>
            </a:r>
            <a:r>
              <a:rPr lang="en-US" altLang="zh-TW" sz="3000">
                <a:latin typeface="Times New Roman" pitchFamily="18" charset="0"/>
              </a:rPr>
              <a:t>, ……, </a:t>
            </a:r>
            <a:r>
              <a:rPr lang="en-US" altLang="zh-TW" sz="3000" b="1">
                <a:latin typeface="Times New Roman" pitchFamily="18" charset="0"/>
              </a:rPr>
              <a:t>v</a:t>
            </a:r>
            <a:r>
              <a:rPr lang="en-US" altLang="zh-TW" sz="3000" i="1" baseline="-25000">
                <a:latin typeface="Times New Roman" pitchFamily="18" charset="0"/>
              </a:rPr>
              <a:t>M</a:t>
            </a:r>
            <a:r>
              <a:rPr lang="en-US" altLang="zh-TW" sz="3000">
                <a:latin typeface="Times New Roman" pitchFamily="18" charset="0"/>
              </a:rPr>
              <a:t>}, </a:t>
            </a:r>
            <a:r>
              <a:rPr lang="en-US" altLang="zh-TW" sz="3000" b="1">
                <a:latin typeface="Times New Roman" pitchFamily="18" charset="0"/>
              </a:rPr>
              <a:t>v</a:t>
            </a:r>
            <a:r>
              <a:rPr lang="en-US" altLang="zh-TW" sz="3000" baseline="-25000">
                <a:latin typeface="Times New Roman" pitchFamily="18" charset="0"/>
              </a:rPr>
              <a:t>k</a:t>
            </a:r>
            <a:r>
              <a:rPr lang="en-US" altLang="zh-TW" sz="30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3000" b="1" i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3000" i="1" baseline="30000">
                <a:latin typeface="Times New Roman" pitchFamily="18" charset="0"/>
                <a:sym typeface="Symbol" pitchFamily="18" charset="2"/>
              </a:rPr>
              <a:t>D</a:t>
            </a:r>
            <a:r>
              <a:rPr lang="en-US" altLang="zh-TW" sz="3000">
                <a:latin typeface="Times New Roman" pitchFamily="18" charset="0"/>
              </a:rPr>
              <a:t>  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3000">
                <a:latin typeface="Times New Roman" pitchFamily="18" charset="0"/>
              </a:rPr>
              <a:t>the set of observation probability distributions B={</a:t>
            </a:r>
            <a:r>
              <a:rPr lang="en-US" altLang="zh-TW" sz="3000" i="1">
                <a:latin typeface="Times New Roman" pitchFamily="18" charset="0"/>
              </a:rPr>
              <a:t>b</a:t>
            </a:r>
            <a:r>
              <a:rPr lang="en-US" altLang="zh-TW" sz="3000" i="1" baseline="-25000">
                <a:latin typeface="Times New Roman" pitchFamily="18" charset="0"/>
              </a:rPr>
              <a:t>j</a:t>
            </a:r>
            <a:r>
              <a:rPr lang="en-US" altLang="zh-TW" sz="3000">
                <a:latin typeface="Times New Roman" pitchFamily="18" charset="0"/>
              </a:rPr>
              <a:t>(</a:t>
            </a:r>
            <a:r>
              <a:rPr lang="en-US" altLang="zh-TW" sz="3000" b="1">
                <a:latin typeface="Times New Roman" pitchFamily="18" charset="0"/>
              </a:rPr>
              <a:t>v</a:t>
            </a:r>
            <a:r>
              <a:rPr lang="en-US" altLang="zh-TW" sz="3000" baseline="-25000">
                <a:latin typeface="Times New Roman" pitchFamily="18" charset="0"/>
              </a:rPr>
              <a:t>k</a:t>
            </a:r>
            <a:r>
              <a:rPr lang="en-US" altLang="zh-TW" sz="3000">
                <a:latin typeface="Times New Roman" pitchFamily="18" charset="0"/>
              </a:rPr>
              <a:t>)} is defined as  </a:t>
            </a:r>
            <a:r>
              <a:rPr lang="en-US" altLang="zh-TW" sz="3000" i="1">
                <a:latin typeface="Times New Roman" pitchFamily="18" charset="0"/>
              </a:rPr>
              <a:t>b</a:t>
            </a:r>
            <a:r>
              <a:rPr lang="en-US" altLang="zh-TW" sz="3000" i="1" baseline="-25000">
                <a:latin typeface="Times New Roman" pitchFamily="18" charset="0"/>
              </a:rPr>
              <a:t>j</a:t>
            </a:r>
            <a:r>
              <a:rPr lang="en-US" altLang="zh-TW" sz="3000">
                <a:latin typeface="Times New Roman" pitchFamily="18" charset="0"/>
              </a:rPr>
              <a:t>(</a:t>
            </a:r>
            <a:r>
              <a:rPr lang="en-US" altLang="zh-TW" sz="3000" b="1">
                <a:latin typeface="Times New Roman" pitchFamily="18" charset="0"/>
              </a:rPr>
              <a:t>v</a:t>
            </a:r>
            <a:r>
              <a:rPr lang="en-US" altLang="zh-TW" sz="3000" baseline="-25000">
                <a:latin typeface="Times New Roman" pitchFamily="18" charset="0"/>
              </a:rPr>
              <a:t>k</a:t>
            </a:r>
            <a:r>
              <a:rPr lang="en-US" altLang="zh-TW" sz="3000">
                <a:latin typeface="Times New Roman" pitchFamily="18" charset="0"/>
              </a:rPr>
              <a:t>)=</a:t>
            </a:r>
            <a:r>
              <a:rPr lang="en-US" altLang="zh-TW" sz="3000" i="1">
                <a:latin typeface="Times New Roman" pitchFamily="18" charset="0"/>
              </a:rPr>
              <a:t>P</a:t>
            </a:r>
            <a:r>
              <a:rPr lang="en-US" altLang="zh-TW" sz="3000">
                <a:latin typeface="Times New Roman" pitchFamily="18" charset="0"/>
              </a:rPr>
              <a:t>(</a:t>
            </a:r>
            <a:r>
              <a:rPr lang="en-US" altLang="zh-TW" sz="3000" b="1">
                <a:latin typeface="Times New Roman" pitchFamily="18" charset="0"/>
              </a:rPr>
              <a:t>o</a:t>
            </a:r>
            <a:r>
              <a:rPr lang="en-US" altLang="zh-TW" sz="3000" i="1" baseline="-25000">
                <a:latin typeface="Times New Roman" pitchFamily="18" charset="0"/>
              </a:rPr>
              <a:t>t</a:t>
            </a:r>
            <a:r>
              <a:rPr lang="en-US" altLang="zh-TW" sz="3000" i="1">
                <a:latin typeface="Times New Roman" pitchFamily="18" charset="0"/>
              </a:rPr>
              <a:t>=</a:t>
            </a:r>
            <a:r>
              <a:rPr lang="en-US" altLang="zh-TW" sz="3000" b="1">
                <a:latin typeface="Times New Roman" pitchFamily="18" charset="0"/>
              </a:rPr>
              <a:t>v</a:t>
            </a:r>
            <a:r>
              <a:rPr lang="en-US" altLang="zh-TW" sz="3000" baseline="-25000">
                <a:latin typeface="Times New Roman" pitchFamily="18" charset="0"/>
              </a:rPr>
              <a:t>k</a:t>
            </a:r>
            <a:r>
              <a:rPr lang="en-US" altLang="zh-TW" sz="3000">
                <a:latin typeface="Times New Roman" pitchFamily="18" charset="0"/>
              </a:rPr>
              <a:t>|</a:t>
            </a:r>
            <a:r>
              <a:rPr lang="en-US" altLang="zh-TW" sz="3000" b="1" i="1">
                <a:latin typeface="Times New Roman" pitchFamily="18" charset="0"/>
              </a:rPr>
              <a:t>q</a:t>
            </a:r>
            <a:r>
              <a:rPr lang="en-US" altLang="zh-TW" sz="3000" i="1" baseline="-25000">
                <a:latin typeface="Times New Roman" pitchFamily="18" charset="0"/>
              </a:rPr>
              <a:t>t</a:t>
            </a:r>
            <a:r>
              <a:rPr lang="en-US" altLang="zh-TW" sz="3000" i="1">
                <a:latin typeface="Times New Roman" pitchFamily="18" charset="0"/>
              </a:rPr>
              <a:t>=j</a:t>
            </a:r>
            <a:r>
              <a:rPr lang="en-US" altLang="zh-TW" sz="3000">
                <a:latin typeface="Times New Roman" pitchFamily="18" charset="0"/>
              </a:rPr>
              <a:t>), 1</a:t>
            </a:r>
            <a:r>
              <a:rPr lang="en-US" altLang="zh-TW" sz="300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sz="3000" i="1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TW" sz="300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sz="3000" i="1">
                <a:latin typeface="Times New Roman" pitchFamily="18" charset="0"/>
                <a:sym typeface="Symbol" pitchFamily="18" charset="2"/>
              </a:rPr>
              <a:t>M, </a:t>
            </a:r>
            <a:r>
              <a:rPr lang="en-US" altLang="zh-TW" sz="3000">
                <a:latin typeface="Times New Roman" pitchFamily="18" charset="0"/>
              </a:rPr>
              <a:t>1</a:t>
            </a:r>
            <a:r>
              <a:rPr lang="en-US" altLang="zh-TW" sz="300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sz="3000" i="1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TW" sz="300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sz="3000" i="1">
                <a:latin typeface="Times New Roman" pitchFamily="18" charset="0"/>
                <a:sym typeface="Symbol" pitchFamily="18" charset="2"/>
              </a:rPr>
              <a:t>N</a:t>
            </a:r>
            <a:br>
              <a:rPr lang="en-US" altLang="zh-TW" sz="3000" i="1">
                <a:latin typeface="Times New Roman" pitchFamily="18" charset="0"/>
                <a:sym typeface="Symbol" pitchFamily="18" charset="2"/>
              </a:rPr>
            </a:br>
            <a:r>
              <a:rPr lang="en-US" altLang="zh-TW" sz="3000" b="1">
                <a:latin typeface="Times New Roman" pitchFamily="18" charset="0"/>
              </a:rPr>
              <a:t>o</a:t>
            </a:r>
            <a:r>
              <a:rPr lang="en-US" altLang="zh-TW" sz="3000" i="1" baseline="-25000">
                <a:latin typeface="Times New Roman" pitchFamily="18" charset="0"/>
              </a:rPr>
              <a:t>t </a:t>
            </a:r>
            <a:r>
              <a:rPr lang="en-US" altLang="zh-TW" sz="3000">
                <a:latin typeface="Times New Roman" pitchFamily="18" charset="0"/>
              </a:rPr>
              <a:t>:</a:t>
            </a:r>
            <a:r>
              <a:rPr lang="en-US" altLang="zh-TW" sz="3000" i="1">
                <a:latin typeface="Times New Roman" pitchFamily="18" charset="0"/>
              </a:rPr>
              <a:t> </a:t>
            </a:r>
            <a:r>
              <a:rPr lang="en-US" altLang="zh-TW" sz="3000" i="1">
                <a:latin typeface="Times New Roman" pitchFamily="18" charset="0"/>
                <a:sym typeface="Symbol" pitchFamily="18" charset="2"/>
              </a:rPr>
              <a:t>observation at time t, </a:t>
            </a:r>
            <a:r>
              <a:rPr lang="en-US" altLang="zh-TW" sz="3000" b="1" i="1">
                <a:latin typeface="Times New Roman" pitchFamily="18" charset="0"/>
              </a:rPr>
              <a:t>q</a:t>
            </a:r>
            <a:r>
              <a:rPr lang="en-US" altLang="zh-TW" sz="3000" i="1" baseline="-25000">
                <a:latin typeface="Times New Roman" pitchFamily="18" charset="0"/>
              </a:rPr>
              <a:t>t </a:t>
            </a:r>
            <a:r>
              <a:rPr lang="en-US" altLang="zh-TW" sz="3000">
                <a:latin typeface="Times New Roman" pitchFamily="18" charset="0"/>
                <a:sym typeface="Symbol" pitchFamily="18" charset="2"/>
              </a:rPr>
              <a:t>:</a:t>
            </a:r>
            <a:r>
              <a:rPr lang="en-US" altLang="zh-TW" sz="3000" i="1">
                <a:latin typeface="Times New Roman" pitchFamily="18" charset="0"/>
                <a:sym typeface="Symbol" pitchFamily="18" charset="2"/>
              </a:rPr>
              <a:t> state at time t</a:t>
            </a:r>
            <a:br>
              <a:rPr lang="en-US" altLang="zh-TW" sz="3000" i="1">
                <a:latin typeface="Times New Roman" pitchFamily="18" charset="0"/>
                <a:sym typeface="Symbol" pitchFamily="18" charset="2"/>
              </a:rPr>
            </a:br>
            <a:r>
              <a:rPr lang="en-US" altLang="zh-TW" sz="3000">
                <a:latin typeface="Times New Roman" pitchFamily="18" charset="0"/>
                <a:sym typeface="Wingdings" pitchFamily="2" charset="2"/>
              </a:rPr>
              <a:t></a:t>
            </a:r>
            <a:r>
              <a:rPr lang="en-US" altLang="zh-TW" sz="3000" i="1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zh-TW" sz="3000" i="1">
                <a:latin typeface="Times New Roman" pitchFamily="18" charset="0"/>
                <a:sym typeface="Symbol" pitchFamily="18" charset="2"/>
              </a:rPr>
              <a:t>for state j, </a:t>
            </a:r>
            <a:r>
              <a:rPr lang="en-US" altLang="zh-TW" sz="3000" i="1">
                <a:latin typeface="Times New Roman" pitchFamily="18" charset="0"/>
              </a:rPr>
              <a:t>b</a:t>
            </a:r>
            <a:r>
              <a:rPr lang="en-US" altLang="zh-TW" sz="3000" i="1" baseline="-25000">
                <a:latin typeface="Times New Roman" pitchFamily="18" charset="0"/>
              </a:rPr>
              <a:t>j</a:t>
            </a:r>
            <a:r>
              <a:rPr lang="en-US" altLang="zh-TW" sz="3000">
                <a:latin typeface="Times New Roman" pitchFamily="18" charset="0"/>
              </a:rPr>
              <a:t>(</a:t>
            </a:r>
            <a:r>
              <a:rPr lang="en-US" altLang="zh-TW" sz="3000" b="1">
                <a:latin typeface="Times New Roman" pitchFamily="18" charset="0"/>
              </a:rPr>
              <a:t>v</a:t>
            </a:r>
            <a:r>
              <a:rPr lang="en-US" altLang="zh-TW" sz="3000" baseline="-25000">
                <a:latin typeface="Times New Roman" pitchFamily="18" charset="0"/>
              </a:rPr>
              <a:t>k</a:t>
            </a:r>
            <a:r>
              <a:rPr lang="en-US" altLang="zh-TW" sz="3000">
                <a:latin typeface="Times New Roman" pitchFamily="18" charset="0"/>
              </a:rPr>
              <a:t>) consists of </a:t>
            </a:r>
            <a:r>
              <a:rPr lang="en-US" altLang="zh-TW" sz="3000" b="1" i="1">
                <a:solidFill>
                  <a:schemeClr val="accent2"/>
                </a:solidFill>
                <a:latin typeface="Times New Roman" pitchFamily="18" charset="0"/>
              </a:rPr>
              <a:t>only M probability values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3300">
                <a:latin typeface="Times New Roman" pitchFamily="18" charset="0"/>
              </a:rPr>
              <a:t>    </a:t>
            </a:r>
            <a:r>
              <a:rPr lang="en-US" altLang="zh-TW" sz="3300" u="sng">
                <a:latin typeface="Times New Roman" pitchFamily="18" charset="0"/>
              </a:rPr>
              <a:t>Continuous and infinite observations :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3000">
                <a:latin typeface="Times New Roman" pitchFamily="18" charset="0"/>
              </a:rPr>
              <a:t>The observations that </a:t>
            </a:r>
            <a:r>
              <a:rPr lang="en-US" altLang="zh-TW" sz="3000">
                <a:solidFill>
                  <a:srgbClr val="FF0000"/>
                </a:solidFill>
                <a:latin typeface="Times New Roman" pitchFamily="18" charset="0"/>
              </a:rPr>
              <a:t>all</a:t>
            </a:r>
            <a:r>
              <a:rPr lang="en-US" altLang="zh-TW" sz="3000">
                <a:latin typeface="Times New Roman" pitchFamily="18" charset="0"/>
              </a:rPr>
              <a:t> distinct states generate are infinite and continuous, </a:t>
            </a:r>
            <a:r>
              <a:rPr lang="en-US" altLang="zh-TW" sz="3000" b="1">
                <a:latin typeface="Times New Roman" pitchFamily="18" charset="0"/>
              </a:rPr>
              <a:t>V</a:t>
            </a:r>
            <a:r>
              <a:rPr lang="en-US" altLang="zh-TW" sz="3000">
                <a:latin typeface="Times New Roman" pitchFamily="18" charset="0"/>
              </a:rPr>
              <a:t>={</a:t>
            </a:r>
            <a:r>
              <a:rPr lang="en-US" altLang="zh-TW" sz="3000" b="1">
                <a:latin typeface="Times New Roman" pitchFamily="18" charset="0"/>
              </a:rPr>
              <a:t>v| v</a:t>
            </a:r>
            <a:r>
              <a:rPr lang="en-US" altLang="zh-TW" sz="30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3000" b="1" i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3000" i="1" baseline="30000">
                <a:latin typeface="Times New Roman" pitchFamily="18" charset="0"/>
                <a:sym typeface="Symbol" pitchFamily="18" charset="2"/>
              </a:rPr>
              <a:t>D</a:t>
            </a:r>
            <a:r>
              <a:rPr lang="en-US" altLang="zh-TW" sz="3000">
                <a:latin typeface="Times New Roman" pitchFamily="18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3000">
                <a:latin typeface="Times New Roman" pitchFamily="18" charset="0"/>
              </a:rPr>
              <a:t>the set of observation probability distributions B={</a:t>
            </a:r>
            <a:r>
              <a:rPr lang="en-US" altLang="zh-TW" sz="3000" i="1">
                <a:latin typeface="Times New Roman" pitchFamily="18" charset="0"/>
              </a:rPr>
              <a:t>b</a:t>
            </a:r>
            <a:r>
              <a:rPr lang="en-US" altLang="zh-TW" sz="3000" i="1" baseline="-25000">
                <a:latin typeface="Times New Roman" pitchFamily="18" charset="0"/>
              </a:rPr>
              <a:t>j</a:t>
            </a:r>
            <a:r>
              <a:rPr lang="en-US" altLang="zh-TW" sz="3000">
                <a:latin typeface="Times New Roman" pitchFamily="18" charset="0"/>
              </a:rPr>
              <a:t>(</a:t>
            </a:r>
            <a:r>
              <a:rPr lang="en-US" altLang="zh-TW" sz="3000" b="1">
                <a:latin typeface="Times New Roman" pitchFamily="18" charset="0"/>
              </a:rPr>
              <a:t>v</a:t>
            </a:r>
            <a:r>
              <a:rPr lang="en-US" altLang="zh-TW" sz="3000">
                <a:latin typeface="Times New Roman" pitchFamily="18" charset="0"/>
              </a:rPr>
              <a:t>)} is defined as   </a:t>
            </a:r>
            <a:r>
              <a:rPr lang="en-US" altLang="zh-TW" sz="3000" i="1">
                <a:latin typeface="Times New Roman" pitchFamily="18" charset="0"/>
              </a:rPr>
              <a:t>b</a:t>
            </a:r>
            <a:r>
              <a:rPr lang="en-US" altLang="zh-TW" sz="3000" i="1" baseline="-25000">
                <a:latin typeface="Times New Roman" pitchFamily="18" charset="0"/>
              </a:rPr>
              <a:t>j</a:t>
            </a:r>
            <a:r>
              <a:rPr lang="en-US" altLang="zh-TW" sz="3000">
                <a:latin typeface="Times New Roman" pitchFamily="18" charset="0"/>
              </a:rPr>
              <a:t>(</a:t>
            </a:r>
            <a:r>
              <a:rPr lang="en-US" altLang="zh-TW" sz="3000" b="1">
                <a:latin typeface="Times New Roman" pitchFamily="18" charset="0"/>
              </a:rPr>
              <a:t>v</a:t>
            </a:r>
            <a:r>
              <a:rPr lang="en-US" altLang="zh-TW" sz="3000">
                <a:latin typeface="Times New Roman" pitchFamily="18" charset="0"/>
              </a:rPr>
              <a:t>)=P</a:t>
            </a:r>
            <a:r>
              <a:rPr lang="en-US" altLang="zh-TW" sz="3000" b="1" baseline="-25000">
                <a:latin typeface="Times New Roman" pitchFamily="18" charset="0"/>
              </a:rPr>
              <a:t> </a:t>
            </a:r>
            <a:r>
              <a:rPr lang="en-US" altLang="zh-TW" sz="3000">
                <a:latin typeface="Times New Roman" pitchFamily="18" charset="0"/>
              </a:rPr>
              <a:t>(</a:t>
            </a:r>
            <a:r>
              <a:rPr lang="en-US" altLang="zh-TW" sz="3000" b="1">
                <a:latin typeface="Times New Roman" pitchFamily="18" charset="0"/>
              </a:rPr>
              <a:t>o</a:t>
            </a:r>
            <a:r>
              <a:rPr lang="en-US" altLang="zh-TW" sz="3000" i="1" baseline="-25000">
                <a:latin typeface="Times New Roman" pitchFamily="18" charset="0"/>
              </a:rPr>
              <a:t>t</a:t>
            </a:r>
            <a:r>
              <a:rPr lang="en-US" altLang="zh-TW" sz="3000" i="1">
                <a:latin typeface="Times New Roman" pitchFamily="18" charset="0"/>
              </a:rPr>
              <a:t>=</a:t>
            </a:r>
            <a:r>
              <a:rPr lang="en-US" altLang="zh-TW" sz="3000" b="1">
                <a:latin typeface="Times New Roman" pitchFamily="18" charset="0"/>
              </a:rPr>
              <a:t>v</a:t>
            </a:r>
            <a:r>
              <a:rPr lang="en-US" altLang="zh-TW" sz="3000">
                <a:latin typeface="Times New Roman" pitchFamily="18" charset="0"/>
              </a:rPr>
              <a:t>|</a:t>
            </a:r>
            <a:r>
              <a:rPr lang="en-US" altLang="zh-TW" sz="3000" b="1" i="1">
                <a:latin typeface="Times New Roman" pitchFamily="18" charset="0"/>
              </a:rPr>
              <a:t>q</a:t>
            </a:r>
            <a:r>
              <a:rPr lang="en-US" altLang="zh-TW" sz="3000" i="1" baseline="-25000">
                <a:latin typeface="Times New Roman" pitchFamily="18" charset="0"/>
              </a:rPr>
              <a:t>t</a:t>
            </a:r>
            <a:r>
              <a:rPr lang="en-US" altLang="zh-TW" sz="3000" i="1">
                <a:latin typeface="Times New Roman" pitchFamily="18" charset="0"/>
              </a:rPr>
              <a:t>=j</a:t>
            </a:r>
            <a:r>
              <a:rPr lang="en-US" altLang="zh-TW" sz="3000">
                <a:latin typeface="Times New Roman" pitchFamily="18" charset="0"/>
              </a:rPr>
              <a:t>), 1</a:t>
            </a:r>
            <a:r>
              <a:rPr lang="en-US" altLang="zh-TW" sz="300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sz="3000" i="1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TW" sz="300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sz="3000" i="1">
                <a:latin typeface="Times New Roman" pitchFamily="18" charset="0"/>
                <a:sym typeface="Symbol" pitchFamily="18" charset="2"/>
              </a:rPr>
              <a:t>N</a:t>
            </a:r>
            <a:br>
              <a:rPr lang="en-US" altLang="zh-TW" sz="3000" i="1">
                <a:latin typeface="Times New Roman" pitchFamily="18" charset="0"/>
                <a:sym typeface="Symbol" pitchFamily="18" charset="2"/>
              </a:rPr>
            </a:br>
            <a:r>
              <a:rPr lang="en-US" altLang="zh-TW" sz="3000" i="1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3000">
                <a:latin typeface="Times New Roman" pitchFamily="18" charset="0"/>
                <a:sym typeface="Wingdings" pitchFamily="2" charset="2"/>
              </a:rPr>
              <a:t></a:t>
            </a:r>
            <a:r>
              <a:rPr lang="en-US" altLang="zh-TW" sz="3000" i="1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zh-TW" sz="3000" i="1">
                <a:latin typeface="Times New Roman" pitchFamily="18" charset="0"/>
              </a:rPr>
              <a:t>b</a:t>
            </a:r>
            <a:r>
              <a:rPr lang="en-US" altLang="zh-TW" sz="3000" i="1" baseline="-25000">
                <a:latin typeface="Times New Roman" pitchFamily="18" charset="0"/>
              </a:rPr>
              <a:t>j</a:t>
            </a:r>
            <a:r>
              <a:rPr lang="en-US" altLang="zh-TW" sz="3000">
                <a:latin typeface="Times New Roman" pitchFamily="18" charset="0"/>
              </a:rPr>
              <a:t>(</a:t>
            </a:r>
            <a:r>
              <a:rPr lang="en-US" altLang="zh-TW" sz="3000" b="1">
                <a:latin typeface="Times New Roman" pitchFamily="18" charset="0"/>
              </a:rPr>
              <a:t>v</a:t>
            </a:r>
            <a:r>
              <a:rPr lang="en-US" altLang="zh-TW" sz="3000">
                <a:latin typeface="Times New Roman" pitchFamily="18" charset="0"/>
              </a:rPr>
              <a:t>) is a </a:t>
            </a:r>
            <a:r>
              <a:rPr lang="en-US" altLang="zh-TW" sz="3000" b="1" i="1">
                <a:solidFill>
                  <a:schemeClr val="accent2"/>
                </a:solidFill>
                <a:latin typeface="Times New Roman" pitchFamily="18" charset="0"/>
              </a:rPr>
              <a:t>continuous probability density function </a:t>
            </a:r>
            <a:r>
              <a:rPr lang="en-US" altLang="zh-TW" sz="3000" b="1" i="1">
                <a:latin typeface="Times New Roman" pitchFamily="18" charset="0"/>
              </a:rPr>
              <a:t>and is often assumed to be a mixture of Gaussian distributions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3850482" y="8168484"/>
          <a:ext cx="11001375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方程式" r:id="rId3" imgW="4724400" imgH="736600" progId="Equation.3">
                  <p:embed/>
                </p:oleObj>
              </mc:Choice>
              <mc:Fallback>
                <p:oleObj name="方程式" r:id="rId3" imgW="47244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0482" y="8168484"/>
                        <a:ext cx="11001375" cy="172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2286000" y="1148557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</p:spTree>
    <p:extLst>
      <p:ext uri="{BB962C8B-B14F-4D97-AF65-F5344CB8AC3E}">
        <p14:creationId xmlns:p14="http://schemas.microsoft.com/office/powerpoint/2010/main" val="200110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486013"/>
              </p:ext>
            </p:extLst>
          </p:nvPr>
        </p:nvGraphicFramePr>
        <p:xfrm>
          <a:off x="825300" y="1488940"/>
          <a:ext cx="16637400" cy="7916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665"/>
                <a:gridCol w="4803983"/>
                <a:gridCol w="3057080"/>
                <a:gridCol w="7299674"/>
              </a:tblGrid>
              <a:tr h="5562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頁碼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作品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版權標示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作者 </a:t>
                      </a:r>
                      <a:r>
                        <a:rPr lang="en-US" altLang="zh-TW" sz="2100" dirty="0" smtClean="0"/>
                        <a:t>/ </a:t>
                      </a:r>
                      <a:r>
                        <a:rPr lang="zh-TW" altLang="en-US" sz="2100" dirty="0" smtClean="0"/>
                        <a:t>來源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2468411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41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4173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42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7373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43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7373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45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</a:tbl>
          </a:graphicData>
        </a:graphic>
      </p:graphicFrame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9" y="2228305"/>
            <a:ext cx="2041565" cy="210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884" y="4581189"/>
            <a:ext cx="1059213" cy="1306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205" y="6184414"/>
            <a:ext cx="1435929" cy="1269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群組 1"/>
          <p:cNvGrpSpPr/>
          <p:nvPr/>
        </p:nvGrpSpPr>
        <p:grpSpPr>
          <a:xfrm>
            <a:off x="3852463" y="7899323"/>
            <a:ext cx="1607414" cy="1188528"/>
            <a:chOff x="3200400" y="1851660"/>
            <a:chExt cx="2346960" cy="1569720"/>
          </a:xfrm>
        </p:grpSpPr>
        <p:pic>
          <p:nvPicPr>
            <p:cNvPr id="23" name="圖片 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74" t="17179" r="36839" b="54243"/>
            <a:stretch/>
          </p:blipFill>
          <p:spPr bwMode="auto">
            <a:xfrm>
              <a:off x="3200400" y="1851660"/>
              <a:ext cx="2346960" cy="1569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流程圖: 匯合連接點 4"/>
            <p:cNvSpPr>
              <a:spLocks noChangeAspect="1"/>
            </p:cNvSpPr>
            <p:nvPr/>
          </p:nvSpPr>
          <p:spPr>
            <a:xfrm>
              <a:off x="3651250" y="2349500"/>
              <a:ext cx="179388" cy="179388"/>
            </a:xfrm>
            <a:prstGeom prst="flowChartSummingJunct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 b="1"/>
            </a:p>
          </p:txBody>
        </p:sp>
        <p:sp>
          <p:nvSpPr>
            <p:cNvPr id="25" name="流程圖: 匯合連接點 5"/>
            <p:cNvSpPr>
              <a:spLocks noChangeAspect="1"/>
            </p:cNvSpPr>
            <p:nvPr/>
          </p:nvSpPr>
          <p:spPr>
            <a:xfrm>
              <a:off x="4456113" y="3005138"/>
              <a:ext cx="180975" cy="179387"/>
            </a:xfrm>
            <a:prstGeom prst="flowChartSummingJunct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 b="1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 bwMode="auto">
          <a:xfrm>
            <a:off x="0" y="363980"/>
            <a:ext cx="18288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300" b="1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r>
              <a:rPr lang="zh-TW" altLang="en-US" sz="6000">
                <a:latin typeface="BiauKai" charset="-120"/>
                <a:ea typeface="BiauKai" charset="-120"/>
                <a:cs typeface="BiauKai" charset="-120"/>
              </a:rPr>
              <a:t>版權聲明</a:t>
            </a:r>
            <a:endParaRPr lang="en-US" sz="6000" dirty="0">
              <a:latin typeface="BiauKai" charset="-120"/>
              <a:ea typeface="BiauKai" charset="-120"/>
              <a:cs typeface="BiauKai" charset="-120"/>
            </a:endParaRPr>
          </a:p>
        </p:txBody>
      </p:sp>
      <p:pic>
        <p:nvPicPr>
          <p:cNvPr id="19" name="Picture 18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856" y="3003584"/>
            <a:ext cx="1561152" cy="549951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517" y="4928434"/>
            <a:ext cx="1561152" cy="549951"/>
          </a:xfrm>
          <a:prstGeom prst="rect">
            <a:avLst/>
          </a:prstGeom>
        </p:spPr>
      </p:pic>
      <p:pic>
        <p:nvPicPr>
          <p:cNvPr id="27" name="Picture 26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856" y="6514864"/>
            <a:ext cx="1561152" cy="549951"/>
          </a:xfrm>
          <a:prstGeom prst="rect">
            <a:avLst/>
          </a:prstGeom>
        </p:spPr>
      </p:pic>
      <p:pic>
        <p:nvPicPr>
          <p:cNvPr id="28" name="Picture 27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856" y="8218612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6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5631641"/>
              </p:ext>
            </p:extLst>
          </p:nvPr>
        </p:nvGraphicFramePr>
        <p:xfrm>
          <a:off x="825300" y="1488940"/>
          <a:ext cx="16637400" cy="7916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665"/>
                <a:gridCol w="4803983"/>
                <a:gridCol w="3057080"/>
                <a:gridCol w="7299674"/>
              </a:tblGrid>
              <a:tr h="5562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頁碼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作品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版權標示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作者 </a:t>
                      </a:r>
                      <a:r>
                        <a:rPr lang="en-US" altLang="zh-TW" sz="2100" dirty="0" smtClean="0"/>
                        <a:t>/ </a:t>
                      </a:r>
                      <a:r>
                        <a:rPr lang="zh-TW" altLang="en-US" sz="2100" dirty="0" smtClean="0"/>
                        <a:t>來源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2468411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46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4173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47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7373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49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7373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51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904" y="2552006"/>
            <a:ext cx="4104156" cy="1386921"/>
          </a:xfrm>
          <a:prstGeom prst="rect">
            <a:avLst/>
          </a:prstGeom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551" y="4583680"/>
            <a:ext cx="1290861" cy="1284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內容版面配置區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12"/>
          <a:stretch>
            <a:fillRect/>
          </a:stretch>
        </p:blipFill>
        <p:spPr bwMode="auto">
          <a:xfrm>
            <a:off x="3904733" y="6075383"/>
            <a:ext cx="1440498" cy="142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圖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508" y="7812154"/>
            <a:ext cx="1806948" cy="136286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 bwMode="auto">
          <a:xfrm>
            <a:off x="0" y="363980"/>
            <a:ext cx="18288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300" b="1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r>
              <a:rPr lang="zh-TW" altLang="en-US" sz="6000">
                <a:latin typeface="BiauKai" charset="-120"/>
                <a:ea typeface="BiauKai" charset="-120"/>
                <a:cs typeface="BiauKai" charset="-120"/>
              </a:rPr>
              <a:t>版權聲明</a:t>
            </a:r>
            <a:endParaRPr lang="en-US" sz="6000" dirty="0">
              <a:latin typeface="BiauKai" charset="-120"/>
              <a:ea typeface="BiauKai" charset="-120"/>
              <a:cs typeface="BiauKai" charset="-120"/>
            </a:endParaRPr>
          </a:p>
        </p:txBody>
      </p:sp>
      <p:pic>
        <p:nvPicPr>
          <p:cNvPr id="21" name="Picture 20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856" y="3003584"/>
            <a:ext cx="1561152" cy="549951"/>
          </a:xfrm>
          <a:prstGeom prst="rect">
            <a:avLst/>
          </a:prstGeom>
        </p:spPr>
      </p:pic>
      <p:pic>
        <p:nvPicPr>
          <p:cNvPr id="23" name="Picture 22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517" y="4928434"/>
            <a:ext cx="1561152" cy="549951"/>
          </a:xfrm>
          <a:prstGeom prst="rect">
            <a:avLst/>
          </a:prstGeom>
        </p:spPr>
      </p:pic>
      <p:pic>
        <p:nvPicPr>
          <p:cNvPr id="24" name="Picture 23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856" y="6514864"/>
            <a:ext cx="1561152" cy="549951"/>
          </a:xfrm>
          <a:prstGeom prst="rect">
            <a:avLst/>
          </a:prstGeom>
        </p:spPr>
      </p:pic>
      <p:pic>
        <p:nvPicPr>
          <p:cNvPr id="25" name="Picture 24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856" y="8218612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3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0186448"/>
              </p:ext>
            </p:extLst>
          </p:nvPr>
        </p:nvGraphicFramePr>
        <p:xfrm>
          <a:off x="825300" y="1488940"/>
          <a:ext cx="16637400" cy="4441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665"/>
                <a:gridCol w="4803983"/>
                <a:gridCol w="3057080"/>
                <a:gridCol w="7299674"/>
              </a:tblGrid>
              <a:tr h="5562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頁碼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作品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版權標示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作者 </a:t>
                      </a:r>
                      <a:r>
                        <a:rPr lang="en-US" altLang="zh-TW" sz="2100" dirty="0" smtClean="0"/>
                        <a:t>/ </a:t>
                      </a:r>
                      <a:r>
                        <a:rPr lang="zh-TW" altLang="en-US" sz="2100" dirty="0" smtClean="0"/>
                        <a:t>來源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2468411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52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4173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53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340" y="2443994"/>
            <a:ext cx="2957364" cy="16529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365" y="4604234"/>
            <a:ext cx="2512586" cy="1156278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0" y="363980"/>
            <a:ext cx="18288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300" b="1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r>
              <a:rPr lang="zh-TW" altLang="en-US" sz="6000">
                <a:latin typeface="BiauKai" charset="-120"/>
                <a:ea typeface="BiauKai" charset="-120"/>
                <a:cs typeface="BiauKai" charset="-120"/>
              </a:rPr>
              <a:t>版權聲明</a:t>
            </a:r>
            <a:endParaRPr lang="en-US" sz="6000" dirty="0">
              <a:latin typeface="BiauKai" charset="-120"/>
              <a:ea typeface="BiauKai" charset="-120"/>
              <a:cs typeface="BiauKai" charset="-120"/>
            </a:endParaRPr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856" y="3003584"/>
            <a:ext cx="1561152" cy="549951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517" y="4928434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1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0" y="174628"/>
            <a:ext cx="12344400" cy="842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/>
              <a:t>Hidden Markov Model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26495" y="1443834"/>
            <a:ext cx="12982575" cy="758904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600" b="1">
                <a:latin typeface="Times New Roman" pitchFamily="18" charset="0"/>
              </a:rPr>
              <a:t>An example : a 3-state discrete HMM </a:t>
            </a:r>
            <a:r>
              <a:rPr lang="en-US" altLang="zh-TW" sz="3600" b="1" i="1">
                <a:latin typeface="Times New Roman" pitchFamily="18" charset="0"/>
                <a:sym typeface="Symbol" pitchFamily="18" charset="2"/>
              </a:rPr>
              <a:t>λ</a:t>
            </a:r>
            <a:endParaRPr lang="en-US" altLang="zh-TW" sz="3600" b="1" i="1">
              <a:latin typeface="Times New Roman" pitchFamily="18" charset="0"/>
            </a:endParaRPr>
          </a:p>
          <a:p>
            <a:pPr eaLnBrk="1" hangingPunct="1"/>
            <a:endParaRPr lang="en-US" altLang="zh-TW" sz="3600" b="1">
              <a:latin typeface="Times New Roman" pitchFamily="18" charset="0"/>
            </a:endParaRPr>
          </a:p>
          <a:p>
            <a:pPr eaLnBrk="1" hangingPunct="1"/>
            <a:endParaRPr lang="en-US" altLang="zh-TW" sz="3600">
              <a:latin typeface="Times New Roman" pitchFamily="18" charset="0"/>
            </a:endParaRPr>
          </a:p>
          <a:p>
            <a:pPr eaLnBrk="1" hangingPunct="1"/>
            <a:endParaRPr lang="en-US" altLang="zh-TW" sz="3600">
              <a:latin typeface="Times New Roman" pitchFamily="18" charset="0"/>
            </a:endParaRPr>
          </a:p>
          <a:p>
            <a:pPr eaLnBrk="1" hangingPunct="1"/>
            <a:endParaRPr lang="en-US" altLang="zh-TW" sz="3600">
              <a:latin typeface="Times New Roman" pitchFamily="18" charset="0"/>
            </a:endParaRPr>
          </a:p>
          <a:p>
            <a:pPr eaLnBrk="1" hangingPunct="1"/>
            <a:endParaRPr lang="en-US" altLang="zh-TW" sz="3600">
              <a:latin typeface="Times New Roman" pitchFamily="18" charset="0"/>
            </a:endParaRPr>
          </a:p>
          <a:p>
            <a:pPr eaLnBrk="1" hangingPunct="1"/>
            <a:endParaRPr lang="en-US" altLang="zh-TW" sz="3600">
              <a:latin typeface="Times New Roman" pitchFamily="18" charset="0"/>
            </a:endParaRPr>
          </a:p>
          <a:p>
            <a:pPr lvl="1" eaLnBrk="1" hangingPunct="1"/>
            <a:r>
              <a:rPr lang="en-US" altLang="zh-TW" sz="3300">
                <a:latin typeface="Times New Roman" pitchFamily="18" charset="0"/>
              </a:rPr>
              <a:t>Given a sequence of observations O={ABC}, there are </a:t>
            </a:r>
            <a:r>
              <a:rPr lang="en-US" altLang="zh-TW" sz="3300" b="1">
                <a:latin typeface="Times New Roman" pitchFamily="18" charset="0"/>
              </a:rPr>
              <a:t>27 possible</a:t>
            </a:r>
            <a:r>
              <a:rPr lang="en-US" altLang="zh-TW" sz="3300">
                <a:latin typeface="Times New Roman" pitchFamily="18" charset="0"/>
              </a:rPr>
              <a:t> corresponding state sequences, and therefore the corresponding probability is</a:t>
            </a:r>
            <a:endParaRPr lang="en-US" altLang="zh-TW" smtClean="0">
              <a:latin typeface="Times New Roman" pitchFamily="18" charset="0"/>
            </a:endParaRP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9634539" y="1600996"/>
            <a:ext cx="7510463" cy="4488657"/>
            <a:chOff x="3072" y="864"/>
            <a:chExt cx="3154" cy="1885"/>
          </a:xfrm>
        </p:grpSpPr>
        <p:sp>
          <p:nvSpPr>
            <p:cNvPr id="6153" name="Oval 5"/>
            <p:cNvSpPr>
              <a:spLocks noChangeArrowheads="1"/>
            </p:cNvSpPr>
            <p:nvPr/>
          </p:nvSpPr>
          <p:spPr bwMode="auto">
            <a:xfrm>
              <a:off x="3624" y="196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4050"/>
                <a:t>s</a:t>
              </a:r>
              <a:r>
                <a:rPr lang="en-US" altLang="zh-TW" sz="4050" baseline="-25000"/>
                <a:t>2</a:t>
              </a:r>
            </a:p>
          </p:txBody>
        </p:sp>
        <p:sp>
          <p:nvSpPr>
            <p:cNvPr id="6154" name="Oval 6"/>
            <p:cNvSpPr>
              <a:spLocks noChangeArrowheads="1"/>
            </p:cNvSpPr>
            <p:nvPr/>
          </p:nvSpPr>
          <p:spPr bwMode="auto">
            <a:xfrm>
              <a:off x="4200" y="13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4050"/>
                <a:t>s</a:t>
              </a:r>
              <a:r>
                <a:rPr lang="en-US" altLang="zh-TW" sz="4050" baseline="-25000"/>
                <a:t>1</a:t>
              </a:r>
            </a:p>
          </p:txBody>
        </p:sp>
        <p:sp>
          <p:nvSpPr>
            <p:cNvPr id="6155" name="Oval 7"/>
            <p:cNvSpPr>
              <a:spLocks noChangeArrowheads="1"/>
            </p:cNvSpPr>
            <p:nvPr/>
          </p:nvSpPr>
          <p:spPr bwMode="auto">
            <a:xfrm>
              <a:off x="4776" y="196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4050"/>
                <a:t>s</a:t>
              </a:r>
              <a:r>
                <a:rPr lang="en-US" altLang="zh-TW" sz="4050" baseline="-25000"/>
                <a:t>3</a:t>
              </a:r>
            </a:p>
          </p:txBody>
        </p:sp>
        <p:sp>
          <p:nvSpPr>
            <p:cNvPr id="6156" name="Line 8"/>
            <p:cNvSpPr>
              <a:spLocks noChangeShapeType="1"/>
            </p:cNvSpPr>
            <p:nvPr/>
          </p:nvSpPr>
          <p:spPr bwMode="auto">
            <a:xfrm flipH="1">
              <a:off x="3792" y="1584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6157" name="Line 9"/>
            <p:cNvSpPr>
              <a:spLocks noChangeShapeType="1"/>
            </p:cNvSpPr>
            <p:nvPr/>
          </p:nvSpPr>
          <p:spPr bwMode="auto">
            <a:xfrm flipV="1">
              <a:off x="3864" y="1584"/>
              <a:ext cx="48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6158" name="Line 10"/>
            <p:cNvSpPr>
              <a:spLocks noChangeShapeType="1"/>
            </p:cNvSpPr>
            <p:nvPr/>
          </p:nvSpPr>
          <p:spPr bwMode="auto">
            <a:xfrm>
              <a:off x="3856" y="209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6159" name="Line 11"/>
            <p:cNvSpPr>
              <a:spLocks noChangeShapeType="1"/>
            </p:cNvSpPr>
            <p:nvPr/>
          </p:nvSpPr>
          <p:spPr bwMode="auto">
            <a:xfrm flipH="1">
              <a:off x="3824" y="216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6160" name="Line 12"/>
            <p:cNvSpPr>
              <a:spLocks noChangeShapeType="1"/>
            </p:cNvSpPr>
            <p:nvPr/>
          </p:nvSpPr>
          <p:spPr bwMode="auto">
            <a:xfrm>
              <a:off x="4344" y="1632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6161" name="Line 13"/>
            <p:cNvSpPr>
              <a:spLocks noChangeShapeType="1"/>
            </p:cNvSpPr>
            <p:nvPr/>
          </p:nvSpPr>
          <p:spPr bwMode="auto">
            <a:xfrm flipH="1" flipV="1">
              <a:off x="4392" y="1536"/>
              <a:ext cx="48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6162" name="Arc 14"/>
            <p:cNvSpPr>
              <a:spLocks/>
            </p:cNvSpPr>
            <p:nvPr/>
          </p:nvSpPr>
          <p:spPr bwMode="auto">
            <a:xfrm flipV="1">
              <a:off x="4152" y="1056"/>
              <a:ext cx="335" cy="288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041"/>
                    <a:pt x="7632" y="2030"/>
                    <a:pt x="18047" y="294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041"/>
                    <a:pt x="7632" y="2030"/>
                    <a:pt x="18047" y="294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TW" altLang="en-US" sz="4050"/>
            </a:p>
          </p:txBody>
        </p:sp>
        <p:sp>
          <p:nvSpPr>
            <p:cNvPr id="6163" name="Arc 15"/>
            <p:cNvSpPr>
              <a:spLocks/>
            </p:cNvSpPr>
            <p:nvPr/>
          </p:nvSpPr>
          <p:spPr bwMode="auto">
            <a:xfrm rot="3913781" flipV="1">
              <a:off x="4968" y="1872"/>
              <a:ext cx="335" cy="288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041"/>
                    <a:pt x="7632" y="2030"/>
                    <a:pt x="18047" y="294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041"/>
                    <a:pt x="7632" y="2030"/>
                    <a:pt x="18047" y="294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4050"/>
            </a:p>
          </p:txBody>
        </p:sp>
        <p:sp>
          <p:nvSpPr>
            <p:cNvPr id="6164" name="Arc 16"/>
            <p:cNvSpPr>
              <a:spLocks/>
            </p:cNvSpPr>
            <p:nvPr/>
          </p:nvSpPr>
          <p:spPr bwMode="auto">
            <a:xfrm rot="16773843" flipV="1">
              <a:off x="3336" y="1920"/>
              <a:ext cx="336" cy="288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041"/>
                    <a:pt x="7632" y="2030"/>
                    <a:pt x="18047" y="294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041"/>
                    <a:pt x="7632" y="2030"/>
                    <a:pt x="18047" y="294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4050"/>
            </a:p>
          </p:txBody>
        </p:sp>
        <p:sp>
          <p:nvSpPr>
            <p:cNvPr id="6165" name="AutoShape 17"/>
            <p:cNvSpPr>
              <a:spLocks noChangeArrowheads="1"/>
            </p:cNvSpPr>
            <p:nvPr/>
          </p:nvSpPr>
          <p:spPr bwMode="auto">
            <a:xfrm>
              <a:off x="4488" y="1440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 sz="4050"/>
            </a:p>
          </p:txBody>
        </p:sp>
        <p:sp>
          <p:nvSpPr>
            <p:cNvPr id="6166" name="Text Box 18"/>
            <p:cNvSpPr txBox="1">
              <a:spLocks noChangeArrowheads="1"/>
            </p:cNvSpPr>
            <p:nvPr/>
          </p:nvSpPr>
          <p:spPr bwMode="auto">
            <a:xfrm>
              <a:off x="4622" y="1367"/>
              <a:ext cx="1604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4050" b="1"/>
                <a:t>{A:</a:t>
              </a:r>
              <a:r>
                <a:rPr lang="en-US" altLang="zh-TW" sz="4050"/>
                <a:t>.3</a:t>
              </a:r>
              <a:r>
                <a:rPr lang="en-US" altLang="zh-TW" sz="4050" b="1"/>
                <a:t>,B:</a:t>
              </a:r>
              <a:r>
                <a:rPr lang="en-US" altLang="zh-TW" sz="4050"/>
                <a:t>.2</a:t>
              </a:r>
              <a:r>
                <a:rPr lang="en-US" altLang="zh-TW" sz="4050" b="1"/>
                <a:t>,C:</a:t>
              </a:r>
              <a:r>
                <a:rPr lang="en-US" altLang="zh-TW" sz="4050"/>
                <a:t>.5</a:t>
              </a:r>
              <a:r>
                <a:rPr lang="en-US" altLang="zh-TW" sz="4050" b="1"/>
                <a:t>}</a:t>
              </a:r>
            </a:p>
          </p:txBody>
        </p:sp>
        <p:sp>
          <p:nvSpPr>
            <p:cNvPr id="6167" name="AutoShape 19"/>
            <p:cNvSpPr>
              <a:spLocks noChangeArrowheads="1"/>
            </p:cNvSpPr>
            <p:nvPr/>
          </p:nvSpPr>
          <p:spPr bwMode="auto">
            <a:xfrm>
              <a:off x="3720" y="2256"/>
              <a:ext cx="96" cy="144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 sz="4050"/>
            </a:p>
          </p:txBody>
        </p:sp>
        <p:sp>
          <p:nvSpPr>
            <p:cNvPr id="6168" name="AutoShape 20"/>
            <p:cNvSpPr>
              <a:spLocks noChangeArrowheads="1"/>
            </p:cNvSpPr>
            <p:nvPr/>
          </p:nvSpPr>
          <p:spPr bwMode="auto">
            <a:xfrm>
              <a:off x="4872" y="2256"/>
              <a:ext cx="96" cy="144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 sz="4050"/>
            </a:p>
          </p:txBody>
        </p:sp>
        <p:sp>
          <p:nvSpPr>
            <p:cNvPr id="6169" name="Text Box 21"/>
            <p:cNvSpPr txBox="1">
              <a:spLocks noChangeArrowheads="1"/>
            </p:cNvSpPr>
            <p:nvPr/>
          </p:nvSpPr>
          <p:spPr bwMode="auto">
            <a:xfrm>
              <a:off x="3312" y="2448"/>
              <a:ext cx="1604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4050" b="1"/>
                <a:t>{A:</a:t>
              </a:r>
              <a:r>
                <a:rPr lang="en-US" altLang="zh-TW" sz="4050"/>
                <a:t>.7</a:t>
              </a:r>
              <a:r>
                <a:rPr lang="en-US" altLang="zh-TW" sz="4050" b="1"/>
                <a:t>,B:</a:t>
              </a:r>
              <a:r>
                <a:rPr lang="en-US" altLang="zh-TW" sz="4050"/>
                <a:t>.1</a:t>
              </a:r>
              <a:r>
                <a:rPr lang="en-US" altLang="zh-TW" sz="4050" b="1"/>
                <a:t>,C:</a:t>
              </a:r>
              <a:r>
                <a:rPr lang="en-US" altLang="zh-TW" sz="4050"/>
                <a:t>.2</a:t>
              </a:r>
              <a:r>
                <a:rPr lang="en-US" altLang="zh-TW" sz="4050" b="1"/>
                <a:t>}</a:t>
              </a:r>
            </a:p>
          </p:txBody>
        </p:sp>
        <p:sp>
          <p:nvSpPr>
            <p:cNvPr id="6170" name="Text Box 22"/>
            <p:cNvSpPr txBox="1">
              <a:spLocks noChangeArrowheads="1"/>
            </p:cNvSpPr>
            <p:nvPr/>
          </p:nvSpPr>
          <p:spPr bwMode="auto">
            <a:xfrm>
              <a:off x="4464" y="2448"/>
              <a:ext cx="1604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4050" b="1"/>
                <a:t>{A:</a:t>
              </a:r>
              <a:r>
                <a:rPr lang="en-US" altLang="zh-TW" sz="4050"/>
                <a:t>.3</a:t>
              </a:r>
              <a:r>
                <a:rPr lang="en-US" altLang="zh-TW" sz="4050" b="1"/>
                <a:t>,B:</a:t>
              </a:r>
              <a:r>
                <a:rPr lang="en-US" altLang="zh-TW" sz="4050"/>
                <a:t>.6</a:t>
              </a:r>
              <a:r>
                <a:rPr lang="en-US" altLang="zh-TW" sz="4050" b="1"/>
                <a:t>,C:</a:t>
              </a:r>
              <a:r>
                <a:rPr lang="en-US" altLang="zh-TW" sz="4050"/>
                <a:t>.1</a:t>
              </a:r>
              <a:r>
                <a:rPr lang="en-US" altLang="zh-TW" sz="4050" b="1"/>
                <a:t>}</a:t>
              </a:r>
            </a:p>
          </p:txBody>
        </p:sp>
        <p:sp>
          <p:nvSpPr>
            <p:cNvPr id="6171" name="Text Box 23"/>
            <p:cNvSpPr txBox="1">
              <a:spLocks noChangeArrowheads="1"/>
            </p:cNvSpPr>
            <p:nvPr/>
          </p:nvSpPr>
          <p:spPr bwMode="auto">
            <a:xfrm>
              <a:off x="4176" y="864"/>
              <a:ext cx="25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400"/>
                <a:t>0.6</a:t>
              </a:r>
            </a:p>
          </p:txBody>
        </p:sp>
        <p:sp>
          <p:nvSpPr>
            <p:cNvPr id="6172" name="Text Box 24"/>
            <p:cNvSpPr txBox="1">
              <a:spLocks noChangeArrowheads="1"/>
            </p:cNvSpPr>
            <p:nvPr/>
          </p:nvSpPr>
          <p:spPr bwMode="auto">
            <a:xfrm>
              <a:off x="3072" y="1968"/>
              <a:ext cx="25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400"/>
                <a:t>0.7</a:t>
              </a:r>
            </a:p>
          </p:txBody>
        </p:sp>
        <p:sp>
          <p:nvSpPr>
            <p:cNvPr id="6173" name="Text Box 25"/>
            <p:cNvSpPr txBox="1">
              <a:spLocks noChangeArrowheads="1"/>
            </p:cNvSpPr>
            <p:nvPr/>
          </p:nvSpPr>
          <p:spPr bwMode="auto">
            <a:xfrm>
              <a:off x="3792" y="1632"/>
              <a:ext cx="25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400"/>
                <a:t>0.3</a:t>
              </a:r>
            </a:p>
          </p:txBody>
        </p:sp>
        <p:sp>
          <p:nvSpPr>
            <p:cNvPr id="6174" name="Text Box 26"/>
            <p:cNvSpPr txBox="1">
              <a:spLocks noChangeArrowheads="1"/>
            </p:cNvSpPr>
            <p:nvPr/>
          </p:nvSpPr>
          <p:spPr bwMode="auto">
            <a:xfrm>
              <a:off x="4032" y="1776"/>
              <a:ext cx="25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400"/>
                <a:t>0.3</a:t>
              </a:r>
            </a:p>
          </p:txBody>
        </p:sp>
        <p:sp>
          <p:nvSpPr>
            <p:cNvPr id="6175" name="Text Box 27"/>
            <p:cNvSpPr txBox="1">
              <a:spLocks noChangeArrowheads="1"/>
            </p:cNvSpPr>
            <p:nvPr/>
          </p:nvSpPr>
          <p:spPr bwMode="auto">
            <a:xfrm>
              <a:off x="4176" y="2160"/>
              <a:ext cx="25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400"/>
                <a:t>0.2</a:t>
              </a:r>
            </a:p>
          </p:txBody>
        </p:sp>
        <p:sp>
          <p:nvSpPr>
            <p:cNvPr id="6176" name="Text Box 28"/>
            <p:cNvSpPr txBox="1">
              <a:spLocks noChangeArrowheads="1"/>
            </p:cNvSpPr>
            <p:nvPr/>
          </p:nvSpPr>
          <p:spPr bwMode="auto">
            <a:xfrm>
              <a:off x="4128" y="1920"/>
              <a:ext cx="25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400"/>
                <a:t>0.2</a:t>
              </a:r>
            </a:p>
          </p:txBody>
        </p:sp>
        <p:sp>
          <p:nvSpPr>
            <p:cNvPr id="6177" name="Text Box 29"/>
            <p:cNvSpPr txBox="1">
              <a:spLocks noChangeArrowheads="1"/>
            </p:cNvSpPr>
            <p:nvPr/>
          </p:nvSpPr>
          <p:spPr bwMode="auto">
            <a:xfrm>
              <a:off x="4368" y="1776"/>
              <a:ext cx="25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400"/>
                <a:t>0.1</a:t>
              </a:r>
            </a:p>
          </p:txBody>
        </p:sp>
        <p:sp>
          <p:nvSpPr>
            <p:cNvPr id="6178" name="Text Box 30"/>
            <p:cNvSpPr txBox="1">
              <a:spLocks noChangeArrowheads="1"/>
            </p:cNvSpPr>
            <p:nvPr/>
          </p:nvSpPr>
          <p:spPr bwMode="auto">
            <a:xfrm>
              <a:off x="4608" y="1632"/>
              <a:ext cx="25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400"/>
                <a:t>0.3</a:t>
              </a:r>
            </a:p>
          </p:txBody>
        </p:sp>
        <p:sp>
          <p:nvSpPr>
            <p:cNvPr id="6179" name="Text Box 31"/>
            <p:cNvSpPr txBox="1">
              <a:spLocks noChangeArrowheads="1"/>
            </p:cNvSpPr>
            <p:nvPr/>
          </p:nvSpPr>
          <p:spPr bwMode="auto">
            <a:xfrm>
              <a:off x="5232" y="1920"/>
              <a:ext cx="25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400"/>
                <a:t>0.7</a:t>
              </a:r>
            </a:p>
          </p:txBody>
        </p:sp>
      </p:grpSp>
      <p:graphicFrame>
        <p:nvGraphicFramePr>
          <p:cNvPr id="6149" name="Object 32"/>
          <p:cNvGraphicFramePr>
            <a:graphicFrameLocks noChangeAspect="1"/>
          </p:cNvGraphicFramePr>
          <p:nvPr/>
        </p:nvGraphicFramePr>
        <p:xfrm>
          <a:off x="3886200" y="2286796"/>
          <a:ext cx="5029200" cy="3750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Equation" r:id="rId3" imgW="1993900" imgH="1485900" progId="Equation.3">
                  <p:embed/>
                </p:oleObj>
              </mc:Choice>
              <mc:Fallback>
                <p:oleObj name="Equation" r:id="rId3" imgW="1993900" imgH="148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286796"/>
                        <a:ext cx="5029200" cy="37504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33"/>
          <p:cNvGraphicFramePr>
            <a:graphicFrameLocks noChangeAspect="1"/>
          </p:cNvGraphicFramePr>
          <p:nvPr/>
        </p:nvGraphicFramePr>
        <p:xfrm>
          <a:off x="3269459" y="7549359"/>
          <a:ext cx="12663488" cy="2597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方程式" r:id="rId5" imgW="5499100" imgH="1231900" progId="Equation.3">
                  <p:embed/>
                </p:oleObj>
              </mc:Choice>
              <mc:Fallback>
                <p:oleObj name="方程式" r:id="rId5" imgW="5499100" imgH="1231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9459" y="7549359"/>
                        <a:ext cx="12663488" cy="2597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Line 34"/>
          <p:cNvSpPr>
            <a:spLocks noChangeShapeType="1"/>
          </p:cNvSpPr>
          <p:nvPr/>
        </p:nvSpPr>
        <p:spPr bwMode="auto">
          <a:xfrm>
            <a:off x="2286000" y="1148557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6152" name="Line 40"/>
          <p:cNvSpPr>
            <a:spLocks noChangeShapeType="1"/>
          </p:cNvSpPr>
          <p:nvPr/>
        </p:nvSpPr>
        <p:spPr bwMode="auto">
          <a:xfrm>
            <a:off x="9432132" y="6175376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pic>
        <p:nvPicPr>
          <p:cNvPr id="36" name="Picture 35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5764" y="5358992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2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0" y="174626"/>
            <a:ext cx="12344400" cy="86439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/>
              <a:t>Hidden Markov Model</a:t>
            </a:r>
          </a:p>
        </p:txBody>
      </p:sp>
      <p:sp>
        <p:nvSpPr>
          <p:cNvPr id="8195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2328865" y="1358109"/>
            <a:ext cx="12742070" cy="73794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marL="266700" indent="-266700">
              <a:lnSpc>
                <a:spcPct val="110000"/>
              </a:lnSpc>
              <a:spcBef>
                <a:spcPct val="0"/>
              </a:spcBef>
            </a:pPr>
            <a:r>
              <a:rPr lang="en-US" altLang="zh-TW" sz="3000" b="1">
                <a:latin typeface="Times New Roman" pitchFamily="18" charset="0"/>
              </a:rPr>
              <a:t>Three Basic Problems for HMMs</a:t>
            </a:r>
          </a:p>
          <a:p>
            <a:pPr marL="266700" indent="-26670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TW" sz="3000" b="1">
                <a:latin typeface="Times New Roman" pitchFamily="18" charset="0"/>
              </a:rPr>
              <a:t>  Given an observation sequence </a:t>
            </a:r>
            <a:r>
              <a:rPr lang="en-US" altLang="zh-TW" sz="3000">
                <a:latin typeface="Times New Roman" pitchFamily="18" charset="0"/>
              </a:rPr>
              <a:t>O</a:t>
            </a:r>
            <a:r>
              <a:rPr lang="en-US" altLang="zh-TW" sz="3000" b="1">
                <a:latin typeface="Times New Roman" pitchFamily="18" charset="0"/>
              </a:rPr>
              <a:t>=(</a:t>
            </a:r>
            <a:r>
              <a:rPr lang="en-US" altLang="zh-TW" sz="3000">
                <a:latin typeface="Times New Roman" pitchFamily="18" charset="0"/>
              </a:rPr>
              <a:t>o</a:t>
            </a:r>
            <a:r>
              <a:rPr lang="en-US" altLang="zh-TW" sz="3000" b="1" baseline="-25000">
                <a:latin typeface="Times New Roman" pitchFamily="18" charset="0"/>
              </a:rPr>
              <a:t>1</a:t>
            </a:r>
            <a:r>
              <a:rPr lang="en-US" altLang="zh-TW" sz="3000" b="1">
                <a:latin typeface="Times New Roman" pitchFamily="18" charset="0"/>
              </a:rPr>
              <a:t>,</a:t>
            </a:r>
            <a:r>
              <a:rPr lang="en-US" altLang="zh-TW" sz="3000">
                <a:latin typeface="Times New Roman" pitchFamily="18" charset="0"/>
              </a:rPr>
              <a:t>o</a:t>
            </a:r>
            <a:r>
              <a:rPr lang="en-US" altLang="zh-TW" sz="3000" b="1" baseline="-25000">
                <a:latin typeface="Times New Roman" pitchFamily="18" charset="0"/>
              </a:rPr>
              <a:t>2</a:t>
            </a:r>
            <a:r>
              <a:rPr lang="en-US" altLang="zh-TW" sz="3000" b="1">
                <a:latin typeface="Times New Roman" pitchFamily="18" charset="0"/>
              </a:rPr>
              <a:t>,…..,</a:t>
            </a:r>
            <a:r>
              <a:rPr lang="en-US" altLang="zh-TW" sz="3000">
                <a:latin typeface="Times New Roman" pitchFamily="18" charset="0"/>
              </a:rPr>
              <a:t>o</a:t>
            </a:r>
            <a:r>
              <a:rPr lang="en-US" altLang="zh-TW" sz="3000" b="1" baseline="-25000">
                <a:latin typeface="Times New Roman" pitchFamily="18" charset="0"/>
              </a:rPr>
              <a:t>T</a:t>
            </a:r>
            <a:r>
              <a:rPr lang="en-US" altLang="zh-TW" sz="3000" b="1">
                <a:latin typeface="Times New Roman" pitchFamily="18" charset="0"/>
              </a:rPr>
              <a:t>), and an HMM      </a:t>
            </a:r>
          </a:p>
          <a:p>
            <a:pPr marL="266700" indent="-26670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TW" sz="3000" b="1" i="1">
                <a:latin typeface="Times New Roman" pitchFamily="18" charset="0"/>
                <a:sym typeface="Symbol" pitchFamily="18" charset="2"/>
              </a:rPr>
              <a:t>λ =</a:t>
            </a:r>
            <a:r>
              <a:rPr lang="en-US" altLang="zh-TW" sz="3000" b="1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TW" sz="3000">
                <a:latin typeface="Times New Roman" pitchFamily="18" charset="0"/>
              </a:rPr>
              <a:t>A</a:t>
            </a:r>
            <a:r>
              <a:rPr lang="en-US" altLang="zh-TW" sz="3000" b="1">
                <a:latin typeface="Times New Roman" pitchFamily="18" charset="0"/>
              </a:rPr>
              <a:t>,</a:t>
            </a:r>
            <a:r>
              <a:rPr lang="en-US" altLang="zh-TW" sz="3000">
                <a:latin typeface="Times New Roman" pitchFamily="18" charset="0"/>
              </a:rPr>
              <a:t>B</a:t>
            </a:r>
            <a:r>
              <a:rPr lang="en-US" altLang="zh-TW" sz="3000" b="1">
                <a:latin typeface="Times New Roman" pitchFamily="18" charset="0"/>
              </a:rPr>
              <a:t>,</a:t>
            </a:r>
            <a:r>
              <a:rPr lang="en-US" altLang="zh-TW" sz="3000" b="1">
                <a:latin typeface="Times New Roman" pitchFamily="18" charset="0"/>
                <a:sym typeface="Symbol" pitchFamily="18" charset="2"/>
              </a:rPr>
              <a:t>)</a:t>
            </a:r>
            <a:endParaRPr lang="en-US" altLang="zh-TW" sz="3000" b="1">
              <a:latin typeface="Times New Roman" pitchFamily="18" charset="0"/>
            </a:endParaRPr>
          </a:p>
          <a:p>
            <a:pPr marL="1228725" lvl="1">
              <a:lnSpc>
                <a:spcPct val="110000"/>
              </a:lnSpc>
              <a:spcBef>
                <a:spcPct val="0"/>
              </a:spcBef>
            </a:pPr>
            <a:r>
              <a:rPr lang="en-US" altLang="zh-TW" sz="3300">
                <a:latin typeface="Times New Roman" pitchFamily="18" charset="0"/>
              </a:rPr>
              <a:t>Problem </a:t>
            </a:r>
            <a:r>
              <a:rPr lang="en-US" altLang="zh-TW" sz="3300" i="1">
                <a:latin typeface="Times New Roman" pitchFamily="18" charset="0"/>
              </a:rPr>
              <a:t>1</a:t>
            </a:r>
            <a:r>
              <a:rPr lang="en-US" altLang="zh-TW" sz="3300">
                <a:latin typeface="Times New Roman" pitchFamily="18" charset="0"/>
              </a:rPr>
              <a:t> :</a:t>
            </a:r>
            <a:br>
              <a:rPr lang="en-US" altLang="zh-TW" sz="3300">
                <a:latin typeface="Times New Roman" pitchFamily="18" charset="0"/>
              </a:rPr>
            </a:br>
            <a:r>
              <a:rPr lang="en-US" altLang="zh-TW" sz="3300">
                <a:solidFill>
                  <a:schemeClr val="accent2"/>
                </a:solidFill>
                <a:latin typeface="Times New Roman" pitchFamily="18" charset="0"/>
              </a:rPr>
              <a:t>How to </a:t>
            </a:r>
            <a:r>
              <a:rPr lang="en-US" altLang="zh-TW" sz="3300" i="1">
                <a:solidFill>
                  <a:schemeClr val="accent2"/>
                </a:solidFill>
                <a:latin typeface="Times New Roman" pitchFamily="18" charset="0"/>
              </a:rPr>
              <a:t>efficiently</a:t>
            </a:r>
            <a:r>
              <a:rPr lang="en-US" altLang="zh-TW" sz="3300">
                <a:solidFill>
                  <a:schemeClr val="accent2"/>
                </a:solidFill>
                <a:latin typeface="Times New Roman" pitchFamily="18" charset="0"/>
              </a:rPr>
              <a:t> compute P(</a:t>
            </a:r>
            <a:r>
              <a:rPr lang="en-US" altLang="zh-TW" sz="3300" b="1">
                <a:solidFill>
                  <a:schemeClr val="accent2"/>
                </a:solidFill>
                <a:latin typeface="Times New Roman" pitchFamily="18" charset="0"/>
              </a:rPr>
              <a:t>O</a:t>
            </a:r>
            <a:r>
              <a:rPr lang="en-US" altLang="zh-TW" sz="3300">
                <a:solidFill>
                  <a:schemeClr val="accent2"/>
                </a:solidFill>
                <a:latin typeface="Times New Roman" pitchFamily="18" charset="0"/>
              </a:rPr>
              <a:t>| </a:t>
            </a:r>
            <a:r>
              <a:rPr lang="en-US" altLang="zh-TW" sz="33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λ</a:t>
            </a:r>
            <a:r>
              <a:rPr lang="en-US" altLang="zh-TW" sz="3300">
                <a:solidFill>
                  <a:schemeClr val="accent2"/>
                </a:solidFill>
                <a:latin typeface="Times New Roman" pitchFamily="18" charset="0"/>
              </a:rPr>
              <a:t>)</a:t>
            </a:r>
            <a:r>
              <a:rPr lang="en-US" altLang="zh-TW" sz="3300">
                <a:latin typeface="Times New Roman" pitchFamily="18" charset="0"/>
              </a:rPr>
              <a:t> ?</a:t>
            </a:r>
            <a:br>
              <a:rPr lang="en-US" altLang="zh-TW" sz="3300">
                <a:latin typeface="Times New Roman" pitchFamily="18" charset="0"/>
              </a:rPr>
            </a:br>
            <a:r>
              <a:rPr lang="en-US" altLang="zh-TW" sz="3300">
                <a:latin typeface="Times New Roman" pitchFamily="18" charset="0"/>
                <a:sym typeface="Wingdings" pitchFamily="2" charset="2"/>
              </a:rPr>
              <a:t> </a:t>
            </a:r>
            <a:r>
              <a:rPr lang="en-US" altLang="zh-TW" sz="3300" i="1">
                <a:latin typeface="Times New Roman" pitchFamily="18" charset="0"/>
              </a:rPr>
              <a:t>Evaluation problem</a:t>
            </a:r>
            <a:endParaRPr lang="en-US" altLang="zh-TW" sz="3300">
              <a:latin typeface="Times New Roman" pitchFamily="18" charset="0"/>
            </a:endParaRPr>
          </a:p>
          <a:p>
            <a:pPr marL="1228725" lvl="1">
              <a:lnSpc>
                <a:spcPct val="110000"/>
              </a:lnSpc>
              <a:spcBef>
                <a:spcPct val="0"/>
              </a:spcBef>
            </a:pPr>
            <a:r>
              <a:rPr lang="en-US" altLang="zh-TW" sz="3300">
                <a:latin typeface="Times New Roman" pitchFamily="18" charset="0"/>
              </a:rPr>
              <a:t>Problem </a:t>
            </a:r>
            <a:r>
              <a:rPr lang="en-US" altLang="zh-TW" sz="3300" i="1">
                <a:latin typeface="Times New Roman" pitchFamily="18" charset="0"/>
              </a:rPr>
              <a:t>2</a:t>
            </a:r>
            <a:r>
              <a:rPr lang="en-US" altLang="zh-TW" sz="3300">
                <a:latin typeface="Times New Roman" pitchFamily="18" charset="0"/>
              </a:rPr>
              <a:t> : </a:t>
            </a:r>
            <a:br>
              <a:rPr lang="en-US" altLang="zh-TW" sz="3300">
                <a:latin typeface="Times New Roman" pitchFamily="18" charset="0"/>
              </a:rPr>
            </a:br>
            <a:r>
              <a:rPr lang="en-US" altLang="zh-TW" sz="3300">
                <a:solidFill>
                  <a:schemeClr val="accent2"/>
                </a:solidFill>
                <a:latin typeface="Times New Roman" pitchFamily="18" charset="0"/>
              </a:rPr>
              <a:t>How to choose an optimal state sequence </a:t>
            </a:r>
            <a:r>
              <a:rPr lang="en-US" altLang="zh-TW" sz="3300" b="1">
                <a:solidFill>
                  <a:schemeClr val="accent2"/>
                </a:solidFill>
                <a:latin typeface="Times New Roman" pitchFamily="18" charset="0"/>
              </a:rPr>
              <a:t>q</a:t>
            </a:r>
            <a:r>
              <a:rPr lang="en-US" altLang="zh-TW" sz="3300">
                <a:solidFill>
                  <a:schemeClr val="accent2"/>
                </a:solidFill>
                <a:latin typeface="Times New Roman" pitchFamily="18" charset="0"/>
              </a:rPr>
              <a:t>=(q</a:t>
            </a:r>
            <a:r>
              <a:rPr lang="en-US" altLang="zh-TW" sz="3300" baseline="-2500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altLang="zh-TW" sz="3300">
                <a:solidFill>
                  <a:schemeClr val="accent2"/>
                </a:solidFill>
                <a:latin typeface="Times New Roman" pitchFamily="18" charset="0"/>
              </a:rPr>
              <a:t>,q</a:t>
            </a:r>
            <a:r>
              <a:rPr lang="en-US" altLang="zh-TW" sz="3300" baseline="-2500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altLang="zh-TW" sz="3300">
                <a:solidFill>
                  <a:schemeClr val="accent2"/>
                </a:solidFill>
                <a:latin typeface="Times New Roman" pitchFamily="18" charset="0"/>
              </a:rPr>
              <a:t>,……, q</a:t>
            </a:r>
            <a:r>
              <a:rPr lang="en-US" altLang="zh-TW" sz="3300" baseline="-25000">
                <a:solidFill>
                  <a:schemeClr val="accent2"/>
                </a:solidFill>
                <a:latin typeface="Times New Roman" pitchFamily="18" charset="0"/>
              </a:rPr>
              <a:t>T</a:t>
            </a:r>
            <a:r>
              <a:rPr lang="en-US" altLang="zh-TW" sz="3300">
                <a:solidFill>
                  <a:schemeClr val="accent2"/>
                </a:solidFill>
                <a:latin typeface="Times New Roman" pitchFamily="18" charset="0"/>
              </a:rPr>
              <a:t>)</a:t>
            </a:r>
            <a:r>
              <a:rPr lang="en-US" altLang="zh-TW" sz="3300">
                <a:latin typeface="Times New Roman" pitchFamily="18" charset="0"/>
              </a:rPr>
              <a:t> ?</a:t>
            </a:r>
            <a:br>
              <a:rPr lang="en-US" altLang="zh-TW" sz="3300">
                <a:latin typeface="Times New Roman" pitchFamily="18" charset="0"/>
              </a:rPr>
            </a:br>
            <a:r>
              <a:rPr lang="en-US" altLang="zh-TW" sz="3300">
                <a:latin typeface="Times New Roman" pitchFamily="18" charset="0"/>
              </a:rPr>
              <a:t> </a:t>
            </a:r>
            <a:r>
              <a:rPr lang="en-US" altLang="zh-TW" sz="3300">
                <a:latin typeface="Times New Roman" pitchFamily="18" charset="0"/>
                <a:sym typeface="Wingdings" pitchFamily="2" charset="2"/>
              </a:rPr>
              <a:t></a:t>
            </a:r>
            <a:r>
              <a:rPr lang="en-US" altLang="zh-TW" sz="3300">
                <a:latin typeface="Times New Roman" pitchFamily="18" charset="0"/>
              </a:rPr>
              <a:t> </a:t>
            </a:r>
            <a:r>
              <a:rPr lang="en-US" altLang="zh-TW" sz="3300" i="1">
                <a:latin typeface="Times New Roman" pitchFamily="18" charset="0"/>
              </a:rPr>
              <a:t>Decoding Problem</a:t>
            </a:r>
            <a:endParaRPr lang="en-US" altLang="zh-TW" sz="3300">
              <a:latin typeface="Times New Roman" pitchFamily="18" charset="0"/>
            </a:endParaRPr>
          </a:p>
          <a:p>
            <a:pPr marL="1228725" lvl="1">
              <a:lnSpc>
                <a:spcPct val="110000"/>
              </a:lnSpc>
              <a:spcBef>
                <a:spcPct val="0"/>
              </a:spcBef>
            </a:pPr>
            <a:r>
              <a:rPr lang="en-US" altLang="zh-TW" sz="3300">
                <a:latin typeface="Times New Roman" pitchFamily="18" charset="0"/>
              </a:rPr>
              <a:t>Problem </a:t>
            </a:r>
            <a:r>
              <a:rPr lang="en-US" altLang="zh-TW" sz="3300" i="1">
                <a:latin typeface="Times New Roman" pitchFamily="18" charset="0"/>
              </a:rPr>
              <a:t>3</a:t>
            </a:r>
            <a:r>
              <a:rPr lang="en-US" altLang="zh-TW" sz="3300">
                <a:latin typeface="Times New Roman" pitchFamily="18" charset="0"/>
              </a:rPr>
              <a:t> : </a:t>
            </a:r>
            <a:br>
              <a:rPr lang="en-US" altLang="zh-TW" sz="3300">
                <a:latin typeface="Times New Roman" pitchFamily="18" charset="0"/>
              </a:rPr>
            </a:br>
            <a:r>
              <a:rPr lang="en-US" altLang="zh-TW" sz="3300">
                <a:solidFill>
                  <a:schemeClr val="accent2"/>
                </a:solidFill>
                <a:latin typeface="Times New Roman" pitchFamily="18" charset="0"/>
              </a:rPr>
              <a:t>Given some observations O for the HMM </a:t>
            </a:r>
            <a:r>
              <a:rPr lang="en-US" altLang="zh-TW" sz="33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λ</a:t>
            </a:r>
            <a:r>
              <a:rPr lang="en-US" altLang="zh-TW" sz="3300">
                <a:solidFill>
                  <a:schemeClr val="accent2"/>
                </a:solidFill>
                <a:latin typeface="Times New Roman" pitchFamily="18" charset="0"/>
              </a:rPr>
              <a:t> , how to adjust the model parameter </a:t>
            </a:r>
            <a:r>
              <a:rPr lang="en-US" altLang="zh-TW" sz="33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λ =</a:t>
            </a:r>
            <a:r>
              <a:rPr lang="en-US" altLang="zh-TW" sz="33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TW" sz="3300">
                <a:solidFill>
                  <a:schemeClr val="accent2"/>
                </a:solidFill>
                <a:latin typeface="Times New Roman" pitchFamily="18" charset="0"/>
              </a:rPr>
              <a:t>A</a:t>
            </a:r>
            <a:r>
              <a:rPr lang="en-US" altLang="zh-TW" sz="3300" b="1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altLang="zh-TW" sz="3300">
                <a:solidFill>
                  <a:schemeClr val="accent2"/>
                </a:solidFill>
                <a:latin typeface="Times New Roman" pitchFamily="18" charset="0"/>
              </a:rPr>
              <a:t>B</a:t>
            </a:r>
            <a:r>
              <a:rPr lang="en-US" altLang="zh-TW" sz="3300" b="1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altLang="zh-TW" sz="33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) </a:t>
            </a:r>
            <a:r>
              <a:rPr lang="en-US" altLang="zh-TW" sz="33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to maximize</a:t>
            </a:r>
            <a:r>
              <a:rPr lang="en-US" altLang="zh-TW" sz="33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3300">
                <a:solidFill>
                  <a:schemeClr val="accent2"/>
                </a:solidFill>
                <a:latin typeface="Times New Roman" pitchFamily="18" charset="0"/>
              </a:rPr>
              <a:t>P(</a:t>
            </a:r>
            <a:r>
              <a:rPr lang="en-US" altLang="zh-TW" sz="3300" b="1">
                <a:solidFill>
                  <a:schemeClr val="accent2"/>
                </a:solidFill>
                <a:latin typeface="Times New Roman" pitchFamily="18" charset="0"/>
              </a:rPr>
              <a:t>O</a:t>
            </a:r>
            <a:r>
              <a:rPr lang="en-US" altLang="zh-TW" sz="3300">
                <a:solidFill>
                  <a:schemeClr val="accent2"/>
                </a:solidFill>
                <a:latin typeface="Times New Roman" pitchFamily="18" charset="0"/>
              </a:rPr>
              <a:t>| </a:t>
            </a:r>
            <a:r>
              <a:rPr lang="en-US" altLang="zh-TW" sz="33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λ</a:t>
            </a:r>
            <a:r>
              <a:rPr lang="en-US" altLang="zh-TW" sz="3300">
                <a:solidFill>
                  <a:schemeClr val="accent2"/>
                </a:solidFill>
                <a:latin typeface="Times New Roman" pitchFamily="18" charset="0"/>
              </a:rPr>
              <a:t>)?</a:t>
            </a:r>
            <a:r>
              <a:rPr lang="en-US" altLang="zh-TW" sz="3300">
                <a:latin typeface="Times New Roman" pitchFamily="18" charset="0"/>
              </a:rPr>
              <a:t/>
            </a:r>
            <a:br>
              <a:rPr lang="en-US" altLang="zh-TW" sz="3300">
                <a:latin typeface="Times New Roman" pitchFamily="18" charset="0"/>
              </a:rPr>
            </a:br>
            <a:r>
              <a:rPr lang="en-US" altLang="zh-TW" sz="3300">
                <a:latin typeface="Times New Roman" pitchFamily="18" charset="0"/>
              </a:rPr>
              <a:t> </a:t>
            </a:r>
            <a:r>
              <a:rPr lang="en-US" altLang="zh-TW" sz="3300">
                <a:latin typeface="Times New Roman" pitchFamily="18" charset="0"/>
                <a:sym typeface="Wingdings" pitchFamily="2" charset="2"/>
              </a:rPr>
              <a:t></a:t>
            </a:r>
            <a:r>
              <a:rPr lang="en-US" altLang="zh-TW" sz="3300">
                <a:latin typeface="Times New Roman" pitchFamily="18" charset="0"/>
              </a:rPr>
              <a:t> </a:t>
            </a:r>
            <a:r>
              <a:rPr lang="en-US" altLang="zh-TW" sz="3300" i="1">
                <a:latin typeface="Times New Roman" pitchFamily="18" charset="0"/>
              </a:rPr>
              <a:t>Learning /Training Problem</a:t>
            </a:r>
            <a:r>
              <a:rPr lang="en-US" altLang="zh-TW" sz="3000">
                <a:latin typeface="Times New Roman" pitchFamily="18" charset="0"/>
              </a:rPr>
              <a:t> </a:t>
            </a: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2286000" y="1148557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8197" name="Line 10"/>
          <p:cNvSpPr>
            <a:spLocks noChangeShapeType="1"/>
          </p:cNvSpPr>
          <p:nvPr/>
        </p:nvSpPr>
        <p:spPr bwMode="auto">
          <a:xfrm>
            <a:off x="8736809" y="3598864"/>
            <a:ext cx="297656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8198" name="Line 11"/>
          <p:cNvSpPr>
            <a:spLocks noChangeShapeType="1"/>
          </p:cNvSpPr>
          <p:nvPr/>
        </p:nvSpPr>
        <p:spPr bwMode="auto">
          <a:xfrm>
            <a:off x="8043863" y="6906419"/>
            <a:ext cx="297657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8199" name="Line 12"/>
          <p:cNvSpPr>
            <a:spLocks noChangeShapeType="1"/>
          </p:cNvSpPr>
          <p:nvPr/>
        </p:nvSpPr>
        <p:spPr bwMode="auto">
          <a:xfrm>
            <a:off x="7755734" y="2029619"/>
            <a:ext cx="29765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8200" name="Line 13"/>
          <p:cNvSpPr>
            <a:spLocks noChangeShapeType="1"/>
          </p:cNvSpPr>
          <p:nvPr/>
        </p:nvSpPr>
        <p:spPr bwMode="auto">
          <a:xfrm>
            <a:off x="11139488" y="7456489"/>
            <a:ext cx="297657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4050"/>
          </a:p>
        </p:txBody>
      </p:sp>
    </p:spTree>
    <p:extLst>
      <p:ext uri="{BB962C8B-B14F-4D97-AF65-F5344CB8AC3E}">
        <p14:creationId xmlns:p14="http://schemas.microsoft.com/office/powerpoint/2010/main" val="125028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35"/>
          <p:cNvGrpSpPr>
            <a:grpSpLocks/>
          </p:cNvGrpSpPr>
          <p:nvPr/>
        </p:nvGrpSpPr>
        <p:grpSpPr bwMode="auto">
          <a:xfrm>
            <a:off x="2771775" y="150816"/>
            <a:ext cx="4857750" cy="507206"/>
            <a:chOff x="1198" y="3"/>
            <a:chExt cx="2040" cy="213"/>
          </a:xfrm>
        </p:grpSpPr>
        <p:sp>
          <p:nvSpPr>
            <p:cNvPr id="9400" name="Rectangle 5"/>
            <p:cNvSpPr>
              <a:spLocks noChangeArrowheads="1"/>
            </p:cNvSpPr>
            <p:nvPr/>
          </p:nvSpPr>
          <p:spPr bwMode="auto">
            <a:xfrm>
              <a:off x="1198" y="3"/>
              <a:ext cx="201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 b="1">
                  <a:solidFill>
                    <a:srgbClr val="000000"/>
                  </a:solidFill>
                  <a:latin typeface="Times New Roman" pitchFamily="18" charset="0"/>
                </a:rPr>
                <a:t>Basic Problem 1 for HMM</a:t>
              </a:r>
              <a:endParaRPr lang="en-US" altLang="zh-TW" sz="4050"/>
            </a:p>
          </p:txBody>
        </p:sp>
        <p:sp>
          <p:nvSpPr>
            <p:cNvPr id="9401" name="Rectangle 6"/>
            <p:cNvSpPr>
              <a:spLocks noChangeArrowheads="1"/>
            </p:cNvSpPr>
            <p:nvPr/>
          </p:nvSpPr>
          <p:spPr bwMode="auto">
            <a:xfrm>
              <a:off x="1198" y="181"/>
              <a:ext cx="2040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 sz="4050"/>
            </a:p>
          </p:txBody>
        </p:sp>
      </p:grpSp>
      <p:sp>
        <p:nvSpPr>
          <p:cNvPr id="9219" name="Rectangle 20"/>
          <p:cNvSpPr>
            <a:spLocks noChangeArrowheads="1"/>
          </p:cNvSpPr>
          <p:nvPr/>
        </p:nvSpPr>
        <p:spPr bwMode="auto">
          <a:xfrm>
            <a:off x="8832057" y="472282"/>
            <a:ext cx="129844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05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TW" sz="4050"/>
          </a:p>
        </p:txBody>
      </p:sp>
      <p:grpSp>
        <p:nvGrpSpPr>
          <p:cNvPr id="9220" name="Group 242"/>
          <p:cNvGrpSpPr>
            <a:grpSpLocks/>
          </p:cNvGrpSpPr>
          <p:nvPr/>
        </p:nvGrpSpPr>
        <p:grpSpPr bwMode="auto">
          <a:xfrm>
            <a:off x="3202783" y="836614"/>
            <a:ext cx="7379494" cy="2105025"/>
            <a:chOff x="724" y="291"/>
            <a:chExt cx="3099" cy="884"/>
          </a:xfrm>
        </p:grpSpPr>
        <p:sp>
          <p:nvSpPr>
            <p:cNvPr id="9344" name="Rectangle 21"/>
            <p:cNvSpPr>
              <a:spLocks noChangeArrowheads="1"/>
            </p:cNvSpPr>
            <p:nvPr/>
          </p:nvSpPr>
          <p:spPr bwMode="auto">
            <a:xfrm>
              <a:off x="2589" y="301"/>
              <a:ext cx="8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Symbol" pitchFamily="18" charset="2"/>
                </a:rPr>
                <a:t>l</a:t>
              </a:r>
              <a:endParaRPr lang="en-US" altLang="zh-TW" sz="4050"/>
            </a:p>
          </p:txBody>
        </p:sp>
        <p:sp>
          <p:nvSpPr>
            <p:cNvPr id="9345" name="Rectangle 22"/>
            <p:cNvSpPr>
              <a:spLocks noChangeArrowheads="1"/>
            </p:cNvSpPr>
            <p:nvPr/>
          </p:nvSpPr>
          <p:spPr bwMode="auto">
            <a:xfrm>
              <a:off x="2676" y="319"/>
              <a:ext cx="57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= (A, B, </a:t>
              </a:r>
              <a:endParaRPr lang="en-US" altLang="zh-TW" sz="4050"/>
            </a:p>
          </p:txBody>
        </p:sp>
        <p:sp>
          <p:nvSpPr>
            <p:cNvPr id="9346" name="Rectangle 23"/>
            <p:cNvSpPr>
              <a:spLocks noChangeArrowheads="1"/>
            </p:cNvSpPr>
            <p:nvPr/>
          </p:nvSpPr>
          <p:spPr bwMode="auto">
            <a:xfrm>
              <a:off x="3240" y="301"/>
              <a:ext cx="8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Symbol" pitchFamily="18" charset="2"/>
                </a:rPr>
                <a:t>p</a:t>
              </a:r>
              <a:endParaRPr lang="en-US" altLang="zh-TW" sz="4050"/>
            </a:p>
          </p:txBody>
        </p:sp>
        <p:sp>
          <p:nvSpPr>
            <p:cNvPr id="9347" name="Rectangle 24"/>
            <p:cNvSpPr>
              <a:spLocks noChangeArrowheads="1"/>
            </p:cNvSpPr>
            <p:nvPr/>
          </p:nvSpPr>
          <p:spPr bwMode="auto">
            <a:xfrm>
              <a:off x="3327" y="319"/>
              <a:ext cx="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TW" sz="4050"/>
            </a:p>
          </p:txBody>
        </p:sp>
        <p:sp>
          <p:nvSpPr>
            <p:cNvPr id="9348" name="Rectangle 25"/>
            <p:cNvSpPr>
              <a:spLocks noChangeArrowheads="1"/>
            </p:cNvSpPr>
            <p:nvPr/>
          </p:nvSpPr>
          <p:spPr bwMode="auto">
            <a:xfrm>
              <a:off x="3380" y="291"/>
              <a:ext cx="4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 sz="4050"/>
            </a:p>
          </p:txBody>
        </p:sp>
        <p:sp>
          <p:nvSpPr>
            <p:cNvPr id="9349" name="Rectangle 26"/>
            <p:cNvSpPr>
              <a:spLocks noChangeArrowheads="1"/>
            </p:cNvSpPr>
            <p:nvPr/>
          </p:nvSpPr>
          <p:spPr bwMode="auto">
            <a:xfrm>
              <a:off x="740" y="663"/>
              <a:ext cx="36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O = o</a:t>
              </a:r>
              <a:endParaRPr lang="en-US" altLang="zh-TW" sz="4050"/>
            </a:p>
          </p:txBody>
        </p:sp>
        <p:sp>
          <p:nvSpPr>
            <p:cNvPr id="9350" name="Rectangle 27"/>
            <p:cNvSpPr>
              <a:spLocks noChangeArrowheads="1"/>
            </p:cNvSpPr>
            <p:nvPr/>
          </p:nvSpPr>
          <p:spPr bwMode="auto">
            <a:xfrm>
              <a:off x="1105" y="743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95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 sz="4050"/>
            </a:p>
          </p:txBody>
        </p:sp>
        <p:sp>
          <p:nvSpPr>
            <p:cNvPr id="9351" name="Rectangle 28"/>
            <p:cNvSpPr>
              <a:spLocks noChangeArrowheads="1"/>
            </p:cNvSpPr>
            <p:nvPr/>
          </p:nvSpPr>
          <p:spPr bwMode="auto">
            <a:xfrm>
              <a:off x="1158" y="663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endParaRPr lang="en-US" altLang="zh-TW" sz="4050"/>
            </a:p>
          </p:txBody>
        </p:sp>
        <p:sp>
          <p:nvSpPr>
            <p:cNvPr id="9352" name="Rectangle 29"/>
            <p:cNvSpPr>
              <a:spLocks noChangeArrowheads="1"/>
            </p:cNvSpPr>
            <p:nvPr/>
          </p:nvSpPr>
          <p:spPr bwMode="auto">
            <a:xfrm>
              <a:off x="1238" y="743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95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TW" sz="4050"/>
            </a:p>
          </p:txBody>
        </p:sp>
        <p:sp>
          <p:nvSpPr>
            <p:cNvPr id="9353" name="Rectangle 30"/>
            <p:cNvSpPr>
              <a:spLocks noChangeArrowheads="1"/>
            </p:cNvSpPr>
            <p:nvPr/>
          </p:nvSpPr>
          <p:spPr bwMode="auto">
            <a:xfrm>
              <a:off x="1290" y="663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endParaRPr lang="en-US" altLang="zh-TW" sz="4050"/>
            </a:p>
          </p:txBody>
        </p:sp>
        <p:sp>
          <p:nvSpPr>
            <p:cNvPr id="9354" name="Rectangle 31"/>
            <p:cNvSpPr>
              <a:spLocks noChangeArrowheads="1"/>
            </p:cNvSpPr>
            <p:nvPr/>
          </p:nvSpPr>
          <p:spPr bwMode="auto">
            <a:xfrm>
              <a:off x="1370" y="743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950" b="1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zh-TW" sz="4050"/>
            </a:p>
          </p:txBody>
        </p:sp>
        <p:sp>
          <p:nvSpPr>
            <p:cNvPr id="9355" name="Rectangle 32"/>
            <p:cNvSpPr>
              <a:spLocks noChangeArrowheads="1"/>
            </p:cNvSpPr>
            <p:nvPr/>
          </p:nvSpPr>
          <p:spPr bwMode="auto">
            <a:xfrm>
              <a:off x="1423" y="663"/>
              <a:ext cx="32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……</a:t>
              </a:r>
              <a:endParaRPr lang="en-US" altLang="zh-TW" sz="4050"/>
            </a:p>
          </p:txBody>
        </p:sp>
        <p:sp>
          <p:nvSpPr>
            <p:cNvPr id="9356" name="Rectangle 33"/>
            <p:cNvSpPr>
              <a:spLocks noChangeArrowheads="1"/>
            </p:cNvSpPr>
            <p:nvPr/>
          </p:nvSpPr>
          <p:spPr bwMode="auto">
            <a:xfrm>
              <a:off x="1740" y="663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endParaRPr lang="en-US" altLang="zh-TW" sz="4050"/>
            </a:p>
          </p:txBody>
        </p:sp>
        <p:sp>
          <p:nvSpPr>
            <p:cNvPr id="9357" name="Rectangle 34"/>
            <p:cNvSpPr>
              <a:spLocks noChangeArrowheads="1"/>
            </p:cNvSpPr>
            <p:nvPr/>
          </p:nvSpPr>
          <p:spPr bwMode="auto">
            <a:xfrm>
              <a:off x="1820" y="743"/>
              <a:ext cx="3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95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 sz="4050"/>
            </a:p>
          </p:txBody>
        </p:sp>
        <p:sp>
          <p:nvSpPr>
            <p:cNvPr id="9358" name="Rectangle 35"/>
            <p:cNvSpPr>
              <a:spLocks noChangeArrowheads="1"/>
            </p:cNvSpPr>
            <p:nvPr/>
          </p:nvSpPr>
          <p:spPr bwMode="auto">
            <a:xfrm>
              <a:off x="1855" y="663"/>
              <a:ext cx="32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……</a:t>
              </a:r>
              <a:endParaRPr lang="en-US" altLang="zh-TW" sz="4050"/>
            </a:p>
          </p:txBody>
        </p:sp>
        <p:sp>
          <p:nvSpPr>
            <p:cNvPr id="9359" name="Rectangle 36"/>
            <p:cNvSpPr>
              <a:spLocks noChangeArrowheads="1"/>
            </p:cNvSpPr>
            <p:nvPr/>
          </p:nvSpPr>
          <p:spPr bwMode="auto">
            <a:xfrm>
              <a:off x="2173" y="663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endParaRPr lang="en-US" altLang="zh-TW" sz="4050"/>
            </a:p>
          </p:txBody>
        </p:sp>
        <p:sp>
          <p:nvSpPr>
            <p:cNvPr id="9360" name="Rectangle 37"/>
            <p:cNvSpPr>
              <a:spLocks noChangeArrowheads="1"/>
            </p:cNvSpPr>
            <p:nvPr/>
          </p:nvSpPr>
          <p:spPr bwMode="auto">
            <a:xfrm>
              <a:off x="2253" y="743"/>
              <a:ext cx="7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95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 sz="4050"/>
            </a:p>
          </p:txBody>
        </p:sp>
        <p:sp>
          <p:nvSpPr>
            <p:cNvPr id="9361" name="Rectangle 38"/>
            <p:cNvSpPr>
              <a:spLocks noChangeArrowheads="1"/>
            </p:cNvSpPr>
            <p:nvPr/>
          </p:nvSpPr>
          <p:spPr bwMode="auto">
            <a:xfrm>
              <a:off x="2324" y="743"/>
              <a:ext cx="2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95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 sz="4050"/>
            </a:p>
          </p:txBody>
        </p:sp>
        <p:sp>
          <p:nvSpPr>
            <p:cNvPr id="9362" name="Rectangle 39"/>
            <p:cNvSpPr>
              <a:spLocks noChangeArrowheads="1"/>
            </p:cNvSpPr>
            <p:nvPr/>
          </p:nvSpPr>
          <p:spPr bwMode="auto">
            <a:xfrm>
              <a:off x="2415" y="675"/>
              <a:ext cx="138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observation sequence</a:t>
              </a:r>
              <a:endParaRPr lang="en-US" altLang="zh-TW" sz="4050"/>
            </a:p>
          </p:txBody>
        </p:sp>
        <p:sp>
          <p:nvSpPr>
            <p:cNvPr id="9363" name="Rectangle 40"/>
            <p:cNvSpPr>
              <a:spLocks noChangeArrowheads="1"/>
            </p:cNvSpPr>
            <p:nvPr/>
          </p:nvSpPr>
          <p:spPr bwMode="auto">
            <a:xfrm>
              <a:off x="3783" y="663"/>
              <a:ext cx="4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 sz="4050"/>
            </a:p>
          </p:txBody>
        </p:sp>
        <p:sp>
          <p:nvSpPr>
            <p:cNvPr id="9364" name="Rectangle 41"/>
            <p:cNvSpPr>
              <a:spLocks noChangeArrowheads="1"/>
            </p:cNvSpPr>
            <p:nvPr/>
          </p:nvSpPr>
          <p:spPr bwMode="auto">
            <a:xfrm>
              <a:off x="740" y="896"/>
              <a:ext cx="21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q =</a:t>
              </a:r>
              <a:endParaRPr lang="en-US" altLang="zh-TW" sz="4050"/>
            </a:p>
          </p:txBody>
        </p:sp>
        <p:sp>
          <p:nvSpPr>
            <p:cNvPr id="9365" name="Rectangle 42"/>
            <p:cNvSpPr>
              <a:spLocks noChangeArrowheads="1"/>
            </p:cNvSpPr>
            <p:nvPr/>
          </p:nvSpPr>
          <p:spPr bwMode="auto">
            <a:xfrm>
              <a:off x="950" y="896"/>
              <a:ext cx="4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 sz="4050"/>
            </a:p>
          </p:txBody>
        </p:sp>
        <p:sp>
          <p:nvSpPr>
            <p:cNvPr id="9366" name="Rectangle 43"/>
            <p:cNvSpPr>
              <a:spLocks noChangeArrowheads="1"/>
            </p:cNvSpPr>
            <p:nvPr/>
          </p:nvSpPr>
          <p:spPr bwMode="auto">
            <a:xfrm>
              <a:off x="1024" y="896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 sz="4050"/>
            </a:p>
          </p:txBody>
        </p:sp>
        <p:sp>
          <p:nvSpPr>
            <p:cNvPr id="9367" name="Rectangle 44"/>
            <p:cNvSpPr>
              <a:spLocks noChangeArrowheads="1"/>
            </p:cNvSpPr>
            <p:nvPr/>
          </p:nvSpPr>
          <p:spPr bwMode="auto">
            <a:xfrm>
              <a:off x="1104" y="976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95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 sz="4050"/>
            </a:p>
          </p:txBody>
        </p:sp>
        <p:sp>
          <p:nvSpPr>
            <p:cNvPr id="9368" name="Rectangle 45"/>
            <p:cNvSpPr>
              <a:spLocks noChangeArrowheads="1"/>
            </p:cNvSpPr>
            <p:nvPr/>
          </p:nvSpPr>
          <p:spPr bwMode="auto">
            <a:xfrm>
              <a:off x="1157" y="896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 sz="4050"/>
            </a:p>
          </p:txBody>
        </p:sp>
        <p:sp>
          <p:nvSpPr>
            <p:cNvPr id="9369" name="Rectangle 46"/>
            <p:cNvSpPr>
              <a:spLocks noChangeArrowheads="1"/>
            </p:cNvSpPr>
            <p:nvPr/>
          </p:nvSpPr>
          <p:spPr bwMode="auto">
            <a:xfrm>
              <a:off x="1236" y="976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95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TW" sz="4050"/>
            </a:p>
          </p:txBody>
        </p:sp>
        <p:sp>
          <p:nvSpPr>
            <p:cNvPr id="9370" name="Rectangle 47"/>
            <p:cNvSpPr>
              <a:spLocks noChangeArrowheads="1"/>
            </p:cNvSpPr>
            <p:nvPr/>
          </p:nvSpPr>
          <p:spPr bwMode="auto">
            <a:xfrm>
              <a:off x="1289" y="896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 sz="4050"/>
            </a:p>
          </p:txBody>
        </p:sp>
        <p:sp>
          <p:nvSpPr>
            <p:cNvPr id="9371" name="Rectangle 48"/>
            <p:cNvSpPr>
              <a:spLocks noChangeArrowheads="1"/>
            </p:cNvSpPr>
            <p:nvPr/>
          </p:nvSpPr>
          <p:spPr bwMode="auto">
            <a:xfrm>
              <a:off x="1368" y="976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950" b="1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zh-TW" sz="4050"/>
            </a:p>
          </p:txBody>
        </p:sp>
        <p:sp>
          <p:nvSpPr>
            <p:cNvPr id="9372" name="Rectangle 49"/>
            <p:cNvSpPr>
              <a:spLocks noChangeArrowheads="1"/>
            </p:cNvSpPr>
            <p:nvPr/>
          </p:nvSpPr>
          <p:spPr bwMode="auto">
            <a:xfrm>
              <a:off x="1421" y="896"/>
              <a:ext cx="32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……</a:t>
              </a:r>
              <a:endParaRPr lang="en-US" altLang="zh-TW" sz="4050"/>
            </a:p>
          </p:txBody>
        </p:sp>
        <p:sp>
          <p:nvSpPr>
            <p:cNvPr id="9373" name="Rectangle 50"/>
            <p:cNvSpPr>
              <a:spLocks noChangeArrowheads="1"/>
            </p:cNvSpPr>
            <p:nvPr/>
          </p:nvSpPr>
          <p:spPr bwMode="auto">
            <a:xfrm>
              <a:off x="1739" y="896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 sz="4050"/>
            </a:p>
          </p:txBody>
        </p:sp>
        <p:sp>
          <p:nvSpPr>
            <p:cNvPr id="9374" name="Rectangle 51"/>
            <p:cNvSpPr>
              <a:spLocks noChangeArrowheads="1"/>
            </p:cNvSpPr>
            <p:nvPr/>
          </p:nvSpPr>
          <p:spPr bwMode="auto">
            <a:xfrm>
              <a:off x="1819" y="976"/>
              <a:ext cx="3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95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 sz="4050"/>
            </a:p>
          </p:txBody>
        </p:sp>
        <p:sp>
          <p:nvSpPr>
            <p:cNvPr id="9375" name="Rectangle 52"/>
            <p:cNvSpPr>
              <a:spLocks noChangeArrowheads="1"/>
            </p:cNvSpPr>
            <p:nvPr/>
          </p:nvSpPr>
          <p:spPr bwMode="auto">
            <a:xfrm>
              <a:off x="1854" y="896"/>
              <a:ext cx="32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……</a:t>
              </a:r>
              <a:endParaRPr lang="en-US" altLang="zh-TW" sz="4050"/>
            </a:p>
          </p:txBody>
        </p:sp>
        <p:sp>
          <p:nvSpPr>
            <p:cNvPr id="9376" name="Rectangle 53"/>
            <p:cNvSpPr>
              <a:spLocks noChangeArrowheads="1"/>
            </p:cNvSpPr>
            <p:nvPr/>
          </p:nvSpPr>
          <p:spPr bwMode="auto">
            <a:xfrm>
              <a:off x="2172" y="896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 sz="4050"/>
            </a:p>
          </p:txBody>
        </p:sp>
        <p:sp>
          <p:nvSpPr>
            <p:cNvPr id="9377" name="Rectangle 54"/>
            <p:cNvSpPr>
              <a:spLocks noChangeArrowheads="1"/>
            </p:cNvSpPr>
            <p:nvPr/>
          </p:nvSpPr>
          <p:spPr bwMode="auto">
            <a:xfrm>
              <a:off x="2252" y="976"/>
              <a:ext cx="7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95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 sz="4050"/>
            </a:p>
          </p:txBody>
        </p:sp>
        <p:sp>
          <p:nvSpPr>
            <p:cNvPr id="9378" name="Rectangle 55"/>
            <p:cNvSpPr>
              <a:spLocks noChangeArrowheads="1"/>
            </p:cNvSpPr>
            <p:nvPr/>
          </p:nvSpPr>
          <p:spPr bwMode="auto">
            <a:xfrm>
              <a:off x="2323" y="976"/>
              <a:ext cx="2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95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 sz="4050"/>
            </a:p>
          </p:txBody>
        </p:sp>
        <p:sp>
          <p:nvSpPr>
            <p:cNvPr id="9379" name="Rectangle 56"/>
            <p:cNvSpPr>
              <a:spLocks noChangeArrowheads="1"/>
            </p:cNvSpPr>
            <p:nvPr/>
          </p:nvSpPr>
          <p:spPr bwMode="auto">
            <a:xfrm>
              <a:off x="2415" y="908"/>
              <a:ext cx="93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state sequence</a:t>
              </a:r>
              <a:endParaRPr lang="en-US" altLang="zh-TW" sz="4050"/>
            </a:p>
          </p:txBody>
        </p:sp>
        <p:sp>
          <p:nvSpPr>
            <p:cNvPr id="9380" name="Rectangle 57"/>
            <p:cNvSpPr>
              <a:spLocks noChangeArrowheads="1"/>
            </p:cNvSpPr>
            <p:nvPr/>
          </p:nvSpPr>
          <p:spPr bwMode="auto">
            <a:xfrm>
              <a:off x="3331" y="896"/>
              <a:ext cx="4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 sz="4050"/>
            </a:p>
          </p:txBody>
        </p:sp>
        <p:sp>
          <p:nvSpPr>
            <p:cNvPr id="9381" name="Rectangle 58"/>
            <p:cNvSpPr>
              <a:spLocks noChangeArrowheads="1"/>
            </p:cNvSpPr>
            <p:nvPr/>
          </p:nvSpPr>
          <p:spPr bwMode="auto">
            <a:xfrm>
              <a:off x="1545" y="1156"/>
              <a:ext cx="4" cy="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 sz="4050"/>
            </a:p>
          </p:txBody>
        </p:sp>
        <p:grpSp>
          <p:nvGrpSpPr>
            <p:cNvPr id="9382" name="Group 171"/>
            <p:cNvGrpSpPr>
              <a:grpSpLocks/>
            </p:cNvGrpSpPr>
            <p:nvPr/>
          </p:nvGrpSpPr>
          <p:grpSpPr bwMode="auto">
            <a:xfrm>
              <a:off x="838" y="308"/>
              <a:ext cx="247" cy="240"/>
              <a:chOff x="1534" y="372"/>
              <a:chExt cx="247" cy="240"/>
            </a:xfrm>
          </p:grpSpPr>
          <p:sp>
            <p:nvSpPr>
              <p:cNvPr id="9398" name="Oval 169"/>
              <p:cNvSpPr>
                <a:spLocks noChangeArrowheads="1"/>
              </p:cNvSpPr>
              <p:nvPr/>
            </p:nvSpPr>
            <p:spPr bwMode="auto">
              <a:xfrm>
                <a:off x="1534" y="372"/>
                <a:ext cx="247" cy="24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endParaRPr lang="zh-TW" altLang="en-US" sz="4050"/>
              </a:p>
            </p:txBody>
          </p:sp>
          <p:sp>
            <p:nvSpPr>
              <p:cNvPr id="9399" name="Oval 170"/>
              <p:cNvSpPr>
                <a:spLocks noChangeArrowheads="1"/>
              </p:cNvSpPr>
              <p:nvPr/>
            </p:nvSpPr>
            <p:spPr bwMode="auto">
              <a:xfrm>
                <a:off x="1534" y="372"/>
                <a:ext cx="247" cy="24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endParaRPr lang="zh-TW" altLang="en-US" sz="4050"/>
              </a:p>
            </p:txBody>
          </p:sp>
        </p:grpSp>
        <p:sp>
          <p:nvSpPr>
            <p:cNvPr id="9383" name="Rectangle 172"/>
            <p:cNvSpPr>
              <a:spLocks noChangeArrowheads="1"/>
            </p:cNvSpPr>
            <p:nvPr/>
          </p:nvSpPr>
          <p:spPr bwMode="auto">
            <a:xfrm>
              <a:off x="925" y="346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405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 sz="4050"/>
            </a:p>
          </p:txBody>
        </p:sp>
        <p:grpSp>
          <p:nvGrpSpPr>
            <p:cNvPr id="9384" name="Group 176"/>
            <p:cNvGrpSpPr>
              <a:grpSpLocks/>
            </p:cNvGrpSpPr>
            <p:nvPr/>
          </p:nvGrpSpPr>
          <p:grpSpPr bwMode="auto">
            <a:xfrm>
              <a:off x="1219" y="313"/>
              <a:ext cx="247" cy="240"/>
              <a:chOff x="1915" y="377"/>
              <a:chExt cx="247" cy="240"/>
            </a:xfrm>
          </p:grpSpPr>
          <p:sp>
            <p:nvSpPr>
              <p:cNvPr id="9396" name="Oval 174"/>
              <p:cNvSpPr>
                <a:spLocks noChangeArrowheads="1"/>
              </p:cNvSpPr>
              <p:nvPr/>
            </p:nvSpPr>
            <p:spPr bwMode="auto">
              <a:xfrm>
                <a:off x="1915" y="377"/>
                <a:ext cx="247" cy="24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endParaRPr lang="zh-TW" altLang="en-US" sz="4050"/>
              </a:p>
            </p:txBody>
          </p:sp>
          <p:sp>
            <p:nvSpPr>
              <p:cNvPr id="9397" name="Oval 175"/>
              <p:cNvSpPr>
                <a:spLocks noChangeArrowheads="1"/>
              </p:cNvSpPr>
              <p:nvPr/>
            </p:nvSpPr>
            <p:spPr bwMode="auto">
              <a:xfrm>
                <a:off x="1915" y="377"/>
                <a:ext cx="247" cy="24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endParaRPr lang="zh-TW" altLang="en-US" sz="4050"/>
              </a:p>
            </p:txBody>
          </p:sp>
        </p:grpSp>
        <p:sp>
          <p:nvSpPr>
            <p:cNvPr id="9385" name="Rectangle 177"/>
            <p:cNvSpPr>
              <a:spLocks noChangeArrowheads="1"/>
            </p:cNvSpPr>
            <p:nvPr/>
          </p:nvSpPr>
          <p:spPr bwMode="auto">
            <a:xfrm>
              <a:off x="1307" y="352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405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TW" sz="4050"/>
            </a:p>
          </p:txBody>
        </p:sp>
        <p:grpSp>
          <p:nvGrpSpPr>
            <p:cNvPr id="9386" name="Group 181"/>
            <p:cNvGrpSpPr>
              <a:grpSpLocks/>
            </p:cNvGrpSpPr>
            <p:nvPr/>
          </p:nvGrpSpPr>
          <p:grpSpPr bwMode="auto">
            <a:xfrm>
              <a:off x="2216" y="313"/>
              <a:ext cx="247" cy="240"/>
              <a:chOff x="2912" y="377"/>
              <a:chExt cx="247" cy="240"/>
            </a:xfrm>
          </p:grpSpPr>
          <p:sp>
            <p:nvSpPr>
              <p:cNvPr id="9394" name="Oval 179"/>
              <p:cNvSpPr>
                <a:spLocks noChangeArrowheads="1"/>
              </p:cNvSpPr>
              <p:nvPr/>
            </p:nvSpPr>
            <p:spPr bwMode="auto">
              <a:xfrm>
                <a:off x="2912" y="377"/>
                <a:ext cx="247" cy="24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endParaRPr lang="zh-TW" altLang="en-US" sz="4050"/>
              </a:p>
            </p:txBody>
          </p:sp>
          <p:sp>
            <p:nvSpPr>
              <p:cNvPr id="9395" name="Oval 180"/>
              <p:cNvSpPr>
                <a:spLocks noChangeArrowheads="1"/>
              </p:cNvSpPr>
              <p:nvPr/>
            </p:nvSpPr>
            <p:spPr bwMode="auto">
              <a:xfrm>
                <a:off x="2912" y="377"/>
                <a:ext cx="247" cy="24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endParaRPr lang="zh-TW" altLang="en-US" sz="4050"/>
              </a:p>
            </p:txBody>
          </p:sp>
        </p:grpSp>
        <p:sp>
          <p:nvSpPr>
            <p:cNvPr id="9387" name="Rectangle 182"/>
            <p:cNvSpPr>
              <a:spLocks noChangeArrowheads="1"/>
            </p:cNvSpPr>
            <p:nvPr/>
          </p:nvSpPr>
          <p:spPr bwMode="auto">
            <a:xfrm>
              <a:off x="2292" y="352"/>
              <a:ext cx="15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4050" b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TW" sz="4050"/>
            </a:p>
          </p:txBody>
        </p:sp>
        <p:sp>
          <p:nvSpPr>
            <p:cNvPr id="9388" name="Freeform 184"/>
            <p:cNvSpPr>
              <a:spLocks noEditPoints="1"/>
            </p:cNvSpPr>
            <p:nvPr/>
          </p:nvSpPr>
          <p:spPr bwMode="auto">
            <a:xfrm>
              <a:off x="1085" y="415"/>
              <a:ext cx="134" cy="29"/>
            </a:xfrm>
            <a:custGeom>
              <a:avLst/>
              <a:gdLst>
                <a:gd name="T0" fmla="*/ 0 w 2466"/>
                <a:gd name="T1" fmla="*/ 0 h 534"/>
                <a:gd name="T2" fmla="*/ 0 w 2466"/>
                <a:gd name="T3" fmla="*/ 0 h 534"/>
                <a:gd name="T4" fmla="*/ 0 w 2466"/>
                <a:gd name="T5" fmla="*/ 0 h 534"/>
                <a:gd name="T6" fmla="*/ 0 w 2466"/>
                <a:gd name="T7" fmla="*/ 0 h 534"/>
                <a:gd name="T8" fmla="*/ 0 w 2466"/>
                <a:gd name="T9" fmla="*/ 0 h 534"/>
                <a:gd name="T10" fmla="*/ 0 w 2466"/>
                <a:gd name="T11" fmla="*/ 0 h 534"/>
                <a:gd name="T12" fmla="*/ 0 w 2466"/>
                <a:gd name="T13" fmla="*/ 0 h 534"/>
                <a:gd name="T14" fmla="*/ 0 w 2466"/>
                <a:gd name="T15" fmla="*/ 0 h 534"/>
                <a:gd name="T16" fmla="*/ 0 w 2466"/>
                <a:gd name="T17" fmla="*/ 0 h 534"/>
                <a:gd name="T18" fmla="*/ 0 w 2466"/>
                <a:gd name="T19" fmla="*/ 0 h 534"/>
                <a:gd name="T20" fmla="*/ 0 w 2466"/>
                <a:gd name="T21" fmla="*/ 0 h 5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466" h="534">
                  <a:moveTo>
                    <a:pt x="66" y="200"/>
                  </a:moveTo>
                  <a:lnTo>
                    <a:pt x="1800" y="200"/>
                  </a:lnTo>
                  <a:cubicBezTo>
                    <a:pt x="1837" y="200"/>
                    <a:pt x="1866" y="230"/>
                    <a:pt x="1866" y="267"/>
                  </a:cubicBezTo>
                  <a:cubicBezTo>
                    <a:pt x="1866" y="304"/>
                    <a:pt x="1837" y="334"/>
                    <a:pt x="1800" y="334"/>
                  </a:cubicBezTo>
                  <a:lnTo>
                    <a:pt x="66" y="334"/>
                  </a:lnTo>
                  <a:cubicBezTo>
                    <a:pt x="30" y="334"/>
                    <a:pt x="0" y="304"/>
                    <a:pt x="0" y="267"/>
                  </a:cubicBezTo>
                  <a:cubicBezTo>
                    <a:pt x="0" y="230"/>
                    <a:pt x="30" y="200"/>
                    <a:pt x="66" y="200"/>
                  </a:cubicBezTo>
                  <a:close/>
                  <a:moveTo>
                    <a:pt x="1666" y="0"/>
                  </a:moveTo>
                  <a:lnTo>
                    <a:pt x="2466" y="267"/>
                  </a:lnTo>
                  <a:lnTo>
                    <a:pt x="1666" y="534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9389" name="Freeform 185"/>
            <p:cNvSpPr>
              <a:spLocks noEditPoints="1"/>
            </p:cNvSpPr>
            <p:nvPr/>
          </p:nvSpPr>
          <p:spPr bwMode="auto">
            <a:xfrm>
              <a:off x="1460" y="419"/>
              <a:ext cx="134" cy="29"/>
            </a:xfrm>
            <a:custGeom>
              <a:avLst/>
              <a:gdLst>
                <a:gd name="T0" fmla="*/ 0 w 2467"/>
                <a:gd name="T1" fmla="*/ 0 h 533"/>
                <a:gd name="T2" fmla="*/ 0 w 2467"/>
                <a:gd name="T3" fmla="*/ 0 h 533"/>
                <a:gd name="T4" fmla="*/ 0 w 2467"/>
                <a:gd name="T5" fmla="*/ 0 h 533"/>
                <a:gd name="T6" fmla="*/ 0 w 2467"/>
                <a:gd name="T7" fmla="*/ 0 h 533"/>
                <a:gd name="T8" fmla="*/ 0 w 2467"/>
                <a:gd name="T9" fmla="*/ 0 h 533"/>
                <a:gd name="T10" fmla="*/ 0 w 2467"/>
                <a:gd name="T11" fmla="*/ 0 h 533"/>
                <a:gd name="T12" fmla="*/ 0 w 2467"/>
                <a:gd name="T13" fmla="*/ 0 h 533"/>
                <a:gd name="T14" fmla="*/ 0 w 2467"/>
                <a:gd name="T15" fmla="*/ 0 h 533"/>
                <a:gd name="T16" fmla="*/ 0 w 2467"/>
                <a:gd name="T17" fmla="*/ 0 h 533"/>
                <a:gd name="T18" fmla="*/ 0 w 2467"/>
                <a:gd name="T19" fmla="*/ 0 h 533"/>
                <a:gd name="T20" fmla="*/ 0 w 2467"/>
                <a:gd name="T21" fmla="*/ 0 h 5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467" h="533">
                  <a:moveTo>
                    <a:pt x="67" y="200"/>
                  </a:moveTo>
                  <a:lnTo>
                    <a:pt x="1800" y="200"/>
                  </a:lnTo>
                  <a:cubicBezTo>
                    <a:pt x="1837" y="200"/>
                    <a:pt x="1867" y="230"/>
                    <a:pt x="1867" y="266"/>
                  </a:cubicBezTo>
                  <a:cubicBezTo>
                    <a:pt x="1867" y="303"/>
                    <a:pt x="1837" y="333"/>
                    <a:pt x="1800" y="333"/>
                  </a:cubicBezTo>
                  <a:lnTo>
                    <a:pt x="67" y="333"/>
                  </a:lnTo>
                  <a:cubicBezTo>
                    <a:pt x="30" y="333"/>
                    <a:pt x="0" y="303"/>
                    <a:pt x="0" y="266"/>
                  </a:cubicBezTo>
                  <a:cubicBezTo>
                    <a:pt x="0" y="230"/>
                    <a:pt x="30" y="200"/>
                    <a:pt x="67" y="200"/>
                  </a:cubicBezTo>
                  <a:close/>
                  <a:moveTo>
                    <a:pt x="1667" y="0"/>
                  </a:moveTo>
                  <a:lnTo>
                    <a:pt x="2467" y="266"/>
                  </a:lnTo>
                  <a:lnTo>
                    <a:pt x="1667" y="533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9390" name="Freeform 186"/>
            <p:cNvSpPr>
              <a:spLocks noEditPoints="1"/>
            </p:cNvSpPr>
            <p:nvPr/>
          </p:nvSpPr>
          <p:spPr bwMode="auto">
            <a:xfrm>
              <a:off x="1604" y="426"/>
              <a:ext cx="471" cy="17"/>
            </a:xfrm>
            <a:custGeom>
              <a:avLst/>
              <a:gdLst>
                <a:gd name="T0" fmla="*/ 16 w 471"/>
                <a:gd name="T1" fmla="*/ 0 h 17"/>
                <a:gd name="T2" fmla="*/ 0 w 471"/>
                <a:gd name="T3" fmla="*/ 17 h 17"/>
                <a:gd name="T4" fmla="*/ 32 w 471"/>
                <a:gd name="T5" fmla="*/ 0 h 17"/>
                <a:gd name="T6" fmla="*/ 49 w 471"/>
                <a:gd name="T7" fmla="*/ 16 h 17"/>
                <a:gd name="T8" fmla="*/ 32 w 471"/>
                <a:gd name="T9" fmla="*/ 0 h 17"/>
                <a:gd name="T10" fmla="*/ 81 w 471"/>
                <a:gd name="T11" fmla="*/ 0 h 17"/>
                <a:gd name="T12" fmla="*/ 65 w 471"/>
                <a:gd name="T13" fmla="*/ 16 h 17"/>
                <a:gd name="T14" fmla="*/ 98 w 471"/>
                <a:gd name="T15" fmla="*/ 0 h 17"/>
                <a:gd name="T16" fmla="*/ 114 w 471"/>
                <a:gd name="T17" fmla="*/ 16 h 17"/>
                <a:gd name="T18" fmla="*/ 98 w 471"/>
                <a:gd name="T19" fmla="*/ 0 h 17"/>
                <a:gd name="T20" fmla="*/ 146 w 471"/>
                <a:gd name="T21" fmla="*/ 0 h 17"/>
                <a:gd name="T22" fmla="*/ 130 w 471"/>
                <a:gd name="T23" fmla="*/ 16 h 17"/>
                <a:gd name="T24" fmla="*/ 163 w 471"/>
                <a:gd name="T25" fmla="*/ 0 h 17"/>
                <a:gd name="T26" fmla="*/ 179 w 471"/>
                <a:gd name="T27" fmla="*/ 16 h 17"/>
                <a:gd name="T28" fmla="*/ 163 w 471"/>
                <a:gd name="T29" fmla="*/ 0 h 17"/>
                <a:gd name="T30" fmla="*/ 212 w 471"/>
                <a:gd name="T31" fmla="*/ 0 h 17"/>
                <a:gd name="T32" fmla="*/ 195 w 471"/>
                <a:gd name="T33" fmla="*/ 16 h 17"/>
                <a:gd name="T34" fmla="*/ 228 w 471"/>
                <a:gd name="T35" fmla="*/ 0 h 17"/>
                <a:gd name="T36" fmla="*/ 244 w 471"/>
                <a:gd name="T37" fmla="*/ 16 h 17"/>
                <a:gd name="T38" fmla="*/ 228 w 471"/>
                <a:gd name="T39" fmla="*/ 0 h 17"/>
                <a:gd name="T40" fmla="*/ 277 w 471"/>
                <a:gd name="T41" fmla="*/ 0 h 17"/>
                <a:gd name="T42" fmla="*/ 261 w 471"/>
                <a:gd name="T43" fmla="*/ 16 h 17"/>
                <a:gd name="T44" fmla="*/ 293 w 471"/>
                <a:gd name="T45" fmla="*/ 0 h 17"/>
                <a:gd name="T46" fmla="*/ 310 w 471"/>
                <a:gd name="T47" fmla="*/ 16 h 17"/>
                <a:gd name="T48" fmla="*/ 293 w 471"/>
                <a:gd name="T49" fmla="*/ 0 h 17"/>
                <a:gd name="T50" fmla="*/ 342 w 471"/>
                <a:gd name="T51" fmla="*/ 0 h 17"/>
                <a:gd name="T52" fmla="*/ 326 w 471"/>
                <a:gd name="T53" fmla="*/ 16 h 17"/>
                <a:gd name="T54" fmla="*/ 358 w 471"/>
                <a:gd name="T55" fmla="*/ 0 h 17"/>
                <a:gd name="T56" fmla="*/ 375 w 471"/>
                <a:gd name="T57" fmla="*/ 16 h 17"/>
                <a:gd name="T58" fmla="*/ 358 w 471"/>
                <a:gd name="T59" fmla="*/ 0 h 17"/>
                <a:gd name="T60" fmla="*/ 407 w 471"/>
                <a:gd name="T61" fmla="*/ 0 h 17"/>
                <a:gd name="T62" fmla="*/ 391 w 471"/>
                <a:gd name="T63" fmla="*/ 16 h 17"/>
                <a:gd name="T64" fmla="*/ 424 w 471"/>
                <a:gd name="T65" fmla="*/ 0 h 17"/>
                <a:gd name="T66" fmla="*/ 440 w 471"/>
                <a:gd name="T67" fmla="*/ 16 h 17"/>
                <a:gd name="T68" fmla="*/ 424 w 471"/>
                <a:gd name="T69" fmla="*/ 0 h 17"/>
                <a:gd name="T70" fmla="*/ 471 w 471"/>
                <a:gd name="T71" fmla="*/ 0 h 17"/>
                <a:gd name="T72" fmla="*/ 456 w 471"/>
                <a:gd name="T73" fmla="*/ 16 h 1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71" h="17">
                  <a:moveTo>
                    <a:pt x="0" y="0"/>
                  </a:moveTo>
                  <a:lnTo>
                    <a:pt x="16" y="0"/>
                  </a:lnTo>
                  <a:lnTo>
                    <a:pt x="16" y="17"/>
                  </a:lnTo>
                  <a:lnTo>
                    <a:pt x="0" y="17"/>
                  </a:lnTo>
                  <a:lnTo>
                    <a:pt x="0" y="0"/>
                  </a:lnTo>
                  <a:close/>
                  <a:moveTo>
                    <a:pt x="32" y="0"/>
                  </a:moveTo>
                  <a:lnTo>
                    <a:pt x="49" y="0"/>
                  </a:lnTo>
                  <a:lnTo>
                    <a:pt x="49" y="16"/>
                  </a:lnTo>
                  <a:lnTo>
                    <a:pt x="32" y="17"/>
                  </a:lnTo>
                  <a:lnTo>
                    <a:pt x="32" y="0"/>
                  </a:lnTo>
                  <a:close/>
                  <a:moveTo>
                    <a:pt x="65" y="0"/>
                  </a:moveTo>
                  <a:lnTo>
                    <a:pt x="81" y="0"/>
                  </a:lnTo>
                  <a:lnTo>
                    <a:pt x="81" y="16"/>
                  </a:lnTo>
                  <a:lnTo>
                    <a:pt x="65" y="16"/>
                  </a:lnTo>
                  <a:lnTo>
                    <a:pt x="65" y="0"/>
                  </a:lnTo>
                  <a:close/>
                  <a:moveTo>
                    <a:pt x="98" y="0"/>
                  </a:moveTo>
                  <a:lnTo>
                    <a:pt x="114" y="0"/>
                  </a:lnTo>
                  <a:lnTo>
                    <a:pt x="114" y="16"/>
                  </a:lnTo>
                  <a:lnTo>
                    <a:pt x="98" y="16"/>
                  </a:lnTo>
                  <a:lnTo>
                    <a:pt x="98" y="0"/>
                  </a:lnTo>
                  <a:close/>
                  <a:moveTo>
                    <a:pt x="130" y="0"/>
                  </a:moveTo>
                  <a:lnTo>
                    <a:pt x="146" y="0"/>
                  </a:lnTo>
                  <a:lnTo>
                    <a:pt x="147" y="16"/>
                  </a:lnTo>
                  <a:lnTo>
                    <a:pt x="130" y="16"/>
                  </a:lnTo>
                  <a:lnTo>
                    <a:pt x="130" y="0"/>
                  </a:lnTo>
                  <a:close/>
                  <a:moveTo>
                    <a:pt x="163" y="0"/>
                  </a:moveTo>
                  <a:lnTo>
                    <a:pt x="179" y="0"/>
                  </a:lnTo>
                  <a:lnTo>
                    <a:pt x="179" y="16"/>
                  </a:lnTo>
                  <a:lnTo>
                    <a:pt x="163" y="16"/>
                  </a:lnTo>
                  <a:lnTo>
                    <a:pt x="163" y="0"/>
                  </a:lnTo>
                  <a:close/>
                  <a:moveTo>
                    <a:pt x="195" y="0"/>
                  </a:moveTo>
                  <a:lnTo>
                    <a:pt x="212" y="0"/>
                  </a:lnTo>
                  <a:lnTo>
                    <a:pt x="212" y="16"/>
                  </a:lnTo>
                  <a:lnTo>
                    <a:pt x="195" y="16"/>
                  </a:lnTo>
                  <a:lnTo>
                    <a:pt x="195" y="0"/>
                  </a:lnTo>
                  <a:close/>
                  <a:moveTo>
                    <a:pt x="228" y="0"/>
                  </a:moveTo>
                  <a:lnTo>
                    <a:pt x="244" y="0"/>
                  </a:lnTo>
                  <a:lnTo>
                    <a:pt x="244" y="16"/>
                  </a:lnTo>
                  <a:lnTo>
                    <a:pt x="228" y="16"/>
                  </a:lnTo>
                  <a:lnTo>
                    <a:pt x="228" y="0"/>
                  </a:lnTo>
                  <a:close/>
                  <a:moveTo>
                    <a:pt x="261" y="0"/>
                  </a:moveTo>
                  <a:lnTo>
                    <a:pt x="277" y="0"/>
                  </a:lnTo>
                  <a:lnTo>
                    <a:pt x="277" y="16"/>
                  </a:lnTo>
                  <a:lnTo>
                    <a:pt x="261" y="16"/>
                  </a:lnTo>
                  <a:lnTo>
                    <a:pt x="261" y="0"/>
                  </a:lnTo>
                  <a:close/>
                  <a:moveTo>
                    <a:pt x="293" y="0"/>
                  </a:moveTo>
                  <a:lnTo>
                    <a:pt x="310" y="0"/>
                  </a:lnTo>
                  <a:lnTo>
                    <a:pt x="310" y="16"/>
                  </a:lnTo>
                  <a:lnTo>
                    <a:pt x="293" y="16"/>
                  </a:lnTo>
                  <a:lnTo>
                    <a:pt x="293" y="0"/>
                  </a:lnTo>
                  <a:close/>
                  <a:moveTo>
                    <a:pt x="326" y="0"/>
                  </a:moveTo>
                  <a:lnTo>
                    <a:pt x="342" y="0"/>
                  </a:lnTo>
                  <a:lnTo>
                    <a:pt x="342" y="16"/>
                  </a:lnTo>
                  <a:lnTo>
                    <a:pt x="326" y="16"/>
                  </a:lnTo>
                  <a:lnTo>
                    <a:pt x="326" y="0"/>
                  </a:lnTo>
                  <a:close/>
                  <a:moveTo>
                    <a:pt x="358" y="0"/>
                  </a:moveTo>
                  <a:lnTo>
                    <a:pt x="375" y="0"/>
                  </a:lnTo>
                  <a:lnTo>
                    <a:pt x="375" y="16"/>
                  </a:lnTo>
                  <a:lnTo>
                    <a:pt x="358" y="16"/>
                  </a:lnTo>
                  <a:lnTo>
                    <a:pt x="358" y="0"/>
                  </a:lnTo>
                  <a:close/>
                  <a:moveTo>
                    <a:pt x="391" y="0"/>
                  </a:moveTo>
                  <a:lnTo>
                    <a:pt x="407" y="0"/>
                  </a:lnTo>
                  <a:lnTo>
                    <a:pt x="407" y="16"/>
                  </a:lnTo>
                  <a:lnTo>
                    <a:pt x="391" y="16"/>
                  </a:lnTo>
                  <a:lnTo>
                    <a:pt x="391" y="0"/>
                  </a:lnTo>
                  <a:close/>
                  <a:moveTo>
                    <a:pt x="424" y="0"/>
                  </a:moveTo>
                  <a:lnTo>
                    <a:pt x="440" y="0"/>
                  </a:lnTo>
                  <a:lnTo>
                    <a:pt x="440" y="16"/>
                  </a:lnTo>
                  <a:lnTo>
                    <a:pt x="424" y="16"/>
                  </a:lnTo>
                  <a:lnTo>
                    <a:pt x="424" y="0"/>
                  </a:lnTo>
                  <a:close/>
                  <a:moveTo>
                    <a:pt x="456" y="0"/>
                  </a:moveTo>
                  <a:lnTo>
                    <a:pt x="471" y="0"/>
                  </a:lnTo>
                  <a:lnTo>
                    <a:pt x="471" y="16"/>
                  </a:lnTo>
                  <a:lnTo>
                    <a:pt x="456" y="16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9391" name="Freeform 187"/>
            <p:cNvSpPr>
              <a:spLocks noEditPoints="1"/>
            </p:cNvSpPr>
            <p:nvPr/>
          </p:nvSpPr>
          <p:spPr bwMode="auto">
            <a:xfrm>
              <a:off x="2078" y="419"/>
              <a:ext cx="134" cy="29"/>
            </a:xfrm>
            <a:custGeom>
              <a:avLst/>
              <a:gdLst>
                <a:gd name="T0" fmla="*/ 0 w 2466"/>
                <a:gd name="T1" fmla="*/ 0 h 533"/>
                <a:gd name="T2" fmla="*/ 0 w 2466"/>
                <a:gd name="T3" fmla="*/ 0 h 533"/>
                <a:gd name="T4" fmla="*/ 0 w 2466"/>
                <a:gd name="T5" fmla="*/ 0 h 533"/>
                <a:gd name="T6" fmla="*/ 0 w 2466"/>
                <a:gd name="T7" fmla="*/ 0 h 533"/>
                <a:gd name="T8" fmla="*/ 0 w 2466"/>
                <a:gd name="T9" fmla="*/ 0 h 533"/>
                <a:gd name="T10" fmla="*/ 0 w 2466"/>
                <a:gd name="T11" fmla="*/ 0 h 533"/>
                <a:gd name="T12" fmla="*/ 0 w 2466"/>
                <a:gd name="T13" fmla="*/ 0 h 533"/>
                <a:gd name="T14" fmla="*/ 0 w 2466"/>
                <a:gd name="T15" fmla="*/ 0 h 533"/>
                <a:gd name="T16" fmla="*/ 0 w 2466"/>
                <a:gd name="T17" fmla="*/ 0 h 533"/>
                <a:gd name="T18" fmla="*/ 0 w 2466"/>
                <a:gd name="T19" fmla="*/ 0 h 533"/>
                <a:gd name="T20" fmla="*/ 0 w 2466"/>
                <a:gd name="T21" fmla="*/ 0 h 5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466" h="533">
                  <a:moveTo>
                    <a:pt x="66" y="200"/>
                  </a:moveTo>
                  <a:lnTo>
                    <a:pt x="1800" y="200"/>
                  </a:lnTo>
                  <a:cubicBezTo>
                    <a:pt x="1837" y="200"/>
                    <a:pt x="1866" y="230"/>
                    <a:pt x="1866" y="266"/>
                  </a:cubicBezTo>
                  <a:cubicBezTo>
                    <a:pt x="1866" y="303"/>
                    <a:pt x="1837" y="333"/>
                    <a:pt x="1800" y="333"/>
                  </a:cubicBezTo>
                  <a:lnTo>
                    <a:pt x="66" y="333"/>
                  </a:lnTo>
                  <a:cubicBezTo>
                    <a:pt x="30" y="333"/>
                    <a:pt x="0" y="303"/>
                    <a:pt x="0" y="266"/>
                  </a:cubicBezTo>
                  <a:cubicBezTo>
                    <a:pt x="0" y="230"/>
                    <a:pt x="30" y="200"/>
                    <a:pt x="66" y="200"/>
                  </a:cubicBezTo>
                  <a:close/>
                  <a:moveTo>
                    <a:pt x="1666" y="0"/>
                  </a:moveTo>
                  <a:lnTo>
                    <a:pt x="2466" y="266"/>
                  </a:lnTo>
                  <a:lnTo>
                    <a:pt x="1666" y="533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9392" name="Line 209"/>
            <p:cNvSpPr>
              <a:spLocks noChangeShapeType="1"/>
            </p:cNvSpPr>
            <p:nvPr/>
          </p:nvSpPr>
          <p:spPr bwMode="auto">
            <a:xfrm>
              <a:off x="739" y="668"/>
              <a:ext cx="103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9393" name="Line 210"/>
            <p:cNvSpPr>
              <a:spLocks noChangeShapeType="1"/>
            </p:cNvSpPr>
            <p:nvPr/>
          </p:nvSpPr>
          <p:spPr bwMode="auto">
            <a:xfrm>
              <a:off x="724" y="934"/>
              <a:ext cx="103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</p:grpSp>
      <p:grpSp>
        <p:nvGrpSpPr>
          <p:cNvPr id="9221" name="Group 241"/>
          <p:cNvGrpSpPr>
            <a:grpSpLocks/>
          </p:cNvGrpSpPr>
          <p:nvPr/>
        </p:nvGrpSpPr>
        <p:grpSpPr bwMode="auto">
          <a:xfrm>
            <a:off x="2757490" y="3017842"/>
            <a:ext cx="8462963" cy="1033464"/>
            <a:chOff x="567" y="1274"/>
            <a:chExt cx="3554" cy="434"/>
          </a:xfrm>
        </p:grpSpPr>
        <p:sp>
          <p:nvSpPr>
            <p:cNvPr id="9329" name="Rectangle 60"/>
            <p:cNvSpPr>
              <a:spLocks noChangeArrowheads="1"/>
            </p:cNvSpPr>
            <p:nvPr/>
          </p:nvSpPr>
          <p:spPr bwMode="auto">
            <a:xfrm>
              <a:off x="567" y="1289"/>
              <a:ext cx="92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 b="1">
                  <a:solidFill>
                    <a:srgbClr val="000000"/>
                  </a:solidFill>
                  <a:latin typeface="新細明體" charset="-120"/>
                </a:rPr>
                <a:t>․</a:t>
              </a:r>
              <a:r>
                <a:rPr lang="en-US" altLang="zh-TW" sz="3000" b="1">
                  <a:solidFill>
                    <a:srgbClr val="000000"/>
                  </a:solidFill>
                  <a:latin typeface="Times New Roman" pitchFamily="18" charset="0"/>
                </a:rPr>
                <a:t>Problem 1:</a:t>
              </a:r>
              <a:endParaRPr lang="en-US" altLang="zh-TW" sz="4050"/>
            </a:p>
          </p:txBody>
        </p:sp>
        <p:sp>
          <p:nvSpPr>
            <p:cNvPr id="9330" name="Rectangle 61"/>
            <p:cNvSpPr>
              <a:spLocks noChangeArrowheads="1"/>
            </p:cNvSpPr>
            <p:nvPr/>
          </p:nvSpPr>
          <p:spPr bwMode="auto">
            <a:xfrm>
              <a:off x="1481" y="1292"/>
              <a:ext cx="4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 sz="4050"/>
            </a:p>
          </p:txBody>
        </p:sp>
        <p:sp>
          <p:nvSpPr>
            <p:cNvPr id="9331" name="Rectangle 62"/>
            <p:cNvSpPr>
              <a:spLocks noChangeArrowheads="1"/>
            </p:cNvSpPr>
            <p:nvPr/>
          </p:nvSpPr>
          <p:spPr bwMode="auto">
            <a:xfrm>
              <a:off x="1545" y="1292"/>
              <a:ext cx="4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Given </a:t>
              </a:r>
              <a:endParaRPr lang="en-US" altLang="zh-TW" sz="4050"/>
            </a:p>
          </p:txBody>
        </p:sp>
        <p:sp>
          <p:nvSpPr>
            <p:cNvPr id="9332" name="Rectangle 63"/>
            <p:cNvSpPr>
              <a:spLocks noChangeArrowheads="1"/>
            </p:cNvSpPr>
            <p:nvPr/>
          </p:nvSpPr>
          <p:spPr bwMode="auto">
            <a:xfrm>
              <a:off x="1975" y="1274"/>
              <a:ext cx="8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Symbol" pitchFamily="18" charset="2"/>
                </a:rPr>
                <a:t>l</a:t>
              </a:r>
              <a:endParaRPr lang="en-US" altLang="zh-TW" sz="4050"/>
            </a:p>
          </p:txBody>
        </p:sp>
        <p:sp>
          <p:nvSpPr>
            <p:cNvPr id="9333" name="Rectangle 64"/>
            <p:cNvSpPr>
              <a:spLocks noChangeArrowheads="1"/>
            </p:cNvSpPr>
            <p:nvPr/>
          </p:nvSpPr>
          <p:spPr bwMode="auto">
            <a:xfrm>
              <a:off x="2062" y="1292"/>
              <a:ext cx="47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 and O,</a:t>
              </a:r>
              <a:endParaRPr lang="en-US" altLang="zh-TW" sz="4050"/>
            </a:p>
          </p:txBody>
        </p:sp>
        <p:sp>
          <p:nvSpPr>
            <p:cNvPr id="9334" name="Rectangle 65"/>
            <p:cNvSpPr>
              <a:spLocks noChangeArrowheads="1"/>
            </p:cNvSpPr>
            <p:nvPr/>
          </p:nvSpPr>
          <p:spPr bwMode="auto">
            <a:xfrm>
              <a:off x="2527" y="1292"/>
              <a:ext cx="4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 sz="4050"/>
            </a:p>
          </p:txBody>
        </p:sp>
        <p:sp>
          <p:nvSpPr>
            <p:cNvPr id="9335" name="Rectangle 66"/>
            <p:cNvSpPr>
              <a:spLocks noChangeArrowheads="1"/>
            </p:cNvSpPr>
            <p:nvPr/>
          </p:nvSpPr>
          <p:spPr bwMode="auto">
            <a:xfrm>
              <a:off x="1553" y="1514"/>
              <a:ext cx="59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find P(O|</a:t>
              </a:r>
              <a:endParaRPr lang="en-US" altLang="zh-TW" sz="4050"/>
            </a:p>
          </p:txBody>
        </p:sp>
        <p:sp>
          <p:nvSpPr>
            <p:cNvPr id="9336" name="Rectangle 67"/>
            <p:cNvSpPr>
              <a:spLocks noChangeArrowheads="1"/>
            </p:cNvSpPr>
            <p:nvPr/>
          </p:nvSpPr>
          <p:spPr bwMode="auto">
            <a:xfrm>
              <a:off x="2139" y="1496"/>
              <a:ext cx="8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Symbol" pitchFamily="18" charset="2"/>
                </a:rPr>
                <a:t>l</a:t>
              </a:r>
              <a:endParaRPr lang="en-US" altLang="zh-TW" sz="4050"/>
            </a:p>
          </p:txBody>
        </p:sp>
        <p:sp>
          <p:nvSpPr>
            <p:cNvPr id="9337" name="Rectangle 68"/>
            <p:cNvSpPr>
              <a:spLocks noChangeArrowheads="1"/>
            </p:cNvSpPr>
            <p:nvPr/>
          </p:nvSpPr>
          <p:spPr bwMode="auto">
            <a:xfrm>
              <a:off x="2226" y="1514"/>
              <a:ext cx="173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)=Prob[observing O given </a:t>
              </a:r>
              <a:endParaRPr lang="en-US" altLang="zh-TW" sz="4050"/>
            </a:p>
          </p:txBody>
        </p:sp>
        <p:sp>
          <p:nvSpPr>
            <p:cNvPr id="9338" name="Rectangle 69"/>
            <p:cNvSpPr>
              <a:spLocks noChangeArrowheads="1"/>
            </p:cNvSpPr>
            <p:nvPr/>
          </p:nvSpPr>
          <p:spPr bwMode="auto">
            <a:xfrm>
              <a:off x="3942" y="1496"/>
              <a:ext cx="8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Symbol" pitchFamily="18" charset="2"/>
                </a:rPr>
                <a:t>l</a:t>
              </a:r>
              <a:endParaRPr lang="en-US" altLang="zh-TW" sz="4050"/>
            </a:p>
          </p:txBody>
        </p:sp>
        <p:sp>
          <p:nvSpPr>
            <p:cNvPr id="9339" name="Rectangle 70"/>
            <p:cNvSpPr>
              <a:spLocks noChangeArrowheads="1"/>
            </p:cNvSpPr>
            <p:nvPr/>
          </p:nvSpPr>
          <p:spPr bwMode="auto">
            <a:xfrm>
              <a:off x="4029" y="1514"/>
              <a:ext cx="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]</a:t>
              </a:r>
              <a:endParaRPr lang="en-US" altLang="zh-TW" sz="4050"/>
            </a:p>
          </p:txBody>
        </p:sp>
        <p:sp>
          <p:nvSpPr>
            <p:cNvPr id="9340" name="Rectangle 71"/>
            <p:cNvSpPr>
              <a:spLocks noChangeArrowheads="1"/>
            </p:cNvSpPr>
            <p:nvPr/>
          </p:nvSpPr>
          <p:spPr bwMode="auto">
            <a:xfrm>
              <a:off x="4081" y="1514"/>
              <a:ext cx="4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 sz="4050"/>
            </a:p>
          </p:txBody>
        </p:sp>
        <p:sp>
          <p:nvSpPr>
            <p:cNvPr id="9341" name="Line 211"/>
            <p:cNvSpPr>
              <a:spLocks noChangeShapeType="1"/>
            </p:cNvSpPr>
            <p:nvPr/>
          </p:nvSpPr>
          <p:spPr bwMode="auto">
            <a:xfrm>
              <a:off x="2369" y="1299"/>
              <a:ext cx="103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9342" name="Line 212"/>
            <p:cNvSpPr>
              <a:spLocks noChangeShapeType="1"/>
            </p:cNvSpPr>
            <p:nvPr/>
          </p:nvSpPr>
          <p:spPr bwMode="auto">
            <a:xfrm>
              <a:off x="1998" y="1515"/>
              <a:ext cx="82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9343" name="Line 213"/>
            <p:cNvSpPr>
              <a:spLocks noChangeShapeType="1"/>
            </p:cNvSpPr>
            <p:nvPr/>
          </p:nvSpPr>
          <p:spPr bwMode="auto">
            <a:xfrm>
              <a:off x="3389" y="1519"/>
              <a:ext cx="103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</p:grpSp>
      <p:grpSp>
        <p:nvGrpSpPr>
          <p:cNvPr id="9222" name="Group 240"/>
          <p:cNvGrpSpPr>
            <a:grpSpLocks/>
          </p:cNvGrpSpPr>
          <p:nvPr/>
        </p:nvGrpSpPr>
        <p:grpSpPr bwMode="auto">
          <a:xfrm>
            <a:off x="2771775" y="4206085"/>
            <a:ext cx="10096500" cy="1245395"/>
            <a:chOff x="567" y="1771"/>
            <a:chExt cx="4240" cy="523"/>
          </a:xfrm>
        </p:grpSpPr>
        <p:sp>
          <p:nvSpPr>
            <p:cNvPr id="9327" name="Rectangle 73"/>
            <p:cNvSpPr>
              <a:spLocks noChangeArrowheads="1"/>
            </p:cNvSpPr>
            <p:nvPr/>
          </p:nvSpPr>
          <p:spPr bwMode="auto">
            <a:xfrm>
              <a:off x="567" y="1771"/>
              <a:ext cx="424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 b="1">
                  <a:solidFill>
                    <a:srgbClr val="000000"/>
                  </a:solidFill>
                  <a:latin typeface="新細明體" charset="-120"/>
                </a:rPr>
                <a:t>․</a:t>
              </a:r>
              <a:r>
                <a:rPr lang="en-US" altLang="zh-TW" sz="3000" b="1">
                  <a:solidFill>
                    <a:srgbClr val="000000"/>
                  </a:solidFill>
                  <a:latin typeface="Times New Roman" pitchFamily="18" charset="0"/>
                </a:rPr>
                <a:t>Direct Evaluation: considering all possible </a:t>
              </a:r>
              <a:r>
                <a:rPr lang="en-US" altLang="zh-TW" sz="4050" b="1">
                  <a:solidFill>
                    <a:srgbClr val="000000"/>
                  </a:solidFill>
                  <a:latin typeface="Times New Roman" pitchFamily="18" charset="0"/>
                </a:rPr>
                <a:t>state sequence q</a:t>
              </a:r>
              <a:endParaRPr lang="en-US" altLang="zh-TW" sz="3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328" name="Line 214"/>
            <p:cNvSpPr>
              <a:spLocks noChangeShapeType="1"/>
            </p:cNvSpPr>
            <p:nvPr/>
          </p:nvSpPr>
          <p:spPr bwMode="auto">
            <a:xfrm>
              <a:off x="4572" y="1826"/>
              <a:ext cx="82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</p:grpSp>
      <p:grpSp>
        <p:nvGrpSpPr>
          <p:cNvPr id="9223" name="Group 244"/>
          <p:cNvGrpSpPr>
            <a:grpSpLocks/>
          </p:cNvGrpSpPr>
          <p:nvPr/>
        </p:nvGrpSpPr>
        <p:grpSpPr bwMode="auto">
          <a:xfrm>
            <a:off x="4283870" y="4746628"/>
            <a:ext cx="6534150" cy="5372101"/>
            <a:chOff x="1179" y="1933"/>
            <a:chExt cx="2744" cy="2256"/>
          </a:xfrm>
        </p:grpSpPr>
        <p:sp>
          <p:nvSpPr>
            <p:cNvPr id="9224" name="Rectangle 75"/>
            <p:cNvSpPr>
              <a:spLocks noChangeArrowheads="1"/>
            </p:cNvSpPr>
            <p:nvPr/>
          </p:nvSpPr>
          <p:spPr bwMode="auto">
            <a:xfrm>
              <a:off x="2514" y="1933"/>
              <a:ext cx="4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 sz="4050"/>
            </a:p>
          </p:txBody>
        </p:sp>
        <p:sp>
          <p:nvSpPr>
            <p:cNvPr id="9225" name="Rectangle 76"/>
            <p:cNvSpPr>
              <a:spLocks noChangeArrowheads="1"/>
            </p:cNvSpPr>
            <p:nvPr/>
          </p:nvSpPr>
          <p:spPr bwMode="auto">
            <a:xfrm>
              <a:off x="2589" y="1933"/>
              <a:ext cx="4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 sz="4050"/>
            </a:p>
          </p:txBody>
        </p:sp>
        <p:sp>
          <p:nvSpPr>
            <p:cNvPr id="9226" name="Rectangle 77"/>
            <p:cNvSpPr>
              <a:spLocks noChangeArrowheads="1"/>
            </p:cNvSpPr>
            <p:nvPr/>
          </p:nvSpPr>
          <p:spPr bwMode="auto">
            <a:xfrm>
              <a:off x="2763" y="1933"/>
              <a:ext cx="4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 sz="4050"/>
            </a:p>
          </p:txBody>
        </p:sp>
        <p:sp>
          <p:nvSpPr>
            <p:cNvPr id="9227" name="Rectangle 78"/>
            <p:cNvSpPr>
              <a:spLocks noChangeArrowheads="1"/>
            </p:cNvSpPr>
            <p:nvPr/>
          </p:nvSpPr>
          <p:spPr bwMode="auto">
            <a:xfrm>
              <a:off x="2937" y="1933"/>
              <a:ext cx="4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 sz="4050"/>
            </a:p>
          </p:txBody>
        </p:sp>
        <p:sp>
          <p:nvSpPr>
            <p:cNvPr id="9228" name="Rectangle 79"/>
            <p:cNvSpPr>
              <a:spLocks noChangeArrowheads="1"/>
            </p:cNvSpPr>
            <p:nvPr/>
          </p:nvSpPr>
          <p:spPr bwMode="auto">
            <a:xfrm>
              <a:off x="3111" y="1933"/>
              <a:ext cx="4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 sz="4050"/>
            </a:p>
          </p:txBody>
        </p:sp>
        <p:sp>
          <p:nvSpPr>
            <p:cNvPr id="9229" name="Rectangle 81"/>
            <p:cNvSpPr>
              <a:spLocks noChangeAspect="1" noChangeArrowheads="1"/>
            </p:cNvSpPr>
            <p:nvPr/>
          </p:nvSpPr>
          <p:spPr bwMode="auto">
            <a:xfrm>
              <a:off x="1179" y="2734"/>
              <a:ext cx="29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P(O|</a:t>
              </a:r>
              <a:endParaRPr lang="en-US" altLang="zh-TW" sz="4050"/>
            </a:p>
          </p:txBody>
        </p:sp>
        <p:sp>
          <p:nvSpPr>
            <p:cNvPr id="9230" name="Rectangle 82"/>
            <p:cNvSpPr>
              <a:spLocks noChangeAspect="1" noChangeArrowheads="1"/>
            </p:cNvSpPr>
            <p:nvPr/>
          </p:nvSpPr>
          <p:spPr bwMode="auto">
            <a:xfrm>
              <a:off x="1456" y="2717"/>
              <a:ext cx="8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Symbol" pitchFamily="18" charset="2"/>
                </a:rPr>
                <a:t>l</a:t>
              </a:r>
              <a:endParaRPr lang="en-US" altLang="zh-TW" sz="4050"/>
            </a:p>
          </p:txBody>
        </p:sp>
        <p:sp>
          <p:nvSpPr>
            <p:cNvPr id="9231" name="Rectangle 83"/>
            <p:cNvSpPr>
              <a:spLocks noChangeAspect="1" noChangeArrowheads="1"/>
            </p:cNvSpPr>
            <p:nvPr/>
          </p:nvSpPr>
          <p:spPr bwMode="auto">
            <a:xfrm>
              <a:off x="1540" y="2734"/>
              <a:ext cx="22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) = </a:t>
              </a:r>
              <a:endParaRPr lang="en-US" altLang="zh-TW" sz="4050"/>
            </a:p>
          </p:txBody>
        </p:sp>
        <p:sp>
          <p:nvSpPr>
            <p:cNvPr id="9232" name="Rectangle 84"/>
            <p:cNvSpPr>
              <a:spLocks noChangeAspect="1" noChangeArrowheads="1"/>
            </p:cNvSpPr>
            <p:nvPr/>
          </p:nvSpPr>
          <p:spPr bwMode="auto">
            <a:xfrm>
              <a:off x="1756" y="2717"/>
              <a:ext cx="11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altLang="zh-TW" sz="4050"/>
            </a:p>
          </p:txBody>
        </p:sp>
        <p:sp>
          <p:nvSpPr>
            <p:cNvPr id="9233" name="Rectangle 85"/>
            <p:cNvSpPr>
              <a:spLocks noChangeAspect="1" noChangeArrowheads="1"/>
            </p:cNvSpPr>
            <p:nvPr/>
          </p:nvSpPr>
          <p:spPr bwMode="auto">
            <a:xfrm>
              <a:off x="1865" y="2701"/>
              <a:ext cx="67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75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altLang="zh-TW" sz="4050"/>
            </a:p>
          </p:txBody>
        </p:sp>
        <p:sp>
          <p:nvSpPr>
            <p:cNvPr id="9234" name="Rectangle 86"/>
            <p:cNvSpPr>
              <a:spLocks noChangeAspect="1" noChangeArrowheads="1"/>
            </p:cNvSpPr>
            <p:nvPr/>
          </p:nvSpPr>
          <p:spPr bwMode="auto">
            <a:xfrm>
              <a:off x="1928" y="2734"/>
              <a:ext cx="13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[b</a:t>
              </a:r>
              <a:endParaRPr lang="en-US" altLang="zh-TW" sz="4050"/>
            </a:p>
          </p:txBody>
        </p:sp>
        <p:sp>
          <p:nvSpPr>
            <p:cNvPr id="9235" name="Rectangle 87"/>
            <p:cNvSpPr>
              <a:spLocks noChangeAspect="1" noChangeArrowheads="1"/>
            </p:cNvSpPr>
            <p:nvPr/>
          </p:nvSpPr>
          <p:spPr bwMode="auto">
            <a:xfrm>
              <a:off x="2056" y="2811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950" b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 sz="4050"/>
            </a:p>
          </p:txBody>
        </p:sp>
        <p:sp>
          <p:nvSpPr>
            <p:cNvPr id="9236" name="Rectangle 88"/>
            <p:cNvSpPr>
              <a:spLocks noChangeAspect="1" noChangeArrowheads="1"/>
            </p:cNvSpPr>
            <p:nvPr/>
          </p:nvSpPr>
          <p:spPr bwMode="auto">
            <a:xfrm>
              <a:off x="2112" y="2851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8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 sz="4050"/>
            </a:p>
          </p:txBody>
        </p:sp>
        <p:sp>
          <p:nvSpPr>
            <p:cNvPr id="9237" name="Rectangle 89"/>
            <p:cNvSpPr>
              <a:spLocks noChangeAspect="1" noChangeArrowheads="1"/>
            </p:cNvSpPr>
            <p:nvPr/>
          </p:nvSpPr>
          <p:spPr bwMode="auto">
            <a:xfrm>
              <a:off x="2158" y="2734"/>
              <a:ext cx="13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(o</a:t>
              </a:r>
              <a:endParaRPr lang="en-US" altLang="zh-TW" sz="4050"/>
            </a:p>
          </p:txBody>
        </p:sp>
        <p:sp>
          <p:nvSpPr>
            <p:cNvPr id="9238" name="Rectangle 90"/>
            <p:cNvSpPr>
              <a:spLocks noChangeAspect="1" noChangeArrowheads="1"/>
            </p:cNvSpPr>
            <p:nvPr/>
          </p:nvSpPr>
          <p:spPr bwMode="auto">
            <a:xfrm>
              <a:off x="2286" y="2811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95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 sz="4050"/>
            </a:p>
          </p:txBody>
        </p:sp>
        <p:sp>
          <p:nvSpPr>
            <p:cNvPr id="9239" name="Rectangle 91"/>
            <p:cNvSpPr>
              <a:spLocks noChangeAspect="1" noChangeArrowheads="1"/>
            </p:cNvSpPr>
            <p:nvPr/>
          </p:nvSpPr>
          <p:spPr bwMode="auto">
            <a:xfrm>
              <a:off x="2337" y="2734"/>
              <a:ext cx="9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) </a:t>
              </a:r>
              <a:endParaRPr lang="en-US" altLang="zh-TW" sz="4050"/>
            </a:p>
          </p:txBody>
        </p:sp>
        <p:sp>
          <p:nvSpPr>
            <p:cNvPr id="9240" name="Rectangle 92"/>
            <p:cNvSpPr>
              <a:spLocks noChangeAspect="1" noChangeArrowheads="1"/>
            </p:cNvSpPr>
            <p:nvPr/>
          </p:nvSpPr>
          <p:spPr bwMode="auto">
            <a:xfrm>
              <a:off x="2426" y="2765"/>
              <a:ext cx="5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100">
                  <a:solidFill>
                    <a:srgbClr val="000000"/>
                  </a:solidFill>
                  <a:latin typeface="Symbol" pitchFamily="18" charset="2"/>
                </a:rPr>
                <a:t>·</a:t>
              </a:r>
              <a:endParaRPr lang="en-US" altLang="zh-TW" sz="4050"/>
            </a:p>
          </p:txBody>
        </p:sp>
        <p:sp>
          <p:nvSpPr>
            <p:cNvPr id="9241" name="Rectangle 93"/>
            <p:cNvSpPr>
              <a:spLocks noChangeAspect="1" noChangeArrowheads="1"/>
            </p:cNvSpPr>
            <p:nvPr/>
          </p:nvSpPr>
          <p:spPr bwMode="auto">
            <a:xfrm>
              <a:off x="2474" y="2734"/>
              <a:ext cx="12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 b</a:t>
              </a:r>
              <a:endParaRPr lang="en-US" altLang="zh-TW" sz="4050"/>
            </a:p>
          </p:txBody>
        </p:sp>
        <p:sp>
          <p:nvSpPr>
            <p:cNvPr id="9242" name="Rectangle 94"/>
            <p:cNvSpPr>
              <a:spLocks noChangeAspect="1" noChangeArrowheads="1"/>
            </p:cNvSpPr>
            <p:nvPr/>
          </p:nvSpPr>
          <p:spPr bwMode="auto">
            <a:xfrm>
              <a:off x="2590" y="2811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950" b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 sz="4050"/>
            </a:p>
          </p:txBody>
        </p:sp>
        <p:sp>
          <p:nvSpPr>
            <p:cNvPr id="9243" name="Rectangle 95"/>
            <p:cNvSpPr>
              <a:spLocks noChangeAspect="1" noChangeArrowheads="1"/>
            </p:cNvSpPr>
            <p:nvPr/>
          </p:nvSpPr>
          <p:spPr bwMode="auto">
            <a:xfrm>
              <a:off x="2646" y="2851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8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TW" sz="4050"/>
            </a:p>
          </p:txBody>
        </p:sp>
        <p:sp>
          <p:nvSpPr>
            <p:cNvPr id="9244" name="Rectangle 96"/>
            <p:cNvSpPr>
              <a:spLocks noChangeAspect="1" noChangeArrowheads="1"/>
            </p:cNvSpPr>
            <p:nvPr/>
          </p:nvSpPr>
          <p:spPr bwMode="auto">
            <a:xfrm>
              <a:off x="2691" y="2734"/>
              <a:ext cx="13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(o</a:t>
              </a:r>
              <a:endParaRPr lang="en-US" altLang="zh-TW" sz="4050"/>
            </a:p>
          </p:txBody>
        </p:sp>
        <p:sp>
          <p:nvSpPr>
            <p:cNvPr id="9245" name="Rectangle 97"/>
            <p:cNvSpPr>
              <a:spLocks noChangeAspect="1" noChangeArrowheads="1"/>
            </p:cNvSpPr>
            <p:nvPr/>
          </p:nvSpPr>
          <p:spPr bwMode="auto">
            <a:xfrm>
              <a:off x="2818" y="2811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95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TW" sz="4050"/>
            </a:p>
          </p:txBody>
        </p:sp>
        <p:sp>
          <p:nvSpPr>
            <p:cNvPr id="9246" name="Rectangle 98"/>
            <p:cNvSpPr>
              <a:spLocks noChangeAspect="1" noChangeArrowheads="1"/>
            </p:cNvSpPr>
            <p:nvPr/>
          </p:nvSpPr>
          <p:spPr bwMode="auto">
            <a:xfrm>
              <a:off x="2869" y="2734"/>
              <a:ext cx="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TW" sz="4050"/>
            </a:p>
          </p:txBody>
        </p:sp>
        <p:sp>
          <p:nvSpPr>
            <p:cNvPr id="9247" name="Rectangle 99"/>
            <p:cNvSpPr>
              <a:spLocks noChangeAspect="1" noChangeArrowheads="1"/>
            </p:cNvSpPr>
            <p:nvPr/>
          </p:nvSpPr>
          <p:spPr bwMode="auto">
            <a:xfrm>
              <a:off x="2920" y="2777"/>
              <a:ext cx="2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1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 sz="4050"/>
            </a:p>
          </p:txBody>
        </p:sp>
        <p:sp>
          <p:nvSpPr>
            <p:cNvPr id="9248" name="Rectangle 100"/>
            <p:cNvSpPr>
              <a:spLocks noChangeAspect="1" noChangeArrowheads="1"/>
            </p:cNvSpPr>
            <p:nvPr/>
          </p:nvSpPr>
          <p:spPr bwMode="auto">
            <a:xfrm>
              <a:off x="2946" y="2765"/>
              <a:ext cx="5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100">
                  <a:solidFill>
                    <a:srgbClr val="000000"/>
                  </a:solidFill>
                  <a:latin typeface="Symbol" pitchFamily="18" charset="2"/>
                </a:rPr>
                <a:t>·</a:t>
              </a:r>
              <a:endParaRPr lang="en-US" altLang="zh-TW" sz="4050"/>
            </a:p>
          </p:txBody>
        </p:sp>
        <p:sp>
          <p:nvSpPr>
            <p:cNvPr id="9249" name="Rectangle 101"/>
            <p:cNvSpPr>
              <a:spLocks noChangeAspect="1" noChangeArrowheads="1"/>
            </p:cNvSpPr>
            <p:nvPr/>
          </p:nvSpPr>
          <p:spPr bwMode="auto">
            <a:xfrm>
              <a:off x="2995" y="2777"/>
              <a:ext cx="2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1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 sz="4050"/>
            </a:p>
          </p:txBody>
        </p:sp>
        <p:sp>
          <p:nvSpPr>
            <p:cNvPr id="9250" name="Rectangle 102"/>
            <p:cNvSpPr>
              <a:spLocks noChangeAspect="1" noChangeArrowheads="1"/>
            </p:cNvSpPr>
            <p:nvPr/>
          </p:nvSpPr>
          <p:spPr bwMode="auto">
            <a:xfrm>
              <a:off x="3021" y="2734"/>
              <a:ext cx="32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……</a:t>
              </a:r>
              <a:endParaRPr lang="en-US" altLang="zh-TW" sz="4050"/>
            </a:p>
          </p:txBody>
        </p:sp>
        <p:sp>
          <p:nvSpPr>
            <p:cNvPr id="9251" name="Rectangle 103"/>
            <p:cNvSpPr>
              <a:spLocks noChangeAspect="1" noChangeArrowheads="1"/>
            </p:cNvSpPr>
            <p:nvPr/>
          </p:nvSpPr>
          <p:spPr bwMode="auto">
            <a:xfrm>
              <a:off x="3327" y="2734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TW" sz="4050"/>
            </a:p>
          </p:txBody>
        </p:sp>
        <p:sp>
          <p:nvSpPr>
            <p:cNvPr id="9252" name="Rectangle 104"/>
            <p:cNvSpPr>
              <a:spLocks noChangeAspect="1" noChangeArrowheads="1"/>
            </p:cNvSpPr>
            <p:nvPr/>
          </p:nvSpPr>
          <p:spPr bwMode="auto">
            <a:xfrm>
              <a:off x="3404" y="2811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950" b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 sz="4050"/>
            </a:p>
          </p:txBody>
        </p:sp>
        <p:sp>
          <p:nvSpPr>
            <p:cNvPr id="9253" name="Rectangle 105"/>
            <p:cNvSpPr>
              <a:spLocks noChangeAspect="1" noChangeArrowheads="1"/>
            </p:cNvSpPr>
            <p:nvPr/>
          </p:nvSpPr>
          <p:spPr bwMode="auto">
            <a:xfrm>
              <a:off x="3460" y="2851"/>
              <a:ext cx="6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8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 sz="4050"/>
            </a:p>
          </p:txBody>
        </p:sp>
        <p:sp>
          <p:nvSpPr>
            <p:cNvPr id="9254" name="Rectangle 106"/>
            <p:cNvSpPr>
              <a:spLocks noChangeAspect="1" noChangeArrowheads="1"/>
            </p:cNvSpPr>
            <p:nvPr/>
          </p:nvSpPr>
          <p:spPr bwMode="auto">
            <a:xfrm>
              <a:off x="3520" y="2734"/>
              <a:ext cx="13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(o</a:t>
              </a:r>
              <a:endParaRPr lang="en-US" altLang="zh-TW" sz="4050"/>
            </a:p>
          </p:txBody>
        </p:sp>
        <p:sp>
          <p:nvSpPr>
            <p:cNvPr id="9255" name="Rectangle 107"/>
            <p:cNvSpPr>
              <a:spLocks noChangeAspect="1" noChangeArrowheads="1"/>
            </p:cNvSpPr>
            <p:nvPr/>
          </p:nvSpPr>
          <p:spPr bwMode="auto">
            <a:xfrm>
              <a:off x="3649" y="2811"/>
              <a:ext cx="7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95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 sz="4050"/>
            </a:p>
          </p:txBody>
        </p:sp>
        <p:sp>
          <p:nvSpPr>
            <p:cNvPr id="9256" name="Rectangle 108"/>
            <p:cNvSpPr>
              <a:spLocks noChangeAspect="1" noChangeArrowheads="1"/>
            </p:cNvSpPr>
            <p:nvPr/>
          </p:nvSpPr>
          <p:spPr bwMode="auto">
            <a:xfrm>
              <a:off x="3717" y="2734"/>
              <a:ext cx="1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)]</a:t>
              </a:r>
              <a:endParaRPr lang="en-US" altLang="zh-TW" sz="4050"/>
            </a:p>
          </p:txBody>
        </p:sp>
        <p:sp>
          <p:nvSpPr>
            <p:cNvPr id="9257" name="Rectangle 109"/>
            <p:cNvSpPr>
              <a:spLocks noChangeAspect="1" noChangeArrowheads="1"/>
            </p:cNvSpPr>
            <p:nvPr/>
          </p:nvSpPr>
          <p:spPr bwMode="auto">
            <a:xfrm>
              <a:off x="3819" y="2771"/>
              <a:ext cx="30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5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 sz="4050"/>
            </a:p>
          </p:txBody>
        </p:sp>
        <p:sp>
          <p:nvSpPr>
            <p:cNvPr id="9258" name="Rectangle 110"/>
            <p:cNvSpPr>
              <a:spLocks noChangeAspect="1" noChangeArrowheads="1"/>
            </p:cNvSpPr>
            <p:nvPr/>
          </p:nvSpPr>
          <p:spPr bwMode="auto">
            <a:xfrm>
              <a:off x="3847" y="2765"/>
              <a:ext cx="5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100">
                  <a:solidFill>
                    <a:srgbClr val="000000"/>
                  </a:solidFill>
                  <a:latin typeface="Symbol" pitchFamily="18" charset="2"/>
                </a:rPr>
                <a:t>·</a:t>
              </a:r>
              <a:endParaRPr lang="en-US" altLang="zh-TW" sz="4050"/>
            </a:p>
          </p:txBody>
        </p:sp>
        <p:sp>
          <p:nvSpPr>
            <p:cNvPr id="9259" name="Rectangle 111"/>
            <p:cNvSpPr>
              <a:spLocks noChangeAspect="1" noChangeArrowheads="1"/>
            </p:cNvSpPr>
            <p:nvPr/>
          </p:nvSpPr>
          <p:spPr bwMode="auto">
            <a:xfrm>
              <a:off x="3895" y="2777"/>
              <a:ext cx="2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1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 sz="4050"/>
            </a:p>
          </p:txBody>
        </p:sp>
        <p:sp>
          <p:nvSpPr>
            <p:cNvPr id="9260" name="Rectangle 119"/>
            <p:cNvSpPr>
              <a:spLocks noChangeAspect="1" noChangeArrowheads="1"/>
            </p:cNvSpPr>
            <p:nvPr/>
          </p:nvSpPr>
          <p:spPr bwMode="auto">
            <a:xfrm>
              <a:off x="1947" y="3023"/>
              <a:ext cx="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[</a:t>
              </a:r>
              <a:endParaRPr lang="en-US" altLang="zh-TW" sz="4050"/>
            </a:p>
          </p:txBody>
        </p:sp>
        <p:sp>
          <p:nvSpPr>
            <p:cNvPr id="9261" name="Rectangle 120"/>
            <p:cNvSpPr>
              <a:spLocks noChangeAspect="1" noChangeArrowheads="1"/>
            </p:cNvSpPr>
            <p:nvPr/>
          </p:nvSpPr>
          <p:spPr bwMode="auto">
            <a:xfrm>
              <a:off x="1998" y="3005"/>
              <a:ext cx="8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Symbol" pitchFamily="18" charset="2"/>
                </a:rPr>
                <a:t>p</a:t>
              </a:r>
              <a:endParaRPr lang="en-US" altLang="zh-TW" sz="4050"/>
            </a:p>
          </p:txBody>
        </p:sp>
        <p:sp>
          <p:nvSpPr>
            <p:cNvPr id="9262" name="Rectangle 121"/>
            <p:cNvSpPr>
              <a:spLocks noChangeAspect="1" noChangeArrowheads="1"/>
            </p:cNvSpPr>
            <p:nvPr/>
          </p:nvSpPr>
          <p:spPr bwMode="auto">
            <a:xfrm>
              <a:off x="2081" y="3100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950" b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 sz="4050"/>
            </a:p>
          </p:txBody>
        </p:sp>
        <p:sp>
          <p:nvSpPr>
            <p:cNvPr id="9263" name="Rectangle 122"/>
            <p:cNvSpPr>
              <a:spLocks noChangeAspect="1" noChangeArrowheads="1"/>
            </p:cNvSpPr>
            <p:nvPr/>
          </p:nvSpPr>
          <p:spPr bwMode="auto">
            <a:xfrm>
              <a:off x="2137" y="3140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8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 sz="4050"/>
            </a:p>
          </p:txBody>
        </p:sp>
        <p:sp>
          <p:nvSpPr>
            <p:cNvPr id="9264" name="Rectangle 123"/>
            <p:cNvSpPr>
              <a:spLocks noChangeAspect="1" noChangeArrowheads="1"/>
            </p:cNvSpPr>
            <p:nvPr/>
          </p:nvSpPr>
          <p:spPr bwMode="auto">
            <a:xfrm>
              <a:off x="2184" y="3054"/>
              <a:ext cx="5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100">
                  <a:solidFill>
                    <a:srgbClr val="000000"/>
                  </a:solidFill>
                  <a:latin typeface="Symbol" pitchFamily="18" charset="2"/>
                </a:rPr>
                <a:t>·</a:t>
              </a:r>
              <a:endParaRPr lang="en-US" altLang="zh-TW" sz="4050"/>
            </a:p>
          </p:txBody>
        </p:sp>
        <p:sp>
          <p:nvSpPr>
            <p:cNvPr id="9265" name="Rectangle 124"/>
            <p:cNvSpPr>
              <a:spLocks noChangeAspect="1" noChangeArrowheads="1"/>
            </p:cNvSpPr>
            <p:nvPr/>
          </p:nvSpPr>
          <p:spPr bwMode="auto">
            <a:xfrm>
              <a:off x="2232" y="3066"/>
              <a:ext cx="2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1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 sz="4050"/>
            </a:p>
          </p:txBody>
        </p:sp>
        <p:sp>
          <p:nvSpPr>
            <p:cNvPr id="9266" name="Rectangle 125"/>
            <p:cNvSpPr>
              <a:spLocks noChangeAspect="1" noChangeArrowheads="1"/>
            </p:cNvSpPr>
            <p:nvPr/>
          </p:nvSpPr>
          <p:spPr bwMode="auto">
            <a:xfrm>
              <a:off x="2258" y="3023"/>
              <a:ext cx="7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TW" sz="4050"/>
            </a:p>
          </p:txBody>
        </p:sp>
        <p:sp>
          <p:nvSpPr>
            <p:cNvPr id="9267" name="Rectangle 126"/>
            <p:cNvSpPr>
              <a:spLocks noChangeAspect="1" noChangeArrowheads="1"/>
            </p:cNvSpPr>
            <p:nvPr/>
          </p:nvSpPr>
          <p:spPr bwMode="auto">
            <a:xfrm>
              <a:off x="2325" y="3100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950" b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 sz="4050"/>
            </a:p>
          </p:txBody>
        </p:sp>
        <p:sp>
          <p:nvSpPr>
            <p:cNvPr id="9268" name="Rectangle 127"/>
            <p:cNvSpPr>
              <a:spLocks noChangeAspect="1" noChangeArrowheads="1"/>
            </p:cNvSpPr>
            <p:nvPr/>
          </p:nvSpPr>
          <p:spPr bwMode="auto">
            <a:xfrm>
              <a:off x="2382" y="3140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8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 sz="4050"/>
            </a:p>
          </p:txBody>
        </p:sp>
        <p:sp>
          <p:nvSpPr>
            <p:cNvPr id="9269" name="Rectangle 128"/>
            <p:cNvSpPr>
              <a:spLocks noChangeAspect="1" noChangeArrowheads="1"/>
            </p:cNvSpPr>
            <p:nvPr/>
          </p:nvSpPr>
          <p:spPr bwMode="auto">
            <a:xfrm>
              <a:off x="2427" y="3100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950" b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 sz="4050"/>
            </a:p>
          </p:txBody>
        </p:sp>
        <p:sp>
          <p:nvSpPr>
            <p:cNvPr id="9270" name="Rectangle 129"/>
            <p:cNvSpPr>
              <a:spLocks noChangeAspect="1" noChangeArrowheads="1"/>
            </p:cNvSpPr>
            <p:nvPr/>
          </p:nvSpPr>
          <p:spPr bwMode="auto">
            <a:xfrm>
              <a:off x="2484" y="3140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8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TW" sz="4050"/>
            </a:p>
          </p:txBody>
        </p:sp>
        <p:sp>
          <p:nvSpPr>
            <p:cNvPr id="9271" name="Rectangle 130"/>
            <p:cNvSpPr>
              <a:spLocks noChangeAspect="1" noChangeArrowheads="1"/>
            </p:cNvSpPr>
            <p:nvPr/>
          </p:nvSpPr>
          <p:spPr bwMode="auto">
            <a:xfrm>
              <a:off x="2529" y="3054"/>
              <a:ext cx="5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100">
                  <a:solidFill>
                    <a:srgbClr val="000000"/>
                  </a:solidFill>
                  <a:latin typeface="Symbol" pitchFamily="18" charset="2"/>
                </a:rPr>
                <a:t>·</a:t>
              </a:r>
              <a:endParaRPr lang="en-US" altLang="zh-TW" sz="4050"/>
            </a:p>
          </p:txBody>
        </p:sp>
        <p:sp>
          <p:nvSpPr>
            <p:cNvPr id="9272" name="Rectangle 131"/>
            <p:cNvSpPr>
              <a:spLocks noChangeAspect="1" noChangeArrowheads="1"/>
            </p:cNvSpPr>
            <p:nvPr/>
          </p:nvSpPr>
          <p:spPr bwMode="auto">
            <a:xfrm>
              <a:off x="2577" y="3023"/>
              <a:ext cx="11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 a</a:t>
              </a:r>
              <a:endParaRPr lang="en-US" altLang="zh-TW" sz="4050"/>
            </a:p>
          </p:txBody>
        </p:sp>
        <p:sp>
          <p:nvSpPr>
            <p:cNvPr id="9273" name="Rectangle 132"/>
            <p:cNvSpPr>
              <a:spLocks noChangeAspect="1" noChangeArrowheads="1"/>
            </p:cNvSpPr>
            <p:nvPr/>
          </p:nvSpPr>
          <p:spPr bwMode="auto">
            <a:xfrm>
              <a:off x="2684" y="3100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950" b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 sz="4050"/>
            </a:p>
          </p:txBody>
        </p:sp>
        <p:sp>
          <p:nvSpPr>
            <p:cNvPr id="9274" name="Rectangle 133"/>
            <p:cNvSpPr>
              <a:spLocks noChangeAspect="1" noChangeArrowheads="1"/>
            </p:cNvSpPr>
            <p:nvPr/>
          </p:nvSpPr>
          <p:spPr bwMode="auto">
            <a:xfrm>
              <a:off x="2741" y="3140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8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TW" sz="4050"/>
            </a:p>
          </p:txBody>
        </p:sp>
        <p:sp>
          <p:nvSpPr>
            <p:cNvPr id="9275" name="Rectangle 134"/>
            <p:cNvSpPr>
              <a:spLocks noChangeAspect="1" noChangeArrowheads="1"/>
            </p:cNvSpPr>
            <p:nvPr/>
          </p:nvSpPr>
          <p:spPr bwMode="auto">
            <a:xfrm>
              <a:off x="2786" y="3100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950" b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 sz="4050"/>
            </a:p>
          </p:txBody>
        </p:sp>
        <p:sp>
          <p:nvSpPr>
            <p:cNvPr id="9276" name="Rectangle 135"/>
            <p:cNvSpPr>
              <a:spLocks noChangeAspect="1" noChangeArrowheads="1"/>
            </p:cNvSpPr>
            <p:nvPr/>
          </p:nvSpPr>
          <p:spPr bwMode="auto">
            <a:xfrm>
              <a:off x="2842" y="3140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800" b="1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zh-TW" sz="4050"/>
            </a:p>
          </p:txBody>
        </p:sp>
        <p:sp>
          <p:nvSpPr>
            <p:cNvPr id="9277" name="Rectangle 136"/>
            <p:cNvSpPr>
              <a:spLocks noChangeAspect="1" noChangeArrowheads="1"/>
            </p:cNvSpPr>
            <p:nvPr/>
          </p:nvSpPr>
          <p:spPr bwMode="auto">
            <a:xfrm>
              <a:off x="2888" y="3066"/>
              <a:ext cx="2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1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 sz="4050"/>
            </a:p>
          </p:txBody>
        </p:sp>
        <p:sp>
          <p:nvSpPr>
            <p:cNvPr id="9278" name="Rectangle 137"/>
            <p:cNvSpPr>
              <a:spLocks noChangeAspect="1" noChangeArrowheads="1"/>
            </p:cNvSpPr>
            <p:nvPr/>
          </p:nvSpPr>
          <p:spPr bwMode="auto">
            <a:xfrm>
              <a:off x="2915" y="3054"/>
              <a:ext cx="5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100">
                  <a:solidFill>
                    <a:srgbClr val="000000"/>
                  </a:solidFill>
                  <a:latin typeface="Symbol" pitchFamily="18" charset="2"/>
                </a:rPr>
                <a:t>·</a:t>
              </a:r>
              <a:endParaRPr lang="en-US" altLang="zh-TW" sz="4050"/>
            </a:p>
          </p:txBody>
        </p:sp>
        <p:sp>
          <p:nvSpPr>
            <p:cNvPr id="9279" name="Rectangle 138"/>
            <p:cNvSpPr>
              <a:spLocks noChangeAspect="1" noChangeArrowheads="1"/>
            </p:cNvSpPr>
            <p:nvPr/>
          </p:nvSpPr>
          <p:spPr bwMode="auto">
            <a:xfrm>
              <a:off x="2962" y="3023"/>
              <a:ext cx="32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……</a:t>
              </a:r>
              <a:endParaRPr lang="en-US" altLang="zh-TW" sz="4050"/>
            </a:p>
          </p:txBody>
        </p:sp>
        <p:sp>
          <p:nvSpPr>
            <p:cNvPr id="9280" name="Rectangle 139"/>
            <p:cNvSpPr>
              <a:spLocks noChangeAspect="1" noChangeArrowheads="1"/>
            </p:cNvSpPr>
            <p:nvPr/>
          </p:nvSpPr>
          <p:spPr bwMode="auto">
            <a:xfrm>
              <a:off x="3269" y="3023"/>
              <a:ext cx="7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TW" sz="4050"/>
            </a:p>
          </p:txBody>
        </p:sp>
        <p:sp>
          <p:nvSpPr>
            <p:cNvPr id="9281" name="Rectangle 140"/>
            <p:cNvSpPr>
              <a:spLocks noChangeAspect="1" noChangeArrowheads="1"/>
            </p:cNvSpPr>
            <p:nvPr/>
          </p:nvSpPr>
          <p:spPr bwMode="auto">
            <a:xfrm>
              <a:off x="3337" y="3100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950" b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 sz="4050"/>
            </a:p>
          </p:txBody>
        </p:sp>
        <p:sp>
          <p:nvSpPr>
            <p:cNvPr id="9282" name="Rectangle 141"/>
            <p:cNvSpPr>
              <a:spLocks noChangeAspect="1" noChangeArrowheads="1"/>
            </p:cNvSpPr>
            <p:nvPr/>
          </p:nvSpPr>
          <p:spPr bwMode="auto">
            <a:xfrm>
              <a:off x="3394" y="3139"/>
              <a:ext cx="5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5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 sz="4050"/>
            </a:p>
          </p:txBody>
        </p:sp>
        <p:sp>
          <p:nvSpPr>
            <p:cNvPr id="9283" name="Rectangle 142"/>
            <p:cNvSpPr>
              <a:spLocks noChangeAspect="1" noChangeArrowheads="1"/>
            </p:cNvSpPr>
            <p:nvPr/>
          </p:nvSpPr>
          <p:spPr bwMode="auto">
            <a:xfrm>
              <a:off x="3443" y="3139"/>
              <a:ext cx="3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50" b="1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en-US" altLang="zh-TW" sz="4050"/>
            </a:p>
          </p:txBody>
        </p:sp>
        <p:sp>
          <p:nvSpPr>
            <p:cNvPr id="9284" name="Rectangle 143"/>
            <p:cNvSpPr>
              <a:spLocks noChangeAspect="1" noChangeArrowheads="1"/>
            </p:cNvSpPr>
            <p:nvPr/>
          </p:nvSpPr>
          <p:spPr bwMode="auto">
            <a:xfrm>
              <a:off x="3473" y="3139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5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 sz="4050"/>
            </a:p>
          </p:txBody>
        </p:sp>
        <p:sp>
          <p:nvSpPr>
            <p:cNvPr id="9285" name="Rectangle 144"/>
            <p:cNvSpPr>
              <a:spLocks noChangeAspect="1" noChangeArrowheads="1"/>
            </p:cNvSpPr>
            <p:nvPr/>
          </p:nvSpPr>
          <p:spPr bwMode="auto">
            <a:xfrm>
              <a:off x="3517" y="3100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950" b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TW" sz="4050"/>
            </a:p>
          </p:txBody>
        </p:sp>
        <p:sp>
          <p:nvSpPr>
            <p:cNvPr id="9286" name="Rectangle 145"/>
            <p:cNvSpPr>
              <a:spLocks noChangeAspect="1" noChangeArrowheads="1"/>
            </p:cNvSpPr>
            <p:nvPr/>
          </p:nvSpPr>
          <p:spPr bwMode="auto">
            <a:xfrm>
              <a:off x="3572" y="3139"/>
              <a:ext cx="5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5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 sz="4050"/>
            </a:p>
          </p:txBody>
        </p:sp>
        <p:sp>
          <p:nvSpPr>
            <p:cNvPr id="9287" name="Rectangle 146"/>
            <p:cNvSpPr>
              <a:spLocks noChangeAspect="1" noChangeArrowheads="1"/>
            </p:cNvSpPr>
            <p:nvPr/>
          </p:nvSpPr>
          <p:spPr bwMode="auto">
            <a:xfrm>
              <a:off x="3631" y="3023"/>
              <a:ext cx="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]</a:t>
              </a:r>
              <a:endParaRPr lang="en-US" altLang="zh-TW" sz="4050"/>
            </a:p>
          </p:txBody>
        </p:sp>
        <p:sp>
          <p:nvSpPr>
            <p:cNvPr id="9288" name="Rectangle 147"/>
            <p:cNvSpPr>
              <a:spLocks noChangeAspect="1" noChangeArrowheads="1"/>
            </p:cNvSpPr>
            <p:nvPr/>
          </p:nvSpPr>
          <p:spPr bwMode="auto">
            <a:xfrm>
              <a:off x="3681" y="3023"/>
              <a:ext cx="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TW" sz="4050"/>
            </a:p>
          </p:txBody>
        </p:sp>
        <p:sp>
          <p:nvSpPr>
            <p:cNvPr id="9289" name="Rectangle 158"/>
            <p:cNvSpPr>
              <a:spLocks noChangeAspect="1" noChangeArrowheads="1"/>
            </p:cNvSpPr>
            <p:nvPr/>
          </p:nvSpPr>
          <p:spPr bwMode="auto">
            <a:xfrm>
              <a:off x="2344" y="3518"/>
              <a:ext cx="29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 P(q|</a:t>
              </a:r>
              <a:endParaRPr lang="en-US" altLang="zh-TW" sz="4050"/>
            </a:p>
          </p:txBody>
        </p:sp>
        <p:sp>
          <p:nvSpPr>
            <p:cNvPr id="9290" name="Rectangle 159"/>
            <p:cNvSpPr>
              <a:spLocks noChangeAspect="1" noChangeArrowheads="1"/>
            </p:cNvSpPr>
            <p:nvPr/>
          </p:nvSpPr>
          <p:spPr bwMode="auto">
            <a:xfrm>
              <a:off x="2665" y="3500"/>
              <a:ext cx="8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Symbol" pitchFamily="18" charset="2"/>
                </a:rPr>
                <a:t>l</a:t>
              </a:r>
              <a:endParaRPr lang="en-US" altLang="zh-TW" sz="4050"/>
            </a:p>
          </p:txBody>
        </p:sp>
        <p:sp>
          <p:nvSpPr>
            <p:cNvPr id="9291" name="Rectangle 160"/>
            <p:cNvSpPr>
              <a:spLocks noChangeAspect="1" noChangeArrowheads="1"/>
            </p:cNvSpPr>
            <p:nvPr/>
          </p:nvSpPr>
          <p:spPr bwMode="auto">
            <a:xfrm>
              <a:off x="2749" y="3518"/>
              <a:ext cx="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TW" sz="4050"/>
            </a:p>
          </p:txBody>
        </p:sp>
        <p:sp>
          <p:nvSpPr>
            <p:cNvPr id="9292" name="Rectangle 163"/>
            <p:cNvSpPr>
              <a:spLocks noChangeAspect="1" noChangeArrowheads="1"/>
            </p:cNvSpPr>
            <p:nvPr/>
          </p:nvSpPr>
          <p:spPr bwMode="auto">
            <a:xfrm>
              <a:off x="1179" y="3757"/>
              <a:ext cx="195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total number of different q : N</a:t>
              </a:r>
              <a:endParaRPr lang="en-US" altLang="zh-TW" sz="4050"/>
            </a:p>
          </p:txBody>
        </p:sp>
        <p:sp>
          <p:nvSpPr>
            <p:cNvPr id="9293" name="Rectangle 164"/>
            <p:cNvSpPr>
              <a:spLocks noChangeAspect="1" noChangeArrowheads="1"/>
            </p:cNvSpPr>
            <p:nvPr/>
          </p:nvSpPr>
          <p:spPr bwMode="auto">
            <a:xfrm>
              <a:off x="3092" y="3740"/>
              <a:ext cx="7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95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TW" sz="4050"/>
            </a:p>
          </p:txBody>
        </p:sp>
        <p:sp>
          <p:nvSpPr>
            <p:cNvPr id="9294" name="Rectangle 167"/>
            <p:cNvSpPr>
              <a:spLocks noChangeAspect="1" noChangeArrowheads="1"/>
            </p:cNvSpPr>
            <p:nvPr/>
          </p:nvSpPr>
          <p:spPr bwMode="auto">
            <a:xfrm>
              <a:off x="1179" y="3995"/>
              <a:ext cx="204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huge computation requirements</a:t>
              </a:r>
              <a:endParaRPr lang="en-US" altLang="zh-TW" sz="4050"/>
            </a:p>
          </p:txBody>
        </p:sp>
        <p:sp>
          <p:nvSpPr>
            <p:cNvPr id="9295" name="Line 188"/>
            <p:cNvSpPr>
              <a:spLocks noChangeAspect="1" noChangeShapeType="1"/>
            </p:cNvSpPr>
            <p:nvPr/>
          </p:nvSpPr>
          <p:spPr bwMode="auto">
            <a:xfrm>
              <a:off x="1320" y="2742"/>
              <a:ext cx="99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9296" name="Line 189"/>
            <p:cNvSpPr>
              <a:spLocks noChangeAspect="1" noChangeShapeType="1"/>
            </p:cNvSpPr>
            <p:nvPr/>
          </p:nvSpPr>
          <p:spPr bwMode="auto">
            <a:xfrm>
              <a:off x="2785" y="3811"/>
              <a:ext cx="99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grpSp>
          <p:nvGrpSpPr>
            <p:cNvPr id="9297" name="Group 192"/>
            <p:cNvGrpSpPr>
              <a:grpSpLocks noChangeAspect="1"/>
            </p:cNvGrpSpPr>
            <p:nvPr/>
          </p:nvGrpSpPr>
          <p:grpSpPr bwMode="auto">
            <a:xfrm>
              <a:off x="2512" y="3328"/>
              <a:ext cx="168" cy="125"/>
              <a:chOff x="2937" y="3311"/>
              <a:chExt cx="174" cy="130"/>
            </a:xfrm>
          </p:grpSpPr>
          <p:sp>
            <p:nvSpPr>
              <p:cNvPr id="9325" name="Freeform 190"/>
              <p:cNvSpPr>
                <a:spLocks noChangeAspect="1"/>
              </p:cNvSpPr>
              <p:nvPr/>
            </p:nvSpPr>
            <p:spPr bwMode="auto">
              <a:xfrm>
                <a:off x="2937" y="3311"/>
                <a:ext cx="174" cy="130"/>
              </a:xfrm>
              <a:custGeom>
                <a:avLst/>
                <a:gdLst>
                  <a:gd name="T0" fmla="*/ 0 w 174"/>
                  <a:gd name="T1" fmla="*/ 97 h 130"/>
                  <a:gd name="T2" fmla="*/ 43 w 174"/>
                  <a:gd name="T3" fmla="*/ 97 h 130"/>
                  <a:gd name="T4" fmla="*/ 43 w 174"/>
                  <a:gd name="T5" fmla="*/ 0 h 130"/>
                  <a:gd name="T6" fmla="*/ 130 w 174"/>
                  <a:gd name="T7" fmla="*/ 0 h 130"/>
                  <a:gd name="T8" fmla="*/ 130 w 174"/>
                  <a:gd name="T9" fmla="*/ 97 h 130"/>
                  <a:gd name="T10" fmla="*/ 174 w 174"/>
                  <a:gd name="T11" fmla="*/ 97 h 130"/>
                  <a:gd name="T12" fmla="*/ 87 w 174"/>
                  <a:gd name="T13" fmla="*/ 130 h 130"/>
                  <a:gd name="T14" fmla="*/ 0 w 174"/>
                  <a:gd name="T15" fmla="*/ 97 h 1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4" h="130">
                    <a:moveTo>
                      <a:pt x="0" y="97"/>
                    </a:moveTo>
                    <a:lnTo>
                      <a:pt x="43" y="97"/>
                    </a:lnTo>
                    <a:lnTo>
                      <a:pt x="43" y="0"/>
                    </a:lnTo>
                    <a:lnTo>
                      <a:pt x="130" y="0"/>
                    </a:lnTo>
                    <a:lnTo>
                      <a:pt x="130" y="97"/>
                    </a:lnTo>
                    <a:lnTo>
                      <a:pt x="174" y="97"/>
                    </a:lnTo>
                    <a:lnTo>
                      <a:pt x="87" y="130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  <p:sp>
            <p:nvSpPr>
              <p:cNvPr id="9326" name="Freeform 191"/>
              <p:cNvSpPr>
                <a:spLocks noChangeAspect="1"/>
              </p:cNvSpPr>
              <p:nvPr/>
            </p:nvSpPr>
            <p:spPr bwMode="auto">
              <a:xfrm>
                <a:off x="2937" y="3311"/>
                <a:ext cx="174" cy="130"/>
              </a:xfrm>
              <a:custGeom>
                <a:avLst/>
                <a:gdLst>
                  <a:gd name="T0" fmla="*/ 0 w 174"/>
                  <a:gd name="T1" fmla="*/ 97 h 130"/>
                  <a:gd name="T2" fmla="*/ 43 w 174"/>
                  <a:gd name="T3" fmla="*/ 97 h 130"/>
                  <a:gd name="T4" fmla="*/ 43 w 174"/>
                  <a:gd name="T5" fmla="*/ 0 h 130"/>
                  <a:gd name="T6" fmla="*/ 130 w 174"/>
                  <a:gd name="T7" fmla="*/ 0 h 130"/>
                  <a:gd name="T8" fmla="*/ 130 w 174"/>
                  <a:gd name="T9" fmla="*/ 97 h 130"/>
                  <a:gd name="T10" fmla="*/ 174 w 174"/>
                  <a:gd name="T11" fmla="*/ 97 h 130"/>
                  <a:gd name="T12" fmla="*/ 87 w 174"/>
                  <a:gd name="T13" fmla="*/ 130 h 130"/>
                  <a:gd name="T14" fmla="*/ 0 w 174"/>
                  <a:gd name="T15" fmla="*/ 97 h 1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4" h="130">
                    <a:moveTo>
                      <a:pt x="0" y="97"/>
                    </a:moveTo>
                    <a:lnTo>
                      <a:pt x="43" y="97"/>
                    </a:lnTo>
                    <a:lnTo>
                      <a:pt x="43" y="0"/>
                    </a:lnTo>
                    <a:lnTo>
                      <a:pt x="130" y="0"/>
                    </a:lnTo>
                    <a:lnTo>
                      <a:pt x="130" y="97"/>
                    </a:lnTo>
                    <a:lnTo>
                      <a:pt x="174" y="97"/>
                    </a:lnTo>
                    <a:lnTo>
                      <a:pt x="87" y="130"/>
                    </a:lnTo>
                    <a:lnTo>
                      <a:pt x="0" y="97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</p:grpSp>
        <p:grpSp>
          <p:nvGrpSpPr>
            <p:cNvPr id="9298" name="Group 195"/>
            <p:cNvGrpSpPr>
              <a:grpSpLocks noChangeAspect="1"/>
            </p:cNvGrpSpPr>
            <p:nvPr/>
          </p:nvGrpSpPr>
          <p:grpSpPr bwMode="auto">
            <a:xfrm>
              <a:off x="2558" y="2627"/>
              <a:ext cx="167" cy="101"/>
              <a:chOff x="2985" y="2583"/>
              <a:chExt cx="173" cy="105"/>
            </a:xfrm>
          </p:grpSpPr>
          <p:sp>
            <p:nvSpPr>
              <p:cNvPr id="9323" name="Freeform 193"/>
              <p:cNvSpPr>
                <a:spLocks noChangeAspect="1"/>
              </p:cNvSpPr>
              <p:nvPr/>
            </p:nvSpPr>
            <p:spPr bwMode="auto">
              <a:xfrm>
                <a:off x="2985" y="2583"/>
                <a:ext cx="173" cy="105"/>
              </a:xfrm>
              <a:custGeom>
                <a:avLst/>
                <a:gdLst>
                  <a:gd name="T0" fmla="*/ 0 w 173"/>
                  <a:gd name="T1" fmla="*/ 26 h 105"/>
                  <a:gd name="T2" fmla="*/ 43 w 173"/>
                  <a:gd name="T3" fmla="*/ 26 h 105"/>
                  <a:gd name="T4" fmla="*/ 43 w 173"/>
                  <a:gd name="T5" fmla="*/ 105 h 105"/>
                  <a:gd name="T6" fmla="*/ 130 w 173"/>
                  <a:gd name="T7" fmla="*/ 105 h 105"/>
                  <a:gd name="T8" fmla="*/ 130 w 173"/>
                  <a:gd name="T9" fmla="*/ 26 h 105"/>
                  <a:gd name="T10" fmla="*/ 173 w 173"/>
                  <a:gd name="T11" fmla="*/ 26 h 105"/>
                  <a:gd name="T12" fmla="*/ 86 w 173"/>
                  <a:gd name="T13" fmla="*/ 0 h 105"/>
                  <a:gd name="T14" fmla="*/ 0 w 173"/>
                  <a:gd name="T15" fmla="*/ 26 h 10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3" h="105">
                    <a:moveTo>
                      <a:pt x="0" y="26"/>
                    </a:moveTo>
                    <a:lnTo>
                      <a:pt x="43" y="26"/>
                    </a:lnTo>
                    <a:lnTo>
                      <a:pt x="43" y="105"/>
                    </a:lnTo>
                    <a:lnTo>
                      <a:pt x="130" y="105"/>
                    </a:lnTo>
                    <a:lnTo>
                      <a:pt x="130" y="26"/>
                    </a:lnTo>
                    <a:lnTo>
                      <a:pt x="173" y="26"/>
                    </a:lnTo>
                    <a:lnTo>
                      <a:pt x="86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  <p:sp>
            <p:nvSpPr>
              <p:cNvPr id="9324" name="Freeform 194"/>
              <p:cNvSpPr>
                <a:spLocks noChangeAspect="1"/>
              </p:cNvSpPr>
              <p:nvPr/>
            </p:nvSpPr>
            <p:spPr bwMode="auto">
              <a:xfrm>
                <a:off x="2985" y="2583"/>
                <a:ext cx="173" cy="105"/>
              </a:xfrm>
              <a:custGeom>
                <a:avLst/>
                <a:gdLst>
                  <a:gd name="T0" fmla="*/ 0 w 173"/>
                  <a:gd name="T1" fmla="*/ 26 h 105"/>
                  <a:gd name="T2" fmla="*/ 43 w 173"/>
                  <a:gd name="T3" fmla="*/ 26 h 105"/>
                  <a:gd name="T4" fmla="*/ 43 w 173"/>
                  <a:gd name="T5" fmla="*/ 105 h 105"/>
                  <a:gd name="T6" fmla="*/ 130 w 173"/>
                  <a:gd name="T7" fmla="*/ 105 h 105"/>
                  <a:gd name="T8" fmla="*/ 130 w 173"/>
                  <a:gd name="T9" fmla="*/ 26 h 105"/>
                  <a:gd name="T10" fmla="*/ 173 w 173"/>
                  <a:gd name="T11" fmla="*/ 26 h 105"/>
                  <a:gd name="T12" fmla="*/ 86 w 173"/>
                  <a:gd name="T13" fmla="*/ 0 h 105"/>
                  <a:gd name="T14" fmla="*/ 0 w 173"/>
                  <a:gd name="T15" fmla="*/ 26 h 10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3" h="105">
                    <a:moveTo>
                      <a:pt x="0" y="26"/>
                    </a:moveTo>
                    <a:lnTo>
                      <a:pt x="43" y="26"/>
                    </a:lnTo>
                    <a:lnTo>
                      <a:pt x="43" y="105"/>
                    </a:lnTo>
                    <a:lnTo>
                      <a:pt x="130" y="105"/>
                    </a:lnTo>
                    <a:lnTo>
                      <a:pt x="130" y="26"/>
                    </a:lnTo>
                    <a:lnTo>
                      <a:pt x="173" y="26"/>
                    </a:lnTo>
                    <a:lnTo>
                      <a:pt x="86" y="0"/>
                    </a:lnTo>
                    <a:lnTo>
                      <a:pt x="0" y="26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</p:grpSp>
        <p:sp>
          <p:nvSpPr>
            <p:cNvPr id="9299" name="Line 196"/>
            <p:cNvSpPr>
              <a:spLocks noChangeAspect="1" noChangeShapeType="1"/>
            </p:cNvSpPr>
            <p:nvPr/>
          </p:nvSpPr>
          <p:spPr bwMode="auto">
            <a:xfrm>
              <a:off x="2539" y="3561"/>
              <a:ext cx="60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9300" name="Line 197"/>
            <p:cNvSpPr>
              <a:spLocks noChangeAspect="1" noChangeShapeType="1"/>
            </p:cNvSpPr>
            <p:nvPr/>
          </p:nvSpPr>
          <p:spPr bwMode="auto">
            <a:xfrm>
              <a:off x="2605" y="2400"/>
              <a:ext cx="79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9301" name="Line 198"/>
            <p:cNvSpPr>
              <a:spLocks noChangeAspect="1" noChangeShapeType="1"/>
            </p:cNvSpPr>
            <p:nvPr/>
          </p:nvSpPr>
          <p:spPr bwMode="auto">
            <a:xfrm>
              <a:off x="2783" y="2409"/>
              <a:ext cx="59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9302" name="Rectangle 199"/>
            <p:cNvSpPr>
              <a:spLocks noChangeAspect="1" noChangeArrowheads="1"/>
            </p:cNvSpPr>
            <p:nvPr/>
          </p:nvSpPr>
          <p:spPr bwMode="auto">
            <a:xfrm>
              <a:off x="2449" y="2384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  <a:endParaRPr lang="en-US" altLang="zh-TW" sz="4050"/>
            </a:p>
          </p:txBody>
        </p:sp>
        <p:sp>
          <p:nvSpPr>
            <p:cNvPr id="9303" name="Rectangle 200"/>
            <p:cNvSpPr>
              <a:spLocks noChangeAspect="1" noChangeArrowheads="1"/>
            </p:cNvSpPr>
            <p:nvPr/>
          </p:nvSpPr>
          <p:spPr bwMode="auto">
            <a:xfrm>
              <a:off x="2535" y="2384"/>
              <a:ext cx="17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(O</a:t>
              </a:r>
              <a:endParaRPr lang="en-US" altLang="zh-TW" sz="4050"/>
            </a:p>
          </p:txBody>
        </p:sp>
        <p:sp>
          <p:nvSpPr>
            <p:cNvPr id="9304" name="Rectangle 201"/>
            <p:cNvSpPr>
              <a:spLocks noChangeAspect="1" noChangeArrowheads="1"/>
            </p:cNvSpPr>
            <p:nvPr/>
          </p:nvSpPr>
          <p:spPr bwMode="auto">
            <a:xfrm>
              <a:off x="2696" y="2447"/>
              <a:ext cx="2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5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 sz="4050"/>
            </a:p>
          </p:txBody>
        </p:sp>
        <p:sp>
          <p:nvSpPr>
            <p:cNvPr id="9305" name="Rectangle 202"/>
            <p:cNvSpPr>
              <a:spLocks noChangeAspect="1" noChangeArrowheads="1"/>
            </p:cNvSpPr>
            <p:nvPr/>
          </p:nvSpPr>
          <p:spPr bwMode="auto">
            <a:xfrm>
              <a:off x="2717" y="2384"/>
              <a:ext cx="3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|</a:t>
              </a:r>
              <a:endParaRPr lang="en-US" altLang="zh-TW" sz="4050"/>
            </a:p>
          </p:txBody>
        </p:sp>
        <p:sp>
          <p:nvSpPr>
            <p:cNvPr id="9306" name="Rectangle 203"/>
            <p:cNvSpPr>
              <a:spLocks noChangeAspect="1" noChangeArrowheads="1"/>
            </p:cNvSpPr>
            <p:nvPr/>
          </p:nvSpPr>
          <p:spPr bwMode="auto">
            <a:xfrm>
              <a:off x="2747" y="2447"/>
              <a:ext cx="2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5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 sz="4050"/>
            </a:p>
          </p:txBody>
        </p:sp>
        <p:sp>
          <p:nvSpPr>
            <p:cNvPr id="9307" name="Rectangle 204"/>
            <p:cNvSpPr>
              <a:spLocks noChangeAspect="1" noChangeArrowheads="1"/>
            </p:cNvSpPr>
            <p:nvPr/>
          </p:nvSpPr>
          <p:spPr bwMode="auto">
            <a:xfrm>
              <a:off x="2768" y="2384"/>
              <a:ext cx="12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q,</a:t>
              </a:r>
              <a:endParaRPr lang="en-US" altLang="zh-TW" sz="4050"/>
            </a:p>
          </p:txBody>
        </p:sp>
        <p:sp>
          <p:nvSpPr>
            <p:cNvPr id="9308" name="Rectangle 205"/>
            <p:cNvSpPr>
              <a:spLocks noChangeAspect="1" noChangeArrowheads="1"/>
            </p:cNvSpPr>
            <p:nvPr/>
          </p:nvSpPr>
          <p:spPr bwMode="auto">
            <a:xfrm>
              <a:off x="2884" y="2447"/>
              <a:ext cx="2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5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 sz="4050"/>
            </a:p>
          </p:txBody>
        </p:sp>
        <p:sp>
          <p:nvSpPr>
            <p:cNvPr id="9309" name="Rectangle 206"/>
            <p:cNvSpPr>
              <a:spLocks noChangeAspect="1" noChangeArrowheads="1"/>
            </p:cNvSpPr>
            <p:nvPr/>
          </p:nvSpPr>
          <p:spPr bwMode="auto">
            <a:xfrm>
              <a:off x="2905" y="2367"/>
              <a:ext cx="8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Symbol" pitchFamily="18" charset="2"/>
                </a:rPr>
                <a:t>l</a:t>
              </a:r>
              <a:endParaRPr lang="en-US" altLang="zh-TW" sz="4050"/>
            </a:p>
          </p:txBody>
        </p:sp>
        <p:sp>
          <p:nvSpPr>
            <p:cNvPr id="9310" name="Rectangle 207"/>
            <p:cNvSpPr>
              <a:spLocks noChangeAspect="1" noChangeArrowheads="1"/>
            </p:cNvSpPr>
            <p:nvPr/>
          </p:nvSpPr>
          <p:spPr bwMode="auto">
            <a:xfrm>
              <a:off x="2989" y="2384"/>
              <a:ext cx="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0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TW" sz="4050"/>
            </a:p>
          </p:txBody>
        </p:sp>
        <p:sp>
          <p:nvSpPr>
            <p:cNvPr id="9311" name="Rectangle 215"/>
            <p:cNvSpPr>
              <a:spLocks noChangeAspect="1" noChangeArrowheads="1"/>
            </p:cNvSpPr>
            <p:nvPr/>
          </p:nvSpPr>
          <p:spPr bwMode="auto">
            <a:xfrm>
              <a:off x="1726" y="2906"/>
              <a:ext cx="16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50" b="1">
                  <a:solidFill>
                    <a:srgbClr val="000000"/>
                  </a:solidFill>
                  <a:latin typeface="Times New Roman" pitchFamily="18" charset="0"/>
                </a:rPr>
                <a:t>all q</a:t>
              </a:r>
              <a:endParaRPr lang="en-US" altLang="zh-TW" sz="4050"/>
            </a:p>
          </p:txBody>
        </p:sp>
        <p:sp>
          <p:nvSpPr>
            <p:cNvPr id="9312" name="Rectangle 216"/>
            <p:cNvSpPr>
              <a:spLocks noChangeAspect="1" noChangeArrowheads="1"/>
            </p:cNvSpPr>
            <p:nvPr/>
          </p:nvSpPr>
          <p:spPr bwMode="auto">
            <a:xfrm>
              <a:off x="1883" y="2906"/>
              <a:ext cx="2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5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 sz="4050"/>
            </a:p>
          </p:txBody>
        </p:sp>
        <p:sp>
          <p:nvSpPr>
            <p:cNvPr id="9313" name="Line 217"/>
            <p:cNvSpPr>
              <a:spLocks noChangeAspect="1" noChangeShapeType="1"/>
            </p:cNvSpPr>
            <p:nvPr/>
          </p:nvSpPr>
          <p:spPr bwMode="auto">
            <a:xfrm>
              <a:off x="1844" y="2917"/>
              <a:ext cx="39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graphicFrame>
          <p:nvGraphicFramePr>
            <p:cNvPr id="9314" name="Object 225"/>
            <p:cNvGraphicFramePr>
              <a:graphicFrameLocks noChangeAspect="1"/>
            </p:cNvGraphicFramePr>
            <p:nvPr/>
          </p:nvGraphicFramePr>
          <p:xfrm>
            <a:off x="1202" y="2004"/>
            <a:ext cx="238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6" name="方程式" r:id="rId3" imgW="3467100" imgH="330200" progId="Equation.3">
                    <p:embed/>
                  </p:oleObj>
                </mc:Choice>
                <mc:Fallback>
                  <p:oleObj name="方程式" r:id="rId3" imgW="3467100" imgH="330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2004"/>
                          <a:ext cx="2380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315" name="Group 232"/>
            <p:cNvGrpSpPr>
              <a:grpSpLocks/>
            </p:cNvGrpSpPr>
            <p:nvPr/>
          </p:nvGrpSpPr>
          <p:grpSpPr bwMode="auto">
            <a:xfrm>
              <a:off x="1724" y="2223"/>
              <a:ext cx="179" cy="107"/>
              <a:chOff x="2281" y="2478"/>
              <a:chExt cx="179" cy="107"/>
            </a:xfrm>
          </p:grpSpPr>
          <p:sp>
            <p:nvSpPr>
              <p:cNvPr id="9320" name="Rectangle 229"/>
              <p:cNvSpPr>
                <a:spLocks noChangeAspect="1" noChangeArrowheads="1"/>
              </p:cNvSpPr>
              <p:nvPr/>
            </p:nvSpPr>
            <p:spPr bwMode="auto">
              <a:xfrm>
                <a:off x="2281" y="2478"/>
                <a:ext cx="16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650" b="1">
                    <a:solidFill>
                      <a:srgbClr val="000000"/>
                    </a:solidFill>
                    <a:latin typeface="Times New Roman" pitchFamily="18" charset="0"/>
                  </a:rPr>
                  <a:t>all q</a:t>
                </a:r>
                <a:endParaRPr lang="en-US" altLang="zh-TW" sz="4050"/>
              </a:p>
            </p:txBody>
          </p:sp>
          <p:sp>
            <p:nvSpPr>
              <p:cNvPr id="9321" name="Rectangle 230"/>
              <p:cNvSpPr>
                <a:spLocks noChangeAspect="1" noChangeArrowheads="1"/>
              </p:cNvSpPr>
              <p:nvPr/>
            </p:nvSpPr>
            <p:spPr bwMode="auto">
              <a:xfrm>
                <a:off x="2438" y="2478"/>
                <a:ext cx="22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650" b="1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endParaRPr lang="en-US" altLang="zh-TW" sz="4050"/>
              </a:p>
            </p:txBody>
          </p:sp>
          <p:sp>
            <p:nvSpPr>
              <p:cNvPr id="9322" name="Line 231"/>
              <p:cNvSpPr>
                <a:spLocks noChangeAspect="1" noChangeShapeType="1"/>
              </p:cNvSpPr>
              <p:nvPr/>
            </p:nvSpPr>
            <p:spPr bwMode="auto">
              <a:xfrm>
                <a:off x="2399" y="2489"/>
                <a:ext cx="39" cy="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</p:grpSp>
        <p:grpSp>
          <p:nvGrpSpPr>
            <p:cNvPr id="9316" name="Group 236"/>
            <p:cNvGrpSpPr>
              <a:grpSpLocks/>
            </p:cNvGrpSpPr>
            <p:nvPr/>
          </p:nvGrpSpPr>
          <p:grpSpPr bwMode="auto">
            <a:xfrm>
              <a:off x="2506" y="2223"/>
              <a:ext cx="179" cy="107"/>
              <a:chOff x="2281" y="2478"/>
              <a:chExt cx="179" cy="107"/>
            </a:xfrm>
          </p:grpSpPr>
          <p:sp>
            <p:nvSpPr>
              <p:cNvPr id="9317" name="Rectangle 237"/>
              <p:cNvSpPr>
                <a:spLocks noChangeAspect="1" noChangeArrowheads="1"/>
              </p:cNvSpPr>
              <p:nvPr/>
            </p:nvSpPr>
            <p:spPr bwMode="auto">
              <a:xfrm>
                <a:off x="2281" y="2478"/>
                <a:ext cx="16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650" b="1">
                    <a:solidFill>
                      <a:srgbClr val="000000"/>
                    </a:solidFill>
                    <a:latin typeface="Times New Roman" pitchFamily="18" charset="0"/>
                  </a:rPr>
                  <a:t>all q</a:t>
                </a:r>
                <a:endParaRPr lang="en-US" altLang="zh-TW" sz="4050"/>
              </a:p>
            </p:txBody>
          </p:sp>
          <p:sp>
            <p:nvSpPr>
              <p:cNvPr id="9318" name="Rectangle 238"/>
              <p:cNvSpPr>
                <a:spLocks noChangeAspect="1" noChangeArrowheads="1"/>
              </p:cNvSpPr>
              <p:nvPr/>
            </p:nvSpPr>
            <p:spPr bwMode="auto">
              <a:xfrm>
                <a:off x="2438" y="2478"/>
                <a:ext cx="22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650" b="1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endParaRPr lang="en-US" altLang="zh-TW" sz="4050"/>
              </a:p>
            </p:txBody>
          </p:sp>
          <p:sp>
            <p:nvSpPr>
              <p:cNvPr id="9319" name="Line 239"/>
              <p:cNvSpPr>
                <a:spLocks noChangeAspect="1" noChangeShapeType="1"/>
              </p:cNvSpPr>
              <p:nvPr/>
            </p:nvSpPr>
            <p:spPr bwMode="auto">
              <a:xfrm>
                <a:off x="2399" y="2489"/>
                <a:ext cx="39" cy="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40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70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2272</TotalTime>
  <Words>3557</Words>
  <Application>Microsoft Office PowerPoint</Application>
  <PresentationFormat>自訂</PresentationFormat>
  <Paragraphs>1085</Paragraphs>
  <Slides>62</Slides>
  <Notes>5</Notes>
  <HiddenSlides>0</HiddenSlides>
  <MMClips>0</MMClips>
  <ScaleCrop>false</ScaleCrop>
  <HeadingPairs>
    <vt:vector size="8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62</vt:i4>
      </vt:variant>
    </vt:vector>
  </HeadingPairs>
  <TitlesOfParts>
    <vt:vector size="78" baseType="lpstr">
      <vt:lpstr>Benguiat Bk BT</vt:lpstr>
      <vt:lpstr>BiauKai</vt:lpstr>
      <vt:lpstr>全真魏碑體</vt:lpstr>
      <vt:lpstr>新細明體</vt:lpstr>
      <vt:lpstr>標楷體</vt:lpstr>
      <vt:lpstr>Arial</vt:lpstr>
      <vt:lpstr>Calibri</vt:lpstr>
      <vt:lpstr>Cambria Math</vt:lpstr>
      <vt:lpstr>Symbol</vt:lpstr>
      <vt:lpstr>Times New Roman</vt:lpstr>
      <vt:lpstr>Wingdings</vt:lpstr>
      <vt:lpstr>Wingdings 2</vt:lpstr>
      <vt:lpstr>1_Office 佈景主題</vt:lpstr>
      <vt:lpstr>Equation</vt:lpstr>
      <vt:lpstr>方程式</vt:lpstr>
      <vt:lpstr>Document</vt:lpstr>
      <vt:lpstr>PowerPoint 簡報</vt:lpstr>
      <vt:lpstr>Markov Model</vt:lpstr>
      <vt:lpstr>Markov Model</vt:lpstr>
      <vt:lpstr>Hidden Markov Model</vt:lpstr>
      <vt:lpstr>PowerPoint 簡報</vt:lpstr>
      <vt:lpstr>Hidden Markov Model</vt:lpstr>
      <vt:lpstr>Hidden Markov Model</vt:lpstr>
      <vt:lpstr>Hidden Markov Model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Vector Quantization (VQ)</vt:lpstr>
      <vt:lpstr>PowerPoint 簡報</vt:lpstr>
      <vt:lpstr>PowerPoint 簡報</vt:lpstr>
      <vt:lpstr>Vector Quantization (VQ)</vt:lpstr>
      <vt:lpstr>PowerPoint 簡報</vt:lpstr>
      <vt:lpstr>PowerPoint 簡報</vt:lpstr>
      <vt:lpstr>PowerPoint 簡報</vt:lpstr>
      <vt:lpstr>Vector Quantization (VQ)</vt:lpstr>
      <vt:lpstr>Distance Measures</vt:lpstr>
      <vt:lpstr>Vector Quantization (VQ)</vt:lpstr>
      <vt:lpstr>PowerPoint 簡報</vt:lpstr>
      <vt:lpstr>Vector Quantization (VQ)</vt:lpstr>
      <vt:lpstr>PowerPoint 簡報</vt:lpstr>
      <vt:lpstr>Initialization in HMM Training</vt:lpstr>
      <vt:lpstr>PowerPoint 簡報</vt:lpstr>
      <vt:lpstr>Initialization in HMM Training</vt:lpstr>
      <vt:lpstr>Initialization in HMM Training</vt:lpstr>
      <vt:lpstr>版權聲明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user</cp:lastModifiedBy>
  <cp:revision>232</cp:revision>
  <cp:lastPrinted>2016-02-25T02:51:32Z</cp:lastPrinted>
  <dcterms:created xsi:type="dcterms:W3CDTF">2013-01-13T14:50:10Z</dcterms:created>
  <dcterms:modified xsi:type="dcterms:W3CDTF">2017-03-17T02:48:58Z</dcterms:modified>
</cp:coreProperties>
</file>