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32"/>
  </p:notesMasterIdLst>
  <p:handoutMasterIdLst>
    <p:handoutMasterId r:id="rId33"/>
  </p:handoutMasterIdLst>
  <p:sldIdLst>
    <p:sldId id="328" r:id="rId3"/>
    <p:sldId id="318" r:id="rId4"/>
    <p:sldId id="265" r:id="rId5"/>
    <p:sldId id="311" r:id="rId6"/>
    <p:sldId id="319" r:id="rId7"/>
    <p:sldId id="284" r:id="rId8"/>
    <p:sldId id="291" r:id="rId9"/>
    <p:sldId id="312" r:id="rId10"/>
    <p:sldId id="295" r:id="rId11"/>
    <p:sldId id="292" r:id="rId12"/>
    <p:sldId id="323" r:id="rId13"/>
    <p:sldId id="296" r:id="rId14"/>
    <p:sldId id="313" r:id="rId15"/>
    <p:sldId id="326" r:id="rId16"/>
    <p:sldId id="327" r:id="rId17"/>
    <p:sldId id="321" r:id="rId18"/>
    <p:sldId id="298" r:id="rId19"/>
    <p:sldId id="314" r:id="rId20"/>
    <p:sldId id="299" r:id="rId21"/>
    <p:sldId id="300" r:id="rId22"/>
    <p:sldId id="301" r:id="rId23"/>
    <p:sldId id="322" r:id="rId24"/>
    <p:sldId id="303" r:id="rId25"/>
    <p:sldId id="304" r:id="rId26"/>
    <p:sldId id="305" r:id="rId27"/>
    <p:sldId id="306" r:id="rId28"/>
    <p:sldId id="307" r:id="rId29"/>
    <p:sldId id="329" r:id="rId30"/>
    <p:sldId id="331" r:id="rId31"/>
  </p:sldIdLst>
  <p:sldSz cx="18288000" cy="10288588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2057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2743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3429000" algn="l" defTabSz="13716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4114800" algn="l" defTabSz="13716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4800600" algn="l" defTabSz="13716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5486400" algn="l" defTabSz="13716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 userDrawn="1">
          <p15:clr>
            <a:srgbClr val="A4A3A4"/>
          </p15:clr>
        </p15:guide>
        <p15:guide id="2" pos="2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712" autoAdjust="0"/>
  </p:normalViewPr>
  <p:slideViewPr>
    <p:cSldViewPr>
      <p:cViewPr varScale="1">
        <p:scale>
          <a:sx n="51" d="100"/>
          <a:sy n="51" d="100"/>
        </p:scale>
        <p:origin x="1238" y="67"/>
      </p:cViewPr>
      <p:guideLst>
        <p:guide orient="horz" pos="1245"/>
        <p:guide pos="2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6.0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1443-DCC2-4E86-AFB7-944A761B7A94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2017/3/17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84583-9AB8-458C-9D67-2D7AA39AC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24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109"/>
            <a:ext cx="5435600" cy="4467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0218"/>
            <a:ext cx="2944813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05" tIns="46352" rIns="92705" bIns="4635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FED8E619-7F54-486C-AE8E-97C61A8AF3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944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685800"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1371600"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2057400"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2743200" algn="l" rtl="0" eaLnBrk="0" fontAlgn="base" hangingPunct="0">
      <a:spcBef>
        <a:spcPct val="30000"/>
      </a:spcBef>
      <a:spcAft>
        <a:spcPct val="0"/>
      </a:spcAft>
      <a:defRPr kumimoji="1" sz="18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投影片影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663" y="746125"/>
            <a:ext cx="6615112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8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448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8655BFA-2D15-4CC4-AB87-1C34B119E2A6}" type="slidenum">
              <a:rPr lang="en-US" altLang="zh-TW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3128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627AD87-404D-47D9-B3D9-6B01A414D7F5}" type="slidenum">
              <a:rPr lang="en-US" altLang="zh-TW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50370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40C7F-C5A9-449B-97A6-9E9926C2D521}" type="slidenum">
              <a:rPr lang="en-US" altLang="zh-TW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78691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C0F99CB-4879-49E3-965D-EA4E2FC225BD}" type="slidenum">
              <a:rPr lang="en-US" altLang="zh-TW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180813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C314807-8298-474F-972F-616875AB08A7}" type="slidenum">
              <a:rPr lang="en-US" altLang="zh-TW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0772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356E7A0-16EC-47BF-BF82-2FA4F1CA62AF}" type="slidenum">
              <a:rPr lang="en-US" altLang="zh-TW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06730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CCF2E27-F61F-4750-8A8F-CDD31086A080}" type="slidenum">
              <a:rPr lang="en-US" altLang="zh-TW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6995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41EFA53-DEF3-4328-86A5-674BE926050D}" type="slidenum">
              <a:rPr lang="en-US" altLang="zh-TW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3348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4D066D7-D853-4E48-B35F-2AF3DAC2A894}" type="slidenum">
              <a:rPr lang="en-US" altLang="zh-TW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959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B014D97-9670-4900-87F6-57D5BA22CDB5}" type="slidenum">
              <a:rPr lang="en-US" altLang="zh-TW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5316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259B24E-DD01-4322-89E6-277F515C7180}" type="slidenum">
              <a:rPr lang="en-US" altLang="zh-TW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06785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91C9D00-F929-412C-8D0C-74BE94C1B1B7}" type="slidenum">
              <a:rPr lang="en-US" altLang="zh-TW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53576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AEE0575-8B97-4B74-BC78-DE95BA1FFC3F}" type="slidenum">
              <a:rPr lang="en-US" altLang="zh-TW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06722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B46C0-CDF4-4DEC-A0A4-83EB48B76391}" type="slidenum">
              <a:rPr lang="en-US" altLang="zh-TW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1422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B5EF4BB-959E-4941-9B88-C1EE9EACB42D}" type="slidenum">
              <a:rPr lang="en-US" altLang="zh-TW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55488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4DB3090-3B22-4760-A9AA-78037561ED24}" type="slidenum">
              <a:rPr lang="en-US" altLang="zh-TW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46606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F2F9790-E76B-494A-9035-1001FAE27254}" type="slidenum">
              <a:rPr lang="en-US" altLang="zh-TW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6413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F1B35FB-7E07-410B-A6DD-83FAABC393E6}" type="slidenum">
              <a:rPr lang="en-US" altLang="zh-TW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69628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4E09151-7EEE-4B4D-A2B0-1A8F81CC8666}" type="slidenum">
              <a:rPr lang="en-US" altLang="zh-TW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568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46BC2B8-E4A2-4880-B2EB-BB997D152D4A}" type="slidenum">
              <a:rPr lang="en-US" altLang="zh-TW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684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733AFC0-86EE-4CF0-B981-17D724132548}" type="slidenum">
              <a:rPr lang="en-US" altLang="zh-TW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5959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1E0763-41B2-4A2B-B8E6-7406E9EA61A9}" type="slidenum">
              <a:rPr lang="en-US" altLang="zh-TW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7505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CE7DFF4-BE2B-4FBD-B5BD-91795E05FBC4}" type="slidenum">
              <a:rPr lang="en-US" altLang="zh-TW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6413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704DFF0-F680-4034-B458-799F0DB2D733}" type="slidenum">
              <a:rPr lang="en-US" altLang="zh-TW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5642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D48DC38-7EDF-43B7-8A12-8B438308305C}" type="slidenum">
              <a:rPr lang="en-US" altLang="zh-TW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4858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5112" cy="3721100"/>
          </a:xfrm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92C79E3-793F-4A84-ABFC-051186CF2652}" type="slidenum">
              <a:rPr lang="en-US" altLang="zh-TW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04235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685800" indent="0" algn="ctr">
              <a:buNone/>
              <a:defRPr/>
            </a:lvl2pPr>
            <a:lvl3pPr marL="1371600" indent="0" algn="ctr">
              <a:buNone/>
              <a:defRPr/>
            </a:lvl3pPr>
            <a:lvl4pPr marL="2057400" indent="0" algn="ctr">
              <a:buNone/>
              <a:defRPr/>
            </a:lvl4pPr>
            <a:lvl5pPr marL="2743200" indent="0" algn="ctr">
              <a:buNone/>
              <a:defRPr/>
            </a:lvl5pPr>
            <a:lvl6pPr marL="3429000" indent="0" algn="ctr">
              <a:buNone/>
              <a:defRPr/>
            </a:lvl6pPr>
            <a:lvl7pPr marL="4114800" indent="0" algn="ctr">
              <a:buNone/>
              <a:defRPr/>
            </a:lvl7pPr>
            <a:lvl8pPr marL="4800600" indent="0" algn="ctr">
              <a:buNone/>
              <a:defRPr/>
            </a:lvl8pPr>
            <a:lvl9pPr marL="54864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5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400673"/>
            <a:ext cx="16459200" cy="67899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2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3"/>
            <a:ext cx="4114800" cy="8778642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3"/>
            <a:ext cx="12039600" cy="877864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00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3196133"/>
            <a:ext cx="15544800" cy="220537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0240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1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8"/>
          </a:xfrm>
          <a:prstGeom prst="rect">
            <a:avLst/>
          </a:prstGeo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790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7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1" y="2303025"/>
            <a:ext cx="8080376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1" y="3262816"/>
            <a:ext cx="8080376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5"/>
            <a:ext cx="8083550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404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8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30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2" y="409638"/>
            <a:ext cx="6016626" cy="1743344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1" cy="8781025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2" y="2152984"/>
            <a:ext cx="6016626" cy="7037681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31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2400673"/>
            <a:ext cx="16459200" cy="67899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15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8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</p:spPr>
        <p:txBody>
          <a:bodyPr rtlCol="0">
            <a:norm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7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25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7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412023"/>
            <a:ext cx="4114800" cy="8778642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412023"/>
            <a:ext cx="12039600" cy="877864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14400" y="9535999"/>
            <a:ext cx="4267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248400" y="9535999"/>
            <a:ext cx="5791200" cy="547772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91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6" y="6611373"/>
            <a:ext cx="15544800" cy="2043428"/>
          </a:xfrm>
          <a:prstGeom prst="rect">
            <a:avLst/>
          </a:prstGeo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9495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2400673"/>
            <a:ext cx="8077200" cy="6789993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2400673"/>
            <a:ext cx="8077200" cy="6789993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39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1" y="2303025"/>
            <a:ext cx="8080376" cy="9597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1" y="3262816"/>
            <a:ext cx="8080376" cy="592784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53" y="2303025"/>
            <a:ext cx="8083550" cy="9597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53" y="3262816"/>
            <a:ext cx="8083550" cy="592784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8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3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66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2" y="409638"/>
            <a:ext cx="6016626" cy="1743344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0" y="409640"/>
            <a:ext cx="10223501" cy="878102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2" y="2152984"/>
            <a:ext cx="6016626" cy="7037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4057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8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137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996" y="174975"/>
            <a:ext cx="3402000" cy="9204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5pPr>
      <a:lvl6pPr marL="685800" algn="ctr" rtl="0" fontAlgn="base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6pPr>
      <a:lvl7pPr marL="1371600" algn="ctr" rtl="0" fontAlgn="base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7pPr>
      <a:lvl8pPr marL="2057400" algn="ctr" rtl="0" fontAlgn="base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8pPr>
      <a:lvl9pPr marL="2743200" algn="ctr" rtl="0" fontAlgn="base">
        <a:spcBef>
          <a:spcPct val="0"/>
        </a:spcBef>
        <a:spcAft>
          <a:spcPct val="0"/>
        </a:spcAft>
        <a:defRPr kumimoji="1" sz="66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har char="•"/>
        <a:defRPr kumimoji="1" sz="48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eaLnBrk="0" fontAlgn="base" hangingPunct="0">
        <a:spcBef>
          <a:spcPct val="20000"/>
        </a:spcBef>
        <a:spcAft>
          <a:spcPct val="0"/>
        </a:spcAft>
        <a:buChar char="–"/>
        <a:defRPr kumimoji="1" sz="4200">
          <a:solidFill>
            <a:schemeClr val="tx1"/>
          </a:solidFill>
          <a:latin typeface="+mn-lt"/>
          <a:ea typeface="+mn-ea"/>
        </a:defRPr>
      </a:lvl2pPr>
      <a:lvl3pPr marL="17145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</a:defRPr>
      </a:lvl3pPr>
      <a:lvl4pPr marL="2400300" indent="-342900" algn="l" rtl="0" eaLnBrk="0" fontAlgn="base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4pPr>
      <a:lvl5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5pPr>
      <a:lvl6pPr marL="3771900" indent="-342900" algn="l" rtl="0" fontAlgn="base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6pPr>
      <a:lvl7pPr marL="4457700" indent="-342900" algn="l" rtl="0" fontAlgn="base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7pPr>
      <a:lvl8pPr marL="5143500" indent="-342900" algn="l" rtl="0" fontAlgn="base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8pPr>
      <a:lvl9pPr marL="5829300" indent="-342900" algn="l" rtl="0" fontAlgn="base">
        <a:spcBef>
          <a:spcPct val="20000"/>
        </a:spcBef>
        <a:spcAft>
          <a:spcPct val="0"/>
        </a:spcAft>
        <a:buChar char="»"/>
        <a:defRPr kumimoji="1" sz="3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914400" y="2400673"/>
            <a:ext cx="16459200" cy="678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996" y="174975"/>
            <a:ext cx="3402000" cy="9204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6858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13716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20574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2743200" algn="ctr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t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deed.zh_T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6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6.png"/><Relationship Id="rId18" Type="http://schemas.openxmlformats.org/officeDocument/2006/relationships/image" Target="../media/image3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9.jp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tw/deed.zh_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deed.zh_TW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eativecommons.org/licenses/by-nc-sa/3.0/tw/deed.zh_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tw/deed.zh_T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3.0/tw/deed.zh_TW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3.wmf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hyperlink" Target="https://creativecommons.org/licenses/by-nc-sa/3.0/tw/deed.zh_TW" TargetMode="Externa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495488" y="8760862"/>
            <a:ext cx="76688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dirty="0">
                <a:latin typeface="Times New Roman" pitchFamily="18" charset="0"/>
              </a:rPr>
              <a:t>References</a:t>
            </a:r>
            <a:r>
              <a:rPr lang="en-US" altLang="zh-TW" dirty="0">
                <a:latin typeface="Times New Roman" pitchFamily="18" charset="0"/>
              </a:rPr>
              <a:t>: 1.  11.2.2, 11.3, 11.4 of Huang or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</a:rPr>
              <a:t>	 2.  6.1- 6.8 of </a:t>
            </a:r>
            <a:r>
              <a:rPr lang="en-US" altLang="zh-TW" dirty="0" err="1">
                <a:latin typeface="Times New Roman" pitchFamily="18" charset="0"/>
              </a:rPr>
              <a:t>Becchetti</a:t>
            </a:r>
            <a:r>
              <a:rPr lang="en-US" altLang="zh-TW" dirty="0">
                <a:latin typeface="Times New Roman" pitchFamily="18" charset="0"/>
              </a:rPr>
              <a:t>, 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Times New Roman" pitchFamily="18" charset="0"/>
              </a:rPr>
              <a:t>	 3.  4.1- 4.5, 8.3 of </a:t>
            </a:r>
            <a:r>
              <a:rPr lang="en-US" altLang="zh-TW" dirty="0" err="1">
                <a:latin typeface="Times New Roman" pitchFamily="18" charset="0"/>
              </a:rPr>
              <a:t>Jelinek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12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</a:t>
            </a:r>
            <a:endParaRPr lang="en-US" altLang="zh-TW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095328" y="1975942"/>
            <a:ext cx="12115800" cy="545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51" tIns="68577" rIns="137151" bIns="68577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2763838" indent="-19050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30448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32353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36925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41497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46069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5064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zh-TW" sz="4050" dirty="0">
                <a:latin typeface="Times New Roman" charset="0"/>
                <a:ea typeface="Times New Roman" charset="0"/>
                <a:cs typeface="Times New Roman" charset="0"/>
              </a:rPr>
              <a:t>Digital Speech Processing</a:t>
            </a:r>
          </a:p>
          <a:p>
            <a:pPr algn="ctr">
              <a:spcBef>
                <a:spcPct val="20000"/>
              </a:spcBef>
              <a:defRPr/>
            </a:pPr>
            <a:r>
              <a:rPr lang="zh-TW" altLang="en-US" sz="52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數位語音處理概論</a:t>
            </a:r>
            <a:endParaRPr lang="zh-TW" altLang="en-US" sz="40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Bef>
                <a:spcPct val="20000"/>
              </a:spcBef>
              <a:defRPr/>
            </a:pPr>
            <a:endParaRPr lang="zh-TW" altLang="en-US" sz="40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zh-TW" altLang="en-US" sz="4350" b="1" dirty="0">
                <a:latin typeface="Times New Roman" charset="0"/>
                <a:ea typeface="Times New Roman" charset="0"/>
                <a:cs typeface="Times New Roman" charset="0"/>
              </a:rPr>
              <a:t>第六講 </a:t>
            </a:r>
            <a:r>
              <a:rPr lang="en-US" altLang="zh-TW" sz="4350" b="1" dirty="0">
                <a:latin typeface="Times New Roman" charset="0"/>
                <a:ea typeface="Times New Roman" charset="0"/>
                <a:cs typeface="Times New Roman" charset="0"/>
              </a:rPr>
              <a:t>Language</a:t>
            </a:r>
            <a:r>
              <a:rPr lang="zh-TW" altLang="en-US" sz="435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4350" b="1" dirty="0">
                <a:latin typeface="Times New Roman" charset="0"/>
                <a:ea typeface="Times New Roman" charset="0"/>
                <a:cs typeface="Times New Roman" charset="0"/>
              </a:rPr>
              <a:t>Modelling</a:t>
            </a:r>
            <a:endParaRPr lang="zh-TW" altLang="en-US" sz="435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defRPr/>
            </a:pPr>
            <a:endParaRPr lang="en-US" altLang="zh-TW" sz="4350" b="1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defRPr/>
            </a:pPr>
            <a:endParaRPr lang="zh-TW" altLang="en-US" sz="435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defRPr/>
            </a:pPr>
            <a:r>
              <a:rPr lang="zh-TW" altLang="en-US" sz="3150" b="1" dirty="0">
                <a:latin typeface="Times New Roman" charset="0"/>
                <a:ea typeface="Times New Roman" charset="0"/>
                <a:cs typeface="Times New Roman" charset="0"/>
              </a:rPr>
              <a:t>授課教師：</a:t>
            </a:r>
            <a:r>
              <a:rPr lang="zh-TW" altLang="en-US" sz="3150" b="1" dirty="0">
                <a:latin typeface="Times New Roman" charset="0"/>
                <a:ea typeface="Times New Roman" charset="0"/>
                <a:cs typeface="Times New Roman" charset="0"/>
              </a:rPr>
              <a:t>國立臺灣</a:t>
            </a:r>
            <a:r>
              <a:rPr lang="zh-TW" altLang="en-US" sz="3150" b="1" dirty="0">
                <a:latin typeface="Times New Roman" charset="0"/>
                <a:ea typeface="Times New Roman" charset="0"/>
                <a:cs typeface="Times New Roman" charset="0"/>
              </a:rPr>
              <a:t>大學 電機工程學系 李琳山 教授</a:t>
            </a:r>
          </a:p>
          <a:p>
            <a:pPr lvl="2">
              <a:defRPr/>
            </a:pPr>
            <a:endParaRPr lang="en-US" altLang="zh-TW" sz="3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4" name="Group 2"/>
          <p:cNvGrpSpPr/>
          <p:nvPr/>
        </p:nvGrpSpPr>
        <p:grpSpPr>
          <a:xfrm>
            <a:off x="4750532" y="7531451"/>
            <a:ext cx="8786937" cy="770931"/>
            <a:chOff x="1835696" y="4968911"/>
            <a:chExt cx="5857958" cy="513954"/>
          </a:xfrm>
        </p:grpSpPr>
        <p:pic>
          <p:nvPicPr>
            <p:cNvPr id="15" name="Picture 15" descr="cc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5020439"/>
              <a:ext cx="1289187" cy="46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3416915" y="4968911"/>
              <a:ext cx="427673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100" b="1" dirty="0">
                  <a:latin typeface="新細明體" pitchFamily="18" charset="-120"/>
                </a:rPr>
                <a:t>【</a:t>
              </a:r>
              <a:r>
                <a:rPr lang="zh-TW" altLang="en-US" sz="2100" b="1" dirty="0">
                  <a:latin typeface="新細明體" pitchFamily="18" charset="-120"/>
                </a:rPr>
                <a:t>本著作除另有註明外，採取</a:t>
              </a:r>
              <a:r>
                <a:rPr lang="zh-TW" altLang="en-US" sz="2100" b="1" u="sng" dirty="0">
                  <a:solidFill>
                    <a:srgbClr val="6AD0E8"/>
                  </a:solidFill>
                  <a:latin typeface="新細明體" pitchFamily="18" charset="-120"/>
                  <a:hlinkClick r:id="rId3"/>
                </a:rPr>
                <a:t>創用</a:t>
              </a:r>
              <a:r>
                <a:rPr lang="en-US" altLang="zh-TW" sz="2100" b="1" u="sng" dirty="0">
                  <a:solidFill>
                    <a:srgbClr val="6AD0E8"/>
                  </a:solidFill>
                  <a:latin typeface="新細明體" pitchFamily="18" charset="-120"/>
                  <a:hlinkClick r:id="rId3"/>
                </a:rPr>
                <a:t>CC</a:t>
              </a:r>
              <a:r>
                <a:rPr lang="zh-TW" altLang="en-US" sz="2100" b="1" u="sng" dirty="0">
                  <a:solidFill>
                    <a:srgbClr val="6AD0E8"/>
                  </a:solidFill>
                  <a:latin typeface="新細明體" pitchFamily="18" charset="-120"/>
                  <a:hlinkClick r:id="rId3"/>
                </a:rPr>
                <a:t>「姓名標示－非商業性－相同方式分享」</a:t>
              </a:r>
              <a:r>
                <a:rPr lang="zh-TW" altLang="en-US" sz="2100" b="1" u="sng" dirty="0">
                  <a:latin typeface="新細明體" pitchFamily="18" charset="-120"/>
                </a:rPr>
                <a:t>台灣</a:t>
              </a:r>
              <a:r>
                <a:rPr lang="en-US" altLang="zh-TW" sz="2100" b="1" u="sng" dirty="0">
                  <a:latin typeface="新細明體" pitchFamily="18" charset="-120"/>
                </a:rPr>
                <a:t>3.0</a:t>
              </a:r>
              <a:r>
                <a:rPr lang="zh-TW" altLang="en-US" sz="2100" b="1" u="sng" dirty="0">
                  <a:latin typeface="新細明體" pitchFamily="18" charset="-120"/>
                </a:rPr>
                <a:t>版</a:t>
              </a:r>
              <a:r>
                <a:rPr lang="zh-TW" altLang="en-US" sz="2100" b="1" dirty="0">
                  <a:latin typeface="新細明體" pitchFamily="18" charset="-120"/>
                </a:rPr>
                <a:t>授權釋出</a:t>
              </a:r>
              <a:r>
                <a:rPr lang="en-US" altLang="zh-TW" sz="2100" b="1" dirty="0">
                  <a:latin typeface="微軟正黑體" pitchFamily="34" charset="-120"/>
                  <a:ea typeface="微軟正黑體" pitchFamily="34" charset="-120"/>
                </a:rPr>
                <a:t>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95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Perplexity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286001" y="45381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286001" y="46524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2286001" y="46667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6" name="Rectangle 23"/>
          <p:cNvSpPr>
            <a:spLocks noChangeArrowheads="1"/>
          </p:cNvSpPr>
          <p:nvPr/>
        </p:nvSpPr>
        <p:spPr bwMode="auto">
          <a:xfrm>
            <a:off x="2286001" y="44667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7" name="Rectangle 26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8" name="Rectangle 28"/>
          <p:cNvSpPr>
            <a:spLocks noChangeArrowheads="1"/>
          </p:cNvSpPr>
          <p:nvPr/>
        </p:nvSpPr>
        <p:spPr bwMode="auto">
          <a:xfrm>
            <a:off x="2286001" y="47238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539" name="Rectangle 32"/>
          <p:cNvSpPr>
            <a:spLocks noChangeArrowheads="1"/>
          </p:cNvSpPr>
          <p:nvPr/>
        </p:nvSpPr>
        <p:spPr bwMode="auto">
          <a:xfrm>
            <a:off x="2286001" y="46524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2540" name="Group 42"/>
          <p:cNvGrpSpPr>
            <a:grpSpLocks/>
          </p:cNvGrpSpPr>
          <p:nvPr/>
        </p:nvGrpSpPr>
        <p:grpSpPr bwMode="auto">
          <a:xfrm>
            <a:off x="2381250" y="1362870"/>
            <a:ext cx="13458825" cy="8139113"/>
            <a:chOff x="40" y="572"/>
            <a:chExt cx="5652" cy="3418"/>
          </a:xfrm>
        </p:grpSpPr>
        <p:sp>
          <p:nvSpPr>
            <p:cNvPr id="22551" name="Text Box 7"/>
            <p:cNvSpPr txBox="1">
              <a:spLocks noChangeArrowheads="1"/>
            </p:cNvSpPr>
            <p:nvPr/>
          </p:nvSpPr>
          <p:spPr bwMode="auto">
            <a:xfrm>
              <a:off x="40" y="572"/>
              <a:ext cx="5652" cy="3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9875" indent="-269875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35013" indent="-28575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SzPct val="120000"/>
                <a:buFontTx/>
                <a:buChar char="•"/>
              </a:pPr>
              <a:r>
                <a:rPr lang="en-US" altLang="zh-TW" sz="3600" b="1" dirty="0">
                  <a:latin typeface="Times New Roman" pitchFamily="18" charset="0"/>
                  <a:ea typeface="華康魏碑體" pitchFamily="65" charset="-120"/>
                </a:rPr>
                <a:t>KL Divergence or Cross-Entropy</a:t>
              </a:r>
            </a:p>
            <a:p>
              <a:pPr lvl="1" eaLnBrk="1" hangingPunct="1">
                <a:lnSpc>
                  <a:spcPct val="80000"/>
                </a:lnSpc>
                <a:spcBef>
                  <a:spcPct val="30000"/>
                </a:spcBef>
                <a:buSzPct val="120000"/>
                <a:buFont typeface="Times New Roman" pitchFamily="18" charset="0"/>
                <a:buChar char="–"/>
              </a:pPr>
              <a:endParaRPr lang="en-US" altLang="zh-TW" sz="33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30000"/>
                </a:spcBef>
                <a:spcAft>
                  <a:spcPct val="3000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3000" dirty="0">
                  <a:latin typeface="Times New Roman" pitchFamily="18" charset="0"/>
                  <a:ea typeface="華康魏碑體" pitchFamily="65" charset="-120"/>
                </a:rPr>
                <a:t>Jensen’s Inequality</a:t>
              </a:r>
              <a:r>
                <a:rPr lang="en-US" altLang="zh-TW" sz="3300" dirty="0">
                  <a:latin typeface="Times New Roman" pitchFamily="18" charset="0"/>
                  <a:ea typeface="華康魏碑體" pitchFamily="65" charset="-120"/>
                </a:rPr>
                <a:t> 	</a:t>
              </a:r>
            </a:p>
            <a:p>
              <a:pPr lvl="1" eaLnBrk="1" hangingPunct="1">
                <a:lnSpc>
                  <a:spcPct val="80000"/>
                </a:lnSpc>
                <a:buSzPct val="120000"/>
                <a:buFont typeface="Times New Roman" pitchFamily="18" charset="0"/>
                <a:buNone/>
              </a:pPr>
              <a:r>
                <a:rPr lang="en-US" altLang="zh-TW" sz="3300" dirty="0">
                  <a:latin typeface="Times New Roman" pitchFamily="18" charset="0"/>
                  <a:ea typeface="華康魏碑體" pitchFamily="65" charset="-120"/>
                </a:rPr>
                <a:t>		</a:t>
              </a:r>
            </a:p>
            <a:p>
              <a:pPr lvl="1" eaLnBrk="1" hangingPunct="1">
                <a:lnSpc>
                  <a:spcPct val="80000"/>
                </a:lnSpc>
                <a:buSzPct val="120000"/>
                <a:buFont typeface="Times New Roman" pitchFamily="18" charset="0"/>
                <a:buNone/>
              </a:pPr>
              <a:r>
                <a:rPr lang="en-US" altLang="zh-TW" sz="3000" dirty="0">
                  <a:latin typeface="Times New Roman" pitchFamily="18" charset="0"/>
                </a:rPr>
                <a:t> </a:t>
              </a:r>
              <a:endParaRPr lang="en-US" altLang="zh-TW" sz="30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8000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3000" dirty="0">
                  <a:latin typeface="Times New Roman" pitchFamily="18" charset="0"/>
                  <a:ea typeface="華康魏碑體" pitchFamily="65" charset="-120"/>
                </a:rPr>
                <a:t>entropy when p(x) is incorrectly estimated as q(x) (leads to some entropy increase)</a:t>
              </a:r>
            </a:p>
            <a:p>
              <a:pPr eaLnBrk="1" hangingPunct="1">
                <a:lnSpc>
                  <a:spcPct val="80000"/>
                </a:lnSpc>
                <a:buSzPct val="120000"/>
                <a:buFont typeface="Wingdings" pitchFamily="2" charset="2"/>
                <a:buChar char=""/>
              </a:pPr>
              <a:r>
                <a:rPr lang="en-US" altLang="zh-TW" sz="3600" b="1" dirty="0">
                  <a:latin typeface="Times New Roman" pitchFamily="18" charset="0"/>
                  <a:ea typeface="華康魏碑體" pitchFamily="65" charset="-120"/>
                </a:rPr>
                <a:t>The True Probabilities </a:t>
              </a:r>
              <a:r>
                <a:rPr lang="en-US" altLang="zh-TW" sz="3600" b="1" dirty="0">
                  <a:latin typeface="Times New Roman" pitchFamily="18" charset="0"/>
                </a:rPr>
                <a:t>P(</a:t>
              </a:r>
              <a:r>
                <a:rPr lang="en-US" altLang="zh-TW" sz="3600" b="1" dirty="0" err="1">
                  <a:latin typeface="Times New Roman" pitchFamily="18" charset="0"/>
                </a:rPr>
                <a:t>w</a:t>
              </a:r>
              <a:r>
                <a:rPr lang="en-US" altLang="zh-TW" sz="36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3600" b="1" dirty="0" err="1">
                  <a:latin typeface="Times New Roman" pitchFamily="18" charset="0"/>
                </a:rPr>
                <a:t>|c</a:t>
              </a:r>
              <a:r>
                <a:rPr lang="en-US" altLang="zh-TW" sz="36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3600" b="1" dirty="0">
                  <a:latin typeface="Times New Roman" pitchFamily="18" charset="0"/>
                </a:rPr>
                <a:t>)</a:t>
              </a:r>
              <a:r>
                <a:rPr lang="en-US" altLang="zh-TW" sz="3600" b="1" dirty="0">
                  <a:latin typeface="Times New Roman" pitchFamily="18" charset="0"/>
                  <a:ea typeface="華康魏碑體" pitchFamily="65" charset="-120"/>
                </a:rPr>
                <a:t> incorrectly estimated as </a:t>
              </a:r>
              <a:r>
                <a:rPr lang="en-US" altLang="zh-TW" sz="3600" b="1" dirty="0">
                  <a:latin typeface="Times New Roman" pitchFamily="18" charset="0"/>
                </a:rPr>
                <a:t>P(</a:t>
              </a:r>
              <a:r>
                <a:rPr lang="en-US" altLang="zh-TW" sz="3600" b="1" dirty="0" err="1">
                  <a:latin typeface="Times New Roman" pitchFamily="18" charset="0"/>
                </a:rPr>
                <a:t>w</a:t>
              </a:r>
              <a:r>
                <a:rPr lang="en-US" altLang="zh-TW" sz="36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3600" b="1" dirty="0" err="1">
                  <a:latin typeface="Times New Roman" pitchFamily="18" charset="0"/>
                </a:rPr>
                <a:t>|c</a:t>
              </a:r>
              <a:r>
                <a:rPr lang="en-US" altLang="zh-TW" sz="36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3600" b="1" dirty="0">
                  <a:latin typeface="Times New Roman" pitchFamily="18" charset="0"/>
                </a:rPr>
                <a:t>) by the language model</a:t>
              </a:r>
              <a:endParaRPr lang="en-US" altLang="zh-TW" sz="3600" b="1" dirty="0">
                <a:latin typeface="Times New Roman" pitchFamily="18" charset="0"/>
                <a:ea typeface="華康魏碑體" pitchFamily="65" charset="-120"/>
              </a:endParaRPr>
            </a:p>
            <a:p>
              <a:pPr lvl="2" eaLnBrk="1" hangingPunct="1">
                <a:lnSpc>
                  <a:spcPct val="80000"/>
                </a:lnSpc>
                <a:buSzPct val="120000"/>
                <a:buFont typeface="Wingdings" pitchFamily="2" charset="2"/>
                <a:buChar char=""/>
              </a:pPr>
              <a:endParaRPr lang="en-US" altLang="zh-TW" sz="3000" dirty="0">
                <a:latin typeface="Times New Roman" pitchFamily="18" charset="0"/>
                <a:ea typeface="華康魏碑體" pitchFamily="65" charset="-120"/>
              </a:endParaRPr>
            </a:p>
            <a:p>
              <a:pPr lvl="2" eaLnBrk="1" hangingPunct="1">
                <a:lnSpc>
                  <a:spcPct val="80000"/>
                </a:lnSpc>
                <a:buSzPct val="120000"/>
                <a:buFont typeface="Wingdings" pitchFamily="2" charset="2"/>
                <a:buChar char=""/>
              </a:pPr>
              <a:endParaRPr lang="en-US" altLang="zh-TW" sz="30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80000"/>
                </a:lnSpc>
                <a:spcBef>
                  <a:spcPct val="40000"/>
                </a:spcBef>
                <a:buSzPct val="120000"/>
                <a:buFont typeface="Wingdings" pitchFamily="2" charset="2"/>
                <a:buChar char=""/>
              </a:pPr>
              <a:endParaRPr lang="en-US" altLang="zh-TW" sz="3300" dirty="0">
                <a:latin typeface="Times New Roman" pitchFamily="18" charset="0"/>
                <a:ea typeface="華康魏碑體" pitchFamily="65" charset="-120"/>
              </a:endParaRPr>
            </a:p>
            <a:p>
              <a:pPr eaLnBrk="1" hangingPunct="1">
                <a:lnSpc>
                  <a:spcPct val="80000"/>
                </a:lnSpc>
                <a:spcBef>
                  <a:spcPct val="60000"/>
                </a:spcBef>
                <a:buSzPct val="120000"/>
                <a:buFont typeface="Wingdings" pitchFamily="2" charset="2"/>
                <a:buChar char=""/>
              </a:pPr>
              <a:r>
                <a:rPr lang="en-US" altLang="zh-TW" sz="3600" b="1" dirty="0">
                  <a:latin typeface="Times New Roman" pitchFamily="18" charset="0"/>
                  <a:ea typeface="華康魏碑體" pitchFamily="65" charset="-120"/>
                </a:rPr>
                <a:t>The Perplexity is a kind “Cross-Entropy” when the true statistical characteristics of the test corpus D is incorrectly estimated as </a:t>
              </a:r>
              <a:r>
                <a:rPr lang="en-US" altLang="zh-TW" sz="3600" b="1" dirty="0">
                  <a:latin typeface="Times New Roman" pitchFamily="18" charset="0"/>
                </a:rPr>
                <a:t>p(</a:t>
              </a:r>
              <a:r>
                <a:rPr lang="en-US" altLang="zh-TW" sz="3600" b="1" dirty="0" err="1">
                  <a:latin typeface="Times New Roman" pitchFamily="18" charset="0"/>
                </a:rPr>
                <a:t>w</a:t>
              </a:r>
              <a:r>
                <a:rPr lang="en-US" altLang="zh-TW" sz="36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3600" b="1" dirty="0" err="1">
                  <a:latin typeface="Times New Roman" pitchFamily="18" charset="0"/>
                </a:rPr>
                <a:t>|c</a:t>
              </a:r>
              <a:r>
                <a:rPr lang="en-US" altLang="zh-TW" sz="3600" b="1" baseline="-25000" dirty="0" err="1">
                  <a:latin typeface="Times New Roman" pitchFamily="18" charset="0"/>
                </a:rPr>
                <a:t>i</a:t>
              </a:r>
              <a:r>
                <a:rPr lang="en-US" altLang="zh-TW" sz="3600" b="1" dirty="0">
                  <a:latin typeface="Times New Roman" pitchFamily="18" charset="0"/>
                </a:rPr>
                <a:t>) by the language model</a:t>
              </a:r>
            </a:p>
            <a:p>
              <a:pPr lvl="1" eaLnBrk="1" hangingPunct="1">
                <a:buSzPct val="120000"/>
                <a:buFont typeface="Times New Roman" pitchFamily="18" charset="0"/>
                <a:buChar char="–"/>
              </a:pPr>
              <a:r>
                <a:rPr lang="en-US" altLang="zh-TW" sz="3000" dirty="0">
                  <a:latin typeface="Times New Roman" pitchFamily="18" charset="0"/>
                </a:rPr>
                <a:t>H (P ; D) = X (D‖ P)</a:t>
              </a:r>
            </a:p>
            <a:p>
              <a:pPr lvl="1" eaLnBrk="1" hangingPunct="1">
                <a:buSzPct val="120000"/>
                <a:buFont typeface="Times New Roman" pitchFamily="18" charset="0"/>
                <a:buChar char="–"/>
              </a:pPr>
              <a:r>
                <a:rPr lang="en-US" altLang="zh-TW" sz="3000" dirty="0">
                  <a:latin typeface="Times New Roman" pitchFamily="18" charset="0"/>
                </a:rPr>
                <a:t>the larger the worse</a:t>
              </a:r>
            </a:p>
          </p:txBody>
        </p:sp>
        <p:grpSp>
          <p:nvGrpSpPr>
            <p:cNvPr id="22552" name="Group 39"/>
            <p:cNvGrpSpPr>
              <a:grpSpLocks/>
            </p:cNvGrpSpPr>
            <p:nvPr/>
          </p:nvGrpSpPr>
          <p:grpSpPr bwMode="auto">
            <a:xfrm>
              <a:off x="521" y="739"/>
              <a:ext cx="4581" cy="2506"/>
              <a:chOff x="521" y="739"/>
              <a:chExt cx="4581" cy="2506"/>
            </a:xfrm>
          </p:grpSpPr>
          <p:graphicFrame>
            <p:nvGraphicFramePr>
              <p:cNvPr id="22554" name="Object 25"/>
              <p:cNvGraphicFramePr>
                <a:graphicFrameLocks noChangeAspect="1"/>
              </p:cNvGraphicFramePr>
              <p:nvPr/>
            </p:nvGraphicFramePr>
            <p:xfrm>
              <a:off x="521" y="739"/>
              <a:ext cx="2314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90" name="方程式" r:id="rId4" imgW="2362200" imgH="482600" progId="Equation.3">
                      <p:embed/>
                    </p:oleObj>
                  </mc:Choice>
                  <mc:Fallback>
                    <p:oleObj name="方程式" r:id="rId4" imgW="2362200" imgH="4826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739"/>
                            <a:ext cx="2314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55" name="Group 38"/>
              <p:cNvGrpSpPr>
                <a:grpSpLocks/>
              </p:cNvGrpSpPr>
              <p:nvPr/>
            </p:nvGrpSpPr>
            <p:grpSpPr bwMode="auto">
              <a:xfrm>
                <a:off x="772" y="1262"/>
                <a:ext cx="4330" cy="583"/>
                <a:chOff x="772" y="1262"/>
                <a:chExt cx="4330" cy="583"/>
              </a:xfrm>
            </p:grpSpPr>
            <p:graphicFrame>
              <p:nvGraphicFramePr>
                <p:cNvPr id="22562" name="Object 27"/>
                <p:cNvGraphicFramePr>
                  <a:graphicFrameLocks noChangeAspect="1"/>
                </p:cNvGraphicFramePr>
                <p:nvPr/>
              </p:nvGraphicFramePr>
              <p:xfrm>
                <a:off x="772" y="1262"/>
                <a:ext cx="3061" cy="3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991" name="方程式" r:id="rId6" imgW="2578100" imgH="317500" progId="Equation.3">
                        <p:embed/>
                      </p:oleObj>
                    </mc:Choice>
                    <mc:Fallback>
                      <p:oleObj name="方程式" r:id="rId6" imgW="2578100" imgH="317500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2" y="1262"/>
                              <a:ext cx="3061" cy="3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563" name="AutoShape 29"/>
                <p:cNvSpPr>
                  <a:spLocks noChangeArrowheads="1"/>
                </p:cNvSpPr>
                <p:nvPr/>
              </p:nvSpPr>
              <p:spPr bwMode="auto">
                <a:xfrm>
                  <a:off x="2925" y="1480"/>
                  <a:ext cx="227" cy="139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25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840" y="1574"/>
                  <a:ext cx="326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2400">
                      <a:latin typeface="Times New Roman" pitchFamily="18" charset="0"/>
                    </a:rPr>
                    <a:t>Someone call this “cross-entropy” = X[p(x)</a:t>
                  </a:r>
                  <a:r>
                    <a:rPr lang="en-US" altLang="zh-TW" sz="2400">
                      <a:latin typeface="新細明體" charset="-120"/>
                    </a:rPr>
                    <a:t>‖</a:t>
                  </a:r>
                  <a:r>
                    <a:rPr lang="en-US" altLang="zh-TW" sz="2400">
                      <a:latin typeface="Times New Roman" pitchFamily="18" charset="0"/>
                    </a:rPr>
                    <a:t>q(x)]</a:t>
                  </a:r>
                  <a:endParaRPr lang="en-US" altLang="zh-TW"/>
                </a:p>
              </p:txBody>
            </p:sp>
          </p:grpSp>
          <p:graphicFrame>
            <p:nvGraphicFramePr>
              <p:cNvPr id="22556" name="Object 31"/>
              <p:cNvGraphicFramePr>
                <a:graphicFrameLocks noChangeAspect="1"/>
              </p:cNvGraphicFramePr>
              <p:nvPr/>
            </p:nvGraphicFramePr>
            <p:xfrm>
              <a:off x="975" y="2464"/>
              <a:ext cx="2223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92" name="方程式" r:id="rId8" imgW="2501900" imgH="406400" progId="Equation.3">
                      <p:embed/>
                    </p:oleObj>
                  </mc:Choice>
                  <mc:Fallback>
                    <p:oleObj name="方程式" r:id="rId8" imgW="2501900" imgH="4064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2464"/>
                            <a:ext cx="2223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57" name="Group 37"/>
              <p:cNvGrpSpPr>
                <a:grpSpLocks/>
              </p:cNvGrpSpPr>
              <p:nvPr/>
            </p:nvGrpSpPr>
            <p:grpSpPr bwMode="auto">
              <a:xfrm>
                <a:off x="657" y="2784"/>
                <a:ext cx="3130" cy="461"/>
                <a:chOff x="657" y="2784"/>
                <a:chExt cx="3130" cy="461"/>
              </a:xfrm>
            </p:grpSpPr>
            <p:sp>
              <p:nvSpPr>
                <p:cNvPr id="2255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215" y="2784"/>
                  <a:ext cx="157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2400">
                      <a:latin typeface="Times New Roman" pitchFamily="18" charset="0"/>
                    </a:rPr>
                    <a:t>(averaging if p(x</a:t>
                  </a:r>
                  <a:r>
                    <a:rPr lang="en-US" altLang="zh-TW" sz="2400" baseline="-25000">
                      <a:latin typeface="Times New Roman" pitchFamily="18" charset="0"/>
                    </a:rPr>
                    <a:t>i</a:t>
                  </a:r>
                  <a:r>
                    <a:rPr lang="en-US" altLang="zh-TW" sz="2400">
                      <a:latin typeface="Times New Roman" pitchFamily="18" charset="0"/>
                    </a:rPr>
                    <a:t>) is known)</a:t>
                  </a:r>
                  <a:endParaRPr lang="en-US" altLang="zh-TW"/>
                </a:p>
              </p:txBody>
            </p:sp>
            <p:sp>
              <p:nvSpPr>
                <p:cNvPr id="2255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7" y="2793"/>
                  <a:ext cx="157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2400">
                      <a:latin typeface="Times New Roman" pitchFamily="18" charset="0"/>
                    </a:rPr>
                    <a:t>(averaging by all samples)</a:t>
                  </a:r>
                  <a:endParaRPr lang="en-US" altLang="zh-TW"/>
                </a:p>
              </p:txBody>
            </p:sp>
            <p:sp>
              <p:nvSpPr>
                <p:cNvPr id="22560" name="AutoShape 35"/>
                <p:cNvSpPr>
                  <a:spLocks noChangeArrowheads="1"/>
                </p:cNvSpPr>
                <p:nvPr/>
              </p:nvSpPr>
              <p:spPr bwMode="auto">
                <a:xfrm>
                  <a:off x="2097" y="2828"/>
                  <a:ext cx="181" cy="136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2256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61" y="2974"/>
                  <a:ext cx="1572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r>
                    <a:rPr lang="en-US" altLang="zh-TW" sz="2400">
                      <a:latin typeface="Times New Roman" pitchFamily="18" charset="0"/>
                    </a:rPr>
                    <a:t>law of large numbers</a:t>
                  </a:r>
                  <a:endParaRPr lang="en-US" altLang="zh-TW"/>
                </a:p>
              </p:txBody>
            </p:sp>
          </p:grpSp>
        </p:grpSp>
        <p:sp>
          <p:nvSpPr>
            <p:cNvPr id="22553" name="Line 40"/>
            <p:cNvSpPr>
              <a:spLocks noChangeShapeType="1"/>
            </p:cNvSpPr>
            <p:nvPr/>
          </p:nvSpPr>
          <p:spPr bwMode="auto">
            <a:xfrm>
              <a:off x="2172" y="2087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362825" y="4837114"/>
            <a:ext cx="1485900" cy="702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3613607" y="4832351"/>
            <a:ext cx="1485900" cy="7024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860507" y="6008689"/>
            <a:ext cx="711993" cy="5405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9079707" y="6008689"/>
            <a:ext cx="702468" cy="540543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8112920" y="5539582"/>
            <a:ext cx="0" cy="4691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46" name="群組 24"/>
          <p:cNvGrpSpPr>
            <a:grpSpLocks/>
          </p:cNvGrpSpPr>
          <p:nvPr/>
        </p:nvGrpSpPr>
        <p:grpSpPr bwMode="auto">
          <a:xfrm>
            <a:off x="9534525" y="5539582"/>
            <a:ext cx="4374357" cy="469107"/>
            <a:chOff x="4832204" y="3692212"/>
            <a:chExt cx="2916000" cy="313054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7740267" y="3692212"/>
              <a:ext cx="0" cy="144609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>
              <a:off x="4832204" y="3828875"/>
              <a:ext cx="2916000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4836967" y="3825697"/>
              <a:ext cx="0" cy="17956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47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10</a:t>
            </a:r>
            <a:endParaRPr lang="en-US" altLang="zh-TW" dirty="0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字方塊 2"/>
          <p:cNvSpPr txBox="1">
            <a:spLocks noChangeArrowheads="1"/>
          </p:cNvSpPr>
          <p:nvPr/>
        </p:nvSpPr>
        <p:spPr bwMode="auto">
          <a:xfrm>
            <a:off x="2771777" y="882348"/>
            <a:ext cx="6404317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500" b="1" u="sng">
                <a:latin typeface="Arial" charset="0"/>
              </a:rPr>
              <a:t>Law of Large Numbers</a:t>
            </a:r>
            <a:endParaRPr lang="zh-TW" altLang="en-US" sz="4500" b="1" u="sng">
              <a:latin typeface="Arial" charset="0"/>
            </a:endParaRPr>
          </a:p>
        </p:txBody>
      </p:sp>
      <p:grpSp>
        <p:nvGrpSpPr>
          <p:cNvPr id="23555" name="群組 11"/>
          <p:cNvGrpSpPr>
            <a:grpSpLocks/>
          </p:cNvGrpSpPr>
          <p:nvPr/>
        </p:nvGrpSpPr>
        <p:grpSpPr bwMode="auto">
          <a:xfrm>
            <a:off x="4174334" y="2227264"/>
            <a:ext cx="10479881" cy="6696075"/>
            <a:chOff x="1260222" y="1484749"/>
            <a:chExt cx="6985000" cy="4463899"/>
          </a:xfrm>
        </p:grpSpPr>
        <p:graphicFrame>
          <p:nvGraphicFramePr>
            <p:cNvPr id="23557" name="物件 2"/>
            <p:cNvGraphicFramePr>
              <a:graphicFrameLocks noChangeAspect="1"/>
            </p:cNvGraphicFramePr>
            <p:nvPr/>
          </p:nvGraphicFramePr>
          <p:xfrm>
            <a:off x="1260222" y="4869148"/>
            <a:ext cx="698500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7" name="方程式" r:id="rId4" imgW="2501900" imgH="457200" progId="Equation.3">
                    <p:embed/>
                  </p:oleObj>
                </mc:Choice>
                <mc:Fallback>
                  <p:oleObj name="方程式" r:id="rId4" imgW="2501900" imgH="457200" progId="Equation.3">
                    <p:embed/>
                    <p:pic>
                      <p:nvPicPr>
                        <p:cNvPr id="0" name="物件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222" y="4869148"/>
                          <a:ext cx="6985000" cy="10795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58" name="群組 10"/>
            <p:cNvGrpSpPr>
              <a:grpSpLocks/>
            </p:cNvGrpSpPr>
            <p:nvPr/>
          </p:nvGrpSpPr>
          <p:grpSpPr bwMode="auto">
            <a:xfrm>
              <a:off x="1815669" y="1484749"/>
              <a:ext cx="3816424" cy="2708342"/>
              <a:chOff x="1815669" y="1484749"/>
              <a:chExt cx="3816424" cy="2708342"/>
            </a:xfrm>
          </p:grpSpPr>
          <p:sp>
            <p:nvSpPr>
              <p:cNvPr id="23559" name="文字方塊 1"/>
              <p:cNvSpPr txBox="1">
                <a:spLocks noChangeArrowheads="1"/>
              </p:cNvSpPr>
              <p:nvPr/>
            </p:nvSpPr>
            <p:spPr bwMode="auto">
              <a:xfrm>
                <a:off x="1815669" y="1484749"/>
                <a:ext cx="3816424" cy="2708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5400">
                    <a:latin typeface="標楷體" pitchFamily="65" charset="-120"/>
                    <a:ea typeface="標楷體" pitchFamily="65" charset="-120"/>
                  </a:rPr>
                  <a:t>  值     次數</a:t>
                </a:r>
                <a:endParaRPr lang="en-US" altLang="zh-TW" sz="54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3600">
                    <a:latin typeface="標楷體" pitchFamily="65" charset="-120"/>
                    <a:ea typeface="標楷體" pitchFamily="65" charset="-120"/>
                  </a:rPr>
                  <a:t>    a</a:t>
                </a:r>
                <a:r>
                  <a:rPr lang="en-US" altLang="zh-TW" sz="3600" baseline="-25000">
                    <a:latin typeface="標楷體" pitchFamily="65" charset="-120"/>
                    <a:ea typeface="標楷體" pitchFamily="65" charset="-120"/>
                  </a:rPr>
                  <a:t>1</a:t>
                </a:r>
                <a:r>
                  <a:rPr lang="en-US" altLang="zh-TW" sz="3600">
                    <a:latin typeface="標楷體" pitchFamily="65" charset="-120"/>
                    <a:ea typeface="標楷體" pitchFamily="65" charset="-120"/>
                  </a:rPr>
                  <a:t>          n</a:t>
                </a:r>
                <a:r>
                  <a:rPr lang="en-US" altLang="zh-TW" sz="3600" baseline="-25000">
                    <a:latin typeface="標楷體" pitchFamily="65" charset="-120"/>
                    <a:ea typeface="標楷體" pitchFamily="65" charset="-120"/>
                  </a:rPr>
                  <a:t>1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3600">
                    <a:latin typeface="標楷體" pitchFamily="65" charset="-120"/>
                    <a:ea typeface="標楷體" pitchFamily="65" charset="-120"/>
                  </a:rPr>
                  <a:t>    a</a:t>
                </a:r>
                <a:r>
                  <a:rPr lang="en-US" altLang="zh-TW" sz="3600" baseline="-25000">
                    <a:latin typeface="標楷體" pitchFamily="65" charset="-120"/>
                    <a:ea typeface="標楷體" pitchFamily="65" charset="-120"/>
                  </a:rPr>
                  <a:t>2</a:t>
                </a:r>
                <a:r>
                  <a:rPr lang="en-US" altLang="zh-TW" sz="3600">
                    <a:latin typeface="標楷體" pitchFamily="65" charset="-120"/>
                    <a:ea typeface="標楷體" pitchFamily="65" charset="-120"/>
                  </a:rPr>
                  <a:t>          n</a:t>
                </a:r>
                <a:r>
                  <a:rPr lang="en-US" altLang="zh-TW" sz="3600" baseline="-25000">
                    <a:latin typeface="標楷體" pitchFamily="65" charset="-120"/>
                    <a:ea typeface="標楷體" pitchFamily="65" charset="-120"/>
                  </a:rPr>
                  <a:t>2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3600" baseline="-250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3600" baseline="-250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3600">
                    <a:latin typeface="標楷體" pitchFamily="65" charset="-120"/>
                    <a:ea typeface="標楷體" pitchFamily="65" charset="-120"/>
                  </a:rPr>
                  <a:t> +  a</a:t>
                </a:r>
                <a:r>
                  <a:rPr lang="en-US" altLang="zh-TW" sz="3600" baseline="-25000">
                    <a:latin typeface="標楷體" pitchFamily="65" charset="-120"/>
                    <a:ea typeface="標楷體" pitchFamily="65" charset="-120"/>
                  </a:rPr>
                  <a:t>k</a:t>
                </a:r>
                <a:r>
                  <a:rPr lang="en-US" altLang="zh-TW" sz="3600">
                    <a:latin typeface="標楷體" pitchFamily="65" charset="-120"/>
                    <a:ea typeface="標楷體" pitchFamily="65" charset="-120"/>
                  </a:rPr>
                  <a:t>          n</a:t>
                </a:r>
                <a:r>
                  <a:rPr lang="en-US" altLang="zh-TW" sz="3600" baseline="-25000">
                    <a:latin typeface="標楷體" pitchFamily="65" charset="-120"/>
                    <a:ea typeface="標楷體" pitchFamily="65" charset="-120"/>
                  </a:rPr>
                  <a:t>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3600" baseline="-25000">
                  <a:latin typeface="標楷體" pitchFamily="65" charset="-120"/>
                  <a:ea typeface="標楷體" pitchFamily="65" charset="-12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TW" altLang="en-US" sz="3600" baseline="-25000">
                  <a:latin typeface="標楷體" pitchFamily="65" charset="-120"/>
                  <a:ea typeface="標楷體" pitchFamily="65" charset="-120"/>
                </a:endParaRPr>
              </a:p>
            </p:txBody>
          </p:sp>
          <p:cxnSp>
            <p:nvCxnSpPr>
              <p:cNvPr id="6" name="直線接點 5"/>
              <p:cNvCxnSpPr/>
              <p:nvPr/>
            </p:nvCxnSpPr>
            <p:spPr>
              <a:xfrm>
                <a:off x="4428153" y="2997585"/>
                <a:ext cx="0" cy="358763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>
                <a:off x="2628336" y="2999173"/>
                <a:ext cx="0" cy="358763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/>
              <p:cNvCxnSpPr/>
              <p:nvPr/>
            </p:nvCxnSpPr>
            <p:spPr>
              <a:xfrm>
                <a:off x="1836353" y="3861155"/>
                <a:ext cx="3488532" cy="7938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8603459" y="5901532"/>
            <a:ext cx="17287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200">
                <a:latin typeface="Arial" charset="0"/>
              </a:rPr>
              <a:t>N</a:t>
            </a:r>
            <a:endParaRPr lang="zh-TW" altLang="en-US" sz="4200">
              <a:latin typeface="Arial" charset="0"/>
            </a:endParaRPr>
          </a:p>
        </p:txBody>
      </p:sp>
      <p:sp>
        <p:nvSpPr>
          <p:cNvPr id="12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24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11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95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Smoothing of Language Models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6001" y="45381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286001" y="46524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2286001" y="46667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4" name="Rectangle 23"/>
          <p:cNvSpPr>
            <a:spLocks noChangeArrowheads="1"/>
          </p:cNvSpPr>
          <p:nvPr/>
        </p:nvSpPr>
        <p:spPr bwMode="auto">
          <a:xfrm>
            <a:off x="2286001" y="44667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4585" name="Rectangle 29"/>
          <p:cNvSpPr>
            <a:spLocks noChangeArrowheads="1"/>
          </p:cNvSpPr>
          <p:nvPr/>
        </p:nvSpPr>
        <p:spPr bwMode="auto">
          <a:xfrm>
            <a:off x="2286001" y="45310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4586" name="Group 37"/>
          <p:cNvGrpSpPr>
            <a:grpSpLocks/>
          </p:cNvGrpSpPr>
          <p:nvPr/>
        </p:nvGrpSpPr>
        <p:grpSpPr bwMode="auto">
          <a:xfrm>
            <a:off x="2381250" y="1362871"/>
            <a:ext cx="13458825" cy="6543675"/>
            <a:chOff x="40" y="572"/>
            <a:chExt cx="5652" cy="2748"/>
          </a:xfrm>
        </p:grpSpPr>
        <p:sp>
          <p:nvSpPr>
            <p:cNvPr id="24588" name="Text Box 7"/>
            <p:cNvSpPr txBox="1">
              <a:spLocks noChangeArrowheads="1"/>
            </p:cNvSpPr>
            <p:nvPr/>
          </p:nvSpPr>
          <p:spPr bwMode="auto">
            <a:xfrm>
              <a:off x="40" y="572"/>
              <a:ext cx="5652" cy="2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80975" indent="-180975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628650" indent="-268288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buSzPct val="120000"/>
                <a:buFontTx/>
                <a:buChar char="•"/>
              </a:pPr>
              <a:r>
                <a:rPr lang="en-US" altLang="zh-TW" sz="3600" b="1">
                  <a:latin typeface="Times New Roman" pitchFamily="18" charset="0"/>
                  <a:ea typeface="華康魏碑體" pitchFamily="65" charset="-120"/>
                </a:rPr>
                <a:t>Data Sparseness</a:t>
              </a:r>
            </a:p>
            <a:p>
              <a:pPr lvl="1" eaLnBrk="1" hangingPunct="1">
                <a:spcBef>
                  <a:spcPts val="75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3300">
                  <a:latin typeface="Times New Roman" pitchFamily="18" charset="0"/>
                  <a:ea typeface="華康魏碑體" pitchFamily="65" charset="-120"/>
                </a:rPr>
                <a:t>many</a:t>
              </a:r>
              <a:r>
                <a:rPr lang="en-US" altLang="zh-TW" sz="3300">
                  <a:latin typeface="Times New Roman" pitchFamily="18" charset="0"/>
                </a:rPr>
                <a:t> events</a:t>
              </a:r>
              <a:r>
                <a:rPr lang="en-US" altLang="zh-TW" sz="3300">
                  <a:latin typeface="Times New Roman" pitchFamily="18" charset="0"/>
                  <a:ea typeface="華康魏碑體" pitchFamily="65" charset="-120"/>
                </a:rPr>
                <a:t> never occur in the training data</a:t>
              </a:r>
            </a:p>
            <a:p>
              <a:pPr lvl="1" eaLnBrk="1" hangingPunct="1">
                <a:spcBef>
                  <a:spcPts val="750"/>
                </a:spcBef>
                <a:buSzPct val="120000"/>
              </a:pPr>
              <a:r>
                <a:rPr lang="en-US" altLang="zh-TW" sz="3300">
                  <a:latin typeface="Times New Roman" pitchFamily="18" charset="0"/>
                  <a:ea typeface="華康魏碑體" pitchFamily="65" charset="-120"/>
                </a:rPr>
                <a:t>	</a:t>
              </a:r>
              <a:r>
                <a:rPr lang="en-US" altLang="zh-TW">
                  <a:latin typeface="Times New Roman" pitchFamily="18" charset="0"/>
                  <a:ea typeface="華康魏碑體" pitchFamily="65" charset="-120"/>
                </a:rPr>
                <a:t>e.g. Prob [Jason immediately stands up]=0</a:t>
              </a:r>
              <a:r>
                <a:rPr lang="en-US" altLang="zh-TW">
                  <a:latin typeface="Times New Roman" pitchFamily="18" charset="0"/>
                </a:rPr>
                <a:t>  because Prob [immediately| Jason]=0</a:t>
              </a:r>
              <a:endParaRPr lang="en-US" altLang="zh-TW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spcBef>
                  <a:spcPts val="75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3300">
                  <a:latin typeface="Times New Roman" pitchFamily="18" charset="0"/>
                  <a:ea typeface="華康魏碑體" pitchFamily="65" charset="-120"/>
                </a:rPr>
                <a:t>smoothing: trying to assign some non-zero probabilities to all events even if they never occur in the training data</a:t>
              </a:r>
            </a:p>
            <a:p>
              <a:pPr eaLnBrk="1" hangingPunct="1">
                <a:lnSpc>
                  <a:spcPct val="90000"/>
                </a:lnSpc>
                <a:buSzPct val="120000"/>
                <a:buFontTx/>
                <a:buChar char="•"/>
              </a:pPr>
              <a:r>
                <a:rPr lang="en-US" altLang="zh-TW" sz="3600" b="1">
                  <a:latin typeface="Times New Roman" pitchFamily="18" charset="0"/>
                  <a:ea typeface="華康魏碑體" pitchFamily="65" charset="-120"/>
                </a:rPr>
                <a:t>Add-one Smoothing</a:t>
              </a:r>
            </a:p>
            <a:p>
              <a:pPr lvl="1" eaLnBrk="1" hangingPunct="1">
                <a:spcBef>
                  <a:spcPts val="750"/>
                </a:spcBef>
                <a:buSzPct val="120000"/>
                <a:buFont typeface="Times New Roman" pitchFamily="18" charset="0"/>
                <a:buChar char="–"/>
              </a:pPr>
              <a:r>
                <a:rPr lang="en-US" altLang="zh-TW" sz="3300">
                  <a:latin typeface="Times New Roman" pitchFamily="18" charset="0"/>
                  <a:ea typeface="華康魏碑體" pitchFamily="65" charset="-120"/>
                </a:rPr>
                <a:t>assuming all events occur once more than it actually does</a:t>
              </a:r>
            </a:p>
            <a:p>
              <a:pPr lvl="2" eaLnBrk="1" hangingPunct="1">
                <a:spcBef>
                  <a:spcPts val="300"/>
                </a:spcBef>
                <a:buSzPct val="120000"/>
              </a:pPr>
              <a:r>
                <a:rPr lang="en-US" altLang="zh-TW" sz="3300">
                  <a:latin typeface="Times New Roman" pitchFamily="18" charset="0"/>
                  <a:ea typeface="華康魏碑體" pitchFamily="65" charset="-120"/>
                </a:rPr>
                <a:t>e.g. bigram</a:t>
              </a:r>
            </a:p>
            <a:p>
              <a:pPr lvl="2" eaLnBrk="1" hangingPunct="1">
                <a:lnSpc>
                  <a:spcPct val="90000"/>
                </a:lnSpc>
                <a:buSzPct val="120000"/>
                <a:buFont typeface="Times New Roman" pitchFamily="18" charset="0"/>
                <a:buChar char="–"/>
              </a:pPr>
              <a:endParaRPr lang="en-US" altLang="zh-TW" sz="300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90000"/>
                </a:lnSpc>
                <a:buSzPct val="120000"/>
                <a:buFont typeface="Wingdings" pitchFamily="2" charset="2"/>
                <a:buChar char=""/>
              </a:pPr>
              <a:endParaRPr lang="en-US" altLang="zh-TW" sz="330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lnSpc>
                  <a:spcPct val="90000"/>
                </a:lnSpc>
                <a:buSzPct val="120000"/>
                <a:buFont typeface="Wingdings" pitchFamily="2" charset="2"/>
                <a:buChar char=""/>
              </a:pPr>
              <a:endParaRPr lang="en-US" altLang="zh-TW" sz="3300">
                <a:latin typeface="Times New Roman" pitchFamily="18" charset="0"/>
                <a:ea typeface="華康魏碑體" pitchFamily="65" charset="-120"/>
              </a:endParaRPr>
            </a:p>
          </p:txBody>
        </p:sp>
        <p:graphicFrame>
          <p:nvGraphicFramePr>
            <p:cNvPr id="24589" name="Object 28"/>
            <p:cNvGraphicFramePr>
              <a:graphicFrameLocks noChangeAspect="1"/>
            </p:cNvGraphicFramePr>
            <p:nvPr/>
          </p:nvGraphicFramePr>
          <p:xfrm>
            <a:off x="657" y="2519"/>
            <a:ext cx="433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4" name="方程式" r:id="rId4" imgW="4584700" imgH="558800" progId="Equation.3">
                    <p:embed/>
                  </p:oleObj>
                </mc:Choice>
                <mc:Fallback>
                  <p:oleObj name="方程式" r:id="rId4" imgW="4584700" imgH="558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19"/>
                          <a:ext cx="433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Text Box 30"/>
            <p:cNvSpPr txBox="1">
              <a:spLocks noChangeArrowheads="1"/>
            </p:cNvSpPr>
            <p:nvPr/>
          </p:nvSpPr>
          <p:spPr bwMode="auto">
            <a:xfrm>
              <a:off x="797" y="3068"/>
              <a:ext cx="37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>
                  <a:latin typeface="Times New Roman" pitchFamily="18" charset="0"/>
                </a:rPr>
                <a:t>V: total number of distinct words in the vocabulary</a:t>
              </a:r>
              <a:endParaRPr lang="en-US" altLang="zh-TW" sz="3300"/>
            </a:p>
          </p:txBody>
        </p:sp>
      </p:grpSp>
      <p:sp>
        <p:nvSpPr>
          <p:cNvPr id="24587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12</a:t>
            </a:r>
            <a:endParaRPr lang="en-US" altLang="zh-TW" dirty="0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群組 3"/>
          <p:cNvGrpSpPr>
            <a:grpSpLocks/>
          </p:cNvGrpSpPr>
          <p:nvPr/>
        </p:nvGrpSpPr>
        <p:grpSpPr bwMode="auto">
          <a:xfrm>
            <a:off x="2350297" y="1148558"/>
            <a:ext cx="13689806" cy="7253288"/>
            <a:chOff x="42639" y="764704"/>
            <a:chExt cx="9126538" cy="4835525"/>
          </a:xfrm>
        </p:grpSpPr>
        <p:grpSp>
          <p:nvGrpSpPr>
            <p:cNvPr id="25603" name="群組 2"/>
            <p:cNvGrpSpPr>
              <a:grpSpLocks/>
            </p:cNvGrpSpPr>
            <p:nvPr/>
          </p:nvGrpSpPr>
          <p:grpSpPr bwMode="auto">
            <a:xfrm>
              <a:off x="42639" y="764704"/>
              <a:ext cx="9126538" cy="4835525"/>
              <a:chOff x="0" y="765175"/>
              <a:chExt cx="9126538" cy="4835525"/>
            </a:xfrm>
          </p:grpSpPr>
          <p:pic>
            <p:nvPicPr>
              <p:cNvPr id="25605" name="圖片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65175"/>
                <a:ext cx="9126538" cy="4835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06" name="矩形 1"/>
              <p:cNvSpPr>
                <a:spLocks noChangeArrowheads="1"/>
              </p:cNvSpPr>
              <p:nvPr/>
            </p:nvSpPr>
            <p:spPr bwMode="auto">
              <a:xfrm>
                <a:off x="755576" y="4509120"/>
                <a:ext cx="8370962" cy="8925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700" b="1">
                    <a:latin typeface="Times New Roman" pitchFamily="18" charset="0"/>
                  </a:rPr>
                  <a:t>P(w</a:t>
                </a:r>
                <a:r>
                  <a:rPr lang="en-US" altLang="zh-TW" sz="2700" b="1" baseline="-25000">
                    <a:latin typeface="Times New Roman" pitchFamily="18" charset="0"/>
                  </a:rPr>
                  <a:t>i</a:t>
                </a:r>
                <a:r>
                  <a:rPr lang="en-US" altLang="zh-TW" sz="2700" b="1">
                    <a:latin typeface="Times New Roman" pitchFamily="18" charset="0"/>
                  </a:rPr>
                  <a:t>)                                           P(w</a:t>
                </a:r>
                <a:r>
                  <a:rPr lang="en-US" altLang="zh-TW" sz="2700" b="1" baseline="-25000">
                    <a:latin typeface="Times New Roman" pitchFamily="18" charset="0"/>
                  </a:rPr>
                  <a:t>i</a:t>
                </a:r>
                <a:r>
                  <a:rPr lang="en-US" altLang="zh-TW" sz="2700" b="1">
                    <a:latin typeface="Times New Roman" pitchFamily="18" charset="0"/>
                  </a:rPr>
                  <a:t>|w</a:t>
                </a:r>
                <a:r>
                  <a:rPr lang="en-US" altLang="zh-TW" sz="2700" b="1" baseline="-25000">
                    <a:latin typeface="Times New Roman" pitchFamily="18" charset="0"/>
                  </a:rPr>
                  <a:t>i-1</a:t>
                </a:r>
                <a:r>
                  <a:rPr lang="en-US" altLang="zh-TW" sz="2700" b="1">
                    <a:latin typeface="Times New Roman" pitchFamily="18" charset="0"/>
                  </a:rPr>
                  <a:t>)                                        P(w</a:t>
                </a:r>
                <a:r>
                  <a:rPr lang="en-US" altLang="zh-TW" sz="2700" b="1" baseline="-25000">
                    <a:latin typeface="Times New Roman" pitchFamily="18" charset="0"/>
                  </a:rPr>
                  <a:t>i</a:t>
                </a:r>
                <a:r>
                  <a:rPr lang="en-US" altLang="zh-TW" sz="2700" b="1">
                    <a:latin typeface="Times New Roman" pitchFamily="18" charset="0"/>
                  </a:rPr>
                  <a:t>|w</a:t>
                </a:r>
                <a:r>
                  <a:rPr lang="en-US" altLang="zh-TW" sz="2700" b="1" baseline="-25000">
                    <a:latin typeface="Times New Roman" pitchFamily="18" charset="0"/>
                  </a:rPr>
                  <a:t>i-2, </a:t>
                </a:r>
                <a:r>
                  <a:rPr lang="en-US" altLang="zh-TW" sz="2700" b="1">
                    <a:latin typeface="Times New Roman" pitchFamily="18" charset="0"/>
                  </a:rPr>
                  <a:t>w</a:t>
                </a:r>
                <a:r>
                  <a:rPr lang="en-US" altLang="zh-TW" sz="2700" b="1" baseline="-25000">
                    <a:latin typeface="Times New Roman" pitchFamily="18" charset="0"/>
                  </a:rPr>
                  <a:t>i-1</a:t>
                </a:r>
                <a:r>
                  <a:rPr lang="en-US" altLang="zh-TW" sz="2700" b="1">
                    <a:latin typeface="Times New Roman" pitchFamily="18" charset="0"/>
                  </a:rPr>
                  <a:t>)           </a:t>
                </a:r>
                <a:endParaRPr lang="zh-TW" altLang="en-US" sz="2700">
                  <a:latin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700">
                  <a:latin typeface="Arial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700">
                    <a:latin typeface="Arial" charset="0"/>
                  </a:rPr>
                  <a:t>unigram                                   bi-gram                                        trigram</a:t>
                </a:r>
                <a:endParaRPr lang="zh-TW" altLang="en-US" sz="2700">
                  <a:latin typeface="Arial" charset="0"/>
                </a:endParaRPr>
              </a:p>
            </p:txBody>
          </p:sp>
        </p:grpSp>
        <p:sp>
          <p:nvSpPr>
            <p:cNvPr id="25604" name="文字方塊 2"/>
            <p:cNvSpPr txBox="1">
              <a:spLocks noChangeArrowheads="1"/>
            </p:cNvSpPr>
            <p:nvPr/>
          </p:nvSpPr>
          <p:spPr bwMode="auto">
            <a:xfrm>
              <a:off x="179388" y="1097290"/>
              <a:ext cx="5658814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4500" b="1">
                  <a:latin typeface="Arial" charset="0"/>
                </a:rPr>
                <a:t>    </a:t>
              </a:r>
              <a:r>
                <a:rPr lang="en-US" altLang="zh-TW" sz="4500" b="1" u="sng">
                  <a:latin typeface="Arial" charset="0"/>
                </a:rPr>
                <a:t>Smoothing : Unseen Events</a:t>
              </a:r>
              <a:endParaRPr lang="zh-TW" altLang="en-US" sz="4500" b="1" u="sng">
                <a:latin typeface="Arial" charset="0"/>
              </a:endParaRPr>
            </a:p>
          </p:txBody>
        </p:sp>
      </p:grpSp>
      <p:pic>
        <p:nvPicPr>
          <p:cNvPr id="8" name="圖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060" y="5457875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6040102" y="487798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</a:t>
            </a:r>
            <a:r>
              <a:rPr lang="zh-TW" altLang="en-US" dirty="0" smtClean="0"/>
              <a:t> </a:t>
            </a:r>
            <a:r>
              <a:rPr lang="en-US" altLang="zh-TW" dirty="0" smtClean="0"/>
              <a:t>6</a:t>
            </a:r>
            <a:endParaRPr kumimoji="1" lang="zh-TW" altLang="en-US" dirty="0"/>
          </a:p>
        </p:txBody>
      </p:sp>
      <p:sp>
        <p:nvSpPr>
          <p:cNvPr id="10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13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950" b="1" dirty="0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Smoothing of Language Models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635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645652" y="3541006"/>
                <a:ext cx="5508612" cy="1129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華康魏碑體" pitchFamily="65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  <a:ea typeface="華康魏碑體" pitchFamily="65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  <a:ea typeface="華康魏碑體" pitchFamily="65" charset="-12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3000" i="1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  <a:ea typeface="華康魏碑體" pitchFamily="65" charset="-12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  <a:ea typeface="華康魏碑體" pitchFamily="65" charset="-12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3000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   </m:t>
                                      </m:r>
                                      <m:r>
                                        <a:rPr lang="en-US" altLang="zh-TW" sz="3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3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3000">
                                      <a:latin typeface="Cambria Math"/>
                                      <a:ea typeface="華康魏碑體" pitchFamily="65" charset="-120"/>
                                    </a:rPr>
                                    <m:t>         ,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000">
                                      <a:latin typeface="Times New Roman" panose="02020603050405020304" pitchFamily="18" charset="0"/>
                                      <a:ea typeface="華康魏碑體" pitchFamily="65" charset="-120"/>
                                      <a:cs typeface="Times New Roman" panose="02020603050405020304" pitchFamily="18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000">
                                      <a:latin typeface="Cambria Math"/>
                                      <a:ea typeface="華康魏碑體" pitchFamily="65" charset="-12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3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3000" i="1">
                                      <a:latin typeface="Cambria Math"/>
                                      <a:ea typeface="Cambria Math"/>
                                    </a:rPr>
                                    <m:t>&gt;0</m:t>
                                  </m:r>
                                </m:e>
                                <m:e>
                                  <m:r>
                                    <a:rPr lang="en-US" altLang="zh-TW" sz="3000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00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altLang="zh-TW" sz="3000" i="1">
                                      <a:latin typeface="Cambria Math"/>
                                      <a:ea typeface="華康魏碑體" pitchFamily="65" charset="-12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3000" i="1">
                                              <a:latin typeface="Cambria Math" panose="02040503050406030204" pitchFamily="18" charset="0"/>
                                              <a:ea typeface="華康魏碑體" pitchFamily="65" charset="-12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3000" i="1">
                                              <a:latin typeface="Cambria Math"/>
                                              <a:ea typeface="華康魏碑體" pitchFamily="65" charset="-12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3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TW" sz="3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TW" sz="3000">
                                      <a:latin typeface="Cambria Math"/>
                                      <a:ea typeface="華康魏碑體" pitchFamily="65" charset="-120"/>
                                    </a:rPr>
                                    <m:t>   ,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000">
                                      <a:latin typeface="Times New Roman" panose="02020603050405020304" pitchFamily="18" charset="0"/>
                                      <a:ea typeface="華康魏碑體" pitchFamily="65" charset="-120"/>
                                      <a:cs typeface="Times New Roman" panose="02020603050405020304" pitchFamily="18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TW" sz="3000">
                                      <a:latin typeface="Cambria Math"/>
                                      <a:ea typeface="華康魏碑體" pitchFamily="65" charset="-12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sz="3000" i="1">
                                          <a:latin typeface="Cambria Math" panose="02040503050406030204" pitchFamily="18" charset="0"/>
                                          <a:ea typeface="華康魏碑體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sz="3000" i="1">
                                          <a:latin typeface="Cambria Math"/>
                                          <a:ea typeface="華康魏碑體" pitchFamily="65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3000" i="1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68" y="2360140"/>
                <a:ext cx="3672408" cy="783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8171892" y="3650417"/>
                <a:ext cx="42124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sz="3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n-gram</a:t>
                </a:r>
                <a:endParaRPr lang="en-US" altLang="zh-TW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000" i="1">
                            <a:latin typeface="Cambria Math" panose="02040503050406030204" pitchFamily="18" charset="0"/>
                            <a:ea typeface="華康魏碑體" pitchFamily="65" charset="-12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  <a:ea typeface="華康魏碑體" pitchFamily="65" charset="-120"/>
                              </a:rPr>
                            </m:ctrlPr>
                          </m:accPr>
                          <m:e>
                            <m:r>
                              <a:rPr lang="en-US" altLang="zh-TW" sz="3000" i="1">
                                <a:latin typeface="Cambria Math"/>
                                <a:ea typeface="華康魏碑體" pitchFamily="65" charset="-12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sz="3000" i="1">
                            <a:latin typeface="Cambria Math"/>
                            <a:ea typeface="華康魏碑體" pitchFamily="65" charset="-12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smoothed n-gram </a:t>
                </a:r>
                <a:endParaRPr lang="zh-TW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33082"/>
                <a:ext cx="2808312" cy="707886"/>
              </a:xfrm>
              <a:prstGeom prst="rect">
                <a:avLst/>
              </a:prstGeom>
              <a:blipFill rotWithShape="1"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2231232" y="4858985"/>
                <a:ext cx="13716000" cy="3885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lvl="1" eaLnBrk="1" hangingPunct="1">
                  <a:spcBef>
                    <a:spcPts val="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back-off to lower-order if the count is zero, </a:t>
                </a:r>
                <a:r>
                  <a:rPr lang="en-US" altLang="zh-TW" sz="3000" dirty="0" err="1">
                    <a:latin typeface="Times New Roman" pitchFamily="18" charset="0"/>
                    <a:ea typeface="華康魏碑體" pitchFamily="65" charset="-120"/>
                  </a:rPr>
                  <a:t>prob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 (you| see)&gt;</a:t>
                </a:r>
                <a:r>
                  <a:rPr lang="en-US" altLang="zh-TW" sz="3000" dirty="0" err="1">
                    <a:latin typeface="Times New Roman" pitchFamily="18" charset="0"/>
                    <a:ea typeface="華康魏碑體" pitchFamily="65" charset="-120"/>
                  </a:rPr>
                  <a:t>prob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 (thou| see)</a:t>
                </a:r>
              </a:p>
              <a:p>
                <a:pPr marL="404813" lvl="1" indent="-404813" eaLnBrk="1" hangingPunct="1">
                  <a:spcBef>
                    <a:spcPts val="600"/>
                  </a:spcBef>
                  <a:buSzPct val="120000"/>
                  <a:buFont typeface="Wingdings" pitchFamily="2" charset="2"/>
                  <a:buChar char=""/>
                </a:pPr>
                <a:r>
                  <a:rPr lang="en-US" altLang="zh-TW" sz="3600" b="1" dirty="0">
                    <a:latin typeface="Times New Roman" pitchFamily="18" charset="0"/>
                    <a:ea typeface="華康魏碑體" pitchFamily="65" charset="-120"/>
                  </a:rPr>
                  <a:t>Interpolation Smoothing</a:t>
                </a:r>
              </a:p>
              <a:p>
                <a:pPr marL="0" lvl="1" indent="0" eaLnBrk="1" hangingPunct="1">
                  <a:spcBef>
                    <a:spcPts val="1200"/>
                  </a:spcBef>
                  <a:spcAft>
                    <a:spcPts val="1200"/>
                  </a:spcAft>
                  <a:buSzPct val="12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)=b(w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)P(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)+(1-b(w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>
                            <a:latin typeface="Cambria Math" panose="02040503050406030204" pitchFamily="18" charset="0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baseline="-25000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dirty="0" smtClean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lvl="1" eaLnBrk="1" hangingPunct="1">
                  <a:spcBef>
                    <a:spcPts val="300"/>
                  </a:spcBef>
                  <a:spcAft>
                    <a:spcPts val="900"/>
                  </a:spcAft>
                  <a:buSzPct val="120000"/>
                  <a:buFont typeface="Times New Roman" pitchFamily="18" charset="0"/>
                  <a:buChar char="–"/>
                </a:pP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interpolated with lower-order model even for events with non-zero counts</a:t>
                </a:r>
              </a:p>
              <a:p>
                <a:pPr marL="673895" lvl="1" indent="0" eaLnBrk="1" hangingPunct="1">
                  <a:spcBef>
                    <a:spcPts val="600"/>
                  </a:spcBef>
                  <a:spcAft>
                    <a:spcPts val="600"/>
                  </a:spcAft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  <a:ea typeface="華康魏碑體" pitchFamily="65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  <a:ea typeface="華康魏碑體" pitchFamily="65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  <a:ea typeface="華康魏碑體" pitchFamily="65" charset="-12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3000" i="1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  <a:ea typeface="華康魏碑體" pitchFamily="65" charset="-120"/>
                            </a:rPr>
                            <m:t>=</m:t>
                          </m:r>
                          <m:r>
                            <a:rPr lang="en-US" altLang="zh-TW" sz="3000" i="1">
                              <a:latin typeface="Cambria Math"/>
                              <a:ea typeface="華康魏碑體" pitchFamily="65" charset="-12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3000" i="1">
                                  <a:latin typeface="Cambria Math"/>
                                  <a:ea typeface="華康魏碑體" pitchFamily="65" charset="-12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3000" i="1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3000" i="1">
                              <a:latin typeface="Cambria Math"/>
                              <a:ea typeface="華康魏碑體" pitchFamily="65" charset="-12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3000" i="1">
                                  <a:latin typeface="Cambria Math"/>
                                  <a:ea typeface="華康魏碑體" pitchFamily="65" charset="-120"/>
                                </a:rPr>
                                <m:t>1−</m:t>
                              </m:r>
                              <m:r>
                                <a:rPr lang="en-US" altLang="zh-TW" sz="3000" i="1">
                                  <a:latin typeface="Cambria Math"/>
                                  <a:ea typeface="華康魏碑體" pitchFamily="65" charset="-12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3000" i="1">
                                  <a:latin typeface="Cambria Math" panose="02040503050406030204" pitchFamily="18" charset="0"/>
                                  <a:ea typeface="華康魏碑體" pitchFamily="65" charset="-12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3000" i="1">
                                      <a:latin typeface="Cambria Math" panose="02040503050406030204" pitchFamily="18" charset="0"/>
                                      <a:ea typeface="華康魏碑體" pitchFamily="65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000" i="1">
                                      <a:latin typeface="Cambria Math"/>
                                      <a:ea typeface="華康魏碑體" pitchFamily="65" charset="-12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3000" i="1">
                                  <a:latin typeface="Cambria Math"/>
                                  <a:ea typeface="華康魏碑體" pitchFamily="65" charset="-120"/>
                                </a:rPr>
                                <m:t>𝑛</m:t>
                              </m:r>
                              <m:r>
                                <a:rPr lang="en-US" altLang="zh-TW" sz="3000" i="1">
                                  <a:latin typeface="Cambria Math"/>
                                  <a:ea typeface="華康魏碑體" pitchFamily="65" charset="-12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3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spcBef>
                    <a:spcPts val="300"/>
                  </a:spcBef>
                  <a:spcAft>
                    <a:spcPts val="300"/>
                  </a:spcAft>
                  <a:buSzPct val="120000"/>
                  <a:buFont typeface="Times New Roman" pitchFamily="18" charset="0"/>
                  <a:buChar char="–"/>
                </a:pP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also useful for smoothing a special domain language model with a background model, or adapting a general domain language model to a special domain</a:t>
                </a:r>
              </a:p>
            </p:txBody>
          </p:sp>
        </mc:Choice>
        <mc:Fallback xmlns="">
          <p:sp>
            <p:nvSpPr>
              <p:cNvPr id="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3238794"/>
                <a:ext cx="9144000" cy="2710486"/>
              </a:xfrm>
              <a:prstGeom prst="rect">
                <a:avLst/>
              </a:prstGeom>
              <a:blipFill rotWithShape="1">
                <a:blip r:embed="rId5"/>
                <a:stretch>
                  <a:fillRect l="-1200" t="-2697" r="-1533" b="-31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802026" y="8790887"/>
                <a:ext cx="372641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𝑃</m:t>
                      </m:r>
                      <m:r>
                        <a:rPr lang="en-US" altLang="zh-TW" sz="3000" i="1">
                          <a:latin typeface="Cambria Math"/>
                        </a:rPr>
                        <m:t>=</m:t>
                      </m:r>
                      <m:r>
                        <a:rPr lang="en-US" altLang="zh-TW" sz="3000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30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altLang="zh-TW" sz="30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1−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3000" i="1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84" y="5860062"/>
                <a:ext cx="248427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2286000" y="1362869"/>
                <a:ext cx="13716000" cy="1995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Aft>
                    <a:spcPts val="450"/>
                  </a:spcAft>
                  <a:buSzPct val="120000"/>
                  <a:buFont typeface="Wingdings" pitchFamily="2" charset="2"/>
                  <a:buChar char=""/>
                </a:pPr>
                <a:r>
                  <a:rPr lang="en-US" altLang="zh-TW" sz="3600" b="1" dirty="0">
                    <a:latin typeface="Times New Roman" pitchFamily="18" charset="0"/>
                    <a:ea typeface="華康魏碑體" pitchFamily="65" charset="-120"/>
                  </a:rPr>
                  <a:t>Back-off Smoothing</a:t>
                </a:r>
                <a:endParaRPr lang="en-US" altLang="zh-TW" sz="3600" b="1" baseline="30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SzPct val="120000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925" i="1">
                            <a:latin typeface="Cambria Math" panose="02040503050406030204" pitchFamily="18" charset="0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925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(w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|w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</a:rPr>
                  <a:t>i-n+1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, 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</a:rPr>
                  <a:t>i-n+2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,…w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</a:rPr>
                  <a:t>i-1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)=  P(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), if N(&lt;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925" dirty="0" err="1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925" baseline="-25000" dirty="0" err="1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&gt;)&gt;0</a:t>
                </a:r>
              </a:p>
              <a:p>
                <a:pPr marL="0" indent="0" eaLnBrk="1" hangingPunct="1">
                  <a:spcBef>
                    <a:spcPts val="600"/>
                  </a:spcBef>
                  <a:buSzPct val="120000"/>
                </a:pP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                                            a(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)</a:t>
                </a:r>
                <a:r>
                  <a:rPr lang="en-US" altLang="zh-TW" sz="2925" dirty="0">
                    <a:ea typeface="華康魏碑體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925" i="1">
                            <a:latin typeface="Cambria Math" panose="02040503050406030204" pitchFamily="18" charset="0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925" i="1">
                            <a:latin typeface="Cambria Math"/>
                            <a:ea typeface="華康魏碑體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(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|w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i-n+2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), if N(&lt;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i-n+1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,…w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i-1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925" dirty="0" err="1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925" baseline="-25000" dirty="0" err="1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925" baseline="-25000" dirty="0">
                    <a:latin typeface="Times New Roman" pitchFamily="18" charset="0"/>
                    <a:ea typeface="華康魏碑體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925" dirty="0">
                    <a:latin typeface="Times New Roman" pitchFamily="18" charset="0"/>
                    <a:ea typeface="華康魏碑體" pitchFamily="65" charset="-120"/>
                  </a:rPr>
                  <a:t>&gt;)=0</a:t>
                </a:r>
              </a:p>
            </p:txBody>
          </p:sp>
        </mc:Choice>
        <mc:Fallback xmlns="">
          <p:sp>
            <p:nvSpPr>
              <p:cNvPr id="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050"/>
                <a:ext cx="9144000" cy="1356782"/>
              </a:xfrm>
              <a:prstGeom prst="rect">
                <a:avLst/>
              </a:prstGeom>
              <a:blipFill rotWithShape="1">
                <a:blip r:embed="rId7"/>
                <a:stretch>
                  <a:fillRect l="-1200" t="-6726" r="-267" b="-67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30"/>
          <p:cNvSpPr>
            <a:spLocks/>
          </p:cNvSpPr>
          <p:nvPr/>
        </p:nvSpPr>
        <p:spPr bwMode="auto">
          <a:xfrm>
            <a:off x="6250560" y="2358395"/>
            <a:ext cx="216000" cy="773907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3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14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3349511"/>
      </p:ext>
    </p:extLst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4950" b="1">
                <a:latin typeface="Times New Roman" pitchFamily="18" charset="0"/>
              </a:rPr>
              <a:t>Smoothing of Language Models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86002" y="446890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286002" y="-25312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286002" y="458320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2286002" y="4597487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56" name="Rectangle 23"/>
          <p:cNvSpPr>
            <a:spLocks noChangeArrowheads="1"/>
          </p:cNvSpPr>
          <p:nvPr/>
        </p:nvSpPr>
        <p:spPr bwMode="auto">
          <a:xfrm>
            <a:off x="2286002" y="4397462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57" name="Rectangle 26"/>
          <p:cNvSpPr>
            <a:spLocks noChangeArrowheads="1"/>
          </p:cNvSpPr>
          <p:nvPr/>
        </p:nvSpPr>
        <p:spPr bwMode="auto">
          <a:xfrm>
            <a:off x="2286002" y="4568912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58" name="Rectangle 28"/>
          <p:cNvSpPr>
            <a:spLocks noChangeArrowheads="1"/>
          </p:cNvSpPr>
          <p:nvPr/>
        </p:nvSpPr>
        <p:spPr bwMode="auto">
          <a:xfrm>
            <a:off x="2286002" y="4083137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59" name="Rectangle 31"/>
          <p:cNvSpPr>
            <a:spLocks noChangeArrowheads="1"/>
          </p:cNvSpPr>
          <p:nvPr/>
        </p:nvSpPr>
        <p:spPr bwMode="auto">
          <a:xfrm>
            <a:off x="2286002" y="-25312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60" name="Rectangle 33"/>
          <p:cNvSpPr>
            <a:spLocks noChangeArrowheads="1"/>
          </p:cNvSpPr>
          <p:nvPr/>
        </p:nvSpPr>
        <p:spPr bwMode="auto">
          <a:xfrm>
            <a:off x="2286002" y="418315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61" name="Rectangle 35"/>
          <p:cNvSpPr>
            <a:spLocks noChangeArrowheads="1"/>
          </p:cNvSpPr>
          <p:nvPr/>
        </p:nvSpPr>
        <p:spPr bwMode="auto">
          <a:xfrm>
            <a:off x="2286002" y="4097425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700">
              <a:latin typeface="Arial" charset="0"/>
            </a:endParaRPr>
          </a:p>
        </p:txBody>
      </p:sp>
      <p:sp>
        <p:nvSpPr>
          <p:cNvPr id="27662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286000" y="1362871"/>
                <a:ext cx="13716000" cy="74614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SzPct val="120000"/>
                  <a:buFontTx/>
                  <a:buChar char="•"/>
                </a:pPr>
                <a:r>
                  <a:rPr lang="en-US" altLang="zh-TW" sz="3600" b="1" dirty="0">
                    <a:latin typeface="Times New Roman" pitchFamily="18" charset="0"/>
                    <a:ea typeface="華康魏碑體" pitchFamily="65" charset="-120"/>
                  </a:rPr>
                  <a:t>Good-Turing Smoothing</a:t>
                </a:r>
              </a:p>
              <a:p>
                <a:pPr lvl="1" eaLnBrk="1" hangingPunct="1">
                  <a:buSzPct val="120000"/>
                  <a:buFont typeface="Times New Roman" pitchFamily="18" charset="0"/>
                  <a:buChar char="–"/>
                </a:pPr>
                <a:r>
                  <a:rPr lang="en-US" altLang="zh-TW" sz="3300" dirty="0">
                    <a:latin typeface="Times New Roman" pitchFamily="18" charset="0"/>
                    <a:ea typeface="華康魏碑體" pitchFamily="65" charset="-120"/>
                  </a:rPr>
                  <a:t>Good-Turning Estimates: properly decreasing relative frequencies for observed 	events and allocate some frequencies to unseen events</a:t>
                </a:r>
                <a:r>
                  <a:rPr lang="en-US" altLang="zh-TW" sz="3000" dirty="0">
                    <a:latin typeface="Times New Roman" pitchFamily="18" charset="0"/>
                  </a:rPr>
                  <a:t> </a:t>
                </a:r>
                <a:endParaRPr lang="en-US" altLang="zh-TW" sz="3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buSzPct val="120000"/>
                  <a:buFont typeface="Times New Roman" pitchFamily="18" charset="0"/>
                  <a:buChar char="–"/>
                </a:pPr>
                <a:r>
                  <a:rPr lang="en-US" altLang="zh-TW" sz="3300" dirty="0">
                    <a:latin typeface="Times New Roman" pitchFamily="18" charset="0"/>
                    <a:ea typeface="華康魏碑體" pitchFamily="65" charset="-120"/>
                  </a:rPr>
                  <a:t>Assuming a total of K events {1,2,3...,k,.....K}</a:t>
                </a:r>
                <a:endParaRPr lang="en-US" altLang="zh-TW" sz="3300" baseline="30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buSzPct val="120000"/>
                  <a:buFont typeface="Times New Roman" pitchFamily="18" charset="0"/>
                  <a:buNone/>
                </a:pPr>
                <a:r>
                  <a:rPr lang="en-US" altLang="zh-TW" sz="3300" dirty="0">
                    <a:latin typeface="Times New Roman" pitchFamily="18" charset="0"/>
                    <a:ea typeface="華康魏碑體" pitchFamily="65" charset="-120"/>
                  </a:rPr>
                  <a:t>	number of observed occurrences for event k: n(k),</a:t>
                </a:r>
              </a:p>
              <a:p>
                <a:pPr lvl="1" eaLnBrk="1" hangingPunct="1">
                  <a:spcBef>
                    <a:spcPct val="50000"/>
                  </a:spcBef>
                  <a:spcAft>
                    <a:spcPct val="50000"/>
                  </a:spcAft>
                  <a:buSzPct val="120000"/>
                  <a:buFont typeface="Times New Roman" pitchFamily="18" charset="0"/>
                  <a:buNone/>
                </a:pP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	N: total number of observations,</a:t>
                </a:r>
              </a:p>
              <a:p>
                <a:pPr lvl="1" eaLnBrk="1" hangingPunct="1">
                  <a:buSzPct val="120000"/>
                  <a:buFont typeface="Times New Roman" pitchFamily="18" charset="0"/>
                  <a:buNone/>
                </a:pP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	n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r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: number of distinct events that occur r times (number of different events k such that n(k) = r)</a:t>
                </a:r>
              </a:p>
              <a:p>
                <a:pPr lvl="1" eaLnBrk="1" hangingPunct="1">
                  <a:spcBef>
                    <a:spcPts val="1500"/>
                  </a:spcBef>
                  <a:spcAft>
                    <a:spcPts val="750"/>
                  </a:spcAft>
                  <a:buSzPct val="120000"/>
                </a:pPr>
                <a:endParaRPr lang="en-US" altLang="zh-TW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spcBef>
                    <a:spcPts val="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3300" dirty="0">
                    <a:latin typeface="Times New Roman" pitchFamily="18" charset="0"/>
                    <a:ea typeface="華康魏碑體" pitchFamily="65" charset="-120"/>
                  </a:rPr>
                  <a:t>Good-Turing Estimates:</a:t>
                </a:r>
                <a:endParaRPr lang="en-US" altLang="zh-TW" sz="3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marL="1800225" lvl="2" indent="-428625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3000" dirty="0">
                    <a:latin typeface="Times New Roman" pitchFamily="18" charset="0"/>
                  </a:rPr>
                  <a:t>total counts assigned to unseen events=n</a:t>
                </a:r>
                <a:r>
                  <a:rPr lang="en-US" altLang="zh-TW" sz="3000" baseline="-25000" dirty="0">
                    <a:latin typeface="Times New Roman" pitchFamily="18" charset="0"/>
                  </a:rPr>
                  <a:t>1</a:t>
                </a:r>
              </a:p>
              <a:p>
                <a:pPr marL="1800225" lvl="2" indent="-428625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3000" dirty="0">
                    <a:latin typeface="Times New Roman" pitchFamily="18" charset="0"/>
                  </a:rPr>
                  <a:t>total occurrences for events having occurred r times: </a:t>
                </a:r>
                <a:r>
                  <a:rPr lang="en-US" altLang="zh-TW" sz="3000" dirty="0" err="1">
                    <a:latin typeface="Times New Roman" pitchFamily="18" charset="0"/>
                  </a:rPr>
                  <a:t>rn</a:t>
                </a:r>
                <a:r>
                  <a:rPr lang="en-US" altLang="zh-TW" sz="3000" baseline="-25000" dirty="0" err="1">
                    <a:latin typeface="Times New Roman" pitchFamily="18" charset="0"/>
                  </a:rPr>
                  <a:t>r</a:t>
                </a:r>
                <a:r>
                  <a:rPr lang="en-US" altLang="zh-TW" sz="3000" dirty="0">
                    <a:latin typeface="Times New Roman" pitchFamily="18" charset="0"/>
                  </a:rPr>
                  <a:t> → (r+1)n</a:t>
                </a:r>
                <a:r>
                  <a:rPr lang="en-US" altLang="zh-TW" sz="3000" baseline="-25000" dirty="0">
                    <a:latin typeface="Times New Roman" pitchFamily="18" charset="0"/>
                  </a:rPr>
                  <a:t>r+1</a:t>
                </a:r>
                <a:endParaRPr lang="en-US" altLang="zh-TW" sz="3000" i="1" dirty="0">
                  <a:latin typeface="Cambria Math"/>
                </a:endParaRPr>
              </a:p>
              <a:p>
                <a:pPr marL="1800225" lvl="2" indent="-428625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3000" dirty="0">
                    <a:latin typeface="Times New Roman" pitchFamily="18" charset="0"/>
                  </a:rPr>
                  <a:t>an event occurring r times is assumed to have occurred r* times,</a:t>
                </a:r>
              </a:p>
              <a:p>
                <a:pPr marL="1800225" lvl="2" indent="-428625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endParaRPr lang="en-US" altLang="zh-TW" sz="3000" i="1" dirty="0">
                  <a:latin typeface="Cambria Math"/>
                </a:endParaRPr>
              </a:p>
              <a:p>
                <a:pPr marL="1800225" lvl="2" indent="-428625" eaLnBrk="1" hangingPunct="1">
                  <a:lnSpc>
                    <a:spcPct val="90000"/>
                  </a:lnSpc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3000" dirty="0">
                    <a:latin typeface="Times New Roman" pitchFamily="18" charset="0"/>
                  </a:rPr>
                  <a:t>r* </a:t>
                </a:r>
                <a14:m>
                  <m:oMath xmlns:m="http://schemas.openxmlformats.org/officeDocument/2006/math">
                    <m:r>
                      <a:rPr lang="en-US" altLang="zh-TW" sz="3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3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3000" dirty="0">
                    <a:latin typeface="Times New Roman" pitchFamily="18" charset="0"/>
                  </a:rPr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000">
                        <a:latin typeface="Cambria Math"/>
                      </a:rPr>
                      <m:t>r</m:t>
                    </m:r>
                    <m:r>
                      <a:rPr lang="en-US" altLang="zh-TW" sz="3000" i="1">
                        <a:latin typeface="Cambria Math"/>
                      </a:rPr>
                      <m:t>=0</m:t>
                    </m:r>
                  </m:oMath>
                </a14:m>
                <a:endParaRPr lang="en-US" altLang="zh-TW" sz="3000" dirty="0">
                  <a:latin typeface="Times New Roman" pitchFamily="18" charset="0"/>
                </a:endParaRPr>
              </a:p>
              <a:p>
                <a:pPr marL="1800225" lvl="2" indent="-428625" eaLnBrk="1" hangingPunct="1">
                  <a:spcBef>
                    <a:spcPts val="1500"/>
                  </a:spcBef>
                  <a:buSzPct val="120000"/>
                  <a:buFont typeface="Times New Roman" panose="02020603050405020304" pitchFamily="18" charset="0"/>
                  <a:buChar char="•"/>
                </a:pPr>
                <a:r>
                  <a:rPr lang="en-US" altLang="zh-TW" sz="3000" dirty="0">
                    <a:latin typeface="Times New Roman" pitchFamily="18" charset="0"/>
                  </a:rPr>
                  <a:t>  </a:t>
                </a:r>
                <a:endParaRPr lang="en-US" altLang="zh-TW" sz="300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2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050"/>
                <a:ext cx="9144000" cy="5647123"/>
              </a:xfrm>
              <a:prstGeom prst="rect">
                <a:avLst/>
              </a:prstGeom>
              <a:blipFill rotWithShape="1">
                <a:blip r:embed="rId4"/>
                <a:stretch>
                  <a:fillRect l="-1200" t="-1512" b="-15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92291"/>
              </p:ext>
            </p:extLst>
          </p:nvPr>
        </p:nvGraphicFramePr>
        <p:xfrm>
          <a:off x="8172450" y="3896519"/>
          <a:ext cx="2266950" cy="1107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0" name="方程式" r:id="rId5" imgW="787400" imgH="431800" progId="Equation.3">
                  <p:embed/>
                </p:oleObj>
              </mc:Choice>
              <mc:Fallback>
                <p:oleObj name="方程式" r:id="rId5" imgW="7874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3896519"/>
                        <a:ext cx="2266950" cy="1107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9987"/>
              </p:ext>
            </p:extLst>
          </p:nvPr>
        </p:nvGraphicFramePr>
        <p:xfrm>
          <a:off x="8186740" y="5181921"/>
          <a:ext cx="183594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1" name="方程式" r:id="rId7" imgW="710891" imgH="418918" progId="Equation.3">
                  <p:embed/>
                </p:oleObj>
              </mc:Choice>
              <mc:Fallback>
                <p:oleObj name="方程式" r:id="rId7" imgW="710891" imgH="41891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740" y="5181921"/>
                        <a:ext cx="183594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310461"/>
              </p:ext>
            </p:extLst>
          </p:nvPr>
        </p:nvGraphicFramePr>
        <p:xfrm>
          <a:off x="4067436" y="9004724"/>
          <a:ext cx="6581775" cy="87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2" name="方程式" r:id="rId9" imgW="2933640" imgH="419040" progId="Equation.3">
                  <p:embed/>
                </p:oleObj>
              </mc:Choice>
              <mc:Fallback>
                <p:oleObj name="方程式" r:id="rId9" imgW="293364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436" y="9004724"/>
                        <a:ext cx="6581775" cy="878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417105"/>
              </p:ext>
            </p:extLst>
          </p:nvPr>
        </p:nvGraphicFramePr>
        <p:xfrm>
          <a:off x="7417110" y="7842302"/>
          <a:ext cx="22669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3" name="方程式" r:id="rId11" imgW="939392" imgH="431613" progId="Equation.3">
                  <p:embed/>
                </p:oleObj>
              </mc:Choice>
              <mc:Fallback>
                <p:oleObj name="方程式" r:id="rId11" imgW="939392" imgH="4316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7110" y="7842302"/>
                        <a:ext cx="22669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8493140"/>
      </p:ext>
    </p:extLst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07" y="3457760"/>
            <a:ext cx="11425428" cy="4306824"/>
          </a:xfrm>
          <a:prstGeom prst="rect">
            <a:avLst/>
          </a:prstGeom>
        </p:spPr>
      </p:pic>
      <p:grpSp>
        <p:nvGrpSpPr>
          <p:cNvPr id="28678" name="群組 13"/>
          <p:cNvGrpSpPr>
            <a:grpSpLocks/>
          </p:cNvGrpSpPr>
          <p:nvPr/>
        </p:nvGrpSpPr>
        <p:grpSpPr bwMode="auto">
          <a:xfrm>
            <a:off x="2662960" y="669227"/>
            <a:ext cx="13339043" cy="3206801"/>
            <a:chOff x="250825" y="834559"/>
            <a:chExt cx="8875713" cy="2137867"/>
          </a:xfrm>
          <a:solidFill>
            <a:schemeClr val="bg1"/>
          </a:solidFill>
        </p:grpSpPr>
        <p:sp>
          <p:nvSpPr>
            <p:cNvPr id="28681" name="文字方塊 2"/>
            <p:cNvSpPr txBox="1">
              <a:spLocks noChangeArrowheads="1"/>
            </p:cNvSpPr>
            <p:nvPr/>
          </p:nvSpPr>
          <p:spPr bwMode="auto">
            <a:xfrm>
              <a:off x="250825" y="834559"/>
              <a:ext cx="2632950" cy="5232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4500" b="1">
                  <a:latin typeface="Arial" charset="0"/>
                </a:rPr>
                <a:t>  </a:t>
              </a:r>
              <a:r>
                <a:rPr lang="en-US" altLang="zh-TW" sz="4500" b="1" u="sng">
                  <a:latin typeface="Arial" charset="0"/>
                </a:rPr>
                <a:t>Good-Turing</a:t>
              </a:r>
              <a:endParaRPr lang="zh-TW" altLang="en-US" sz="4500" b="1" u="sng">
                <a:latin typeface="Arial" charset="0"/>
              </a:endParaRPr>
            </a:p>
          </p:txBody>
        </p:sp>
        <p:sp>
          <p:nvSpPr>
            <p:cNvPr id="28682" name="矩形 1"/>
            <p:cNvSpPr>
              <a:spLocks noChangeArrowheads="1"/>
            </p:cNvSpPr>
            <p:nvPr/>
          </p:nvSpPr>
          <p:spPr bwMode="auto">
            <a:xfrm>
              <a:off x="755576" y="1988840"/>
              <a:ext cx="1656184" cy="6309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4200" dirty="0">
                  <a:latin typeface="標楷體" pitchFamily="65" charset="-120"/>
                  <a:ea typeface="標楷體" pitchFamily="65" charset="-120"/>
                </a:rPr>
                <a:t>  </a:t>
              </a:r>
              <a:r>
                <a:rPr lang="zh-TW" altLang="en-US" sz="4200" u="sng" dirty="0">
                  <a:latin typeface="標楷體" pitchFamily="65" charset="-120"/>
                  <a:ea typeface="標楷體" pitchFamily="65" charset="-120"/>
                </a:rPr>
                <a:t>次數</a:t>
              </a:r>
              <a:endParaRPr lang="en-US" altLang="zh-TW" sz="4200" u="sng" dirty="0">
                <a:latin typeface="標楷體" pitchFamily="65" charset="-120"/>
                <a:ea typeface="標楷體" pitchFamily="65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350" u="sng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683" name="矩形 4"/>
            <p:cNvSpPr>
              <a:spLocks noChangeArrowheads="1"/>
            </p:cNvSpPr>
            <p:nvPr/>
          </p:nvSpPr>
          <p:spPr bwMode="auto">
            <a:xfrm>
              <a:off x="2483768" y="1412776"/>
              <a:ext cx="2880320" cy="110799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1800">
                <a:latin typeface="標楷體" pitchFamily="65" charset="-120"/>
                <a:ea typeface="標楷體" pitchFamily="65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4200">
                  <a:latin typeface="標楷體" pitchFamily="65" charset="-120"/>
                  <a:ea typeface="標楷體" pitchFamily="65" charset="-120"/>
                </a:rPr>
                <a:t>出現該次數</a:t>
              </a:r>
              <a:endParaRPr lang="en-US" altLang="zh-TW" sz="4200">
                <a:latin typeface="標楷體" pitchFamily="65" charset="-120"/>
                <a:ea typeface="標楷體" pitchFamily="65" charset="-12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4200" u="sng">
                  <a:latin typeface="標楷體" pitchFamily="65" charset="-120"/>
                  <a:ea typeface="標楷體" pitchFamily="65" charset="-120"/>
                </a:rPr>
                <a:t>之不同</a:t>
              </a:r>
              <a:r>
                <a:rPr lang="en-US" altLang="zh-TW" sz="4200" u="sng">
                  <a:latin typeface="標楷體" pitchFamily="65" charset="-120"/>
                  <a:ea typeface="標楷體" pitchFamily="65" charset="-120"/>
                </a:rPr>
                <a:t>event</a:t>
              </a:r>
              <a:r>
                <a:rPr lang="zh-TW" altLang="en-US" sz="4200" u="sng">
                  <a:latin typeface="標楷體" pitchFamily="65" charset="-120"/>
                  <a:ea typeface="標楷體" pitchFamily="65" charset="-120"/>
                </a:rPr>
                <a:t>數</a:t>
              </a:r>
              <a:endParaRPr lang="en-US" altLang="zh-TW" sz="4200" u="sng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684" name="文字方塊 2"/>
            <p:cNvSpPr txBox="1">
              <a:spLocks noChangeArrowheads="1"/>
            </p:cNvSpPr>
            <p:nvPr/>
          </p:nvSpPr>
          <p:spPr bwMode="auto">
            <a:xfrm>
              <a:off x="6012160" y="1968377"/>
              <a:ext cx="1080120" cy="7386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300" dirty="0">
                  <a:latin typeface="Arial" charset="0"/>
                </a:rPr>
                <a:t>seen events</a:t>
              </a:r>
              <a:endParaRPr lang="zh-TW" altLang="en-US" sz="3300" dirty="0">
                <a:latin typeface="Arial" charset="0"/>
              </a:endParaRPr>
            </a:p>
          </p:txBody>
        </p:sp>
        <p:sp>
          <p:nvSpPr>
            <p:cNvPr id="28685" name="文字方塊 7"/>
            <p:cNvSpPr txBox="1">
              <a:spLocks noChangeArrowheads="1"/>
            </p:cNvSpPr>
            <p:nvPr/>
          </p:nvSpPr>
          <p:spPr bwMode="auto">
            <a:xfrm>
              <a:off x="7308304" y="2233762"/>
              <a:ext cx="1818234" cy="7386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300" dirty="0">
                  <a:solidFill>
                    <a:srgbClr val="FF0000"/>
                  </a:solidFill>
                  <a:latin typeface="Arial" charset="0"/>
                </a:rPr>
                <a:t>unseen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3300" dirty="0">
                  <a:solidFill>
                    <a:srgbClr val="FF0000"/>
                  </a:solidFill>
                  <a:latin typeface="Arial" charset="0"/>
                </a:rPr>
                <a:t>events</a:t>
              </a:r>
              <a:r>
                <a:rPr lang="zh-TW" altLang="en-US" sz="3300" dirty="0">
                  <a:solidFill>
                    <a:srgbClr val="FF0000"/>
                  </a:solidFill>
                  <a:latin typeface="Arial" charset="0"/>
                </a:rPr>
                <a:t>：</a:t>
              </a:r>
              <a:r>
                <a:rPr lang="en-US" altLang="zh-TW" sz="3300" dirty="0">
                  <a:solidFill>
                    <a:srgbClr val="FF0000"/>
                  </a:solidFill>
                  <a:latin typeface="Arial" charset="0"/>
                </a:rPr>
                <a:t>994</a:t>
              </a:r>
              <a:endParaRPr lang="zh-TW" altLang="en-US" sz="33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28675" name="矩形 1"/>
          <p:cNvSpPr>
            <a:spLocks noChangeArrowheads="1"/>
          </p:cNvSpPr>
          <p:nvPr/>
        </p:nvSpPr>
        <p:spPr bwMode="auto">
          <a:xfrm>
            <a:off x="2286000" y="8492333"/>
            <a:ext cx="13716000" cy="15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102520" lvl="1" indent="-428625" eaLnBrk="1" hangingPunct="1">
              <a:lnSpc>
                <a:spcPct val="90000"/>
              </a:lnSpc>
              <a:spcBef>
                <a:spcPct val="0"/>
              </a:spcBef>
              <a:buSzPct val="120000"/>
              <a:buFont typeface="Times New Roman" pitchFamily="18" charset="0"/>
              <a:buChar char="–"/>
              <a:tabLst>
                <a:tab pos="404813" algn="l"/>
              </a:tabLst>
            </a:pPr>
            <a:r>
              <a:rPr lang="en-US" altLang="zh-TW" sz="3300" dirty="0">
                <a:latin typeface="Times New Roman" pitchFamily="18" charset="0"/>
                <a:ea typeface="華康魏碑體" pitchFamily="65" charset="-120"/>
              </a:rPr>
              <a:t>An analogy: during fishing, getting each kind of fish is an event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Pct val="120000"/>
              <a:buFont typeface="Times New Roman" pitchFamily="18" charset="0"/>
              <a:buNone/>
            </a:pPr>
            <a:r>
              <a:rPr lang="en-US" altLang="zh-TW" sz="3000" dirty="0">
                <a:latin typeface="Times New Roman" pitchFamily="18" charset="0"/>
              </a:rPr>
              <a:t>    an example: n(1)=10, n(2)=3, n(3)=2, n(4)= n(5)= n(6)=1,  N=18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SzPct val="120000"/>
              <a:buFont typeface="Times New Roman" pitchFamily="18" charset="0"/>
              <a:buNone/>
            </a:pPr>
            <a:r>
              <a:rPr lang="en-US" altLang="zh-TW" sz="3000" dirty="0">
                <a:latin typeface="Times New Roman" pitchFamily="18" charset="0"/>
              </a:rPr>
              <a:t>    </a:t>
            </a:r>
            <a:r>
              <a:rPr lang="en-US" altLang="zh-TW" sz="3000" dirty="0" err="1">
                <a:latin typeface="Times New Roman" pitchFamily="18" charset="0"/>
              </a:rPr>
              <a:t>prob</a:t>
            </a:r>
            <a:r>
              <a:rPr lang="en-US" altLang="zh-TW" sz="3000" dirty="0">
                <a:latin typeface="Times New Roman" pitchFamily="18" charset="0"/>
              </a:rPr>
              <a:t> (next fish got is of a new kind) = </a:t>
            </a:r>
            <a:r>
              <a:rPr lang="en-US" altLang="zh-TW" sz="3000" dirty="0" err="1">
                <a:latin typeface="Times New Roman" pitchFamily="18" charset="0"/>
              </a:rPr>
              <a:t>prob</a:t>
            </a:r>
            <a:r>
              <a:rPr lang="en-US" altLang="zh-TW" sz="3000" dirty="0">
                <a:latin typeface="Times New Roman" pitchFamily="18" charset="0"/>
              </a:rPr>
              <a:t> (those occurring only once) =</a:t>
            </a:r>
          </a:p>
        </p:txBody>
      </p:sp>
      <p:graphicFrame>
        <p:nvGraphicFramePr>
          <p:cNvPr id="2867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005566"/>
              </p:ext>
            </p:extLst>
          </p:nvPr>
        </p:nvGraphicFramePr>
        <p:xfrm>
          <a:off x="14682788" y="9313866"/>
          <a:ext cx="526257" cy="8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方程式" r:id="rId5" imgW="291960" imgH="457200" progId="Equation.3">
                  <p:embed/>
                </p:oleObj>
              </mc:Choice>
              <mc:Fallback>
                <p:oleObj name="方程式" r:id="rId5" imgW="29196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2788" y="9313866"/>
                        <a:ext cx="526257" cy="812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4975684" y="4063207"/>
            <a:ext cx="757238" cy="488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671565" y="5900378"/>
                <a:ext cx="740690" cy="9721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TW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18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75" y="3933056"/>
                <a:ext cx="493793" cy="6480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816408" y="5684354"/>
                <a:ext cx="1512168" cy="15121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TW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18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TW" sz="3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994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789040"/>
                <a:ext cx="1008112" cy="10081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283460" y="3457762"/>
            <a:ext cx="540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0</a:t>
            </a:r>
            <a:endParaRPr lang="zh-TW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199784" y="3456796"/>
                <a:ext cx="6480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304000"/>
                <a:ext cx="432048" cy="430887"/>
              </a:xfrm>
              <a:prstGeom prst="rect">
                <a:avLst/>
              </a:prstGeom>
              <a:blipFill rotWithShape="1">
                <a:blip r:embed="rId9"/>
                <a:stretch>
                  <a:fillRect r="-2817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283460" y="4173929"/>
            <a:ext cx="540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1</a:t>
            </a:r>
            <a:endParaRPr lang="zh-TW" altLang="en-US" sz="33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83460" y="4713989"/>
            <a:ext cx="540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2</a:t>
            </a:r>
            <a:endParaRPr lang="zh-TW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283460" y="5470073"/>
                <a:ext cx="54006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300" i="1" dirty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646185"/>
                <a:ext cx="360040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199784" y="4129276"/>
                <a:ext cx="6480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752320"/>
                <a:ext cx="432048" cy="430887"/>
              </a:xfrm>
              <a:prstGeom prst="rect">
                <a:avLst/>
              </a:prstGeom>
              <a:blipFill rotWithShape="1">
                <a:blip r:embed="rId11"/>
                <a:stretch>
                  <a:fillRect r="-1408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199784" y="4668269"/>
                <a:ext cx="6480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111649"/>
                <a:ext cx="432048" cy="430887"/>
              </a:xfrm>
              <a:prstGeom prst="rect">
                <a:avLst/>
              </a:prstGeom>
              <a:blipFill rotWithShape="1">
                <a:blip r:embed="rId12"/>
                <a:stretch>
                  <a:fillRect r="-2817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4283460" y="6440440"/>
            <a:ext cx="540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r</a:t>
            </a:r>
            <a:endParaRPr lang="zh-TW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199784" y="6224416"/>
                <a:ext cx="6480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49080"/>
                <a:ext cx="432048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4283460" y="7027961"/>
            <a:ext cx="9721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dirty="0"/>
              <a:t>r+1</a:t>
            </a:r>
            <a:endParaRPr lang="zh-TW" alt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199785" y="6991906"/>
                <a:ext cx="98336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3300" i="1">
                              <a:latin typeface="Cambria Math"/>
                            </a:rPr>
                            <m:t>𝑟</m:t>
                          </m:r>
                          <m:r>
                            <a:rPr lang="en-US" altLang="zh-TW" sz="3300" i="1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4660740"/>
                <a:ext cx="655579" cy="430887"/>
              </a:xfrm>
              <a:prstGeom prst="rect">
                <a:avLst/>
              </a:prstGeom>
              <a:blipFill rotWithShape="1">
                <a:blip r:embed="rId14"/>
                <a:stretch>
                  <a:fillRect r="-8333" b="-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283460" y="7556591"/>
                <a:ext cx="54006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300" i="1" dirty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37197"/>
                <a:ext cx="360040" cy="43088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7199784" y="7554850"/>
                <a:ext cx="54006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300" i="1" dirty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33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036036"/>
                <a:ext cx="360040" cy="43088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圖片 7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139" y="7315577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字方塊 30"/>
          <p:cNvSpPr txBox="1"/>
          <p:nvPr/>
        </p:nvSpPr>
        <p:spPr>
          <a:xfrm>
            <a:off x="15238186" y="65906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endParaRPr kumimoji="1" lang="zh-TW" altLang="en-US" dirty="0"/>
          </a:p>
        </p:txBody>
      </p:sp>
      <p:sp>
        <p:nvSpPr>
          <p:cNvPr id="32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16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950" b="1">
                <a:solidFill>
                  <a:schemeClr val="tx2"/>
                </a:solidFill>
                <a:latin typeface="Times New Roman" pitchFamily="18" charset="0"/>
              </a:rPr>
              <a:t>Smoothing of Language Models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1" y="45381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1" y="46524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2286001" y="46667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2286001" y="44667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2286001" y="463816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2286001" y="41523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8" name="Rectangle 26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709" name="Rectangle 29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29710" name="Group 33"/>
          <p:cNvGrpSpPr>
            <a:grpSpLocks/>
          </p:cNvGrpSpPr>
          <p:nvPr/>
        </p:nvGrpSpPr>
        <p:grpSpPr bwMode="auto">
          <a:xfrm>
            <a:off x="2286000" y="1362871"/>
            <a:ext cx="13716000" cy="7943866"/>
            <a:chOff x="0" y="572"/>
            <a:chExt cx="5760" cy="3336"/>
          </a:xfrm>
        </p:grpSpPr>
        <p:sp>
          <p:nvSpPr>
            <p:cNvPr id="29712" name="Text Box 7"/>
            <p:cNvSpPr txBox="1">
              <a:spLocks noChangeArrowheads="1"/>
            </p:cNvSpPr>
            <p:nvPr/>
          </p:nvSpPr>
          <p:spPr bwMode="auto">
            <a:xfrm>
              <a:off x="0" y="572"/>
              <a:ext cx="5760" cy="2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9875" indent="-269875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35013" indent="-28575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9875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buSzPct val="120000"/>
                <a:buFont typeface="Wingdings" pitchFamily="2" charset="2"/>
                <a:buChar char=""/>
              </a:pPr>
              <a:r>
                <a:rPr lang="en-US" altLang="zh-TW" sz="3600" b="1" dirty="0">
                  <a:latin typeface="Times New Roman" pitchFamily="18" charset="0"/>
                  <a:ea typeface="華康魏碑體" pitchFamily="65" charset="-120"/>
                </a:rPr>
                <a:t>Katz Smoothing</a:t>
              </a:r>
              <a:endParaRPr lang="en-US" altLang="zh-TW" sz="3600" b="1" baseline="30000" dirty="0">
                <a:latin typeface="Times New Roman" pitchFamily="18" charset="0"/>
                <a:ea typeface="華康魏碑體" pitchFamily="65" charset="-120"/>
              </a:endParaRPr>
            </a:p>
            <a:p>
              <a:pPr lvl="1" eaLnBrk="1" hangingPunct="1">
                <a:spcBef>
                  <a:spcPts val="750"/>
                </a:spcBef>
                <a:spcAft>
                  <a:spcPts val="75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3300" dirty="0">
                  <a:latin typeface="Times New Roman" pitchFamily="18" charset="0"/>
                  <a:ea typeface="華康魏碑體" pitchFamily="65" charset="-120"/>
                </a:rPr>
                <a:t>large counts are reliable, so unchanged</a:t>
              </a:r>
            </a:p>
            <a:p>
              <a:pPr lvl="1" eaLnBrk="1" hangingPunct="1">
                <a:spcBef>
                  <a:spcPts val="750"/>
                </a:spcBef>
                <a:spcAft>
                  <a:spcPts val="75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3300" dirty="0">
                  <a:latin typeface="Times New Roman" pitchFamily="18" charset="0"/>
                  <a:ea typeface="華康魏碑體" pitchFamily="65" charset="-120"/>
                </a:rPr>
                <a:t>small counts are discounted, with total reduced counts assigned to unseen events, based on Good-Turing estimates</a:t>
              </a:r>
            </a:p>
            <a:p>
              <a:pPr lvl="1" eaLnBrk="1" hangingPunct="1">
                <a:spcBef>
                  <a:spcPts val="1500"/>
                </a:spcBef>
                <a:spcAft>
                  <a:spcPts val="750"/>
                </a:spcAft>
                <a:buSzPct val="120000"/>
              </a:pPr>
              <a:r>
                <a:rPr lang="en-US" altLang="zh-TW" sz="3300" dirty="0">
                  <a:latin typeface="Times New Roman" pitchFamily="18" charset="0"/>
                  <a:ea typeface="華康魏碑體" pitchFamily="65" charset="-120"/>
                </a:rPr>
                <a:t>					,</a:t>
              </a:r>
            </a:p>
            <a:p>
              <a:pPr lvl="1" eaLnBrk="1" hangingPunct="1">
                <a:spcBef>
                  <a:spcPts val="2250"/>
                </a:spcBef>
                <a:spcAft>
                  <a:spcPts val="75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3300" dirty="0">
                  <a:latin typeface="Times New Roman" pitchFamily="18" charset="0"/>
                  <a:ea typeface="華康魏碑體" pitchFamily="65" charset="-120"/>
                </a:rPr>
                <a:t>distribution of counts among unseen events based on next-lower-order model: back off</a:t>
              </a:r>
            </a:p>
            <a:p>
              <a:pPr lvl="1" eaLnBrk="1" hangingPunct="1">
                <a:spcBef>
                  <a:spcPts val="750"/>
                </a:spcBef>
                <a:spcAft>
                  <a:spcPts val="750"/>
                </a:spcAft>
                <a:buSzPct val="120000"/>
                <a:buFont typeface="Times New Roman" pitchFamily="18" charset="0"/>
                <a:buChar char="–"/>
              </a:pPr>
              <a:r>
                <a:rPr lang="en-US" altLang="zh-TW" sz="3300" dirty="0">
                  <a:latin typeface="Times New Roman" pitchFamily="18" charset="0"/>
                  <a:ea typeface="華康魏碑體" pitchFamily="65" charset="-120"/>
                </a:rPr>
                <a:t>an example for bigram:</a:t>
              </a:r>
            </a:p>
          </p:txBody>
        </p:sp>
        <p:graphicFrame>
          <p:nvGraphicFramePr>
            <p:cNvPr id="2971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864478"/>
                </p:ext>
              </p:extLst>
            </p:nvPr>
          </p:nvGraphicFramePr>
          <p:xfrm>
            <a:off x="751" y="1572"/>
            <a:ext cx="1357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09" name="方程式" r:id="rId4" imgW="1193760" imgH="444240" progId="Equation.3">
                    <p:embed/>
                  </p:oleObj>
                </mc:Choice>
                <mc:Fallback>
                  <p:oleObj name="方程式" r:id="rId4" imgW="1193760" imgH="4442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572"/>
                          <a:ext cx="1357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Text Box 27"/>
            <p:cNvSpPr txBox="1">
              <a:spLocks noChangeArrowheads="1"/>
            </p:cNvSpPr>
            <p:nvPr/>
          </p:nvSpPr>
          <p:spPr bwMode="auto">
            <a:xfrm>
              <a:off x="2589" y="1676"/>
              <a:ext cx="30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3300" dirty="0" err="1">
                  <a:latin typeface="Times New Roman" pitchFamily="18" charset="0"/>
                </a:rPr>
                <a:t>d</a:t>
              </a:r>
              <a:r>
                <a:rPr lang="en-US" altLang="zh-TW" sz="3300" baseline="-25000" dirty="0" err="1">
                  <a:latin typeface="Times New Roman" pitchFamily="18" charset="0"/>
                </a:rPr>
                <a:t>r</a:t>
              </a:r>
              <a:r>
                <a:rPr lang="en-US" altLang="zh-TW" sz="3300" dirty="0">
                  <a:latin typeface="Times New Roman" pitchFamily="18" charset="0"/>
                </a:rPr>
                <a:t>: discount ratio for events with r times</a:t>
              </a:r>
              <a:endParaRPr lang="en-US" altLang="zh-TW" sz="3300" dirty="0"/>
            </a:p>
          </p:txBody>
        </p:sp>
        <p:graphicFrame>
          <p:nvGraphicFramePr>
            <p:cNvPr id="29715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6632622"/>
                </p:ext>
              </p:extLst>
            </p:nvPr>
          </p:nvGraphicFramePr>
          <p:xfrm>
            <a:off x="612" y="3065"/>
            <a:ext cx="84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0" name="方程式" r:id="rId6" imgW="812447" imgH="266584" progId="Equation.3">
                    <p:embed/>
                  </p:oleObj>
                </mc:Choice>
                <mc:Fallback>
                  <p:oleObj name="方程式" r:id="rId6" imgW="812447" imgH="26658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065"/>
                          <a:ext cx="84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AutoShape 30"/>
            <p:cNvSpPr>
              <a:spLocks/>
            </p:cNvSpPr>
            <p:nvPr/>
          </p:nvSpPr>
          <p:spPr bwMode="auto">
            <a:xfrm>
              <a:off x="1474" y="2927"/>
              <a:ext cx="136" cy="650"/>
            </a:xfrm>
            <a:prstGeom prst="leftBrace">
              <a:avLst>
                <a:gd name="adj1" fmla="val 36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9717" name="Text Box 31"/>
            <p:cNvSpPr txBox="1">
              <a:spLocks noChangeArrowheads="1"/>
            </p:cNvSpPr>
            <p:nvPr/>
          </p:nvSpPr>
          <p:spPr bwMode="auto">
            <a:xfrm>
              <a:off x="603" y="3658"/>
              <a:ext cx="3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dirty="0">
                  <a:latin typeface="Times New Roman" pitchFamily="18" charset="0"/>
                </a:rPr>
                <a:t>a (w</a:t>
              </a:r>
              <a:r>
                <a:rPr lang="en-US" altLang="zh-TW" baseline="-25000" dirty="0">
                  <a:latin typeface="Times New Roman" pitchFamily="18" charset="0"/>
                </a:rPr>
                <a:t>i-1</a:t>
              </a:r>
              <a:r>
                <a:rPr lang="en-US" altLang="zh-TW" dirty="0">
                  <a:latin typeface="Times New Roman" pitchFamily="18" charset="0"/>
                </a:rPr>
                <a:t>,w</a:t>
              </a:r>
              <a:r>
                <a:rPr lang="en-US" altLang="zh-TW" baseline="-25000" dirty="0">
                  <a:latin typeface="Times New Roman" pitchFamily="18" charset="0"/>
                </a:rPr>
                <a:t>i</a:t>
              </a:r>
              <a:r>
                <a:rPr lang="en-US" altLang="zh-TW" dirty="0">
                  <a:latin typeface="Times New Roman" pitchFamily="18" charset="0"/>
                </a:rPr>
                <a:t>): such that the total counts equal to those assigned</a:t>
              </a:r>
              <a:endParaRPr lang="en-US" altLang="zh-TW" dirty="0"/>
            </a:p>
          </p:txBody>
        </p:sp>
        <p:sp>
          <p:nvSpPr>
            <p:cNvPr id="29718" name="Text Box 32"/>
            <p:cNvSpPr txBox="1">
              <a:spLocks noChangeArrowheads="1"/>
            </p:cNvSpPr>
            <p:nvPr/>
          </p:nvSpPr>
          <p:spPr bwMode="auto">
            <a:xfrm>
              <a:off x="1614" y="2847"/>
              <a:ext cx="3216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ts val="450"/>
                </a:spcBef>
                <a:spcAft>
                  <a:spcPts val="450"/>
                </a:spcAft>
              </a:pPr>
              <a:r>
                <a:rPr lang="en-US" altLang="zh-TW" sz="3300" dirty="0">
                  <a:latin typeface="Times New Roman" pitchFamily="18" charset="0"/>
                </a:rPr>
                <a:t>N (&lt; w</a:t>
              </a:r>
              <a:r>
                <a:rPr lang="en-US" altLang="zh-TW" sz="3300" baseline="-25000" dirty="0">
                  <a:latin typeface="Times New Roman" pitchFamily="18" charset="0"/>
                </a:rPr>
                <a:t>i-1</a:t>
              </a:r>
              <a:r>
                <a:rPr lang="en-US" altLang="zh-TW" sz="3300" dirty="0">
                  <a:latin typeface="Times New Roman" pitchFamily="18" charset="0"/>
                </a:rPr>
                <a:t>,w</a:t>
              </a:r>
              <a:r>
                <a:rPr lang="en-US" altLang="zh-TW" sz="3300" baseline="-25000" dirty="0">
                  <a:latin typeface="Times New Roman" pitchFamily="18" charset="0"/>
                </a:rPr>
                <a:t>i </a:t>
              </a:r>
              <a:r>
                <a:rPr lang="en-US" altLang="zh-TW" sz="3300" dirty="0">
                  <a:latin typeface="Times New Roman" pitchFamily="18" charset="0"/>
                </a:rPr>
                <a:t>&gt;) / N(</a:t>
              </a:r>
              <a:r>
                <a:rPr lang="en-US" altLang="zh-TW" sz="3300" dirty="0" err="1">
                  <a:latin typeface="Times New Roman" pitchFamily="18" charset="0"/>
                </a:rPr>
                <a:t>w</a:t>
              </a:r>
              <a:r>
                <a:rPr lang="en-US" altLang="zh-TW" sz="3300" baseline="-25000" dirty="0" err="1">
                  <a:latin typeface="Times New Roman" pitchFamily="18" charset="0"/>
                </a:rPr>
                <a:t>i</a:t>
              </a:r>
              <a:r>
                <a:rPr lang="en-US" altLang="zh-TW" sz="3300" dirty="0">
                  <a:latin typeface="Times New Roman" pitchFamily="18" charset="0"/>
                </a:rPr>
                <a:t>)   , r &gt; r</a:t>
              </a:r>
              <a:r>
                <a:rPr lang="en-US" altLang="zh-TW" sz="3300" baseline="-25000" dirty="0">
                  <a:latin typeface="Times New Roman" pitchFamily="18" charset="0"/>
                </a:rPr>
                <a:t>0</a:t>
              </a:r>
              <a:endParaRPr lang="en-US" altLang="zh-TW" sz="3300" dirty="0">
                <a:latin typeface="Times New Roman" pitchFamily="18" charset="0"/>
              </a:endParaRPr>
            </a:p>
            <a:p>
              <a:pPr eaLnBrk="1" hangingPunct="1">
                <a:spcBef>
                  <a:spcPts val="450"/>
                </a:spcBef>
                <a:spcAft>
                  <a:spcPts val="450"/>
                </a:spcAft>
              </a:pPr>
              <a:r>
                <a:rPr lang="en-US" altLang="zh-TW" sz="3300" dirty="0" err="1">
                  <a:latin typeface="Times New Roman" pitchFamily="18" charset="0"/>
                </a:rPr>
                <a:t>d</a:t>
              </a:r>
              <a:r>
                <a:rPr lang="en-US" altLang="zh-TW" sz="3300" baseline="-25000" dirty="0" err="1">
                  <a:latin typeface="Times New Roman" pitchFamily="18" charset="0"/>
                </a:rPr>
                <a:t>r</a:t>
              </a:r>
              <a:r>
                <a:rPr lang="en-US" altLang="zh-TW" sz="3300" dirty="0" err="1"/>
                <a:t>‧</a:t>
              </a:r>
              <a:r>
                <a:rPr lang="en-US" altLang="zh-TW" sz="3300" dirty="0" err="1">
                  <a:latin typeface="新細明體" charset="-120"/>
                </a:rPr>
                <a:t>N</a:t>
              </a:r>
              <a:r>
                <a:rPr lang="en-US" altLang="zh-TW" sz="3300" dirty="0">
                  <a:latin typeface="新細明體" charset="-120"/>
                </a:rPr>
                <a:t> </a:t>
              </a:r>
              <a:r>
                <a:rPr lang="en-US" altLang="zh-TW" sz="3300" dirty="0">
                  <a:latin typeface="Times New Roman" pitchFamily="18" charset="0"/>
                </a:rPr>
                <a:t>(&lt; w</a:t>
              </a:r>
              <a:r>
                <a:rPr lang="en-US" altLang="zh-TW" sz="3300" baseline="-25000" dirty="0">
                  <a:latin typeface="Times New Roman" pitchFamily="18" charset="0"/>
                </a:rPr>
                <a:t>i-1</a:t>
              </a:r>
              <a:r>
                <a:rPr lang="en-US" altLang="zh-TW" sz="3300" dirty="0">
                  <a:latin typeface="Times New Roman" pitchFamily="18" charset="0"/>
                </a:rPr>
                <a:t>,w</a:t>
              </a:r>
              <a:r>
                <a:rPr lang="en-US" altLang="zh-TW" sz="3300" baseline="-25000" dirty="0">
                  <a:latin typeface="Times New Roman" pitchFamily="18" charset="0"/>
                </a:rPr>
                <a:t>i </a:t>
              </a:r>
              <a:r>
                <a:rPr lang="en-US" altLang="zh-TW" sz="3300" dirty="0">
                  <a:latin typeface="Times New Roman" pitchFamily="18" charset="0"/>
                </a:rPr>
                <a:t>&gt;) / N(</a:t>
              </a:r>
              <a:r>
                <a:rPr lang="en-US" altLang="zh-TW" sz="3300" dirty="0" err="1">
                  <a:latin typeface="Times New Roman" pitchFamily="18" charset="0"/>
                </a:rPr>
                <a:t>w</a:t>
              </a:r>
              <a:r>
                <a:rPr lang="en-US" altLang="zh-TW" sz="3300" baseline="-25000" dirty="0" err="1">
                  <a:latin typeface="Times New Roman" pitchFamily="18" charset="0"/>
                </a:rPr>
                <a:t>i</a:t>
              </a:r>
              <a:r>
                <a:rPr lang="en-US" altLang="zh-TW" sz="3300" dirty="0">
                  <a:latin typeface="Times New Roman" pitchFamily="18" charset="0"/>
                </a:rPr>
                <a:t>)  ,  r</a:t>
              </a:r>
              <a:r>
                <a:rPr lang="en-US" altLang="zh-TW" sz="3300" baseline="-25000" dirty="0">
                  <a:latin typeface="Times New Roman" pitchFamily="18" charset="0"/>
                </a:rPr>
                <a:t>0 </a:t>
              </a:r>
              <a:r>
                <a:rPr lang="en-US" altLang="zh-TW" sz="3300" dirty="0">
                  <a:latin typeface="Times New Roman" pitchFamily="18" charset="0"/>
                  <a:sym typeface="Symbol" pitchFamily="18" charset="2"/>
                </a:rPr>
                <a:t></a:t>
              </a:r>
              <a:r>
                <a:rPr lang="en-US" altLang="zh-TW" sz="3300" dirty="0">
                  <a:latin typeface="Times New Roman" pitchFamily="18" charset="0"/>
                </a:rPr>
                <a:t> r &gt; 0</a:t>
              </a:r>
            </a:p>
            <a:p>
              <a:pPr eaLnBrk="1" hangingPunct="1">
                <a:spcBef>
                  <a:spcPts val="450"/>
                </a:spcBef>
                <a:spcAft>
                  <a:spcPts val="450"/>
                </a:spcAft>
              </a:pPr>
              <a:r>
                <a:rPr lang="en-US" altLang="zh-TW" sz="3300" dirty="0">
                  <a:latin typeface="Times New Roman" pitchFamily="18" charset="0"/>
                </a:rPr>
                <a:t>a (w</a:t>
              </a:r>
              <a:r>
                <a:rPr lang="en-US" altLang="zh-TW" sz="3300" baseline="-25000" dirty="0">
                  <a:latin typeface="Times New Roman" pitchFamily="18" charset="0"/>
                </a:rPr>
                <a:t>i-1</a:t>
              </a:r>
              <a:r>
                <a:rPr lang="en-US" altLang="zh-TW" sz="3300" dirty="0">
                  <a:latin typeface="Times New Roman" pitchFamily="18" charset="0"/>
                </a:rPr>
                <a:t>,w</a:t>
              </a:r>
              <a:r>
                <a:rPr lang="en-US" altLang="zh-TW" sz="3300" baseline="-25000" dirty="0">
                  <a:latin typeface="Times New Roman" pitchFamily="18" charset="0"/>
                </a:rPr>
                <a:t>i</a:t>
              </a:r>
              <a:r>
                <a:rPr lang="en-US" altLang="zh-TW" sz="3300" dirty="0">
                  <a:latin typeface="Times New Roman" pitchFamily="18" charset="0"/>
                </a:rPr>
                <a:t>) P(</a:t>
              </a:r>
              <a:r>
                <a:rPr lang="en-US" altLang="zh-TW" sz="3300" dirty="0" err="1">
                  <a:latin typeface="Times New Roman" pitchFamily="18" charset="0"/>
                </a:rPr>
                <a:t>w</a:t>
              </a:r>
              <a:r>
                <a:rPr lang="en-US" altLang="zh-TW" sz="3300" baseline="-25000" dirty="0" err="1">
                  <a:latin typeface="Times New Roman" pitchFamily="18" charset="0"/>
                </a:rPr>
                <a:t>i</a:t>
              </a:r>
              <a:r>
                <a:rPr lang="en-US" altLang="zh-TW" sz="3300" dirty="0">
                  <a:latin typeface="Times New Roman" pitchFamily="18" charset="0"/>
                </a:rPr>
                <a:t>)        , r = 0 </a:t>
              </a:r>
              <a:endParaRPr lang="en-US" altLang="zh-TW" sz="3300" dirty="0"/>
            </a:p>
          </p:txBody>
        </p:sp>
      </p:grpSp>
      <p:sp>
        <p:nvSpPr>
          <p:cNvPr id="29711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17</a:t>
            </a:r>
            <a:endParaRPr lang="en-US" altLang="zh-TW" dirty="0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字方塊 2"/>
          <p:cNvSpPr txBox="1">
            <a:spLocks noChangeArrowheads="1"/>
          </p:cNvSpPr>
          <p:nvPr/>
        </p:nvSpPr>
        <p:spPr bwMode="auto">
          <a:xfrm>
            <a:off x="3945733" y="414432"/>
            <a:ext cx="5378395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500" b="1">
                <a:latin typeface="Arial" charset="0"/>
              </a:rPr>
              <a:t>    </a:t>
            </a:r>
            <a:r>
              <a:rPr lang="en-US" altLang="zh-TW" sz="4500" b="1" u="sng">
                <a:latin typeface="Arial" charset="0"/>
              </a:rPr>
              <a:t>Katz  Smoothing</a:t>
            </a:r>
            <a:endParaRPr lang="zh-TW" altLang="en-US" sz="4500" b="1" u="sng">
              <a:latin typeface="Arial" charset="0"/>
            </a:endParaRPr>
          </a:p>
        </p:txBody>
      </p:sp>
      <p:sp>
        <p:nvSpPr>
          <p:cNvPr id="30725" name="矩形 3"/>
          <p:cNvSpPr>
            <a:spLocks noChangeArrowheads="1"/>
          </p:cNvSpPr>
          <p:nvPr/>
        </p:nvSpPr>
        <p:spPr bwMode="auto">
          <a:xfrm>
            <a:off x="4174332" y="1579899"/>
            <a:ext cx="2701416" cy="94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4200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4200" u="sng" dirty="0">
                <a:latin typeface="標楷體" pitchFamily="65" charset="-120"/>
                <a:ea typeface="標楷體" pitchFamily="65" charset="-120"/>
              </a:rPr>
              <a:t>次數</a:t>
            </a:r>
            <a:endParaRPr lang="en-US" altLang="zh-TW" sz="4200" u="sng" dirty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350" u="sng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26" name="矩形 4"/>
          <p:cNvSpPr>
            <a:spLocks noChangeArrowheads="1"/>
          </p:cNvSpPr>
          <p:nvPr/>
        </p:nvSpPr>
        <p:spPr bwMode="auto">
          <a:xfrm>
            <a:off x="6983760" y="1363875"/>
            <a:ext cx="4320480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4200" u="sng" dirty="0">
                <a:latin typeface="標楷體" pitchFamily="65" charset="-120"/>
                <a:ea typeface="標楷體" pitchFamily="65" charset="-120"/>
              </a:rPr>
              <a:t>不同</a:t>
            </a:r>
            <a:r>
              <a:rPr lang="en-US" altLang="zh-TW" sz="4200" u="sng" dirty="0">
                <a:latin typeface="標楷體" pitchFamily="65" charset="-120"/>
                <a:ea typeface="標楷體" pitchFamily="65" charset="-120"/>
              </a:rPr>
              <a:t>event</a:t>
            </a:r>
            <a:r>
              <a:rPr lang="zh-TW" altLang="en-US" sz="4200" u="sng" dirty="0">
                <a:latin typeface="標楷體" pitchFamily="65" charset="-120"/>
                <a:ea typeface="標楷體" pitchFamily="65" charset="-120"/>
              </a:rPr>
              <a:t>數</a:t>
            </a:r>
            <a:endParaRPr lang="en-US" altLang="zh-TW" sz="4200" u="sng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 bwMode="auto">
          <a:xfrm>
            <a:off x="10872790" y="7937501"/>
            <a:ext cx="3348038" cy="600164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300" dirty="0">
                <a:solidFill>
                  <a:schemeClr val="tx2">
                    <a:lumMod val="60000"/>
                    <a:lumOff val="40000"/>
                  </a:schemeClr>
                </a:solidFill>
                <a:ea typeface="新細明體" pitchFamily="18" charset="-120"/>
              </a:rPr>
              <a:t>unchanged</a:t>
            </a:r>
            <a:endParaRPr lang="zh-TW" altLang="en-US" sz="3300" dirty="0">
              <a:solidFill>
                <a:schemeClr val="tx2">
                  <a:lumMod val="60000"/>
                  <a:lumOff val="40000"/>
                </a:schemeClr>
              </a:solidFill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653216" y="2552008"/>
                <a:ext cx="518457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300" dirty="0"/>
                  <a:t>   0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33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3300" dirty="0"/>
                  <a:t> </a:t>
                </a: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4" y="1700808"/>
                <a:ext cx="3456384" cy="430887"/>
              </a:xfrm>
              <a:prstGeom prst="rect">
                <a:avLst/>
              </a:prstGeom>
              <a:blipFill rotWithShape="1">
                <a:blip r:embed="rId3"/>
                <a:stretch>
                  <a:fillRect t="-7042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>
                <a:spLocks/>
              </p:cNvSpPr>
              <p:nvPr/>
            </p:nvSpPr>
            <p:spPr>
              <a:xfrm>
                <a:off x="4653216" y="3211027"/>
                <a:ext cx="5022000" cy="397083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3300" dirty="0"/>
                  <a:t>   1 </a:t>
                </a:r>
                <a14:m>
                  <m:oMath xmlns:m="http://schemas.openxmlformats.org/officeDocument/2006/math">
                    <m:r>
                      <a:rPr lang="en-US" altLang="zh-TW" sz="3300" i="1" dirty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33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33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33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3300" dirty="0"/>
                  <a:t> </a:t>
                </a:r>
                <a:endParaRPr lang="en-US" altLang="zh-TW" sz="33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300" dirty="0"/>
                  <a:t>   2 </a:t>
                </a:r>
                <a14:m>
                  <m:oMath xmlns:m="http://schemas.openxmlformats.org/officeDocument/2006/math">
                    <m:r>
                      <a:rPr lang="en-US" altLang="zh-TW" sz="3300" i="1" dirty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33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33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33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3300" dirty="0"/>
                  <a:t> </a:t>
                </a:r>
                <a:endParaRPr lang="en-US" altLang="zh-TW" sz="33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300" dirty="0"/>
                  <a:t>   3 </a:t>
                </a:r>
                <a14:m>
                  <m:oMath xmlns:m="http://schemas.openxmlformats.org/officeDocument/2006/math">
                    <m:r>
                      <a:rPr lang="en-US" altLang="zh-TW" sz="3300" i="1" dirty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TW" sz="33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33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33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33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30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sz="33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zh-TW" altLang="en-US" sz="33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33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zh-TW" sz="33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3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33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33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300" i="1" dirty="0">
                        <a:solidFill>
                          <a:srgbClr val="FF0000"/>
                        </a:solidFill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TW" sz="33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33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TW" sz="33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33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sz="33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4" y="2140154"/>
                <a:ext cx="3348000" cy="2592000"/>
              </a:xfrm>
              <a:prstGeom prst="rect">
                <a:avLst/>
              </a:prstGeom>
              <a:blipFill rotWithShape="1">
                <a:blip r:embed="rId4"/>
                <a:stretch>
                  <a:fillRect b="-186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>
            <a:endCxn id="4" idx="3"/>
          </p:cNvCxnSpPr>
          <p:nvPr/>
        </p:nvCxnSpPr>
        <p:spPr>
          <a:xfrm flipV="1">
            <a:off x="8927976" y="2852090"/>
            <a:ext cx="909816" cy="23083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9592620" y="2859932"/>
            <a:ext cx="0" cy="351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174332" y="7340347"/>
            <a:ext cx="6157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>
                <a:spLocks/>
              </p:cNvSpPr>
              <p:nvPr/>
            </p:nvSpPr>
            <p:spPr>
              <a:xfrm>
                <a:off x="4662060" y="7517027"/>
                <a:ext cx="5022000" cy="223990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3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33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3300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TW" sz="3300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33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33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3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33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zh-TW" altLang="en-US" sz="33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33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zh-TW" sz="33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33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TW" sz="33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3300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300" i="1">
                            <a:latin typeface="Cambria Math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zh-TW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3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33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sz="33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040" y="5010821"/>
                <a:ext cx="3348000" cy="15251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下箭號 17"/>
          <p:cNvSpPr/>
          <p:nvPr/>
        </p:nvSpPr>
        <p:spPr>
          <a:xfrm>
            <a:off x="10332132" y="7517028"/>
            <a:ext cx="540060" cy="74313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602162" y="3035432"/>
                <a:ext cx="4590510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3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3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3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33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33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zh-TW" altLang="en-US" sz="33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023092"/>
                <a:ext cx="3060340" cy="10270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1520264" y="4796327"/>
                <a:ext cx="2052228" cy="1057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altLang="zh-TW" sz="330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33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33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sz="330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33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TW" altLang="en-US" sz="33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197021"/>
                <a:ext cx="1368152" cy="7360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950" b="1">
                <a:solidFill>
                  <a:schemeClr val="tx2"/>
                </a:solidFill>
                <a:latin typeface="Times New Roman" pitchFamily="18" charset="0"/>
              </a:rPr>
              <a:t>Class-based Language Modeling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1" y="45381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286001" y="46524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381250" y="1362869"/>
            <a:ext cx="13458825" cy="869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2050" indent="-24765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  <a:tab pos="3314700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TW" sz="3300" b="1">
                <a:latin typeface="Times New Roman" pitchFamily="18" charset="0"/>
                <a:ea typeface="華康魏碑體" pitchFamily="65" charset="-120"/>
              </a:rPr>
              <a:t>Clustering Words with Similar Semantic/Grammatic Behavior into Classes</a:t>
            </a: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e.g.</a:t>
            </a: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33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33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33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33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70000"/>
              </a:lnSpc>
              <a:buSzPct val="120000"/>
              <a:buFont typeface="Times New Roman" pitchFamily="18" charset="0"/>
              <a:buNone/>
            </a:pPr>
            <a:endParaRPr lang="en-US" altLang="zh-TW" sz="33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3000">
                <a:latin typeface="Times New Roman" pitchFamily="18" charset="0"/>
              </a:rPr>
              <a:t>P(w</a:t>
            </a:r>
            <a:r>
              <a:rPr lang="en-US" altLang="zh-TW" sz="3000" baseline="-25000">
                <a:latin typeface="Times New Roman" pitchFamily="18" charset="0"/>
              </a:rPr>
              <a:t>i</a:t>
            </a:r>
            <a:r>
              <a:rPr lang="en-US" altLang="zh-TW" sz="3000">
                <a:latin typeface="Times New Roman" pitchFamily="18" charset="0"/>
              </a:rPr>
              <a:t>|w</a:t>
            </a:r>
            <a:r>
              <a:rPr lang="en-US" altLang="zh-TW" sz="3000" baseline="-25000">
                <a:latin typeface="Times New Roman" pitchFamily="18" charset="0"/>
              </a:rPr>
              <a:t>i-2</a:t>
            </a:r>
            <a:r>
              <a:rPr lang="en-US" altLang="zh-TW" sz="3000">
                <a:latin typeface="Times New Roman" pitchFamily="18" charset="0"/>
              </a:rPr>
              <a:t>, w</a:t>
            </a:r>
            <a:r>
              <a:rPr lang="en-US" altLang="zh-TW" sz="3000" baseline="-25000">
                <a:latin typeface="Times New Roman" pitchFamily="18" charset="0"/>
              </a:rPr>
              <a:t>i-1</a:t>
            </a:r>
            <a:r>
              <a:rPr lang="en-US" altLang="zh-TW" sz="3000">
                <a:latin typeface="Times New Roman" pitchFamily="18" charset="0"/>
              </a:rPr>
              <a:t>)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TW" sz="3000">
                <a:latin typeface="Times New Roman" pitchFamily="18" charset="0"/>
              </a:rPr>
              <a:t> P(w</a:t>
            </a:r>
            <a:r>
              <a:rPr lang="en-US" altLang="zh-TW" sz="3000" baseline="-25000">
                <a:latin typeface="Times New Roman" pitchFamily="18" charset="0"/>
              </a:rPr>
              <a:t>i</a:t>
            </a:r>
            <a:r>
              <a:rPr lang="en-US" altLang="zh-TW" sz="3000">
                <a:latin typeface="Times New Roman" pitchFamily="18" charset="0"/>
              </a:rPr>
              <a:t>|c(w</a:t>
            </a:r>
            <a:r>
              <a:rPr lang="en-US" altLang="zh-TW" sz="3000" baseline="-25000">
                <a:latin typeface="Times New Roman" pitchFamily="18" charset="0"/>
              </a:rPr>
              <a:t>i</a:t>
            </a:r>
            <a:r>
              <a:rPr lang="en-US" altLang="zh-TW" sz="3000">
                <a:latin typeface="Times New Roman" pitchFamily="18" charset="0"/>
              </a:rPr>
              <a:t>))P(c(w</a:t>
            </a:r>
            <a:r>
              <a:rPr lang="en-US" altLang="zh-TW" sz="3000" baseline="-25000">
                <a:latin typeface="Times New Roman" pitchFamily="18" charset="0"/>
              </a:rPr>
              <a:t>i</a:t>
            </a:r>
            <a:r>
              <a:rPr lang="en-US" altLang="zh-TW" sz="3000">
                <a:latin typeface="Times New Roman" pitchFamily="18" charset="0"/>
              </a:rPr>
              <a:t>)|c(w</a:t>
            </a:r>
            <a:r>
              <a:rPr lang="en-US" altLang="zh-TW" sz="3000" baseline="-25000">
                <a:latin typeface="Times New Roman" pitchFamily="18" charset="0"/>
              </a:rPr>
              <a:t>i-2</a:t>
            </a:r>
            <a:r>
              <a:rPr lang="en-US" altLang="zh-TW" sz="3000">
                <a:latin typeface="Times New Roman" pitchFamily="18" charset="0"/>
              </a:rPr>
              <a:t>), c(w</a:t>
            </a:r>
            <a:r>
              <a:rPr lang="en-US" altLang="zh-TW" sz="3000" baseline="-25000">
                <a:latin typeface="Times New Roman" pitchFamily="18" charset="0"/>
              </a:rPr>
              <a:t>i-1</a:t>
            </a:r>
            <a:r>
              <a:rPr lang="en-US" altLang="zh-TW" sz="3000">
                <a:latin typeface="Times New Roman" pitchFamily="18" charset="0"/>
              </a:rPr>
              <a:t>) )</a:t>
            </a:r>
            <a:endParaRPr lang="en-US" altLang="zh-TW" sz="3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None/>
            </a:pPr>
            <a:r>
              <a:rPr lang="en-US" altLang="zh-TW" sz="3000">
                <a:latin typeface="Times New Roman" pitchFamily="18" charset="0"/>
              </a:rPr>
              <a:t> 	                             c(w</a:t>
            </a:r>
            <a:r>
              <a:rPr lang="en-US" altLang="zh-TW" sz="3000" baseline="-25000">
                <a:latin typeface="Times New Roman" pitchFamily="18" charset="0"/>
              </a:rPr>
              <a:t>j</a:t>
            </a:r>
            <a:r>
              <a:rPr lang="en-US" altLang="zh-TW" sz="3000">
                <a:latin typeface="Times New Roman" pitchFamily="18" charset="0"/>
              </a:rPr>
              <a:t>): the class including w</a:t>
            </a:r>
            <a:r>
              <a:rPr lang="en-US" altLang="zh-TW" sz="3000" baseline="-25000">
                <a:latin typeface="Times New Roman" pitchFamily="18" charset="0"/>
              </a:rPr>
              <a:t>j</a:t>
            </a:r>
            <a:endParaRPr lang="en-US" altLang="zh-TW" sz="300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3000">
                <a:latin typeface="Times New Roman" pitchFamily="18" charset="0"/>
              </a:rPr>
              <a:t>Smoothing effect: back-off to classes when too few counts, classes complementing the lower order models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SzPct val="120000"/>
              <a:buFont typeface="Times New Roman" pitchFamily="18" charset="0"/>
              <a:buChar char="–"/>
            </a:pPr>
            <a:r>
              <a:rPr lang="en-US" altLang="zh-TW" sz="3000">
                <a:latin typeface="Times New Roman" pitchFamily="18" charset="0"/>
              </a:rPr>
              <a:t>parameter size reduced</a:t>
            </a:r>
            <a:endParaRPr lang="en-US" altLang="zh-TW" sz="300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SzPct val="120000"/>
              <a:buFont typeface="Wingdings" pitchFamily="2" charset="2"/>
              <a:buChar char=""/>
            </a:pPr>
            <a:r>
              <a:rPr lang="en-US" altLang="zh-TW" sz="3300" b="1">
                <a:latin typeface="Times New Roman" pitchFamily="18" charset="0"/>
                <a:ea typeface="華康魏碑體" pitchFamily="65" charset="-120"/>
              </a:rPr>
              <a:t>Limited Domain Applications: Rule-based Clustering by Human Knowledge</a:t>
            </a:r>
            <a:endParaRPr lang="en-US" altLang="zh-TW" sz="3300" b="1" baseline="30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e.g. Tell me all flights of                    from                   to                   on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endParaRPr lang="en-US" altLang="zh-TW" sz="3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endParaRPr lang="en-US" altLang="zh-TW" sz="3000">
              <a:latin typeface="Times New Roman" pitchFamily="18" charset="0"/>
              <a:ea typeface="華康魏碑體" pitchFamily="65" charset="-120"/>
            </a:endParaRPr>
          </a:p>
          <a:p>
            <a:pPr lvl="2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new items can be easily added without training data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Wingdings" pitchFamily="2" charset="2"/>
              <a:buChar char=""/>
            </a:pPr>
            <a:r>
              <a:rPr lang="en-US" altLang="zh-TW" sz="3300" b="1">
                <a:latin typeface="Times New Roman" pitchFamily="18" charset="0"/>
                <a:ea typeface="華康魏碑體" pitchFamily="65" charset="-120"/>
              </a:rPr>
              <a:t>General Domain Applications: Data-driven Clustering (probably aided by rule-based knowledge)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2286001" y="44667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2286001" y="41523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6" name="Rectangle 18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31757" name="Group 25"/>
          <p:cNvGrpSpPr>
            <a:grpSpLocks/>
          </p:cNvGrpSpPr>
          <p:nvPr/>
        </p:nvGrpSpPr>
        <p:grpSpPr bwMode="auto">
          <a:xfrm>
            <a:off x="3955257" y="2305844"/>
            <a:ext cx="962025" cy="592932"/>
            <a:chOff x="340" y="1071"/>
            <a:chExt cx="544" cy="409"/>
          </a:xfrm>
        </p:grpSpPr>
        <p:sp>
          <p:nvSpPr>
            <p:cNvPr id="31865" name="AutoShape 23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6" name="AutoShape 24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58" name="Text Box 26"/>
          <p:cNvSpPr txBox="1">
            <a:spLocks noChangeArrowheads="1"/>
          </p:cNvSpPr>
          <p:nvPr/>
        </p:nvSpPr>
        <p:spPr bwMode="auto">
          <a:xfrm>
            <a:off x="3971927" y="2227264"/>
            <a:ext cx="95964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John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Marry</a:t>
            </a:r>
          </a:p>
          <a:p>
            <a:pPr eaLnBrk="1" hangingPunct="1"/>
            <a:endParaRPr lang="en-US" altLang="zh-TW" sz="2100"/>
          </a:p>
        </p:txBody>
      </p:sp>
      <p:sp>
        <p:nvSpPr>
          <p:cNvPr id="31759" name="Line 28"/>
          <p:cNvSpPr>
            <a:spLocks noChangeShapeType="1"/>
          </p:cNvSpPr>
          <p:nvPr/>
        </p:nvSpPr>
        <p:spPr bwMode="auto">
          <a:xfrm>
            <a:off x="4462463" y="2796384"/>
            <a:ext cx="2382" cy="176213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0" name="Group 31"/>
          <p:cNvGrpSpPr>
            <a:grpSpLocks/>
          </p:cNvGrpSpPr>
          <p:nvPr/>
        </p:nvGrpSpPr>
        <p:grpSpPr bwMode="auto">
          <a:xfrm>
            <a:off x="3957638" y="3036889"/>
            <a:ext cx="973932" cy="550068"/>
            <a:chOff x="340" y="1071"/>
            <a:chExt cx="544" cy="409"/>
          </a:xfrm>
        </p:grpSpPr>
        <p:sp>
          <p:nvSpPr>
            <p:cNvPr id="31863" name="AutoShape 32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4" name="AutoShape 33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61" name="Text Box 34"/>
          <p:cNvSpPr txBox="1">
            <a:spLocks noChangeArrowheads="1"/>
          </p:cNvSpPr>
          <p:nvPr/>
        </p:nvSpPr>
        <p:spPr bwMode="auto">
          <a:xfrm>
            <a:off x="3974307" y="2960691"/>
            <a:ext cx="9715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TW" sz="1950">
                <a:latin typeface="Times New Roman" pitchFamily="18" charset="0"/>
              </a:rPr>
              <a:t>He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zh-TW" sz="1950">
                <a:latin typeface="Times New Roman" pitchFamily="18" charset="0"/>
              </a:rPr>
              <a:t>She</a:t>
            </a:r>
          </a:p>
        </p:txBody>
      </p:sp>
      <p:sp>
        <p:nvSpPr>
          <p:cNvPr id="31762" name="Line 35"/>
          <p:cNvSpPr>
            <a:spLocks noChangeShapeType="1"/>
          </p:cNvSpPr>
          <p:nvPr/>
        </p:nvSpPr>
        <p:spPr bwMode="auto">
          <a:xfrm>
            <a:off x="4500563" y="3470278"/>
            <a:ext cx="2382" cy="164306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3" name="Group 37"/>
          <p:cNvGrpSpPr>
            <a:grpSpLocks/>
          </p:cNvGrpSpPr>
          <p:nvPr/>
        </p:nvGrpSpPr>
        <p:grpSpPr bwMode="auto">
          <a:xfrm>
            <a:off x="4283872" y="3727451"/>
            <a:ext cx="973931" cy="540543"/>
            <a:chOff x="340" y="1071"/>
            <a:chExt cx="544" cy="409"/>
          </a:xfrm>
        </p:grpSpPr>
        <p:sp>
          <p:nvSpPr>
            <p:cNvPr id="31861" name="AutoShape 38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2" name="AutoShape 39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64" name="Text Box 40"/>
          <p:cNvSpPr txBox="1">
            <a:spLocks noChangeArrowheads="1"/>
          </p:cNvSpPr>
          <p:nvPr/>
        </p:nvSpPr>
        <p:spPr bwMode="auto">
          <a:xfrm>
            <a:off x="4300538" y="3679826"/>
            <a:ext cx="971550" cy="40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TW" sz="1950">
                <a:latin typeface="Times New Roman" pitchFamily="18" charset="0"/>
              </a:rPr>
              <a:t>father</a:t>
            </a:r>
          </a:p>
          <a:p>
            <a:pPr algn="ctr" eaLnBrk="1" hangingPunct="1">
              <a:lnSpc>
                <a:spcPct val="70000"/>
              </a:lnSpc>
            </a:pPr>
            <a:r>
              <a:rPr lang="en-US" altLang="zh-TW" sz="1950">
                <a:latin typeface="Times New Roman" pitchFamily="18" charset="0"/>
              </a:rPr>
              <a:t>sister</a:t>
            </a:r>
          </a:p>
        </p:txBody>
      </p:sp>
      <p:sp>
        <p:nvSpPr>
          <p:cNvPr id="31765" name="Line 41"/>
          <p:cNvSpPr>
            <a:spLocks noChangeShapeType="1"/>
          </p:cNvSpPr>
          <p:nvPr/>
        </p:nvSpPr>
        <p:spPr bwMode="auto">
          <a:xfrm>
            <a:off x="4769647" y="4179889"/>
            <a:ext cx="2381" cy="16192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6" name="Group 44"/>
          <p:cNvGrpSpPr>
            <a:grpSpLocks/>
          </p:cNvGrpSpPr>
          <p:nvPr/>
        </p:nvGrpSpPr>
        <p:grpSpPr bwMode="auto">
          <a:xfrm>
            <a:off x="6550822" y="2191546"/>
            <a:ext cx="1090613" cy="690563"/>
            <a:chOff x="340" y="1071"/>
            <a:chExt cx="544" cy="409"/>
          </a:xfrm>
        </p:grpSpPr>
        <p:sp>
          <p:nvSpPr>
            <p:cNvPr id="31859" name="AutoShape 45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60" name="AutoShape 46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67" name="Text Box 47"/>
          <p:cNvSpPr txBox="1">
            <a:spLocks noChangeArrowheads="1"/>
          </p:cNvSpPr>
          <p:nvPr/>
        </p:nvSpPr>
        <p:spPr bwMode="auto">
          <a:xfrm>
            <a:off x="6569872" y="2098678"/>
            <a:ext cx="108823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saw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found</a:t>
            </a:r>
          </a:p>
          <a:p>
            <a:pPr eaLnBrk="1" hangingPunct="1"/>
            <a:endParaRPr lang="en-US" altLang="zh-TW" sz="2100"/>
          </a:p>
        </p:txBody>
      </p:sp>
      <p:sp>
        <p:nvSpPr>
          <p:cNvPr id="31768" name="Line 48"/>
          <p:cNvSpPr>
            <a:spLocks noChangeShapeType="1"/>
          </p:cNvSpPr>
          <p:nvPr/>
        </p:nvSpPr>
        <p:spPr bwMode="auto">
          <a:xfrm>
            <a:off x="7158040" y="2663034"/>
            <a:ext cx="4763" cy="20717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69" name="Group 50"/>
          <p:cNvGrpSpPr>
            <a:grpSpLocks/>
          </p:cNvGrpSpPr>
          <p:nvPr/>
        </p:nvGrpSpPr>
        <p:grpSpPr bwMode="auto">
          <a:xfrm>
            <a:off x="6550822" y="3153569"/>
            <a:ext cx="992981" cy="602457"/>
            <a:chOff x="340" y="1071"/>
            <a:chExt cx="544" cy="409"/>
          </a:xfrm>
        </p:grpSpPr>
        <p:sp>
          <p:nvSpPr>
            <p:cNvPr id="31857" name="AutoShape 51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8" name="AutoShape 52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0" name="Text Box 53"/>
          <p:cNvSpPr txBox="1">
            <a:spLocks noChangeArrowheads="1"/>
          </p:cNvSpPr>
          <p:nvPr/>
        </p:nvSpPr>
        <p:spPr bwMode="auto">
          <a:xfrm>
            <a:off x="6567488" y="3077371"/>
            <a:ext cx="990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drove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rode</a:t>
            </a:r>
          </a:p>
          <a:p>
            <a:pPr eaLnBrk="1" hangingPunct="1"/>
            <a:endParaRPr lang="en-US" altLang="zh-TW" sz="2100"/>
          </a:p>
        </p:txBody>
      </p:sp>
      <p:sp>
        <p:nvSpPr>
          <p:cNvPr id="31771" name="Line 54"/>
          <p:cNvSpPr>
            <a:spLocks noChangeShapeType="1"/>
          </p:cNvSpPr>
          <p:nvPr/>
        </p:nvSpPr>
        <p:spPr bwMode="auto">
          <a:xfrm>
            <a:off x="7062788" y="3577432"/>
            <a:ext cx="2382" cy="18097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72" name="Group 56"/>
          <p:cNvGrpSpPr>
            <a:grpSpLocks/>
          </p:cNvGrpSpPr>
          <p:nvPr/>
        </p:nvGrpSpPr>
        <p:grpSpPr bwMode="auto">
          <a:xfrm>
            <a:off x="8386765" y="2420146"/>
            <a:ext cx="540545" cy="226220"/>
            <a:chOff x="340" y="1071"/>
            <a:chExt cx="544" cy="409"/>
          </a:xfrm>
        </p:grpSpPr>
        <p:sp>
          <p:nvSpPr>
            <p:cNvPr id="31855" name="AutoShape 57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6" name="AutoShape 58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3" name="Text Box 59"/>
          <p:cNvSpPr txBox="1">
            <a:spLocks noChangeArrowheads="1"/>
          </p:cNvSpPr>
          <p:nvPr/>
        </p:nvSpPr>
        <p:spPr bwMode="auto">
          <a:xfrm>
            <a:off x="8398672" y="2322516"/>
            <a:ext cx="528638" cy="23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a</a:t>
            </a:r>
          </a:p>
          <a:p>
            <a:pPr eaLnBrk="1" hangingPunct="1"/>
            <a:endParaRPr lang="en-US" altLang="zh-TW" sz="2100"/>
          </a:p>
        </p:txBody>
      </p:sp>
      <p:grpSp>
        <p:nvGrpSpPr>
          <p:cNvPr id="31774" name="Group 63"/>
          <p:cNvGrpSpPr>
            <a:grpSpLocks/>
          </p:cNvGrpSpPr>
          <p:nvPr/>
        </p:nvGrpSpPr>
        <p:grpSpPr bwMode="auto">
          <a:xfrm>
            <a:off x="9467852" y="2115344"/>
            <a:ext cx="1062038" cy="752475"/>
            <a:chOff x="340" y="1071"/>
            <a:chExt cx="544" cy="409"/>
          </a:xfrm>
        </p:grpSpPr>
        <p:sp>
          <p:nvSpPr>
            <p:cNvPr id="31853" name="AutoShape 64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4" name="AutoShape 65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5" name="Text Box 66"/>
          <p:cNvSpPr txBox="1">
            <a:spLocks noChangeArrowheads="1"/>
          </p:cNvSpPr>
          <p:nvPr/>
        </p:nvSpPr>
        <p:spPr bwMode="auto">
          <a:xfrm>
            <a:off x="9486900" y="2051053"/>
            <a:ext cx="1059657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dog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cat</a:t>
            </a:r>
          </a:p>
          <a:p>
            <a:pPr eaLnBrk="1" hangingPunct="1"/>
            <a:endParaRPr lang="en-US" altLang="zh-TW" sz="2100"/>
          </a:p>
        </p:txBody>
      </p:sp>
      <p:sp>
        <p:nvSpPr>
          <p:cNvPr id="31776" name="Line 67"/>
          <p:cNvSpPr>
            <a:spLocks noChangeShapeType="1"/>
          </p:cNvSpPr>
          <p:nvPr/>
        </p:nvSpPr>
        <p:spPr bwMode="auto">
          <a:xfrm>
            <a:off x="10060784" y="2629696"/>
            <a:ext cx="2381" cy="22622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77" name="Group 69"/>
          <p:cNvGrpSpPr>
            <a:grpSpLocks/>
          </p:cNvGrpSpPr>
          <p:nvPr/>
        </p:nvGrpSpPr>
        <p:grpSpPr bwMode="auto">
          <a:xfrm>
            <a:off x="9467852" y="3194051"/>
            <a:ext cx="1007270" cy="702468"/>
            <a:chOff x="340" y="1071"/>
            <a:chExt cx="544" cy="409"/>
          </a:xfrm>
        </p:grpSpPr>
        <p:sp>
          <p:nvSpPr>
            <p:cNvPr id="31851" name="AutoShape 70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2" name="AutoShape 71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78" name="Text Box 72"/>
          <p:cNvSpPr txBox="1">
            <a:spLocks noChangeArrowheads="1"/>
          </p:cNvSpPr>
          <p:nvPr/>
        </p:nvSpPr>
        <p:spPr bwMode="auto">
          <a:xfrm>
            <a:off x="9484522" y="3101184"/>
            <a:ext cx="100488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car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bus</a:t>
            </a:r>
          </a:p>
          <a:p>
            <a:pPr eaLnBrk="1" hangingPunct="1"/>
            <a:endParaRPr lang="en-US" altLang="zh-TW" sz="2100"/>
          </a:p>
        </p:txBody>
      </p:sp>
      <p:sp>
        <p:nvSpPr>
          <p:cNvPr id="31779" name="Line 73"/>
          <p:cNvSpPr>
            <a:spLocks noChangeShapeType="1"/>
          </p:cNvSpPr>
          <p:nvPr/>
        </p:nvSpPr>
        <p:spPr bwMode="auto">
          <a:xfrm>
            <a:off x="10029825" y="3675064"/>
            <a:ext cx="2382" cy="209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80" name="Group 75"/>
          <p:cNvGrpSpPr>
            <a:grpSpLocks/>
          </p:cNvGrpSpPr>
          <p:nvPr/>
        </p:nvGrpSpPr>
        <p:grpSpPr bwMode="auto">
          <a:xfrm>
            <a:off x="10977563" y="2348707"/>
            <a:ext cx="650082" cy="288132"/>
            <a:chOff x="340" y="1071"/>
            <a:chExt cx="544" cy="409"/>
          </a:xfrm>
        </p:grpSpPr>
        <p:sp>
          <p:nvSpPr>
            <p:cNvPr id="31849" name="AutoShape 76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50" name="AutoShape 77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1" name="Text Box 78"/>
          <p:cNvSpPr txBox="1">
            <a:spLocks noChangeArrowheads="1"/>
          </p:cNvSpPr>
          <p:nvPr/>
        </p:nvSpPr>
        <p:spPr bwMode="auto">
          <a:xfrm>
            <a:off x="10991852" y="2310607"/>
            <a:ext cx="635795" cy="29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on</a:t>
            </a:r>
          </a:p>
          <a:p>
            <a:pPr eaLnBrk="1" hangingPunct="1"/>
            <a:endParaRPr lang="en-US" altLang="zh-TW" sz="2100"/>
          </a:p>
        </p:txBody>
      </p:sp>
      <p:grpSp>
        <p:nvGrpSpPr>
          <p:cNvPr id="31782" name="Group 80"/>
          <p:cNvGrpSpPr>
            <a:grpSpLocks/>
          </p:cNvGrpSpPr>
          <p:nvPr/>
        </p:nvGrpSpPr>
        <p:grpSpPr bwMode="auto">
          <a:xfrm>
            <a:off x="10979947" y="3386934"/>
            <a:ext cx="650081" cy="290513"/>
            <a:chOff x="340" y="1071"/>
            <a:chExt cx="544" cy="409"/>
          </a:xfrm>
        </p:grpSpPr>
        <p:sp>
          <p:nvSpPr>
            <p:cNvPr id="31847" name="AutoShape 81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48" name="AutoShape 82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3" name="Text Box 83"/>
          <p:cNvSpPr txBox="1">
            <a:spLocks noChangeArrowheads="1"/>
          </p:cNvSpPr>
          <p:nvPr/>
        </p:nvSpPr>
        <p:spPr bwMode="auto">
          <a:xfrm>
            <a:off x="10994232" y="3334546"/>
            <a:ext cx="63579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in</a:t>
            </a:r>
          </a:p>
          <a:p>
            <a:pPr eaLnBrk="1" hangingPunct="1"/>
            <a:endParaRPr lang="en-US" altLang="zh-TW" sz="2100"/>
          </a:p>
        </p:txBody>
      </p:sp>
      <p:grpSp>
        <p:nvGrpSpPr>
          <p:cNvPr id="31784" name="Group 84"/>
          <p:cNvGrpSpPr>
            <a:grpSpLocks/>
          </p:cNvGrpSpPr>
          <p:nvPr/>
        </p:nvGrpSpPr>
        <p:grpSpPr bwMode="auto">
          <a:xfrm>
            <a:off x="12380122" y="2339182"/>
            <a:ext cx="650081" cy="297657"/>
            <a:chOff x="2245" y="1071"/>
            <a:chExt cx="317" cy="136"/>
          </a:xfrm>
        </p:grpSpPr>
        <p:grpSp>
          <p:nvGrpSpPr>
            <p:cNvPr id="31843" name="Group 85"/>
            <p:cNvGrpSpPr>
              <a:grpSpLocks/>
            </p:cNvGrpSpPr>
            <p:nvPr/>
          </p:nvGrpSpPr>
          <p:grpSpPr bwMode="auto">
            <a:xfrm>
              <a:off x="2245" y="1075"/>
              <a:ext cx="317" cy="132"/>
              <a:chOff x="340" y="1071"/>
              <a:chExt cx="544" cy="409"/>
            </a:xfrm>
          </p:grpSpPr>
          <p:sp>
            <p:nvSpPr>
              <p:cNvPr id="31845" name="AutoShape 86"/>
              <p:cNvSpPr>
                <a:spLocks/>
              </p:cNvSpPr>
              <p:nvPr/>
            </p:nvSpPr>
            <p:spPr bwMode="auto">
              <a:xfrm>
                <a:off x="340" y="1071"/>
                <a:ext cx="91" cy="409"/>
              </a:xfrm>
              <a:prstGeom prst="lef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846" name="AutoShape 87"/>
              <p:cNvSpPr>
                <a:spLocks/>
              </p:cNvSpPr>
              <p:nvPr/>
            </p:nvSpPr>
            <p:spPr bwMode="auto">
              <a:xfrm>
                <a:off x="793" y="1071"/>
                <a:ext cx="91" cy="409"/>
              </a:xfrm>
              <a:prstGeom prst="righ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1844" name="Text Box 88"/>
            <p:cNvSpPr txBox="1">
              <a:spLocks noChangeArrowheads="1"/>
            </p:cNvSpPr>
            <p:nvPr/>
          </p:nvSpPr>
          <p:spPr bwMode="auto">
            <a:xfrm>
              <a:off x="2252" y="1071"/>
              <a:ext cx="3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950">
                  <a:latin typeface="Times New Roman" pitchFamily="18" charset="0"/>
                </a:rPr>
                <a:t>the</a:t>
              </a:r>
            </a:p>
            <a:p>
              <a:pPr eaLnBrk="1" hangingPunct="1"/>
              <a:endParaRPr lang="en-US" altLang="zh-TW" sz="2100"/>
            </a:p>
          </p:txBody>
        </p:sp>
      </p:grpSp>
      <p:grpSp>
        <p:nvGrpSpPr>
          <p:cNvPr id="31785" name="Group 90"/>
          <p:cNvGrpSpPr>
            <a:grpSpLocks/>
          </p:cNvGrpSpPr>
          <p:nvPr/>
        </p:nvGrpSpPr>
        <p:grpSpPr bwMode="auto">
          <a:xfrm>
            <a:off x="14094622" y="2012951"/>
            <a:ext cx="973931" cy="721518"/>
            <a:chOff x="340" y="1071"/>
            <a:chExt cx="544" cy="409"/>
          </a:xfrm>
        </p:grpSpPr>
        <p:sp>
          <p:nvSpPr>
            <p:cNvPr id="31841" name="AutoShape 91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42" name="AutoShape 92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6" name="Text Box 93"/>
          <p:cNvSpPr txBox="1">
            <a:spLocks noChangeArrowheads="1"/>
          </p:cNvSpPr>
          <p:nvPr/>
        </p:nvSpPr>
        <p:spPr bwMode="auto">
          <a:xfrm>
            <a:off x="14111288" y="2012951"/>
            <a:ext cx="971550" cy="46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street</a:t>
            </a:r>
          </a:p>
          <a:p>
            <a:pPr algn="ctr" eaLnBrk="1" hangingPunct="1"/>
            <a:r>
              <a:rPr lang="en-US" altLang="zh-TW" sz="1950">
                <a:latin typeface="Times New Roman" pitchFamily="18" charset="0"/>
              </a:rPr>
              <a:t>road</a:t>
            </a:r>
          </a:p>
        </p:txBody>
      </p:sp>
      <p:sp>
        <p:nvSpPr>
          <p:cNvPr id="31787" name="Line 94"/>
          <p:cNvSpPr>
            <a:spLocks noChangeShapeType="1"/>
          </p:cNvSpPr>
          <p:nvPr/>
        </p:nvSpPr>
        <p:spPr bwMode="auto">
          <a:xfrm>
            <a:off x="14608972" y="2632076"/>
            <a:ext cx="2381" cy="18811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88" name="Group 96"/>
          <p:cNvGrpSpPr>
            <a:grpSpLocks/>
          </p:cNvGrpSpPr>
          <p:nvPr/>
        </p:nvGrpSpPr>
        <p:grpSpPr bwMode="auto">
          <a:xfrm>
            <a:off x="13989847" y="3070228"/>
            <a:ext cx="1185863" cy="566738"/>
            <a:chOff x="340" y="1071"/>
            <a:chExt cx="544" cy="409"/>
          </a:xfrm>
        </p:grpSpPr>
        <p:sp>
          <p:nvSpPr>
            <p:cNvPr id="31839" name="AutoShape 97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40" name="AutoShape 98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89" name="Text Box 99"/>
          <p:cNvSpPr txBox="1">
            <a:spLocks noChangeArrowheads="1"/>
          </p:cNvSpPr>
          <p:nvPr/>
        </p:nvSpPr>
        <p:spPr bwMode="auto">
          <a:xfrm>
            <a:off x="14011275" y="3034507"/>
            <a:ext cx="1181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950">
                <a:latin typeface="Times New Roman" pitchFamily="18" charset="0"/>
              </a:rPr>
              <a:t>campus</a:t>
            </a:r>
          </a:p>
        </p:txBody>
      </p:sp>
      <p:sp>
        <p:nvSpPr>
          <p:cNvPr id="31790" name="Line 100"/>
          <p:cNvSpPr>
            <a:spLocks noChangeShapeType="1"/>
          </p:cNvSpPr>
          <p:nvPr/>
        </p:nvSpPr>
        <p:spPr bwMode="auto">
          <a:xfrm>
            <a:off x="14611352" y="3410746"/>
            <a:ext cx="4763" cy="18573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1791" name="Group 102"/>
          <p:cNvGrpSpPr>
            <a:grpSpLocks/>
          </p:cNvGrpSpPr>
          <p:nvPr/>
        </p:nvGrpSpPr>
        <p:grpSpPr bwMode="auto">
          <a:xfrm>
            <a:off x="14118432" y="3929859"/>
            <a:ext cx="959643" cy="566738"/>
            <a:chOff x="340" y="1071"/>
            <a:chExt cx="544" cy="409"/>
          </a:xfrm>
        </p:grpSpPr>
        <p:sp>
          <p:nvSpPr>
            <p:cNvPr id="31837" name="AutoShape 103"/>
            <p:cNvSpPr>
              <a:spLocks/>
            </p:cNvSpPr>
            <p:nvPr/>
          </p:nvSpPr>
          <p:spPr bwMode="auto">
            <a:xfrm>
              <a:off x="340" y="1071"/>
              <a:ext cx="91" cy="409"/>
            </a:xfrm>
            <a:prstGeom prst="lef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1838" name="AutoShape 104"/>
            <p:cNvSpPr>
              <a:spLocks/>
            </p:cNvSpPr>
            <p:nvPr/>
          </p:nvSpPr>
          <p:spPr bwMode="auto">
            <a:xfrm>
              <a:off x="793" y="1071"/>
              <a:ext cx="91" cy="409"/>
            </a:xfrm>
            <a:prstGeom prst="rightBracket">
              <a:avLst>
                <a:gd name="adj" fmla="val 374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31792" name="Text Box 105"/>
          <p:cNvSpPr txBox="1">
            <a:spLocks noChangeArrowheads="1"/>
          </p:cNvSpPr>
          <p:nvPr/>
        </p:nvSpPr>
        <p:spPr bwMode="auto">
          <a:xfrm>
            <a:off x="14135100" y="3922714"/>
            <a:ext cx="971550" cy="46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en-US" altLang="zh-TW" sz="1950">
                <a:latin typeface="Times New Roman" pitchFamily="18" charset="0"/>
              </a:rPr>
              <a:t>park</a:t>
            </a:r>
          </a:p>
        </p:txBody>
      </p:sp>
      <p:sp>
        <p:nvSpPr>
          <p:cNvPr id="31793" name="Line 106"/>
          <p:cNvSpPr>
            <a:spLocks noChangeShapeType="1"/>
          </p:cNvSpPr>
          <p:nvPr/>
        </p:nvSpPr>
        <p:spPr bwMode="auto">
          <a:xfrm>
            <a:off x="14618497" y="4279903"/>
            <a:ext cx="2381" cy="18573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4" name="Text Box 107"/>
          <p:cNvSpPr txBox="1">
            <a:spLocks noChangeArrowheads="1"/>
          </p:cNvSpPr>
          <p:nvPr/>
        </p:nvSpPr>
        <p:spPr bwMode="auto">
          <a:xfrm>
            <a:off x="3526632" y="3727451"/>
            <a:ext cx="8572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950">
                <a:latin typeface="Times New Roman" pitchFamily="18" charset="0"/>
              </a:rPr>
              <a:t>My</a:t>
            </a:r>
            <a:endParaRPr lang="en-US" altLang="zh-TW" sz="1950"/>
          </a:p>
        </p:txBody>
      </p:sp>
      <p:grpSp>
        <p:nvGrpSpPr>
          <p:cNvPr id="31795" name="Group 137"/>
          <p:cNvGrpSpPr>
            <a:grpSpLocks/>
          </p:cNvGrpSpPr>
          <p:nvPr/>
        </p:nvGrpSpPr>
        <p:grpSpPr bwMode="auto">
          <a:xfrm>
            <a:off x="4931570" y="2443959"/>
            <a:ext cx="9182100" cy="1835945"/>
            <a:chOff x="1111" y="1026"/>
            <a:chExt cx="3856" cy="771"/>
          </a:xfrm>
        </p:grpSpPr>
        <p:sp>
          <p:nvSpPr>
            <p:cNvPr id="31820" name="Line 120"/>
            <p:cNvSpPr>
              <a:spLocks noChangeShapeType="1"/>
            </p:cNvSpPr>
            <p:nvPr/>
          </p:nvSpPr>
          <p:spPr bwMode="auto">
            <a:xfrm>
              <a:off x="1111" y="102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1" name="Line 121"/>
            <p:cNvSpPr>
              <a:spLocks noChangeShapeType="1"/>
            </p:cNvSpPr>
            <p:nvPr/>
          </p:nvSpPr>
          <p:spPr bwMode="auto">
            <a:xfrm>
              <a:off x="1111" y="1026"/>
              <a:ext cx="68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2" name="Line 122"/>
            <p:cNvSpPr>
              <a:spLocks noChangeShapeType="1"/>
            </p:cNvSpPr>
            <p:nvPr/>
          </p:nvSpPr>
          <p:spPr bwMode="auto">
            <a:xfrm flipV="1">
              <a:off x="1111" y="1026"/>
              <a:ext cx="6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3" name="Line 123"/>
            <p:cNvSpPr>
              <a:spLocks noChangeShapeType="1"/>
            </p:cNvSpPr>
            <p:nvPr/>
          </p:nvSpPr>
          <p:spPr bwMode="auto">
            <a:xfrm>
              <a:off x="1111" y="1389"/>
              <a:ext cx="68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4" name="Line 124"/>
            <p:cNvSpPr>
              <a:spLocks noChangeShapeType="1"/>
            </p:cNvSpPr>
            <p:nvPr/>
          </p:nvSpPr>
          <p:spPr bwMode="auto">
            <a:xfrm flipV="1">
              <a:off x="1247" y="1026"/>
              <a:ext cx="544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5" name="Line 125"/>
            <p:cNvSpPr>
              <a:spLocks noChangeShapeType="1"/>
            </p:cNvSpPr>
            <p:nvPr/>
          </p:nvSpPr>
          <p:spPr bwMode="auto">
            <a:xfrm flipV="1">
              <a:off x="1247" y="1480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6" name="Line 126"/>
            <p:cNvSpPr>
              <a:spLocks noChangeShapeType="1"/>
            </p:cNvSpPr>
            <p:nvPr/>
          </p:nvSpPr>
          <p:spPr bwMode="auto">
            <a:xfrm>
              <a:off x="2245" y="107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7" name="Line 127"/>
            <p:cNvSpPr>
              <a:spLocks noChangeShapeType="1"/>
            </p:cNvSpPr>
            <p:nvPr/>
          </p:nvSpPr>
          <p:spPr bwMode="auto">
            <a:xfrm flipH="1">
              <a:off x="2200" y="1071"/>
              <a:ext cx="362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8" name="Line 128"/>
            <p:cNvSpPr>
              <a:spLocks noChangeShapeType="1"/>
            </p:cNvSpPr>
            <p:nvPr/>
          </p:nvSpPr>
          <p:spPr bwMode="auto">
            <a:xfrm>
              <a:off x="2789" y="105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29" name="Line 129"/>
            <p:cNvSpPr>
              <a:spLocks noChangeShapeType="1"/>
            </p:cNvSpPr>
            <p:nvPr/>
          </p:nvSpPr>
          <p:spPr bwMode="auto">
            <a:xfrm>
              <a:off x="2789" y="1059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0" name="Line 130"/>
            <p:cNvSpPr>
              <a:spLocks noChangeShapeType="1"/>
            </p:cNvSpPr>
            <p:nvPr/>
          </p:nvSpPr>
          <p:spPr bwMode="auto">
            <a:xfrm>
              <a:off x="3470" y="104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1" name="Line 131"/>
            <p:cNvSpPr>
              <a:spLocks noChangeShapeType="1"/>
            </p:cNvSpPr>
            <p:nvPr/>
          </p:nvSpPr>
          <p:spPr bwMode="auto">
            <a:xfrm>
              <a:off x="3448" y="1486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2" name="Line 132"/>
            <p:cNvSpPr>
              <a:spLocks noChangeShapeType="1"/>
            </p:cNvSpPr>
            <p:nvPr/>
          </p:nvSpPr>
          <p:spPr bwMode="auto">
            <a:xfrm>
              <a:off x="3923" y="103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3" name="Line 133"/>
            <p:cNvSpPr>
              <a:spLocks noChangeShapeType="1"/>
            </p:cNvSpPr>
            <p:nvPr/>
          </p:nvSpPr>
          <p:spPr bwMode="auto">
            <a:xfrm flipH="1">
              <a:off x="3923" y="1026"/>
              <a:ext cx="31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4" name="Line 134"/>
            <p:cNvSpPr>
              <a:spLocks noChangeShapeType="1"/>
            </p:cNvSpPr>
            <p:nvPr/>
          </p:nvSpPr>
          <p:spPr bwMode="auto">
            <a:xfrm>
              <a:off x="4513" y="102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5" name="Line 135"/>
            <p:cNvSpPr>
              <a:spLocks noChangeShapeType="1"/>
            </p:cNvSpPr>
            <p:nvPr/>
          </p:nvSpPr>
          <p:spPr bwMode="auto">
            <a:xfrm>
              <a:off x="4513" y="1026"/>
              <a:ext cx="40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836" name="Line 136"/>
            <p:cNvSpPr>
              <a:spLocks noChangeShapeType="1"/>
            </p:cNvSpPr>
            <p:nvPr/>
          </p:nvSpPr>
          <p:spPr bwMode="auto">
            <a:xfrm>
              <a:off x="4513" y="1026"/>
              <a:ext cx="454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1796" name="Group 164"/>
          <p:cNvGrpSpPr>
            <a:grpSpLocks/>
          </p:cNvGrpSpPr>
          <p:nvPr/>
        </p:nvGrpSpPr>
        <p:grpSpPr bwMode="auto">
          <a:xfrm>
            <a:off x="7272340" y="7030246"/>
            <a:ext cx="8567738" cy="1073945"/>
            <a:chOff x="1959" y="2840"/>
            <a:chExt cx="3598" cy="451"/>
          </a:xfrm>
        </p:grpSpPr>
        <p:grpSp>
          <p:nvGrpSpPr>
            <p:cNvPr id="31798" name="Group 143"/>
            <p:cNvGrpSpPr>
              <a:grpSpLocks/>
            </p:cNvGrpSpPr>
            <p:nvPr/>
          </p:nvGrpSpPr>
          <p:grpSpPr bwMode="auto">
            <a:xfrm>
              <a:off x="1959" y="2840"/>
              <a:ext cx="694" cy="451"/>
              <a:chOff x="1959" y="2888"/>
              <a:chExt cx="694" cy="451"/>
            </a:xfrm>
          </p:grpSpPr>
          <p:grpSp>
            <p:nvGrpSpPr>
              <p:cNvPr id="31816" name="Group 138"/>
              <p:cNvGrpSpPr>
                <a:grpSpLocks/>
              </p:cNvGrpSpPr>
              <p:nvPr/>
            </p:nvGrpSpPr>
            <p:grpSpPr bwMode="auto">
              <a:xfrm>
                <a:off x="1973" y="2888"/>
                <a:ext cx="636" cy="451"/>
                <a:chOff x="340" y="1071"/>
                <a:chExt cx="544" cy="409"/>
              </a:xfrm>
            </p:grpSpPr>
            <p:sp>
              <p:nvSpPr>
                <p:cNvPr id="31818" name="AutoShape 139"/>
                <p:cNvSpPr>
                  <a:spLocks/>
                </p:cNvSpPr>
                <p:nvPr/>
              </p:nvSpPr>
              <p:spPr bwMode="auto">
                <a:xfrm>
                  <a:off x="340" y="1071"/>
                  <a:ext cx="91" cy="409"/>
                </a:xfrm>
                <a:prstGeom prst="lef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31819" name="AutoShape 140"/>
                <p:cNvSpPr>
                  <a:spLocks/>
                </p:cNvSpPr>
                <p:nvPr/>
              </p:nvSpPr>
              <p:spPr bwMode="auto">
                <a:xfrm>
                  <a:off x="793" y="1071"/>
                  <a:ext cx="91" cy="409"/>
                </a:xfrm>
                <a:prstGeom prst="righ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1817" name="Text Box 141"/>
              <p:cNvSpPr txBox="1">
                <a:spLocks noChangeArrowheads="1"/>
              </p:cNvSpPr>
              <p:nvPr/>
            </p:nvSpPr>
            <p:spPr bwMode="auto">
              <a:xfrm>
                <a:off x="1959" y="2931"/>
                <a:ext cx="694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1950">
                    <a:latin typeface="Times New Roman" pitchFamily="18" charset="0"/>
                  </a:rPr>
                  <a:t>United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1950">
                    <a:latin typeface="Times New Roman" pitchFamily="18" charset="0"/>
                  </a:rPr>
                  <a:t>China Airline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TW" sz="1950">
                    <a:latin typeface="Times New Roman" pitchFamily="18" charset="0"/>
                  </a:rPr>
                  <a:t>Eva Air</a:t>
                </a:r>
              </a:p>
            </p:txBody>
          </p:sp>
        </p:grpSp>
        <p:grpSp>
          <p:nvGrpSpPr>
            <p:cNvPr id="31799" name="Group 150"/>
            <p:cNvGrpSpPr>
              <a:grpSpLocks/>
            </p:cNvGrpSpPr>
            <p:nvPr/>
          </p:nvGrpSpPr>
          <p:grpSpPr bwMode="auto">
            <a:xfrm>
              <a:off x="3046" y="2840"/>
              <a:ext cx="636" cy="451"/>
              <a:chOff x="3046" y="2880"/>
              <a:chExt cx="636" cy="451"/>
            </a:xfrm>
          </p:grpSpPr>
          <p:grpSp>
            <p:nvGrpSpPr>
              <p:cNvPr id="31811" name="Group 145"/>
              <p:cNvGrpSpPr>
                <a:grpSpLocks/>
              </p:cNvGrpSpPr>
              <p:nvPr/>
            </p:nvGrpSpPr>
            <p:grpSpPr bwMode="auto">
              <a:xfrm>
                <a:off x="3046" y="2880"/>
                <a:ext cx="636" cy="451"/>
                <a:chOff x="340" y="1071"/>
                <a:chExt cx="544" cy="409"/>
              </a:xfrm>
            </p:grpSpPr>
            <p:sp>
              <p:nvSpPr>
                <p:cNvPr id="31814" name="AutoShape 146"/>
                <p:cNvSpPr>
                  <a:spLocks/>
                </p:cNvSpPr>
                <p:nvPr/>
              </p:nvSpPr>
              <p:spPr bwMode="auto">
                <a:xfrm>
                  <a:off x="340" y="1071"/>
                  <a:ext cx="91" cy="409"/>
                </a:xfrm>
                <a:prstGeom prst="lef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31815" name="AutoShape 147"/>
                <p:cNvSpPr>
                  <a:spLocks/>
                </p:cNvSpPr>
                <p:nvPr/>
              </p:nvSpPr>
              <p:spPr bwMode="auto">
                <a:xfrm>
                  <a:off x="793" y="1071"/>
                  <a:ext cx="91" cy="409"/>
                </a:xfrm>
                <a:prstGeom prst="righ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1812" name="Text Box 148"/>
              <p:cNvSpPr txBox="1">
                <a:spLocks noChangeArrowheads="1"/>
              </p:cNvSpPr>
              <p:nvPr/>
            </p:nvSpPr>
            <p:spPr bwMode="auto">
              <a:xfrm>
                <a:off x="3107" y="2923"/>
                <a:ext cx="499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zh-TW" sz="1950">
                    <a:latin typeface="Times New Roman" pitchFamily="18" charset="0"/>
                  </a:rPr>
                  <a:t>Taipei</a:t>
                </a:r>
              </a:p>
            </p:txBody>
          </p:sp>
          <p:sp>
            <p:nvSpPr>
              <p:cNvPr id="31813" name="Line 149"/>
              <p:cNvSpPr>
                <a:spLocks noChangeShapeType="1"/>
              </p:cNvSpPr>
              <p:nvPr/>
            </p:nvSpPr>
            <p:spPr bwMode="auto">
              <a:xfrm>
                <a:off x="3346" y="3101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1800" name="Group 152"/>
            <p:cNvGrpSpPr>
              <a:grpSpLocks/>
            </p:cNvGrpSpPr>
            <p:nvPr/>
          </p:nvGrpSpPr>
          <p:grpSpPr bwMode="auto">
            <a:xfrm>
              <a:off x="3928" y="2840"/>
              <a:ext cx="636" cy="451"/>
              <a:chOff x="340" y="1071"/>
              <a:chExt cx="544" cy="409"/>
            </a:xfrm>
          </p:grpSpPr>
          <p:sp>
            <p:nvSpPr>
              <p:cNvPr id="31809" name="AutoShape 153"/>
              <p:cNvSpPr>
                <a:spLocks/>
              </p:cNvSpPr>
              <p:nvPr/>
            </p:nvSpPr>
            <p:spPr bwMode="auto">
              <a:xfrm>
                <a:off x="340" y="1071"/>
                <a:ext cx="91" cy="409"/>
              </a:xfrm>
              <a:prstGeom prst="lef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31810" name="AutoShape 154"/>
              <p:cNvSpPr>
                <a:spLocks/>
              </p:cNvSpPr>
              <p:nvPr/>
            </p:nvSpPr>
            <p:spPr bwMode="auto">
              <a:xfrm>
                <a:off x="793" y="1071"/>
                <a:ext cx="91" cy="409"/>
              </a:xfrm>
              <a:prstGeom prst="rightBracket">
                <a:avLst>
                  <a:gd name="adj" fmla="val 3745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1801" name="Text Box 155"/>
            <p:cNvSpPr txBox="1">
              <a:spLocks noChangeArrowheads="1"/>
            </p:cNvSpPr>
            <p:nvPr/>
          </p:nvSpPr>
          <p:spPr bwMode="auto">
            <a:xfrm>
              <a:off x="3881" y="2911"/>
              <a:ext cx="72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950">
                  <a:latin typeface="Times New Roman" pitchFamily="18" charset="0"/>
                </a:rPr>
                <a:t>Los Angeles</a:t>
              </a:r>
            </a:p>
          </p:txBody>
        </p:sp>
        <p:sp>
          <p:nvSpPr>
            <p:cNvPr id="31802" name="Line 156"/>
            <p:cNvSpPr>
              <a:spLocks noChangeShapeType="1"/>
            </p:cNvSpPr>
            <p:nvPr/>
          </p:nvSpPr>
          <p:spPr bwMode="auto">
            <a:xfrm>
              <a:off x="4228" y="3095"/>
              <a:ext cx="0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803" name="Group 163"/>
            <p:cNvGrpSpPr>
              <a:grpSpLocks/>
            </p:cNvGrpSpPr>
            <p:nvPr/>
          </p:nvGrpSpPr>
          <p:grpSpPr bwMode="auto">
            <a:xfrm>
              <a:off x="4921" y="2840"/>
              <a:ext cx="636" cy="451"/>
              <a:chOff x="4921" y="2886"/>
              <a:chExt cx="636" cy="451"/>
            </a:xfrm>
          </p:grpSpPr>
          <p:grpSp>
            <p:nvGrpSpPr>
              <p:cNvPr id="31804" name="Group 158"/>
              <p:cNvGrpSpPr>
                <a:grpSpLocks/>
              </p:cNvGrpSpPr>
              <p:nvPr/>
            </p:nvGrpSpPr>
            <p:grpSpPr bwMode="auto">
              <a:xfrm>
                <a:off x="4921" y="2886"/>
                <a:ext cx="636" cy="451"/>
                <a:chOff x="340" y="1071"/>
                <a:chExt cx="544" cy="409"/>
              </a:xfrm>
            </p:grpSpPr>
            <p:sp>
              <p:nvSpPr>
                <p:cNvPr id="31807" name="AutoShape 159"/>
                <p:cNvSpPr>
                  <a:spLocks/>
                </p:cNvSpPr>
                <p:nvPr/>
              </p:nvSpPr>
              <p:spPr bwMode="auto">
                <a:xfrm>
                  <a:off x="340" y="1071"/>
                  <a:ext cx="91" cy="409"/>
                </a:xfrm>
                <a:prstGeom prst="lef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31808" name="AutoShape 160"/>
                <p:cNvSpPr>
                  <a:spLocks/>
                </p:cNvSpPr>
                <p:nvPr/>
              </p:nvSpPr>
              <p:spPr bwMode="auto">
                <a:xfrm>
                  <a:off x="793" y="1071"/>
                  <a:ext cx="91" cy="409"/>
                </a:xfrm>
                <a:prstGeom prst="rightBracket">
                  <a:avLst>
                    <a:gd name="adj" fmla="val 3745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31805" name="Text Box 161"/>
              <p:cNvSpPr txBox="1">
                <a:spLocks noChangeArrowheads="1"/>
              </p:cNvSpPr>
              <p:nvPr/>
            </p:nvSpPr>
            <p:spPr bwMode="auto">
              <a:xfrm>
                <a:off x="4982" y="2917"/>
                <a:ext cx="499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</a:pPr>
                <a:r>
                  <a:rPr lang="en-US" altLang="zh-TW" sz="1950">
                    <a:latin typeface="Times New Roman" pitchFamily="18" charset="0"/>
                  </a:rPr>
                  <a:t>Sunday</a:t>
                </a:r>
              </a:p>
            </p:txBody>
          </p:sp>
          <p:sp>
            <p:nvSpPr>
              <p:cNvPr id="31806" name="Line 162"/>
              <p:cNvSpPr>
                <a:spLocks noChangeShapeType="1"/>
              </p:cNvSpPr>
              <p:nvPr/>
            </p:nvSpPr>
            <p:spPr bwMode="auto">
              <a:xfrm>
                <a:off x="5221" y="3107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1797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19</a:t>
            </a:r>
            <a:endParaRPr lang="en-US" altLang="zh-TW" dirty="0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字方塊 1"/>
          <p:cNvSpPr txBox="1">
            <a:spLocks noChangeArrowheads="1"/>
          </p:cNvSpPr>
          <p:nvPr/>
        </p:nvSpPr>
        <p:spPr bwMode="auto">
          <a:xfrm>
            <a:off x="2312197" y="930317"/>
            <a:ext cx="13661231" cy="11079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000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300" b="1" u="sng" dirty="0">
                <a:latin typeface="Arial" charset="0"/>
              </a:rPr>
              <a:t>Language Modeling</a:t>
            </a:r>
            <a:r>
              <a:rPr lang="en-US" altLang="zh-TW" sz="3300" b="1" dirty="0">
                <a:latin typeface="Arial" charset="0"/>
              </a:rPr>
              <a:t>: providing linguistic constraints to help the selection of correct words</a:t>
            </a:r>
            <a:endParaRPr lang="zh-TW" altLang="en-US" sz="3300" b="1" dirty="0">
              <a:latin typeface="Arial" charset="0"/>
            </a:endParaRPr>
          </a:p>
        </p:txBody>
      </p:sp>
      <p:sp>
        <p:nvSpPr>
          <p:cNvPr id="14340" name="文字方塊 1"/>
          <p:cNvSpPr txBox="1">
            <a:spLocks noChangeArrowheads="1"/>
          </p:cNvSpPr>
          <p:nvPr/>
        </p:nvSpPr>
        <p:spPr bwMode="auto">
          <a:xfrm>
            <a:off x="9467850" y="2167732"/>
            <a:ext cx="4752975" cy="507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700">
              <a:latin typeface="Arial" charset="0"/>
            </a:endParaRPr>
          </a:p>
        </p:txBody>
      </p:sp>
      <p:grpSp>
        <p:nvGrpSpPr>
          <p:cNvPr id="14341" name="群組 34"/>
          <p:cNvGrpSpPr>
            <a:grpSpLocks/>
          </p:cNvGrpSpPr>
          <p:nvPr/>
        </p:nvGrpSpPr>
        <p:grpSpPr bwMode="auto">
          <a:xfrm>
            <a:off x="3526634" y="7089778"/>
            <a:ext cx="12206288" cy="2637557"/>
            <a:chOff x="827584" y="4725144"/>
            <a:chExt cx="8136904" cy="1758425"/>
          </a:xfrm>
        </p:grpSpPr>
        <p:sp>
          <p:nvSpPr>
            <p:cNvPr id="14342" name="文字方塊 3"/>
            <p:cNvSpPr txBox="1">
              <a:spLocks noChangeArrowheads="1"/>
            </p:cNvSpPr>
            <p:nvPr/>
          </p:nvSpPr>
          <p:spPr bwMode="auto">
            <a:xfrm>
              <a:off x="827584" y="5313982"/>
              <a:ext cx="7776864" cy="116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700" dirty="0" err="1">
                  <a:latin typeface="Arial" charset="0"/>
                </a:rPr>
                <a:t>Prob</a:t>
              </a:r>
              <a:r>
                <a:rPr lang="en-US" altLang="zh-TW" sz="2700" dirty="0">
                  <a:latin typeface="Arial" charset="0"/>
                </a:rPr>
                <a:t> [the computer is listening]  &gt; </a:t>
              </a:r>
              <a:r>
                <a:rPr lang="en-US" altLang="zh-TW" sz="2700" dirty="0" err="1">
                  <a:latin typeface="Arial" charset="0"/>
                </a:rPr>
                <a:t>Prob</a:t>
              </a:r>
              <a:r>
                <a:rPr lang="en-US" altLang="zh-TW" sz="2700" dirty="0">
                  <a:latin typeface="Arial" charset="0"/>
                </a:rPr>
                <a:t> [they come tutor is list sunny]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700" dirty="0">
                <a:latin typeface="Arial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700" dirty="0" err="1">
                  <a:latin typeface="Arial" charset="0"/>
                </a:rPr>
                <a:t>Prob</a:t>
              </a:r>
              <a:r>
                <a:rPr lang="en-US" altLang="zh-TW" sz="2700" dirty="0">
                  <a:latin typeface="Arial" charset="0"/>
                </a:rPr>
                <a:t> [</a:t>
              </a:r>
              <a:r>
                <a:rPr lang="zh-TW" altLang="en-US" sz="2700" dirty="0">
                  <a:latin typeface="標楷體" pitchFamily="65" charset="-120"/>
                  <a:ea typeface="標楷體" pitchFamily="65" charset="-120"/>
                </a:rPr>
                <a:t>電腦聽聲音</a:t>
              </a:r>
              <a:r>
                <a:rPr lang="en-US" altLang="zh-TW" sz="2700" dirty="0">
                  <a:latin typeface="Arial" charset="0"/>
                </a:rPr>
                <a:t>]  &gt; </a:t>
              </a:r>
              <a:r>
                <a:rPr lang="en-US" altLang="zh-TW" sz="2700" dirty="0" err="1">
                  <a:latin typeface="Arial" charset="0"/>
                </a:rPr>
                <a:t>Prob</a:t>
              </a:r>
              <a:r>
                <a:rPr lang="en-US" altLang="zh-TW" sz="2700" dirty="0">
                  <a:latin typeface="Arial" charset="0"/>
                </a:rPr>
                <a:t> [</a:t>
              </a:r>
              <a:r>
                <a:rPr lang="zh-TW" altLang="en-US" sz="2700" dirty="0">
                  <a:latin typeface="標楷體" pitchFamily="65" charset="-120"/>
                  <a:ea typeface="標楷體" pitchFamily="65" charset="-120"/>
                </a:rPr>
                <a:t>店老天呻吟</a:t>
              </a:r>
              <a:r>
                <a:rPr lang="en-US" altLang="zh-TW" sz="2700" dirty="0">
                  <a:latin typeface="Arial" charset="0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2700" dirty="0"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4343" name="群組 33"/>
            <p:cNvGrpSpPr>
              <a:grpSpLocks/>
            </p:cNvGrpSpPr>
            <p:nvPr/>
          </p:nvGrpSpPr>
          <p:grpSpPr bwMode="auto">
            <a:xfrm>
              <a:off x="4283968" y="4725144"/>
              <a:ext cx="4680520" cy="410573"/>
              <a:chOff x="4283968" y="4725144"/>
              <a:chExt cx="4680520" cy="410573"/>
            </a:xfrm>
          </p:grpSpPr>
          <p:grpSp>
            <p:nvGrpSpPr>
              <p:cNvPr id="14344" name="群組 32"/>
              <p:cNvGrpSpPr>
                <a:grpSpLocks/>
              </p:cNvGrpSpPr>
              <p:nvPr/>
            </p:nvGrpSpPr>
            <p:grpSpPr bwMode="auto">
              <a:xfrm>
                <a:off x="4283968" y="4797152"/>
                <a:ext cx="1440160" cy="338565"/>
                <a:chOff x="4283968" y="4797152"/>
                <a:chExt cx="1440160" cy="338565"/>
              </a:xfrm>
            </p:grpSpPr>
            <p:sp>
              <p:nvSpPr>
                <p:cNvPr id="14348" name="文字方塊 15372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97152"/>
                  <a:ext cx="1440160" cy="3385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TW" altLang="en-US" sz="2700" dirty="0">
                      <a:latin typeface="Arial" charset="0"/>
                    </a:rPr>
                    <a:t>              </a:t>
                  </a:r>
                  <a:r>
                    <a:rPr lang="en-US" altLang="zh-TW" sz="2700" dirty="0">
                      <a:latin typeface="Arial" charset="0"/>
                    </a:rPr>
                    <a:t>t</a:t>
                  </a:r>
                  <a:endParaRPr lang="zh-TW" altLang="en-US" sz="2700" dirty="0">
                    <a:latin typeface="Arial" charset="0"/>
                  </a:endParaRPr>
                </a:p>
              </p:txBody>
            </p:sp>
            <p:cxnSp>
              <p:nvCxnSpPr>
                <p:cNvPr id="15377" name="直線單箭頭接點 15376"/>
                <p:cNvCxnSpPr/>
                <p:nvPr/>
              </p:nvCxnSpPr>
              <p:spPr>
                <a:xfrm>
                  <a:off x="4457919" y="4982327"/>
                  <a:ext cx="67622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45" name="群組 66"/>
              <p:cNvGrpSpPr>
                <a:grpSpLocks/>
              </p:cNvGrpSpPr>
              <p:nvPr/>
            </p:nvGrpSpPr>
            <p:grpSpPr bwMode="auto">
              <a:xfrm>
                <a:off x="7524328" y="4725144"/>
                <a:ext cx="1440160" cy="338564"/>
                <a:chOff x="4283968" y="4797152"/>
                <a:chExt cx="1440160" cy="338564"/>
              </a:xfrm>
            </p:grpSpPr>
            <p:sp>
              <p:nvSpPr>
                <p:cNvPr id="14346" name="文字方塊 67"/>
                <p:cNvSpPr txBox="1">
                  <a:spLocks noChangeArrowheads="1"/>
                </p:cNvSpPr>
                <p:nvPr/>
              </p:nvSpPr>
              <p:spPr bwMode="auto">
                <a:xfrm>
                  <a:off x="4283968" y="4797152"/>
                  <a:ext cx="1440160" cy="3385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新細明體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TW" altLang="en-US" sz="2700">
                      <a:latin typeface="Arial" charset="0"/>
                    </a:rPr>
                    <a:t>              </a:t>
                  </a:r>
                  <a:r>
                    <a:rPr lang="en-US" altLang="zh-TW" sz="2700">
                      <a:latin typeface="Arial" charset="0"/>
                    </a:rPr>
                    <a:t>t</a:t>
                  </a:r>
                  <a:endParaRPr lang="zh-TW" altLang="en-US" sz="2700">
                    <a:latin typeface="Arial" charset="0"/>
                  </a:endParaRPr>
                </a:p>
              </p:txBody>
            </p:sp>
            <p:cxnSp>
              <p:nvCxnSpPr>
                <p:cNvPr id="69" name="直線單箭頭接點 68"/>
                <p:cNvCxnSpPr/>
                <p:nvPr/>
              </p:nvCxnSpPr>
              <p:spPr>
                <a:xfrm>
                  <a:off x="4458987" y="4982895"/>
                  <a:ext cx="68892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" name="群組 8"/>
          <p:cNvGrpSpPr/>
          <p:nvPr/>
        </p:nvGrpSpPr>
        <p:grpSpPr>
          <a:xfrm>
            <a:off x="3039594" y="3080636"/>
            <a:ext cx="5724636" cy="3564396"/>
            <a:chOff x="2026396" y="2053228"/>
            <a:chExt cx="3816424" cy="2376264"/>
          </a:xfrm>
        </p:grpSpPr>
        <p:sp>
          <p:nvSpPr>
            <p:cNvPr id="2" name="矩形 1"/>
            <p:cNvSpPr/>
            <p:nvPr/>
          </p:nvSpPr>
          <p:spPr>
            <a:xfrm>
              <a:off x="2026396" y="2053228"/>
              <a:ext cx="3816424" cy="2376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dist"/>
              <a:r>
                <a:rPr lang="en-US" altLang="zh-TW" sz="3900" u="sng" dirty="0">
                  <a:solidFill>
                    <a:schemeClr val="tx1"/>
                  </a:solidFill>
                </a:rPr>
                <a:t>The computer is listening</a:t>
              </a:r>
              <a:endParaRPr lang="zh-TW" altLang="en-US" sz="3900" u="sng" dirty="0">
                <a:solidFill>
                  <a:schemeClr val="tx1"/>
                </a:solidFill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112700" y="3356992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they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766070" y="2924944"/>
              <a:ext cx="792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come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544483" y="3347700"/>
              <a:ext cx="530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list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943872" y="3789040"/>
              <a:ext cx="792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sunny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381548" y="3645024"/>
              <a:ext cx="782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tutor</a:t>
              </a:r>
              <a:endParaRPr lang="zh-TW" altLang="en-US" dirty="0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2151889" y="3688568"/>
              <a:ext cx="50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3371887" y="3943942"/>
              <a:ext cx="68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4592204" y="3717032"/>
              <a:ext cx="396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022112" y="4126059"/>
              <a:ext cx="648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2846462" y="3241360"/>
              <a:ext cx="55850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2655890" y="3241360"/>
              <a:ext cx="190573" cy="4647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3377330" y="3241360"/>
              <a:ext cx="27634" cy="6916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4055887" y="2503270"/>
              <a:ext cx="99990" cy="14482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4502763" y="2513828"/>
              <a:ext cx="94885" cy="12201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>
              <a:off x="4982992" y="3726325"/>
              <a:ext cx="39120" cy="39973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4155877" y="2513827"/>
              <a:ext cx="36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9684060" y="3092066"/>
            <a:ext cx="4428492" cy="3564396"/>
            <a:chOff x="6456040" y="2060848"/>
            <a:chExt cx="2952328" cy="2376264"/>
          </a:xfrm>
        </p:grpSpPr>
        <p:sp>
          <p:nvSpPr>
            <p:cNvPr id="44" name="矩形 43"/>
            <p:cNvSpPr/>
            <p:nvPr/>
          </p:nvSpPr>
          <p:spPr>
            <a:xfrm>
              <a:off x="6456040" y="2060848"/>
              <a:ext cx="2952328" cy="2376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TW" altLang="en-US" sz="3900" u="sng" dirty="0">
                  <a:solidFill>
                    <a:schemeClr val="tx1"/>
                  </a:solidFill>
                </a:rPr>
                <a:t>電 腦 聽 聲 音</a:t>
              </a: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909076" y="3364612"/>
              <a:ext cx="4110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店</a:t>
              </a:r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7320136" y="2902704"/>
              <a:ext cx="792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老  天</a:t>
              </a:r>
              <a:endParaRPr lang="zh-TW" altLang="en-US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8090452" y="3810812"/>
              <a:ext cx="792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呻  吟</a:t>
              </a:r>
              <a:endParaRPr lang="zh-TW" altLang="en-US" dirty="0"/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6953404" y="3706146"/>
              <a:ext cx="36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8184296" y="4170852"/>
              <a:ext cx="576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7369767" y="3257730"/>
              <a:ext cx="684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7320136" y="3272036"/>
              <a:ext cx="55074" cy="4369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8040216" y="3241360"/>
              <a:ext cx="150510" cy="93531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圖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59" y="6033260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圖片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22" y="5999714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600201" y="55443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kumimoji="1"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662354" y="53463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</a:t>
            </a:r>
            <a:r>
              <a:rPr lang="zh-TW" altLang="en-US" dirty="0" smtClean="0"/>
              <a:t> </a:t>
            </a:r>
            <a:r>
              <a:rPr lang="en-US" altLang="zh-TW" dirty="0"/>
              <a:t>2</a:t>
            </a:r>
            <a:endParaRPr kumimoji="1" lang="zh-TW" altLang="en-US" dirty="0"/>
          </a:p>
        </p:txBody>
      </p:sp>
      <p:sp>
        <p:nvSpPr>
          <p:cNvPr id="51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950" b="1">
                <a:solidFill>
                  <a:schemeClr val="tx2"/>
                </a:solidFill>
                <a:latin typeface="Times New Roman" pitchFamily="18" charset="0"/>
              </a:rPr>
              <a:t>Class-based Language Modeling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86001" y="45381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286001" y="46524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286001" y="46667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286001" y="44667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286001" y="472388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286001" y="46524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2381250" y="1362871"/>
            <a:ext cx="13458825" cy="824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257300" indent="-3429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Data-driven Word Clustering Algorithm Examples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Example 1: 	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initially each word belongs to a different cluster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in each iteration a pair of clusters was identified and merged into a cluster which minimizes the overall perplexity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stops when no further (significant) reduction in perplexity can be achieved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None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  </a:t>
            </a:r>
            <a:r>
              <a:rPr lang="en-US" altLang="zh-TW" sz="3000" b="1">
                <a:latin typeface="Times New Roman" pitchFamily="18" charset="0"/>
                <a:ea typeface="華康魏碑體" pitchFamily="65" charset="-120"/>
              </a:rPr>
              <a:t>Reference:</a:t>
            </a: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 “Cluster-based N-gram Models of Natural Language”, 	   	        Computational Linguistics, 1992 (4), pp. 467-479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</a:rPr>
              <a:t>Example 2: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3000">
                <a:latin typeface="Times New Roman" pitchFamily="18" charset="0"/>
              </a:rPr>
              <a:t>		Prob [W= w</a:t>
            </a:r>
            <a:r>
              <a:rPr lang="en-US" altLang="zh-TW" sz="3000" baseline="-25000">
                <a:latin typeface="Times New Roman" pitchFamily="18" charset="0"/>
              </a:rPr>
              <a:t>1</a:t>
            </a:r>
            <a:r>
              <a:rPr lang="en-US" altLang="zh-TW" sz="3000">
                <a:latin typeface="Times New Roman" pitchFamily="18" charset="0"/>
              </a:rPr>
              <a:t>w</a:t>
            </a:r>
            <a:r>
              <a:rPr lang="en-US" altLang="zh-TW" sz="3000" baseline="-25000">
                <a:latin typeface="Times New Roman" pitchFamily="18" charset="0"/>
              </a:rPr>
              <a:t>2</a:t>
            </a:r>
            <a:r>
              <a:rPr lang="en-US" altLang="zh-TW" sz="3000">
                <a:latin typeface="Times New Roman" pitchFamily="18" charset="0"/>
              </a:rPr>
              <a:t>w</a:t>
            </a:r>
            <a:r>
              <a:rPr lang="en-US" altLang="zh-TW" sz="3000" baseline="-25000">
                <a:latin typeface="Times New Roman" pitchFamily="18" charset="0"/>
              </a:rPr>
              <a:t>3</a:t>
            </a:r>
            <a:r>
              <a:rPr lang="en-US" altLang="zh-TW" sz="3000">
                <a:latin typeface="Times New Roman" pitchFamily="18" charset="0"/>
              </a:rPr>
              <a:t>....w</a:t>
            </a:r>
            <a:r>
              <a:rPr lang="en-US" altLang="zh-TW" sz="3000" baseline="-25000">
                <a:latin typeface="Times New Roman" pitchFamily="18" charset="0"/>
              </a:rPr>
              <a:t>n</a:t>
            </a:r>
            <a:r>
              <a:rPr lang="en-US" altLang="zh-TW" sz="3000">
                <a:latin typeface="Times New Roman" pitchFamily="18" charset="0"/>
              </a:rPr>
              <a:t>]= Π Prob(w</a:t>
            </a:r>
            <a:r>
              <a:rPr lang="en-US" altLang="zh-TW" sz="3000" baseline="-25000">
                <a:latin typeface="Times New Roman" pitchFamily="18" charset="0"/>
              </a:rPr>
              <a:t>i</a:t>
            </a:r>
            <a:r>
              <a:rPr lang="en-US" altLang="zh-TW" sz="3000">
                <a:latin typeface="Times New Roman" pitchFamily="18" charset="0"/>
              </a:rPr>
              <a:t>|w</a:t>
            </a:r>
            <a:r>
              <a:rPr lang="en-US" altLang="zh-TW" sz="3000" baseline="-25000">
                <a:latin typeface="Times New Roman" pitchFamily="18" charset="0"/>
              </a:rPr>
              <a:t>1</a:t>
            </a:r>
            <a:r>
              <a:rPr lang="en-US" altLang="zh-TW" sz="3000">
                <a:latin typeface="Times New Roman" pitchFamily="18" charset="0"/>
              </a:rPr>
              <a:t>,w</a:t>
            </a:r>
            <a:r>
              <a:rPr lang="en-US" altLang="zh-TW" sz="3000" baseline="-25000">
                <a:latin typeface="Times New Roman" pitchFamily="18" charset="0"/>
              </a:rPr>
              <a:t>2</a:t>
            </a:r>
            <a:r>
              <a:rPr lang="en-US" altLang="zh-TW" sz="3000">
                <a:latin typeface="Times New Roman" pitchFamily="18" charset="0"/>
              </a:rPr>
              <a:t>....w</a:t>
            </a:r>
            <a:r>
              <a:rPr lang="en-US" altLang="zh-TW" sz="3000" baseline="-25000">
                <a:latin typeface="Times New Roman" pitchFamily="18" charset="0"/>
              </a:rPr>
              <a:t>i-1</a:t>
            </a:r>
            <a:r>
              <a:rPr lang="en-US" altLang="zh-TW" sz="3000">
                <a:latin typeface="Times New Roman" pitchFamily="18" charset="0"/>
              </a:rPr>
              <a:t>)= Π Prob(w</a:t>
            </a:r>
            <a:r>
              <a:rPr lang="en-US" altLang="zh-TW" sz="3000" baseline="-25000">
                <a:latin typeface="Times New Roman" pitchFamily="18" charset="0"/>
              </a:rPr>
              <a:t>i</a:t>
            </a:r>
            <a:r>
              <a:rPr lang="en-US" altLang="zh-TW" sz="3000">
                <a:latin typeface="Times New Roman" pitchFamily="18" charset="0"/>
              </a:rPr>
              <a:t>|h</a:t>
            </a:r>
            <a:r>
              <a:rPr lang="en-US" altLang="zh-TW" sz="3000" baseline="-25000">
                <a:latin typeface="Times New Roman" pitchFamily="18" charset="0"/>
              </a:rPr>
              <a:t>i</a:t>
            </a:r>
            <a:r>
              <a:rPr lang="en-US" altLang="zh-TW" sz="300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			h</a:t>
            </a:r>
            <a:r>
              <a:rPr lang="en-US" altLang="zh-TW" sz="3000" baseline="-25000">
                <a:latin typeface="Times New Roman" pitchFamily="18" charset="0"/>
                <a:ea typeface="華康魏碑體" pitchFamily="65" charset="-120"/>
              </a:rPr>
              <a:t>i</a:t>
            </a: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: w</a:t>
            </a:r>
            <a:r>
              <a:rPr lang="en-US" altLang="zh-TW" sz="3000" baseline="-25000">
                <a:latin typeface="Times New Roman" pitchFamily="18" charset="0"/>
                <a:ea typeface="華康魏碑體" pitchFamily="65" charset="-120"/>
              </a:rPr>
              <a:t>1</a:t>
            </a: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,w</a:t>
            </a:r>
            <a:r>
              <a:rPr lang="en-US" altLang="zh-TW" sz="3000" baseline="-25000">
                <a:latin typeface="Times New Roman" pitchFamily="18" charset="0"/>
                <a:ea typeface="華康魏碑體" pitchFamily="65" charset="-120"/>
              </a:rPr>
              <a:t>2</a:t>
            </a: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,...w</a:t>
            </a:r>
            <a:r>
              <a:rPr lang="en-US" altLang="zh-TW" sz="3000" baseline="-25000">
                <a:latin typeface="Times New Roman" pitchFamily="18" charset="0"/>
                <a:ea typeface="華康魏碑體" pitchFamily="65" charset="-120"/>
              </a:rPr>
              <a:t>i-1</a:t>
            </a: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, history of w</a:t>
            </a:r>
            <a:r>
              <a:rPr lang="en-US" altLang="zh-TW" sz="3000" baseline="-25000">
                <a:latin typeface="Times New Roman" pitchFamily="18" charset="0"/>
                <a:ea typeface="華康魏碑體" pitchFamily="65" charset="-120"/>
              </a:rPr>
              <a:t>i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clustering the histories into classes by decision trees (CART)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developing a question set, entropy as a criterion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新細明體" charset="-120"/>
              <a:buChar char="‧"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may include both grammatic and statistical knowledge, both local and long-distance relationship 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SzPct val="120000"/>
              <a:buFont typeface="Wingdings" pitchFamily="2" charset="2"/>
              <a:buNone/>
            </a:pPr>
            <a:r>
              <a:rPr lang="en-US" altLang="zh-TW" sz="3000">
                <a:latin typeface="Times New Roman" pitchFamily="18" charset="0"/>
              </a:rPr>
              <a:t>  </a:t>
            </a:r>
            <a:r>
              <a:rPr lang="en-US" altLang="zh-TW" sz="3000" b="1">
                <a:latin typeface="Times New Roman" pitchFamily="18" charset="0"/>
              </a:rPr>
              <a:t>Reference:</a:t>
            </a:r>
            <a:r>
              <a:rPr lang="en-US" altLang="zh-TW" sz="3000">
                <a:latin typeface="Times New Roman" pitchFamily="18" charset="0"/>
              </a:rPr>
              <a:t> “A Tree-based Statistical Language Model for Natural 	    	         Language Speech Recognition”, IEEE Trans. Acoustics, 	  	         Speech and Signal Processing, 1989, 37 (7), pp. 1001-1008</a:t>
            </a:r>
          </a:p>
        </p:txBody>
      </p:sp>
      <p:grpSp>
        <p:nvGrpSpPr>
          <p:cNvPr id="32781" name="Group 29"/>
          <p:cNvGrpSpPr>
            <a:grpSpLocks/>
          </p:cNvGrpSpPr>
          <p:nvPr/>
        </p:nvGrpSpPr>
        <p:grpSpPr bwMode="auto">
          <a:xfrm>
            <a:off x="7815265" y="5656264"/>
            <a:ext cx="4605338" cy="854868"/>
            <a:chOff x="2322" y="2375"/>
            <a:chExt cx="1934" cy="359"/>
          </a:xfrm>
        </p:grpSpPr>
        <p:sp>
          <p:nvSpPr>
            <p:cNvPr id="32783" name="Text Box 27"/>
            <p:cNvSpPr txBox="1">
              <a:spLocks noChangeArrowheads="1"/>
            </p:cNvSpPr>
            <p:nvPr/>
          </p:nvSpPr>
          <p:spPr bwMode="auto">
            <a:xfrm>
              <a:off x="2322" y="2375"/>
              <a:ext cx="2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itchFamily="18" charset="0"/>
                </a:rPr>
                <a:t>n</a:t>
              </a:r>
            </a:p>
            <a:p>
              <a:pPr algn="ctr" eaLnBrk="1" hangingPunct="1"/>
              <a:endParaRPr lang="en-US" altLang="zh-TW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>
                  <a:latin typeface="Times New Roman" pitchFamily="18" charset="0"/>
                </a:rPr>
                <a:t>i=1</a:t>
              </a:r>
              <a:endParaRPr lang="en-US" altLang="zh-TW"/>
            </a:p>
          </p:txBody>
        </p:sp>
        <p:sp>
          <p:nvSpPr>
            <p:cNvPr id="32784" name="Text Box 28"/>
            <p:cNvSpPr txBox="1">
              <a:spLocks noChangeArrowheads="1"/>
            </p:cNvSpPr>
            <p:nvPr/>
          </p:nvSpPr>
          <p:spPr bwMode="auto">
            <a:xfrm>
              <a:off x="4008" y="2375"/>
              <a:ext cx="2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>
                  <a:latin typeface="Times New Roman" pitchFamily="18" charset="0"/>
                </a:rPr>
                <a:t>n</a:t>
              </a:r>
            </a:p>
            <a:p>
              <a:pPr algn="ctr" eaLnBrk="1" hangingPunct="1"/>
              <a:endParaRPr lang="en-US" altLang="zh-TW">
                <a:latin typeface="Times New Roman" pitchFamily="18" charset="0"/>
              </a:endParaRPr>
            </a:p>
            <a:p>
              <a:pPr algn="ctr" eaLnBrk="1" hangingPunct="1"/>
              <a:r>
                <a:rPr lang="en-US" altLang="zh-TW">
                  <a:latin typeface="Times New Roman" pitchFamily="18" charset="0"/>
                </a:rPr>
                <a:t>i=1</a:t>
              </a:r>
              <a:endParaRPr lang="en-US" altLang="zh-TW"/>
            </a:p>
          </p:txBody>
        </p:sp>
      </p:grpSp>
      <p:sp>
        <p:nvSpPr>
          <p:cNvPr id="32782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20</a:t>
            </a:r>
            <a:endParaRPr lang="en-US" altLang="zh-TW" dirty="0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514600" y="457995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3600">
              <a:latin typeface="Times New Roman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8113" tIns="69057" rIns="138113" bIns="69057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1">
                <a:solidFill>
                  <a:schemeClr val="tx2"/>
                </a:solidFill>
                <a:latin typeface="Times New Roman" pitchFamily="18" charset="0"/>
              </a:rPr>
              <a:t>An Example Class-based Chinese Language Model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857500" y="1715295"/>
            <a:ext cx="6172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sz="3600">
              <a:latin typeface="Times New Roman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6000" y="1486694"/>
            <a:ext cx="11718132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8113" tIns="69057" rIns="138113" bIns="69057"/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63588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82688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300" b="1">
                <a:latin typeface="Times New Roman" pitchFamily="18" charset="0"/>
                <a:ea typeface="華康魏碑體" pitchFamily="65" charset="-120"/>
              </a:rPr>
              <a:t>A Three-stage Hierarchical Word Classification Algorithm</a:t>
            </a:r>
            <a:endParaRPr lang="en-US" altLang="zh-TW" sz="33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b="1">
                <a:latin typeface="Times New Roman" pitchFamily="18" charset="0"/>
                <a:ea typeface="華康魏碑體" pitchFamily="65" charset="-120"/>
              </a:rPr>
              <a:t>stage 1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 : classification by 198</a:t>
            </a:r>
            <a:endParaRPr lang="en-US" altLang="zh-TW" sz="3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		          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POS features  (syntactic &amp; semantic)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1">
                <a:latin typeface="Times New Roman" pitchFamily="18" charset="0"/>
                <a:ea typeface="華康魏碑體" pitchFamily="65" charset="-120"/>
              </a:rPr>
              <a:t>each word belonging to one class only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1">
                <a:latin typeface="Times New Roman" pitchFamily="18" charset="0"/>
                <a:ea typeface="華康魏碑體" pitchFamily="65" charset="-120"/>
              </a:rPr>
              <a:t>each class characterized by a set of POS’s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b="1">
                <a:latin typeface="Times New Roman" pitchFamily="18" charset="0"/>
                <a:ea typeface="華康魏碑體" pitchFamily="65" charset="-120"/>
              </a:rPr>
              <a:t>stage 2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 : further classification with data-driven approaches</a:t>
            </a:r>
            <a:endParaRPr lang="en-US" altLang="zh-TW" sz="3000">
              <a:solidFill>
                <a:srgbClr val="000000"/>
              </a:solidFill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b="1">
                <a:latin typeface="Times New Roman" pitchFamily="18" charset="0"/>
                <a:ea typeface="華康魏碑體" pitchFamily="65" charset="-120"/>
              </a:rPr>
              <a:t>stage 3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: final merging with data-driven approaches</a:t>
            </a:r>
          </a:p>
        </p:txBody>
      </p:sp>
      <p:sp>
        <p:nvSpPr>
          <p:cNvPr id="33798" name="Oval 7"/>
          <p:cNvSpPr>
            <a:spLocks noChangeArrowheads="1"/>
          </p:cNvSpPr>
          <p:nvPr/>
        </p:nvSpPr>
        <p:spPr bwMode="auto">
          <a:xfrm>
            <a:off x="12011027" y="3622676"/>
            <a:ext cx="1454945" cy="5429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12027696" y="3627439"/>
            <a:ext cx="1344921" cy="48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25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all words</a:t>
            </a:r>
          </a:p>
        </p:txBody>
      </p:sp>
      <p:sp>
        <p:nvSpPr>
          <p:cNvPr id="33800" name="Oval 9"/>
          <p:cNvSpPr>
            <a:spLocks noChangeArrowheads="1"/>
          </p:cNvSpPr>
          <p:nvPr/>
        </p:nvSpPr>
        <p:spPr bwMode="auto">
          <a:xfrm>
            <a:off x="14863765" y="5425284"/>
            <a:ext cx="1007270" cy="4048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14982827" y="5225257"/>
            <a:ext cx="759824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H="1">
            <a:off x="11146632" y="4170364"/>
            <a:ext cx="1590675" cy="123586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 flipH="1">
            <a:off x="12387265" y="4139407"/>
            <a:ext cx="350045" cy="127873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12751597" y="4158457"/>
            <a:ext cx="1335881" cy="1247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>
            <a:off x="12751597" y="4158457"/>
            <a:ext cx="2519363" cy="1228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06" name="Rectangle 15"/>
          <p:cNvSpPr>
            <a:spLocks noChangeArrowheads="1"/>
          </p:cNvSpPr>
          <p:nvPr/>
        </p:nvSpPr>
        <p:spPr bwMode="auto">
          <a:xfrm>
            <a:off x="10215563" y="5877719"/>
            <a:ext cx="1833836" cy="48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25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POS feature i</a:t>
            </a:r>
          </a:p>
        </p:txBody>
      </p:sp>
      <p:sp>
        <p:nvSpPr>
          <p:cNvPr id="33807" name="Rectangle 16"/>
          <p:cNvSpPr>
            <a:spLocks noChangeArrowheads="1"/>
          </p:cNvSpPr>
          <p:nvPr/>
        </p:nvSpPr>
        <p:spPr bwMode="auto">
          <a:xfrm>
            <a:off x="13254038" y="5861051"/>
            <a:ext cx="1833836" cy="48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25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POS feature j</a:t>
            </a:r>
          </a:p>
        </p:txBody>
      </p:sp>
      <p:sp>
        <p:nvSpPr>
          <p:cNvPr id="33808" name="Oval 17"/>
          <p:cNvSpPr>
            <a:spLocks noChangeArrowheads="1"/>
          </p:cNvSpPr>
          <p:nvPr/>
        </p:nvSpPr>
        <p:spPr bwMode="auto">
          <a:xfrm>
            <a:off x="10365584" y="7004051"/>
            <a:ext cx="459581" cy="1809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09" name="Oval 18"/>
          <p:cNvSpPr>
            <a:spLocks noChangeArrowheads="1"/>
          </p:cNvSpPr>
          <p:nvPr/>
        </p:nvSpPr>
        <p:spPr bwMode="auto">
          <a:xfrm>
            <a:off x="11625263" y="7004051"/>
            <a:ext cx="457200" cy="1809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0" name="Rectangle 19"/>
          <p:cNvSpPr>
            <a:spLocks noChangeArrowheads="1"/>
          </p:cNvSpPr>
          <p:nvPr/>
        </p:nvSpPr>
        <p:spPr bwMode="auto">
          <a:xfrm>
            <a:off x="11477625" y="6715921"/>
            <a:ext cx="509756" cy="4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1" name="Oval 20"/>
          <p:cNvSpPr>
            <a:spLocks noChangeArrowheads="1"/>
          </p:cNvSpPr>
          <p:nvPr/>
        </p:nvSpPr>
        <p:spPr bwMode="auto">
          <a:xfrm>
            <a:off x="10994234" y="7004051"/>
            <a:ext cx="459581" cy="1809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2" name="Rectangle 21"/>
          <p:cNvSpPr>
            <a:spLocks noChangeArrowheads="1"/>
          </p:cNvSpPr>
          <p:nvPr/>
        </p:nvSpPr>
        <p:spPr bwMode="auto">
          <a:xfrm>
            <a:off x="10858500" y="6715921"/>
            <a:ext cx="509756" cy="4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3" name="Oval 22"/>
          <p:cNvSpPr>
            <a:spLocks noChangeArrowheads="1"/>
          </p:cNvSpPr>
          <p:nvPr/>
        </p:nvSpPr>
        <p:spPr bwMode="auto">
          <a:xfrm>
            <a:off x="13668375" y="7004051"/>
            <a:ext cx="459582" cy="1809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4" name="Rectangle 23"/>
          <p:cNvSpPr>
            <a:spLocks noChangeArrowheads="1"/>
          </p:cNvSpPr>
          <p:nvPr/>
        </p:nvSpPr>
        <p:spPr bwMode="auto">
          <a:xfrm>
            <a:off x="13518357" y="6715921"/>
            <a:ext cx="509756" cy="4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5" name="Oval 24"/>
          <p:cNvSpPr>
            <a:spLocks noChangeArrowheads="1"/>
          </p:cNvSpPr>
          <p:nvPr/>
        </p:nvSpPr>
        <p:spPr bwMode="auto">
          <a:xfrm>
            <a:off x="14297025" y="7004051"/>
            <a:ext cx="459582" cy="1809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6" name="Rectangle 25"/>
          <p:cNvSpPr>
            <a:spLocks noChangeArrowheads="1"/>
          </p:cNvSpPr>
          <p:nvPr/>
        </p:nvSpPr>
        <p:spPr bwMode="auto">
          <a:xfrm>
            <a:off x="14163675" y="6715921"/>
            <a:ext cx="509756" cy="4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7" name="Oval 26"/>
          <p:cNvSpPr>
            <a:spLocks noChangeArrowheads="1"/>
          </p:cNvSpPr>
          <p:nvPr/>
        </p:nvSpPr>
        <p:spPr bwMode="auto">
          <a:xfrm>
            <a:off x="14925675" y="7004051"/>
            <a:ext cx="459582" cy="1809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18" name="Rectangle 27"/>
          <p:cNvSpPr>
            <a:spLocks noChangeArrowheads="1"/>
          </p:cNvSpPr>
          <p:nvPr/>
        </p:nvSpPr>
        <p:spPr bwMode="auto">
          <a:xfrm>
            <a:off x="14799470" y="6715921"/>
            <a:ext cx="509756" cy="4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19" name="Oval 28"/>
          <p:cNvSpPr>
            <a:spLocks noChangeArrowheads="1"/>
          </p:cNvSpPr>
          <p:nvPr/>
        </p:nvSpPr>
        <p:spPr bwMode="auto">
          <a:xfrm>
            <a:off x="13037347" y="7004051"/>
            <a:ext cx="461963" cy="18097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20" name="Rectangle 29"/>
          <p:cNvSpPr>
            <a:spLocks noChangeArrowheads="1"/>
          </p:cNvSpPr>
          <p:nvPr/>
        </p:nvSpPr>
        <p:spPr bwMode="auto">
          <a:xfrm>
            <a:off x="12903995" y="6715921"/>
            <a:ext cx="509756" cy="4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21" name="Line 30"/>
          <p:cNvSpPr>
            <a:spLocks noChangeShapeType="1"/>
          </p:cNvSpPr>
          <p:nvPr/>
        </p:nvSpPr>
        <p:spPr bwMode="auto">
          <a:xfrm flipH="1">
            <a:off x="10629900" y="6334919"/>
            <a:ext cx="485775" cy="65008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2" name="Line 31"/>
          <p:cNvSpPr>
            <a:spLocks noChangeShapeType="1"/>
          </p:cNvSpPr>
          <p:nvPr/>
        </p:nvSpPr>
        <p:spPr bwMode="auto">
          <a:xfrm>
            <a:off x="11101390" y="6320634"/>
            <a:ext cx="157163" cy="6643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3" name="Line 32"/>
          <p:cNvSpPr>
            <a:spLocks noChangeShapeType="1"/>
          </p:cNvSpPr>
          <p:nvPr/>
        </p:nvSpPr>
        <p:spPr bwMode="auto">
          <a:xfrm>
            <a:off x="11101388" y="6320634"/>
            <a:ext cx="628650" cy="6643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4" name="Line 33"/>
          <p:cNvSpPr>
            <a:spLocks noChangeShapeType="1"/>
          </p:cNvSpPr>
          <p:nvPr/>
        </p:nvSpPr>
        <p:spPr bwMode="auto">
          <a:xfrm flipH="1">
            <a:off x="13304047" y="6320634"/>
            <a:ext cx="783431" cy="6643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5" name="Line 34"/>
          <p:cNvSpPr>
            <a:spLocks noChangeShapeType="1"/>
          </p:cNvSpPr>
          <p:nvPr/>
        </p:nvSpPr>
        <p:spPr bwMode="auto">
          <a:xfrm flipH="1">
            <a:off x="13932697" y="6320634"/>
            <a:ext cx="154781" cy="6643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6" name="Line 35"/>
          <p:cNvSpPr>
            <a:spLocks noChangeShapeType="1"/>
          </p:cNvSpPr>
          <p:nvPr/>
        </p:nvSpPr>
        <p:spPr bwMode="auto">
          <a:xfrm>
            <a:off x="14087477" y="6320634"/>
            <a:ext cx="473870" cy="6643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7" name="Line 36"/>
          <p:cNvSpPr>
            <a:spLocks noChangeShapeType="1"/>
          </p:cNvSpPr>
          <p:nvPr/>
        </p:nvSpPr>
        <p:spPr bwMode="auto">
          <a:xfrm>
            <a:off x="14087477" y="6320634"/>
            <a:ext cx="1023938" cy="6643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8" name="Line 37"/>
          <p:cNvSpPr>
            <a:spLocks noChangeShapeType="1"/>
          </p:cNvSpPr>
          <p:nvPr/>
        </p:nvSpPr>
        <p:spPr bwMode="auto">
          <a:xfrm>
            <a:off x="10629902" y="7235032"/>
            <a:ext cx="235745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29" name="Line 38"/>
          <p:cNvSpPr>
            <a:spLocks noChangeShapeType="1"/>
          </p:cNvSpPr>
          <p:nvPr/>
        </p:nvSpPr>
        <p:spPr bwMode="auto">
          <a:xfrm>
            <a:off x="11887200" y="7235032"/>
            <a:ext cx="238125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0" name="Line 39"/>
          <p:cNvSpPr>
            <a:spLocks noChangeShapeType="1"/>
          </p:cNvSpPr>
          <p:nvPr/>
        </p:nvSpPr>
        <p:spPr bwMode="auto">
          <a:xfrm flipH="1">
            <a:off x="10789447" y="7235032"/>
            <a:ext cx="2433638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1" name="Line 40"/>
          <p:cNvSpPr>
            <a:spLocks noChangeShapeType="1"/>
          </p:cNvSpPr>
          <p:nvPr/>
        </p:nvSpPr>
        <p:spPr bwMode="auto">
          <a:xfrm flipH="1">
            <a:off x="10865645" y="7235032"/>
            <a:ext cx="4324350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2" name="Line 41"/>
          <p:cNvSpPr>
            <a:spLocks noChangeShapeType="1"/>
          </p:cNvSpPr>
          <p:nvPr/>
        </p:nvSpPr>
        <p:spPr bwMode="auto">
          <a:xfrm flipH="1">
            <a:off x="12125327" y="7235032"/>
            <a:ext cx="2357438" cy="914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3833" name="Rectangle 42"/>
          <p:cNvSpPr>
            <a:spLocks noChangeArrowheads="1"/>
          </p:cNvSpPr>
          <p:nvPr/>
        </p:nvSpPr>
        <p:spPr bwMode="auto">
          <a:xfrm>
            <a:off x="10710865" y="5230019"/>
            <a:ext cx="759824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34" name="Rectangle 43"/>
          <p:cNvSpPr>
            <a:spLocks noChangeArrowheads="1"/>
          </p:cNvSpPr>
          <p:nvPr/>
        </p:nvSpPr>
        <p:spPr bwMode="auto">
          <a:xfrm>
            <a:off x="12003884" y="5237164"/>
            <a:ext cx="759824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35" name="Rectangle 44"/>
          <p:cNvSpPr>
            <a:spLocks noChangeArrowheads="1"/>
          </p:cNvSpPr>
          <p:nvPr/>
        </p:nvSpPr>
        <p:spPr bwMode="auto">
          <a:xfrm>
            <a:off x="13706477" y="5230019"/>
            <a:ext cx="759824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36" name="Oval 45"/>
          <p:cNvSpPr>
            <a:spLocks noChangeArrowheads="1"/>
          </p:cNvSpPr>
          <p:nvPr/>
        </p:nvSpPr>
        <p:spPr bwMode="auto">
          <a:xfrm>
            <a:off x="10617995" y="5425284"/>
            <a:ext cx="1007268" cy="4048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37" name="Oval 46"/>
          <p:cNvSpPr>
            <a:spLocks noChangeArrowheads="1"/>
          </p:cNvSpPr>
          <p:nvPr/>
        </p:nvSpPr>
        <p:spPr bwMode="auto">
          <a:xfrm>
            <a:off x="11877677" y="5425284"/>
            <a:ext cx="1004888" cy="4048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38" name="Oval 47"/>
          <p:cNvSpPr>
            <a:spLocks noChangeArrowheads="1"/>
          </p:cNvSpPr>
          <p:nvPr/>
        </p:nvSpPr>
        <p:spPr bwMode="auto">
          <a:xfrm>
            <a:off x="13606465" y="5425284"/>
            <a:ext cx="1004888" cy="4048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39" name="Rectangle 48"/>
          <p:cNvSpPr>
            <a:spLocks noChangeArrowheads="1"/>
          </p:cNvSpPr>
          <p:nvPr/>
        </p:nvSpPr>
        <p:spPr bwMode="auto">
          <a:xfrm>
            <a:off x="12846845" y="5225257"/>
            <a:ext cx="816768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  <a:endParaRPr lang="en-US" altLang="zh-TW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33840" name="Rectangle 49"/>
          <p:cNvSpPr>
            <a:spLocks noChangeArrowheads="1"/>
          </p:cNvSpPr>
          <p:nvPr/>
        </p:nvSpPr>
        <p:spPr bwMode="auto">
          <a:xfrm>
            <a:off x="12068177" y="6656389"/>
            <a:ext cx="952185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.......</a:t>
            </a:r>
          </a:p>
        </p:txBody>
      </p:sp>
      <p:sp>
        <p:nvSpPr>
          <p:cNvPr id="33841" name="Rectangle 50"/>
          <p:cNvSpPr>
            <a:spLocks noChangeArrowheads="1"/>
          </p:cNvSpPr>
          <p:nvPr/>
        </p:nvSpPr>
        <p:spPr bwMode="auto">
          <a:xfrm>
            <a:off x="10220325" y="6715921"/>
            <a:ext cx="509756" cy="41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...</a:t>
            </a:r>
          </a:p>
        </p:txBody>
      </p:sp>
      <p:sp>
        <p:nvSpPr>
          <p:cNvPr id="33842" name="Rectangle 51"/>
          <p:cNvSpPr>
            <a:spLocks noChangeArrowheads="1"/>
          </p:cNvSpPr>
          <p:nvPr/>
        </p:nvSpPr>
        <p:spPr bwMode="auto">
          <a:xfrm>
            <a:off x="10532272" y="7977982"/>
            <a:ext cx="871538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43" name="Rectangle 52"/>
          <p:cNvSpPr>
            <a:spLocks noChangeArrowheads="1"/>
          </p:cNvSpPr>
          <p:nvPr/>
        </p:nvSpPr>
        <p:spPr bwMode="auto">
          <a:xfrm>
            <a:off x="11903872" y="7977982"/>
            <a:ext cx="871538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44" name="Rectangle 53"/>
          <p:cNvSpPr>
            <a:spLocks noChangeArrowheads="1"/>
          </p:cNvSpPr>
          <p:nvPr/>
        </p:nvSpPr>
        <p:spPr bwMode="auto">
          <a:xfrm>
            <a:off x="13725527" y="7977982"/>
            <a:ext cx="871538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</a:p>
        </p:txBody>
      </p:sp>
      <p:sp>
        <p:nvSpPr>
          <p:cNvPr id="33845" name="Oval 54"/>
          <p:cNvSpPr>
            <a:spLocks noChangeArrowheads="1"/>
          </p:cNvSpPr>
          <p:nvPr/>
        </p:nvSpPr>
        <p:spPr bwMode="auto">
          <a:xfrm>
            <a:off x="10382250" y="8168484"/>
            <a:ext cx="1078707" cy="4048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46" name="Oval 55"/>
          <p:cNvSpPr>
            <a:spLocks noChangeArrowheads="1"/>
          </p:cNvSpPr>
          <p:nvPr/>
        </p:nvSpPr>
        <p:spPr bwMode="auto">
          <a:xfrm>
            <a:off x="11727659" y="8168484"/>
            <a:ext cx="1078706" cy="4048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47" name="Oval 56"/>
          <p:cNvSpPr>
            <a:spLocks noChangeArrowheads="1"/>
          </p:cNvSpPr>
          <p:nvPr/>
        </p:nvSpPr>
        <p:spPr bwMode="auto">
          <a:xfrm>
            <a:off x="13577888" y="8168484"/>
            <a:ext cx="1078707" cy="404813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48" name="Rectangle 57"/>
          <p:cNvSpPr>
            <a:spLocks noChangeArrowheads="1"/>
          </p:cNvSpPr>
          <p:nvPr/>
        </p:nvSpPr>
        <p:spPr bwMode="auto">
          <a:xfrm>
            <a:off x="12806363" y="7968457"/>
            <a:ext cx="866775" cy="60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8113" tIns="69057" rIns="138113" bIns="69057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.....</a:t>
            </a:r>
            <a:endParaRPr lang="en-US" altLang="zh-TW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grpSp>
        <p:nvGrpSpPr>
          <p:cNvPr id="33849" name="Group 90"/>
          <p:cNvGrpSpPr>
            <a:grpSpLocks/>
          </p:cNvGrpSpPr>
          <p:nvPr/>
        </p:nvGrpSpPr>
        <p:grpSpPr bwMode="auto">
          <a:xfrm>
            <a:off x="2878933" y="5575303"/>
            <a:ext cx="6686551" cy="2671763"/>
            <a:chOff x="288" y="3076"/>
            <a:chExt cx="2808" cy="1122"/>
          </a:xfrm>
        </p:grpSpPr>
        <p:sp>
          <p:nvSpPr>
            <p:cNvPr id="33852" name="Rectangle 58"/>
            <p:cNvSpPr>
              <a:spLocks noChangeArrowheads="1"/>
            </p:cNvSpPr>
            <p:nvPr/>
          </p:nvSpPr>
          <p:spPr bwMode="auto">
            <a:xfrm>
              <a:off x="384" y="3096"/>
              <a:ext cx="23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225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坐</a:t>
              </a:r>
            </a:p>
          </p:txBody>
        </p:sp>
        <p:sp>
          <p:nvSpPr>
            <p:cNvPr id="33853" name="Rectangle 59"/>
            <p:cNvSpPr>
              <a:spLocks noChangeArrowheads="1"/>
            </p:cNvSpPr>
            <p:nvPr/>
          </p:nvSpPr>
          <p:spPr bwMode="auto">
            <a:xfrm>
              <a:off x="384" y="3241"/>
              <a:ext cx="23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225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乘</a:t>
              </a:r>
            </a:p>
          </p:txBody>
        </p:sp>
        <p:sp>
          <p:nvSpPr>
            <p:cNvPr id="33854" name="Rectangle 60"/>
            <p:cNvSpPr>
              <a:spLocks noChangeArrowheads="1"/>
            </p:cNvSpPr>
            <p:nvPr/>
          </p:nvSpPr>
          <p:spPr bwMode="auto">
            <a:xfrm>
              <a:off x="390" y="3378"/>
              <a:ext cx="23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225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搭</a:t>
              </a:r>
            </a:p>
          </p:txBody>
        </p:sp>
        <p:sp>
          <p:nvSpPr>
            <p:cNvPr id="33855" name="Rectangle 61"/>
            <p:cNvSpPr>
              <a:spLocks noChangeArrowheads="1"/>
            </p:cNvSpPr>
            <p:nvPr/>
          </p:nvSpPr>
          <p:spPr bwMode="auto">
            <a:xfrm>
              <a:off x="742" y="3080"/>
              <a:ext cx="40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(take)</a:t>
              </a:r>
            </a:p>
          </p:txBody>
        </p:sp>
        <p:sp>
          <p:nvSpPr>
            <p:cNvPr id="33856" name="Rectangle 62"/>
            <p:cNvSpPr>
              <a:spLocks noChangeArrowheads="1"/>
            </p:cNvSpPr>
            <p:nvPr/>
          </p:nvSpPr>
          <p:spPr bwMode="auto">
            <a:xfrm>
              <a:off x="745" y="3225"/>
              <a:ext cx="38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(ride)</a:t>
              </a:r>
            </a:p>
          </p:txBody>
        </p:sp>
        <p:sp>
          <p:nvSpPr>
            <p:cNvPr id="33857" name="Rectangle 63"/>
            <p:cNvSpPr>
              <a:spLocks noChangeArrowheads="1"/>
            </p:cNvSpPr>
            <p:nvPr/>
          </p:nvSpPr>
          <p:spPr bwMode="auto">
            <a:xfrm>
              <a:off x="400" y="3703"/>
              <a:ext cx="35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225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駕駛</a:t>
              </a:r>
            </a:p>
          </p:txBody>
        </p:sp>
        <p:sp>
          <p:nvSpPr>
            <p:cNvPr id="33858" name="Rectangle 64"/>
            <p:cNvSpPr>
              <a:spLocks noChangeArrowheads="1"/>
            </p:cNvSpPr>
            <p:nvPr/>
          </p:nvSpPr>
          <p:spPr bwMode="auto">
            <a:xfrm>
              <a:off x="399" y="3836"/>
              <a:ext cx="23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225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開</a:t>
              </a:r>
            </a:p>
          </p:txBody>
        </p:sp>
        <p:sp>
          <p:nvSpPr>
            <p:cNvPr id="33859" name="Rectangle 65"/>
            <p:cNvSpPr>
              <a:spLocks noChangeArrowheads="1"/>
            </p:cNvSpPr>
            <p:nvPr/>
          </p:nvSpPr>
          <p:spPr bwMode="auto">
            <a:xfrm>
              <a:off x="752" y="3687"/>
              <a:ext cx="44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(drive)</a:t>
              </a:r>
            </a:p>
          </p:txBody>
        </p:sp>
        <p:sp>
          <p:nvSpPr>
            <p:cNvPr id="33860" name="Rectangle 66"/>
            <p:cNvSpPr>
              <a:spLocks noChangeArrowheads="1"/>
            </p:cNvSpPr>
            <p:nvPr/>
          </p:nvSpPr>
          <p:spPr bwMode="auto">
            <a:xfrm>
              <a:off x="756" y="3847"/>
              <a:ext cx="427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(steer)</a:t>
              </a:r>
            </a:p>
          </p:txBody>
        </p:sp>
        <p:sp>
          <p:nvSpPr>
            <p:cNvPr id="33861" name="Rectangle 67"/>
            <p:cNvSpPr>
              <a:spLocks noChangeArrowheads="1"/>
            </p:cNvSpPr>
            <p:nvPr/>
          </p:nvSpPr>
          <p:spPr bwMode="auto">
            <a:xfrm>
              <a:off x="2012" y="3078"/>
              <a:ext cx="35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225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汽車</a:t>
              </a:r>
            </a:p>
          </p:txBody>
        </p:sp>
        <p:sp>
          <p:nvSpPr>
            <p:cNvPr id="33862" name="Rectangle 68"/>
            <p:cNvSpPr>
              <a:spLocks noChangeArrowheads="1"/>
            </p:cNvSpPr>
            <p:nvPr/>
          </p:nvSpPr>
          <p:spPr bwMode="auto">
            <a:xfrm>
              <a:off x="2006" y="3220"/>
              <a:ext cx="35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225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巴士</a:t>
              </a:r>
            </a:p>
          </p:txBody>
        </p:sp>
        <p:sp>
          <p:nvSpPr>
            <p:cNvPr id="33863" name="Rectangle 69"/>
            <p:cNvSpPr>
              <a:spLocks noChangeArrowheads="1"/>
            </p:cNvSpPr>
            <p:nvPr/>
          </p:nvSpPr>
          <p:spPr bwMode="auto">
            <a:xfrm>
              <a:off x="2007" y="3356"/>
              <a:ext cx="35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225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火車</a:t>
              </a:r>
            </a:p>
          </p:txBody>
        </p:sp>
        <p:sp>
          <p:nvSpPr>
            <p:cNvPr id="33864" name="Rectangle 70"/>
            <p:cNvSpPr>
              <a:spLocks noChangeArrowheads="1"/>
            </p:cNvSpPr>
            <p:nvPr/>
          </p:nvSpPr>
          <p:spPr bwMode="auto">
            <a:xfrm>
              <a:off x="2011" y="3502"/>
              <a:ext cx="35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en-US" sz="2250">
                  <a:solidFill>
                    <a:srgbClr val="000000"/>
                  </a:solidFill>
                  <a:latin typeface="華康魏碑體" pitchFamily="65" charset="-120"/>
                  <a:ea typeface="華康魏碑體" pitchFamily="65" charset="-120"/>
                </a:rPr>
                <a:t>飛機</a:t>
              </a:r>
            </a:p>
          </p:txBody>
        </p:sp>
        <p:sp>
          <p:nvSpPr>
            <p:cNvPr id="33865" name="Rectangle 71"/>
            <p:cNvSpPr>
              <a:spLocks noChangeArrowheads="1"/>
            </p:cNvSpPr>
            <p:nvPr/>
          </p:nvSpPr>
          <p:spPr bwMode="auto">
            <a:xfrm>
              <a:off x="2440" y="3204"/>
              <a:ext cx="36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(bus)</a:t>
              </a:r>
            </a:p>
          </p:txBody>
        </p:sp>
        <p:sp>
          <p:nvSpPr>
            <p:cNvPr id="33866" name="Rectangle 72"/>
            <p:cNvSpPr>
              <a:spLocks noChangeArrowheads="1"/>
            </p:cNvSpPr>
            <p:nvPr/>
          </p:nvSpPr>
          <p:spPr bwMode="auto">
            <a:xfrm>
              <a:off x="2442" y="3076"/>
              <a:ext cx="34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(car)</a:t>
              </a:r>
            </a:p>
          </p:txBody>
        </p:sp>
        <p:sp>
          <p:nvSpPr>
            <p:cNvPr id="33867" name="Rectangle 73"/>
            <p:cNvSpPr>
              <a:spLocks noChangeArrowheads="1"/>
            </p:cNvSpPr>
            <p:nvPr/>
          </p:nvSpPr>
          <p:spPr bwMode="auto">
            <a:xfrm>
              <a:off x="2436" y="3340"/>
              <a:ext cx="42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(train)</a:t>
              </a:r>
            </a:p>
          </p:txBody>
        </p:sp>
        <p:sp>
          <p:nvSpPr>
            <p:cNvPr id="33868" name="Rectangle 74"/>
            <p:cNvSpPr>
              <a:spLocks noChangeArrowheads="1"/>
            </p:cNvSpPr>
            <p:nvPr/>
          </p:nvSpPr>
          <p:spPr bwMode="auto">
            <a:xfrm>
              <a:off x="2435" y="3500"/>
              <a:ext cx="58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(airplane)</a:t>
              </a:r>
            </a:p>
          </p:txBody>
        </p:sp>
        <p:grpSp>
          <p:nvGrpSpPr>
            <p:cNvPr id="33869" name="Group 75"/>
            <p:cNvGrpSpPr>
              <a:grpSpLocks/>
            </p:cNvGrpSpPr>
            <p:nvPr/>
          </p:nvGrpSpPr>
          <p:grpSpPr bwMode="auto">
            <a:xfrm>
              <a:off x="288" y="3092"/>
              <a:ext cx="146" cy="1106"/>
              <a:chOff x="1646" y="2585"/>
              <a:chExt cx="135" cy="1342"/>
            </a:xfrm>
          </p:grpSpPr>
          <p:sp>
            <p:nvSpPr>
              <p:cNvPr id="33881" name="Freeform 76"/>
              <p:cNvSpPr>
                <a:spLocks/>
              </p:cNvSpPr>
              <p:nvPr/>
            </p:nvSpPr>
            <p:spPr bwMode="auto">
              <a:xfrm>
                <a:off x="1736" y="2585"/>
                <a:ext cx="45" cy="722"/>
              </a:xfrm>
              <a:custGeom>
                <a:avLst/>
                <a:gdLst>
                  <a:gd name="T0" fmla="*/ 44 w 45"/>
                  <a:gd name="T1" fmla="*/ 0 h 722"/>
                  <a:gd name="T2" fmla="*/ 0 w 45"/>
                  <a:gd name="T3" fmla="*/ 40 h 722"/>
                  <a:gd name="T4" fmla="*/ 0 w 45"/>
                  <a:gd name="T5" fmla="*/ 681 h 722"/>
                  <a:gd name="T6" fmla="*/ 44 w 45"/>
                  <a:gd name="T7" fmla="*/ 721 h 7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722">
                    <a:moveTo>
                      <a:pt x="44" y="0"/>
                    </a:moveTo>
                    <a:lnTo>
                      <a:pt x="0" y="40"/>
                    </a:lnTo>
                    <a:lnTo>
                      <a:pt x="0" y="681"/>
                    </a:lnTo>
                    <a:lnTo>
                      <a:pt x="44" y="72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2" name="Freeform 77"/>
              <p:cNvSpPr>
                <a:spLocks/>
              </p:cNvSpPr>
              <p:nvPr/>
            </p:nvSpPr>
            <p:spPr bwMode="auto">
              <a:xfrm>
                <a:off x="1736" y="3346"/>
                <a:ext cx="45" cy="581"/>
              </a:xfrm>
              <a:custGeom>
                <a:avLst/>
                <a:gdLst>
                  <a:gd name="T0" fmla="*/ 44 w 45"/>
                  <a:gd name="T1" fmla="*/ 0 h 581"/>
                  <a:gd name="T2" fmla="*/ 0 w 45"/>
                  <a:gd name="T3" fmla="*/ 40 h 581"/>
                  <a:gd name="T4" fmla="*/ 0 w 45"/>
                  <a:gd name="T5" fmla="*/ 540 h 581"/>
                  <a:gd name="T6" fmla="*/ 44 w 45"/>
                  <a:gd name="T7" fmla="*/ 580 h 5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581">
                    <a:moveTo>
                      <a:pt x="44" y="0"/>
                    </a:moveTo>
                    <a:lnTo>
                      <a:pt x="0" y="40"/>
                    </a:lnTo>
                    <a:lnTo>
                      <a:pt x="0" y="540"/>
                    </a:lnTo>
                    <a:lnTo>
                      <a:pt x="44" y="58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3" name="Freeform 78"/>
              <p:cNvSpPr>
                <a:spLocks/>
              </p:cNvSpPr>
              <p:nvPr/>
            </p:nvSpPr>
            <p:spPr bwMode="auto">
              <a:xfrm>
                <a:off x="1646" y="2585"/>
                <a:ext cx="46" cy="1342"/>
              </a:xfrm>
              <a:custGeom>
                <a:avLst/>
                <a:gdLst>
                  <a:gd name="T0" fmla="*/ 45 w 46"/>
                  <a:gd name="T1" fmla="*/ 0 h 1342"/>
                  <a:gd name="T2" fmla="*/ 0 w 46"/>
                  <a:gd name="T3" fmla="*/ 40 h 1342"/>
                  <a:gd name="T4" fmla="*/ 0 w 46"/>
                  <a:gd name="T5" fmla="*/ 1301 h 1342"/>
                  <a:gd name="T6" fmla="*/ 45 w 46"/>
                  <a:gd name="T7" fmla="*/ 1341 h 1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" h="1342">
                    <a:moveTo>
                      <a:pt x="45" y="0"/>
                    </a:moveTo>
                    <a:lnTo>
                      <a:pt x="0" y="40"/>
                    </a:lnTo>
                    <a:lnTo>
                      <a:pt x="0" y="1301"/>
                    </a:lnTo>
                    <a:lnTo>
                      <a:pt x="45" y="134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70" name="Group 79"/>
            <p:cNvGrpSpPr>
              <a:grpSpLocks/>
            </p:cNvGrpSpPr>
            <p:nvPr/>
          </p:nvGrpSpPr>
          <p:grpSpPr bwMode="auto">
            <a:xfrm>
              <a:off x="1231" y="3076"/>
              <a:ext cx="145" cy="1105"/>
              <a:chOff x="2516" y="2565"/>
              <a:chExt cx="134" cy="1342"/>
            </a:xfrm>
          </p:grpSpPr>
          <p:sp>
            <p:nvSpPr>
              <p:cNvPr id="33878" name="Freeform 80"/>
              <p:cNvSpPr>
                <a:spLocks/>
              </p:cNvSpPr>
              <p:nvPr/>
            </p:nvSpPr>
            <p:spPr bwMode="auto">
              <a:xfrm>
                <a:off x="2516" y="2565"/>
                <a:ext cx="45" cy="722"/>
              </a:xfrm>
              <a:custGeom>
                <a:avLst/>
                <a:gdLst>
                  <a:gd name="T0" fmla="*/ 0 w 45"/>
                  <a:gd name="T1" fmla="*/ 0 h 722"/>
                  <a:gd name="T2" fmla="*/ 44 w 45"/>
                  <a:gd name="T3" fmla="*/ 40 h 722"/>
                  <a:gd name="T4" fmla="*/ 44 w 45"/>
                  <a:gd name="T5" fmla="*/ 681 h 722"/>
                  <a:gd name="T6" fmla="*/ 0 w 45"/>
                  <a:gd name="T7" fmla="*/ 721 h 7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722">
                    <a:moveTo>
                      <a:pt x="0" y="0"/>
                    </a:moveTo>
                    <a:lnTo>
                      <a:pt x="44" y="40"/>
                    </a:lnTo>
                    <a:lnTo>
                      <a:pt x="44" y="681"/>
                    </a:lnTo>
                    <a:lnTo>
                      <a:pt x="0" y="72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79" name="Freeform 81"/>
              <p:cNvSpPr>
                <a:spLocks/>
              </p:cNvSpPr>
              <p:nvPr/>
            </p:nvSpPr>
            <p:spPr bwMode="auto">
              <a:xfrm>
                <a:off x="2516" y="3326"/>
                <a:ext cx="45" cy="581"/>
              </a:xfrm>
              <a:custGeom>
                <a:avLst/>
                <a:gdLst>
                  <a:gd name="T0" fmla="*/ 0 w 45"/>
                  <a:gd name="T1" fmla="*/ 0 h 581"/>
                  <a:gd name="T2" fmla="*/ 44 w 45"/>
                  <a:gd name="T3" fmla="*/ 40 h 581"/>
                  <a:gd name="T4" fmla="*/ 44 w 45"/>
                  <a:gd name="T5" fmla="*/ 540 h 581"/>
                  <a:gd name="T6" fmla="*/ 0 w 45"/>
                  <a:gd name="T7" fmla="*/ 580 h 5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581">
                    <a:moveTo>
                      <a:pt x="0" y="0"/>
                    </a:moveTo>
                    <a:lnTo>
                      <a:pt x="44" y="40"/>
                    </a:lnTo>
                    <a:lnTo>
                      <a:pt x="44" y="540"/>
                    </a:lnTo>
                    <a:lnTo>
                      <a:pt x="0" y="58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80" name="Freeform 82"/>
              <p:cNvSpPr>
                <a:spLocks/>
              </p:cNvSpPr>
              <p:nvPr/>
            </p:nvSpPr>
            <p:spPr bwMode="auto">
              <a:xfrm>
                <a:off x="2605" y="2565"/>
                <a:ext cx="45" cy="1342"/>
              </a:xfrm>
              <a:custGeom>
                <a:avLst/>
                <a:gdLst>
                  <a:gd name="T0" fmla="*/ 0 w 45"/>
                  <a:gd name="T1" fmla="*/ 0 h 1342"/>
                  <a:gd name="T2" fmla="*/ 44 w 45"/>
                  <a:gd name="T3" fmla="*/ 40 h 1342"/>
                  <a:gd name="T4" fmla="*/ 44 w 45"/>
                  <a:gd name="T5" fmla="*/ 1301 h 1342"/>
                  <a:gd name="T6" fmla="*/ 0 w 45"/>
                  <a:gd name="T7" fmla="*/ 1341 h 134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" h="1342">
                    <a:moveTo>
                      <a:pt x="0" y="0"/>
                    </a:moveTo>
                    <a:lnTo>
                      <a:pt x="44" y="40"/>
                    </a:lnTo>
                    <a:lnTo>
                      <a:pt x="44" y="1301"/>
                    </a:lnTo>
                    <a:lnTo>
                      <a:pt x="0" y="1341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71" name="Freeform 83"/>
            <p:cNvSpPr>
              <a:spLocks/>
            </p:cNvSpPr>
            <p:nvPr/>
          </p:nvSpPr>
          <p:spPr bwMode="auto">
            <a:xfrm>
              <a:off x="2004" y="3094"/>
              <a:ext cx="52" cy="672"/>
            </a:xfrm>
            <a:custGeom>
              <a:avLst/>
              <a:gdLst>
                <a:gd name="T0" fmla="*/ 515 w 45"/>
                <a:gd name="T1" fmla="*/ 0 h 922"/>
                <a:gd name="T2" fmla="*/ 0 w 45"/>
                <a:gd name="T3" fmla="*/ 1 h 922"/>
                <a:gd name="T4" fmla="*/ 0 w 45"/>
                <a:gd name="T5" fmla="*/ 4 h 922"/>
                <a:gd name="T6" fmla="*/ 515 w 45"/>
                <a:gd name="T7" fmla="*/ 4 h 9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922">
                  <a:moveTo>
                    <a:pt x="44" y="0"/>
                  </a:moveTo>
                  <a:lnTo>
                    <a:pt x="0" y="40"/>
                  </a:lnTo>
                  <a:lnTo>
                    <a:pt x="0" y="881"/>
                  </a:lnTo>
                  <a:lnTo>
                    <a:pt x="44" y="921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2" name="Freeform 84"/>
            <p:cNvSpPr>
              <a:spLocks/>
            </p:cNvSpPr>
            <p:nvPr/>
          </p:nvSpPr>
          <p:spPr bwMode="auto">
            <a:xfrm>
              <a:off x="3041" y="3076"/>
              <a:ext cx="55" cy="690"/>
            </a:xfrm>
            <a:custGeom>
              <a:avLst/>
              <a:gdLst>
                <a:gd name="T0" fmla="*/ 0 w 46"/>
                <a:gd name="T1" fmla="*/ 0 h 922"/>
                <a:gd name="T2" fmla="*/ 947 w 46"/>
                <a:gd name="T3" fmla="*/ 1 h 922"/>
                <a:gd name="T4" fmla="*/ 947 w 46"/>
                <a:gd name="T5" fmla="*/ 7 h 922"/>
                <a:gd name="T6" fmla="*/ 0 w 46"/>
                <a:gd name="T7" fmla="*/ 7 h 9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922">
                  <a:moveTo>
                    <a:pt x="0" y="0"/>
                  </a:moveTo>
                  <a:lnTo>
                    <a:pt x="45" y="40"/>
                  </a:lnTo>
                  <a:lnTo>
                    <a:pt x="45" y="881"/>
                  </a:lnTo>
                  <a:lnTo>
                    <a:pt x="0" y="921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73" name="Line 85"/>
            <p:cNvSpPr>
              <a:spLocks noChangeShapeType="1"/>
            </p:cNvSpPr>
            <p:nvPr/>
          </p:nvSpPr>
          <p:spPr bwMode="auto">
            <a:xfrm>
              <a:off x="1182" y="3173"/>
              <a:ext cx="869" cy="1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4" name="Line 86"/>
            <p:cNvSpPr>
              <a:spLocks noChangeShapeType="1"/>
            </p:cNvSpPr>
            <p:nvPr/>
          </p:nvSpPr>
          <p:spPr bwMode="auto">
            <a:xfrm flipV="1">
              <a:off x="1206" y="3570"/>
              <a:ext cx="870" cy="3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5" name="Line 87"/>
            <p:cNvSpPr>
              <a:spLocks noChangeShapeType="1"/>
            </p:cNvSpPr>
            <p:nvPr/>
          </p:nvSpPr>
          <p:spPr bwMode="auto">
            <a:xfrm>
              <a:off x="1182" y="3323"/>
              <a:ext cx="869" cy="1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6" name="Line 88"/>
            <p:cNvSpPr>
              <a:spLocks noChangeShapeType="1"/>
            </p:cNvSpPr>
            <p:nvPr/>
          </p:nvSpPr>
          <p:spPr bwMode="auto">
            <a:xfrm flipV="1">
              <a:off x="1206" y="3158"/>
              <a:ext cx="845" cy="62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877" name="Rectangle 89"/>
            <p:cNvSpPr>
              <a:spLocks noChangeArrowheads="1"/>
            </p:cNvSpPr>
            <p:nvPr/>
          </p:nvSpPr>
          <p:spPr bwMode="auto">
            <a:xfrm>
              <a:off x="756" y="3392"/>
              <a:ext cx="38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057" rIns="138113" bIns="69057">
              <a:spAutoFit/>
            </a:bodyPr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25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(ride)</a:t>
              </a:r>
            </a:p>
          </p:txBody>
        </p:sp>
      </p:grpSp>
      <p:sp>
        <p:nvSpPr>
          <p:cNvPr id="33850" name="Text Box 91"/>
          <p:cNvSpPr txBox="1">
            <a:spLocks noChangeArrowheads="1"/>
          </p:cNvSpPr>
          <p:nvPr/>
        </p:nvSpPr>
        <p:spPr bwMode="auto">
          <a:xfrm>
            <a:off x="2988470" y="8947151"/>
            <a:ext cx="917971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>
                <a:latin typeface="Times New Roman" pitchFamily="18" charset="0"/>
              </a:rPr>
              <a:t> rarely used words classified by human knowledge</a:t>
            </a:r>
          </a:p>
          <a:p>
            <a:pPr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>
                <a:latin typeface="Times New Roman" pitchFamily="18" charset="0"/>
              </a:rPr>
              <a:t>both data-driven and human-knowledge-driven</a:t>
            </a:r>
          </a:p>
        </p:txBody>
      </p:sp>
      <p:sp>
        <p:nvSpPr>
          <p:cNvPr id="33851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21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群組 2"/>
          <p:cNvGrpSpPr>
            <a:grpSpLocks/>
          </p:cNvGrpSpPr>
          <p:nvPr/>
        </p:nvGrpSpPr>
        <p:grpSpPr bwMode="auto">
          <a:xfrm>
            <a:off x="5362577" y="284164"/>
            <a:ext cx="8832822" cy="9827418"/>
            <a:chOff x="2051050" y="188913"/>
            <a:chExt cx="5888548" cy="6551612"/>
          </a:xfrm>
        </p:grpSpPr>
        <p:pic>
          <p:nvPicPr>
            <p:cNvPr id="34819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188913"/>
              <a:ext cx="4745038" cy="655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0" name="文字方塊 2"/>
            <p:cNvSpPr txBox="1">
              <a:spLocks noChangeArrowheads="1"/>
            </p:cNvSpPr>
            <p:nvPr/>
          </p:nvSpPr>
          <p:spPr bwMode="auto">
            <a:xfrm>
              <a:off x="2051050" y="275759"/>
              <a:ext cx="2965769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4500" b="1" u="sng">
                  <a:latin typeface="Arial" charset="0"/>
                </a:rPr>
                <a:t>POS features</a:t>
              </a:r>
              <a:r>
                <a:rPr lang="en-US" altLang="zh-TW" sz="4500" b="1">
                  <a:latin typeface="Arial" charset="0"/>
                </a:rPr>
                <a:t>    </a:t>
              </a:r>
              <a:endParaRPr lang="zh-TW" altLang="en-US" sz="4500" b="1">
                <a:latin typeface="Arial" charset="0"/>
              </a:endParaRPr>
            </a:p>
          </p:txBody>
        </p:sp>
        <p:sp>
          <p:nvSpPr>
            <p:cNvPr id="34821" name="文字方塊 3"/>
            <p:cNvSpPr txBox="1">
              <a:spLocks noChangeArrowheads="1"/>
            </p:cNvSpPr>
            <p:nvPr/>
          </p:nvSpPr>
          <p:spPr bwMode="auto">
            <a:xfrm>
              <a:off x="2124075" y="2890372"/>
              <a:ext cx="581552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4500" b="1" u="sng">
                  <a:latin typeface="Arial" charset="0"/>
                </a:rPr>
                <a:t>Data-driven Approach Example</a:t>
              </a:r>
              <a:endParaRPr lang="zh-TW" altLang="en-US" sz="4500" b="1">
                <a:latin typeface="Arial" charset="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3203575" y="1341438"/>
              <a:ext cx="3097213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TW" altLang="en-US" sz="3600" dirty="0">
                  <a:ea typeface="新細明體" pitchFamily="18" charset="-120"/>
                </a:rPr>
                <a:t>組織</a:t>
              </a:r>
              <a:endParaRPr lang="en-US" altLang="zh-TW" sz="3600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sz="2100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sz="3600" spc="900" dirty="0">
                  <a:ea typeface="新細明體" pitchFamily="18" charset="-120"/>
                </a:rPr>
                <a:t>(_,_,_,_...)</a:t>
              </a:r>
              <a:endParaRPr lang="zh-TW" altLang="en-US" sz="3600" spc="900" dirty="0">
                <a:ea typeface="新細明體" pitchFamily="18" charset="-120"/>
              </a:endParaRPr>
            </a:p>
          </p:txBody>
        </p:sp>
      </p:grpSp>
      <p:pic>
        <p:nvPicPr>
          <p:cNvPr id="8" name="圖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682" y="8850710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947048" y="81686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</a:t>
            </a:r>
            <a:r>
              <a:rPr lang="zh-TW" altLang="en-US" dirty="0" smtClean="0"/>
              <a:t> </a:t>
            </a:r>
            <a:r>
              <a:rPr lang="en-US" altLang="zh-TW" dirty="0" smtClean="0"/>
              <a:t>8</a:t>
            </a:r>
            <a:endParaRPr kumimoji="1" lang="zh-TW" altLang="en-US" dirty="0"/>
          </a:p>
        </p:txBody>
      </p:sp>
      <p:sp>
        <p:nvSpPr>
          <p:cNvPr id="10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22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8113" tIns="69057" rIns="138113" bIns="69057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950" b="1">
                <a:latin typeface="Times New Roman" pitchFamily="18" charset="0"/>
                <a:ea typeface="全真魏碑體" pitchFamily="49" charset="-120"/>
              </a:rPr>
              <a:t>Structural Features of Chinese Language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319338" y="1362871"/>
            <a:ext cx="13670757" cy="807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8113" tIns="69057" rIns="138113" bIns="69057"/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665163" indent="-2809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Almost Each Character with Its Own Meaning, thus Playing Some Linguistic Role Independently</a:t>
            </a:r>
          </a:p>
          <a:p>
            <a:pPr eaLnBrk="1" hangingPunct="1">
              <a:buFontTx/>
              <a:buChar char="•"/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No Natural Word Boundaries in a Chinese Sentence</a:t>
            </a:r>
            <a:endParaRPr lang="en-US" altLang="zh-TW" sz="36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r>
              <a:rPr lang="en-US" altLang="zh-TW" sz="2100">
                <a:latin typeface="Times New Roman" pitchFamily="18" charset="0"/>
                <a:ea typeface="華康魏碑體" pitchFamily="65" charset="-120"/>
              </a:rPr>
              <a:t>    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電腦科技的進步改變了人類的生活和工作方式</a:t>
            </a:r>
          </a:p>
          <a:p>
            <a:pPr lvl="1" eaLnBrk="1" hangingPunct="1"/>
            <a:endParaRPr lang="zh-TW" altLang="en-US" sz="24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zh-TW" altLang="en-US" sz="24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FontTx/>
              <a:buChar char="–"/>
            </a:pP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word segmentation not unique</a:t>
            </a:r>
          </a:p>
          <a:p>
            <a:pPr lvl="1" eaLnBrk="1" hangingPunct="1">
              <a:buFontTx/>
              <a:buChar char="–"/>
            </a:pP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words not well defined</a:t>
            </a:r>
          </a:p>
          <a:p>
            <a:pPr lvl="1" eaLnBrk="1" hangingPunct="1">
              <a:buFontTx/>
              <a:buChar char="–"/>
            </a:pP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commonly accepted lexicon not existing</a:t>
            </a:r>
          </a:p>
          <a:p>
            <a:pPr eaLnBrk="1" hangingPunct="1">
              <a:buFontTx/>
              <a:buChar char="•"/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Open ( Essentially Unlimited ) Vocabulary with Flexible Wording Structure</a:t>
            </a:r>
          </a:p>
          <a:p>
            <a:pPr lvl="1" eaLnBrk="1" hangingPunct="1"/>
            <a:r>
              <a:rPr lang="en-US" altLang="zh-TW" sz="2100">
                <a:latin typeface="Times New Roman" pitchFamily="18" charset="0"/>
                <a:ea typeface="華康魏碑體" pitchFamily="65" charset="-120"/>
              </a:rPr>
              <a:t>– </a:t>
            </a:r>
            <a:r>
              <a:rPr lang="en-US" altLang="zh-TW" sz="225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new words easily created everyday	    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電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(electricity)+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腦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(brain)→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電腦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(computer)</a:t>
            </a:r>
          </a:p>
          <a:p>
            <a:pPr lvl="1" eaLnBrk="1" hangingPunct="1"/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–  long word arbitrarily abbreviated            </a:t>
            </a:r>
            <a:r>
              <a:rPr lang="zh-TW" altLang="en-US" sz="2400" u="sng">
                <a:latin typeface="Times New Roman" pitchFamily="18" charset="0"/>
                <a:ea typeface="華康魏碑體" pitchFamily="65" charset="-120"/>
              </a:rPr>
              <a:t>臺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灣</a:t>
            </a:r>
            <a:r>
              <a:rPr lang="zh-TW" altLang="en-US" sz="2400" u="sng">
                <a:latin typeface="Times New Roman" pitchFamily="18" charset="0"/>
                <a:ea typeface="華康魏碑體" pitchFamily="65" charset="-120"/>
              </a:rPr>
              <a:t>大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學 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(Taiwan University) →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臺大</a:t>
            </a:r>
          </a:p>
          <a:p>
            <a:pPr lvl="1" eaLnBrk="1" hangingPunct="1"/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–  name/title                                                 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李登輝前總統 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(former President T.H. Lee) →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李前</a:t>
            </a:r>
            <a:r>
              <a:rPr lang="zh-TW" altLang="en-US" sz="2400" u="sng">
                <a:latin typeface="Times New Roman" pitchFamily="18" charset="0"/>
                <a:ea typeface="華康魏碑體" pitchFamily="65" charset="-120"/>
              </a:rPr>
              <a:t>總統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登輝 </a:t>
            </a:r>
          </a:p>
          <a:p>
            <a:pPr lvl="1" eaLnBrk="1" hangingPunct="1"/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–  unlimited number of compound words    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高 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(high) + 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速 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(speed) + 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公路 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(highway)→</a:t>
            </a:r>
            <a:r>
              <a:rPr lang="zh-TW" altLang="en-US" sz="2400">
                <a:latin typeface="Times New Roman" pitchFamily="18" charset="0"/>
                <a:ea typeface="華康魏碑體" pitchFamily="65" charset="-120"/>
              </a:rPr>
              <a:t>高速公路</a:t>
            </a:r>
            <a:r>
              <a:rPr lang="en-US" altLang="zh-TW" sz="2100">
                <a:latin typeface="Times New Roman" pitchFamily="18" charset="0"/>
                <a:ea typeface="華康魏碑體" pitchFamily="65" charset="-120"/>
              </a:rPr>
              <a:t>(</a:t>
            </a:r>
            <a:r>
              <a:rPr lang="en-US" altLang="zh-TW" sz="2100">
                <a:latin typeface="Times New Roman" pitchFamily="18" charset="0"/>
              </a:rPr>
              <a:t>freeway)</a:t>
            </a:r>
            <a:endParaRPr lang="en-US" altLang="zh-TW" sz="21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/>
            <a:endParaRPr lang="en-US" altLang="zh-TW" sz="750">
              <a:latin typeface="Times New Roman" pitchFamily="18" charset="0"/>
              <a:ea typeface="華康魏碑體" pitchFamily="65" charset="-120"/>
            </a:endParaRPr>
          </a:p>
          <a:p>
            <a:pPr eaLnBrk="1" hangingPunct="1">
              <a:buFontTx/>
              <a:buChar char="•"/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Difficult for Word-based Approaches Popularly Used in Alphabetic Languages</a:t>
            </a: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 </a:t>
            </a:r>
          </a:p>
          <a:p>
            <a:pPr lvl="1" eaLnBrk="1" hangingPunct="1"/>
            <a:r>
              <a:rPr lang="en-US" altLang="zh-TW" sz="2250">
                <a:latin typeface="Times New Roman" pitchFamily="18" charset="0"/>
                <a:ea typeface="華康魏碑體" pitchFamily="65" charset="-120"/>
              </a:rPr>
              <a:t>–  </a:t>
            </a:r>
            <a:r>
              <a:rPr lang="en-US" altLang="zh-TW" sz="2400">
                <a:latin typeface="Times New Roman" pitchFamily="18" charset="0"/>
                <a:ea typeface="華康魏碑體" pitchFamily="65" charset="-120"/>
              </a:rPr>
              <a:t>serious out-of-vocabulary(OOV) problem</a:t>
            </a:r>
          </a:p>
        </p:txBody>
      </p:sp>
      <p:grpSp>
        <p:nvGrpSpPr>
          <p:cNvPr id="35844" name="Group 22"/>
          <p:cNvGrpSpPr>
            <a:grpSpLocks/>
          </p:cNvGrpSpPr>
          <p:nvPr/>
        </p:nvGrpSpPr>
        <p:grpSpPr bwMode="auto">
          <a:xfrm>
            <a:off x="3390900" y="3489326"/>
            <a:ext cx="5926932" cy="466725"/>
            <a:chOff x="816" y="1680"/>
            <a:chExt cx="2160" cy="144"/>
          </a:xfrm>
        </p:grpSpPr>
        <p:sp>
          <p:nvSpPr>
            <p:cNvPr id="35846" name="Line 23"/>
            <p:cNvSpPr>
              <a:spLocks noChangeShapeType="1"/>
            </p:cNvSpPr>
            <p:nvPr/>
          </p:nvSpPr>
          <p:spPr bwMode="auto">
            <a:xfrm>
              <a:off x="816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7" name="Line 24"/>
            <p:cNvSpPr>
              <a:spLocks noChangeShapeType="1"/>
            </p:cNvSpPr>
            <p:nvPr/>
          </p:nvSpPr>
          <p:spPr bwMode="auto">
            <a:xfrm>
              <a:off x="1024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8" name="Line 25"/>
            <p:cNvSpPr>
              <a:spLocks noChangeShapeType="1"/>
            </p:cNvSpPr>
            <p:nvPr/>
          </p:nvSpPr>
          <p:spPr bwMode="auto">
            <a:xfrm>
              <a:off x="1248" y="1680"/>
              <a:ext cx="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49" name="Line 26"/>
            <p:cNvSpPr>
              <a:spLocks noChangeShapeType="1"/>
            </p:cNvSpPr>
            <p:nvPr/>
          </p:nvSpPr>
          <p:spPr bwMode="auto">
            <a:xfrm>
              <a:off x="1356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0" name="Line 27"/>
            <p:cNvSpPr>
              <a:spLocks noChangeShapeType="1"/>
            </p:cNvSpPr>
            <p:nvPr/>
          </p:nvSpPr>
          <p:spPr bwMode="auto">
            <a:xfrm>
              <a:off x="1605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Line 28"/>
            <p:cNvSpPr>
              <a:spLocks noChangeShapeType="1"/>
            </p:cNvSpPr>
            <p:nvPr/>
          </p:nvSpPr>
          <p:spPr bwMode="auto">
            <a:xfrm>
              <a:off x="1938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2" name="Line 29"/>
            <p:cNvSpPr>
              <a:spLocks noChangeShapeType="1"/>
            </p:cNvSpPr>
            <p:nvPr/>
          </p:nvSpPr>
          <p:spPr bwMode="auto">
            <a:xfrm>
              <a:off x="2270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3" name="Line 30"/>
            <p:cNvSpPr>
              <a:spLocks noChangeShapeType="1"/>
            </p:cNvSpPr>
            <p:nvPr/>
          </p:nvSpPr>
          <p:spPr bwMode="auto">
            <a:xfrm>
              <a:off x="2602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4" name="Line 31"/>
            <p:cNvSpPr>
              <a:spLocks noChangeShapeType="1"/>
            </p:cNvSpPr>
            <p:nvPr/>
          </p:nvSpPr>
          <p:spPr bwMode="auto">
            <a:xfrm>
              <a:off x="2810" y="1680"/>
              <a:ext cx="1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5" name="Line 32"/>
            <p:cNvSpPr>
              <a:spLocks noChangeShapeType="1"/>
            </p:cNvSpPr>
            <p:nvPr/>
          </p:nvSpPr>
          <p:spPr bwMode="auto">
            <a:xfrm>
              <a:off x="1024" y="1728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6" name="Line 33"/>
            <p:cNvSpPr>
              <a:spLocks noChangeShapeType="1"/>
            </p:cNvSpPr>
            <p:nvPr/>
          </p:nvSpPr>
          <p:spPr bwMode="auto">
            <a:xfrm>
              <a:off x="1605" y="1728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7" name="Line 34"/>
            <p:cNvSpPr>
              <a:spLocks noChangeShapeType="1"/>
            </p:cNvSpPr>
            <p:nvPr/>
          </p:nvSpPr>
          <p:spPr bwMode="auto">
            <a:xfrm>
              <a:off x="1938" y="1728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8" name="Line 35"/>
            <p:cNvSpPr>
              <a:spLocks noChangeShapeType="1"/>
            </p:cNvSpPr>
            <p:nvPr/>
          </p:nvSpPr>
          <p:spPr bwMode="auto">
            <a:xfrm>
              <a:off x="2602" y="1728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9" name="Line 36"/>
            <p:cNvSpPr>
              <a:spLocks noChangeShapeType="1"/>
            </p:cNvSpPr>
            <p:nvPr/>
          </p:nvSpPr>
          <p:spPr bwMode="auto">
            <a:xfrm>
              <a:off x="816" y="1776"/>
              <a:ext cx="4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0" name="Line 37"/>
            <p:cNvSpPr>
              <a:spLocks noChangeShapeType="1"/>
            </p:cNvSpPr>
            <p:nvPr/>
          </p:nvSpPr>
          <p:spPr bwMode="auto">
            <a:xfrm>
              <a:off x="816" y="1824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1" name="Line 38"/>
            <p:cNvSpPr>
              <a:spLocks noChangeShapeType="1"/>
            </p:cNvSpPr>
            <p:nvPr/>
          </p:nvSpPr>
          <p:spPr bwMode="auto">
            <a:xfrm>
              <a:off x="1813" y="1680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62" name="Line 39"/>
            <p:cNvSpPr>
              <a:spLocks noChangeShapeType="1"/>
            </p:cNvSpPr>
            <p:nvPr/>
          </p:nvSpPr>
          <p:spPr bwMode="auto">
            <a:xfrm>
              <a:off x="2145" y="1680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45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23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4"/>
            <a:ext cx="13716000" cy="12311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500" b="1">
                <a:latin typeface="Times New Roman" pitchFamily="18" charset="0"/>
              </a:rPr>
              <a:t>Word-based and Character-based Chinese Language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284202"/>
            <a:ext cx="13716000" cy="90393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600" b="1">
                <a:latin typeface="Times New Roman" pitchFamily="18" charset="0"/>
              </a:rPr>
              <a:t>Word-based and Class-based Language Modeling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words are the primary building blocks of sentences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more information may be added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lexicon plays the key role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flexible wording structure makes it difficult to have a good enough lexicon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accurate word segmentation needed for training corpus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serious “out-of -vocabulary(OOV)” problem in many cases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all characters included as “ mono-character words”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zh-TW" sz="3600" b="1">
                <a:latin typeface="Times New Roman" pitchFamily="18" charset="0"/>
              </a:rPr>
              <a:t>Character-based Language Modeling</a:t>
            </a:r>
            <a:endParaRPr lang="en-US" altLang="zh-TW" sz="405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avoiding the difficult problem of flexible wording structure and undefined word boundaries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relatively weak without word-level information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3150">
                <a:latin typeface="Times New Roman" pitchFamily="18" charset="0"/>
              </a:rPr>
              <a:t>higher order N-gram needed for good performance, which is relatively difficult to realize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zh-TW" sz="3600" b="1">
                <a:latin typeface="Times New Roman" pitchFamily="18" charset="0"/>
              </a:rPr>
              <a:t>Integration of Class-based/Word-based/Character-based Models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15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word-based models are more precise for frequently used words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15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back-off to class-based models for events with inadequate counts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15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each single word is a class if frequent enough</a:t>
            </a:r>
            <a:endParaRPr lang="en-US" altLang="zh-TW" sz="3150" b="1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315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character-based models offer flexibility for wording structure</a:t>
            </a:r>
          </a:p>
        </p:txBody>
      </p:sp>
      <p:sp>
        <p:nvSpPr>
          <p:cNvPr id="36868" name="Line 2"/>
          <p:cNvSpPr>
            <a:spLocks noChangeShapeType="1"/>
          </p:cNvSpPr>
          <p:nvPr/>
        </p:nvSpPr>
        <p:spPr bwMode="auto">
          <a:xfrm>
            <a:off x="2286000" y="126761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24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6"/>
            <a:ext cx="13716000" cy="14311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4200" b="1" dirty="0">
                <a:latin typeface="Times New Roman" pitchFamily="18" charset="0"/>
              </a:rPr>
              <a:t>Segment Pattern Lexicon for Chinese – An Example Approach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2" y="1362871"/>
            <a:ext cx="13446920" cy="87510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80988" indent="-280988" eaLnBrk="1" hangingPunct="1">
              <a:lnSpc>
                <a:spcPct val="130000"/>
              </a:lnSpc>
            </a:pPr>
            <a:r>
              <a:rPr lang="en-US" altLang="zh-TW" sz="3600" b="1" dirty="0">
                <a:latin typeface="Times New Roman" pitchFamily="18" charset="0"/>
              </a:rPr>
              <a:t>Segment Patterns Replacing the Words in the Lexicon</a:t>
            </a:r>
          </a:p>
          <a:p>
            <a:pPr marL="1145382" lvl="1" eaLnBrk="1" hangingPunct="1">
              <a:spcBef>
                <a:spcPct val="30000"/>
              </a:spcBef>
            </a:pPr>
            <a:r>
              <a:rPr lang="en-US" altLang="zh-TW" sz="3300" dirty="0">
                <a:latin typeface="Times New Roman" pitchFamily="18" charset="0"/>
              </a:rPr>
              <a:t>segments of a few characters often appear together : one or a few words</a:t>
            </a:r>
          </a:p>
          <a:p>
            <a:pPr marL="1145382" lvl="1" eaLnBrk="1" hangingPunct="1">
              <a:spcBef>
                <a:spcPct val="30000"/>
              </a:spcBef>
            </a:pPr>
            <a:r>
              <a:rPr lang="en-US" altLang="zh-TW" sz="3300" dirty="0">
                <a:latin typeface="Times New Roman" pitchFamily="18" charset="0"/>
              </a:rPr>
              <a:t>regardless of the flexible wording structure</a:t>
            </a:r>
          </a:p>
          <a:p>
            <a:pPr marL="1145382" lvl="1" eaLnBrk="1" hangingPunct="1">
              <a:spcBef>
                <a:spcPct val="30000"/>
              </a:spcBef>
            </a:pPr>
            <a:r>
              <a:rPr lang="en-US" altLang="zh-TW" sz="3300" dirty="0">
                <a:latin typeface="Times New Roman" pitchFamily="18" charset="0"/>
              </a:rPr>
              <a:t>automatically extracted from the training corpus (or network information) statistically</a:t>
            </a:r>
          </a:p>
          <a:p>
            <a:pPr marL="1145382" lvl="1" eaLnBrk="1" hangingPunct="1">
              <a:spcBef>
                <a:spcPct val="30000"/>
              </a:spcBef>
            </a:pPr>
            <a:r>
              <a:rPr lang="en-US" altLang="zh-TW" sz="3300" dirty="0">
                <a:latin typeface="Times New Roman" pitchFamily="18" charset="0"/>
              </a:rPr>
              <a:t>including all important patterns by minimizing the perplexity</a:t>
            </a:r>
          </a:p>
          <a:p>
            <a:pPr marL="280988" indent="-280988" eaLnBrk="1" hangingPunct="1">
              <a:spcBef>
                <a:spcPct val="30000"/>
              </a:spcBef>
            </a:pPr>
            <a:r>
              <a:rPr lang="en-US" altLang="zh-TW" sz="3600" b="1" dirty="0">
                <a:latin typeface="Times New Roman" pitchFamily="18" charset="0"/>
              </a:rPr>
              <a:t>Advantages</a:t>
            </a:r>
          </a:p>
          <a:p>
            <a:pPr marL="1145382" lvl="1" eaLnBrk="1" hangingPunct="1">
              <a:spcBef>
                <a:spcPct val="30000"/>
              </a:spcBef>
            </a:pPr>
            <a:r>
              <a:rPr lang="en-US" altLang="zh-TW" sz="3300" dirty="0">
                <a:latin typeface="Times New Roman" pitchFamily="18" charset="0"/>
              </a:rPr>
              <a:t>bypassing the problem that the word is not well-defined</a:t>
            </a:r>
          </a:p>
          <a:p>
            <a:pPr marL="1145382" lvl="1" eaLnBrk="1" hangingPunct="1">
              <a:spcBef>
                <a:spcPct val="30000"/>
              </a:spcBef>
            </a:pPr>
            <a:r>
              <a:rPr lang="en-US" altLang="zh-TW" sz="3300" dirty="0">
                <a:latin typeface="Times New Roman" pitchFamily="18" charset="0"/>
              </a:rPr>
              <a:t>new words or special phrases can be automatically included as long as they appear frequently in the corpus (or network information)</a:t>
            </a:r>
          </a:p>
          <a:p>
            <a:pPr marL="1145382" lvl="1" eaLnBrk="1" hangingPunct="1">
              <a:spcBef>
                <a:spcPct val="30000"/>
              </a:spcBef>
            </a:pPr>
            <a:r>
              <a:rPr lang="en-US" altLang="zh-TW" sz="3300" dirty="0">
                <a:latin typeface="Times New Roman" pitchFamily="18" charset="0"/>
              </a:rPr>
              <a:t>can construct multiple lexicons for different task domains as long as the corpora are given(or available via the network)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715500" y="2286794"/>
            <a:ext cx="5943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 "/>
            </a:pPr>
            <a:endParaRPr lang="en-US" altLang="zh-TW" sz="4200" b="1">
              <a:latin typeface="全真魏碑體" pitchFamily="49" charset="-12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zh-TW" sz="4200">
              <a:latin typeface="全真魏碑體" pitchFamily="49" charset="-120"/>
            </a:endParaRPr>
          </a:p>
        </p:txBody>
      </p:sp>
      <p:sp>
        <p:nvSpPr>
          <p:cNvPr id="37893" name="Line 2"/>
          <p:cNvSpPr>
            <a:spLocks noChangeShapeType="1"/>
          </p:cNvSpPr>
          <p:nvPr/>
        </p:nvSpPr>
        <p:spPr bwMode="auto">
          <a:xfrm>
            <a:off x="2286000" y="140494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19"/>
            <a:ext cx="13716000" cy="12765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TW" sz="4350" b="1">
                <a:latin typeface="Times New Roman" pitchFamily="18" charset="0"/>
              </a:rPr>
              <a:t>Example Segment Patterns Extracted from Network News Outside of A Standard Lexicon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2" y="1305719"/>
            <a:ext cx="13446920" cy="86987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280988" indent="-280988" eaLnBrk="1" hangingPunct="1">
              <a:lnSpc>
                <a:spcPct val="130000"/>
              </a:lnSpc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Patterns with 2 Characters</a:t>
            </a:r>
          </a:p>
          <a:p>
            <a:pPr marL="1145382" lvl="1" eaLnBrk="1" hangingPunct="1">
              <a:lnSpc>
                <a:spcPct val="110000"/>
              </a:lnSpc>
            </a:pPr>
            <a:r>
              <a:rPr lang="zh-TW" altLang="zh-TW" sz="3300">
                <a:latin typeface="Times New Roman" pitchFamily="18" charset="0"/>
                <a:ea typeface="華康魏碑體" pitchFamily="65" charset="-120"/>
              </a:rPr>
              <a:t>一套</a:t>
            </a:r>
            <a:r>
              <a:rPr lang="zh-TW" altLang="en-US" sz="3300">
                <a:latin typeface="Times New Roman" pitchFamily="18" charset="0"/>
                <a:ea typeface="華康魏碑體" pitchFamily="65" charset="-120"/>
              </a:rPr>
              <a:t>，</a:t>
            </a:r>
            <a:r>
              <a:rPr lang="zh-TW" altLang="zh-TW" sz="3300">
                <a:latin typeface="Times New Roman" pitchFamily="18" charset="0"/>
                <a:ea typeface="華康魏碑體" pitchFamily="65" charset="-120"/>
              </a:rPr>
              <a:t>他很，再往，在向，但從，苗市</a:t>
            </a:r>
            <a:r>
              <a:rPr lang="zh-TW" altLang="en-US" sz="3300">
                <a:latin typeface="Times New Roman" pitchFamily="18" charset="0"/>
                <a:ea typeface="華康魏碑體" pitchFamily="65" charset="-120"/>
              </a:rPr>
              <a:t>，記在</a:t>
            </a:r>
          </a:p>
          <a:p>
            <a:pPr marL="1145382" lvl="1" eaLnBrk="1" hangingPunct="1">
              <a:lnSpc>
                <a:spcPct val="110000"/>
              </a:lnSpc>
              <a:buNone/>
            </a:pPr>
            <a:r>
              <a:rPr lang="zh-TW" altLang="en-US" sz="3300">
                <a:latin typeface="Times New Roman" pitchFamily="18" charset="0"/>
                <a:ea typeface="華康魏碑體" pitchFamily="65" charset="-120"/>
              </a:rPr>
              <a:t>	深表，這篇，單就，無權，開低，蜂炮，暫不</a:t>
            </a:r>
          </a:p>
          <a:p>
            <a:pPr marL="280988" indent="-280988" eaLnBrk="1" hangingPunct="1">
              <a:lnSpc>
                <a:spcPct val="130000"/>
              </a:lnSpc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Patterns with 3 Characters</a:t>
            </a:r>
            <a:endParaRPr lang="en-US" altLang="zh-TW" sz="3600">
              <a:latin typeface="Times New Roman" pitchFamily="18" charset="0"/>
              <a:ea typeface="華康魏碑體" pitchFamily="65" charset="-120"/>
            </a:endParaRPr>
          </a:p>
          <a:p>
            <a:pPr marL="1145382" lvl="1" eaLnBrk="1" hangingPunct="1">
              <a:lnSpc>
                <a:spcPct val="110000"/>
              </a:lnSpc>
            </a:pPr>
            <a:r>
              <a:rPr lang="zh-TW" altLang="en-US" sz="3300">
                <a:latin typeface="Times New Roman" pitchFamily="18" charset="0"/>
                <a:ea typeface="華康魏碑體" pitchFamily="65" charset="-120"/>
              </a:rPr>
              <a:t>今年初，反六輕，半年後，必要時，在七月</a:t>
            </a:r>
          </a:p>
          <a:p>
            <a:pPr marL="1145382" lvl="1" eaLnBrk="1" hangingPunct="1">
              <a:lnSpc>
                <a:spcPct val="110000"/>
              </a:lnSpc>
              <a:buNone/>
            </a:pPr>
            <a:r>
              <a:rPr lang="zh-TW" altLang="en-US" sz="3300">
                <a:latin typeface="Times New Roman" pitchFamily="18" charset="0"/>
                <a:ea typeface="華康魏碑體" pitchFamily="65" charset="-120"/>
              </a:rPr>
              <a:t>	次微米，卻只有，副主委，第五次，陳水扁，開發中</a:t>
            </a:r>
          </a:p>
          <a:p>
            <a:pPr marL="280988" indent="-280988" eaLnBrk="1" hangingPunct="1">
              <a:lnSpc>
                <a:spcPct val="130000"/>
              </a:lnSpc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Patterns with 4 Characters</a:t>
            </a:r>
            <a:endParaRPr lang="en-US" altLang="zh-TW" sz="3600">
              <a:latin typeface="Times New Roman" pitchFamily="18" charset="0"/>
              <a:ea typeface="華康魏碑體" pitchFamily="65" charset="-120"/>
            </a:endParaRPr>
          </a:p>
          <a:p>
            <a:pPr marL="1145382" lvl="1" eaLnBrk="1" hangingPunct="1">
              <a:lnSpc>
                <a:spcPct val="110000"/>
              </a:lnSpc>
            </a:pPr>
            <a:r>
              <a:rPr lang="zh-TW" altLang="en-US" sz="3300">
                <a:latin typeface="Times New Roman" pitchFamily="18" charset="0"/>
                <a:ea typeface="華康魏碑體" pitchFamily="65" charset="-120"/>
              </a:rPr>
              <a:t>大受影響，交易價格，在現階段，省民政廳，專責警力</a:t>
            </a:r>
          </a:p>
          <a:p>
            <a:pPr marL="1145382" lvl="1" eaLnBrk="1" hangingPunct="1">
              <a:lnSpc>
                <a:spcPct val="110000"/>
              </a:lnSpc>
              <a:buNone/>
            </a:pPr>
            <a:r>
              <a:rPr lang="zh-TW" altLang="en-US" sz="3300">
                <a:latin typeface="Times New Roman" pitchFamily="18" charset="0"/>
                <a:ea typeface="華康魏碑體" pitchFamily="65" charset="-120"/>
              </a:rPr>
              <a:t>	通盤檢討，造成不少，進行了解，暫停通話，擴大臨檢</a:t>
            </a:r>
          </a:p>
        </p:txBody>
      </p:sp>
      <p:sp>
        <p:nvSpPr>
          <p:cNvPr id="38916" name="Line 2"/>
          <p:cNvSpPr>
            <a:spLocks noChangeShapeType="1"/>
          </p:cNvSpPr>
          <p:nvPr/>
        </p:nvSpPr>
        <p:spPr bwMode="auto">
          <a:xfrm>
            <a:off x="2286000" y="1196182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26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6"/>
            <a:ext cx="13716000" cy="1081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4950" b="1">
                <a:latin typeface="Times New Roman" pitchFamily="18" charset="0"/>
              </a:rPr>
              <a:t>Word/Segment Pattern Segmentation Samples</a:t>
            </a:r>
          </a:p>
        </p:txBody>
      </p:sp>
      <p:sp>
        <p:nvSpPr>
          <p:cNvPr id="3993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7425" y="1472407"/>
            <a:ext cx="7069932" cy="6372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pPr marL="128588" indent="-128588" eaLnBrk="1" hangingPunct="1">
              <a:spcBef>
                <a:spcPct val="0"/>
              </a:spcBef>
            </a:pPr>
            <a:r>
              <a:rPr lang="en-US" altLang="zh-TW" sz="3600" b="1">
                <a:latin typeface="Times New Roman" pitchFamily="18" charset="0"/>
              </a:rPr>
              <a:t>With Extracted Segment Pattern</a:t>
            </a: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交通部  考慮  禁止  民眾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開車</a:t>
            </a:r>
            <a:r>
              <a:rPr lang="zh-TW" altLang="zh-TW" sz="3000" i="1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時</a:t>
            </a: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使用  大哥大</a:t>
            </a: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已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委由</a:t>
            </a:r>
            <a:r>
              <a:rPr lang="zh-TW" altLang="zh-TW" sz="3000" i="1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逢甲大學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研究中</a:t>
            </a:r>
            <a:endParaRPr lang="zh-TW" altLang="zh-TW" sz="3000">
              <a:latin typeface="Times New Roman" pitchFamily="18" charset="0"/>
              <a:ea typeface="標楷體" pitchFamily="65" charset="-120"/>
            </a:endParaRP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預計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六月底</a:t>
            </a:r>
            <a:r>
              <a:rPr lang="zh-TW" altLang="zh-TW" sz="3000" i="1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完成</a:t>
            </a: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至於  實施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時程</a:t>
            </a:r>
            <a:endParaRPr lang="zh-TW" altLang="zh-TW" sz="3000">
              <a:latin typeface="Times New Roman" pitchFamily="18" charset="0"/>
              <a:ea typeface="標楷體" pitchFamily="65" charset="-120"/>
            </a:endParaRP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因涉及</a:t>
            </a:r>
            <a:r>
              <a:rPr lang="zh-TW" altLang="zh-TW" sz="3000" i="1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交通  處罰  條例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的修正</a:t>
            </a:r>
            <a:endParaRPr lang="zh-TW" altLang="zh-TW" sz="3000">
              <a:latin typeface="Times New Roman" pitchFamily="18" charset="0"/>
              <a:ea typeface="標楷體" pitchFamily="65" charset="-120"/>
            </a:endParaRP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必須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經立法院</a:t>
            </a:r>
            <a:r>
              <a:rPr lang="zh-TW" altLang="zh-TW" sz="3000" i="1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三讀通過</a:t>
            </a: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無法確定</a:t>
            </a:r>
            <a:endParaRPr lang="zh-TW" altLang="zh-TW" sz="3000">
              <a:latin typeface="Times New Roman" pitchFamily="18" charset="0"/>
              <a:ea typeface="標楷體" pitchFamily="65" charset="-120"/>
            </a:endParaRP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官員表示</a:t>
            </a:r>
            <a:endParaRPr lang="zh-TW" altLang="zh-TW" sz="3000">
              <a:latin typeface="Times New Roman" pitchFamily="18" charset="0"/>
              <a:ea typeface="標楷體" pitchFamily="65" charset="-120"/>
            </a:endParaRP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世界  </a:t>
            </a: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各國對</a:t>
            </a:r>
            <a:r>
              <a:rPr lang="zh-TW" altLang="zh-TW" sz="3000" i="1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應否  立法  禁止  民眾</a:t>
            </a: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 i="1" u="sng">
                <a:latin typeface="Times New Roman" pitchFamily="18" charset="0"/>
                <a:ea typeface="標楷體" pitchFamily="65" charset="-120"/>
              </a:rPr>
              <a:t>開車</a:t>
            </a:r>
            <a:r>
              <a:rPr lang="zh-TW" altLang="zh-TW" sz="3000" i="1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時  打  大哥大</a:t>
            </a:r>
          </a:p>
          <a:p>
            <a:pPr marL="1240632" lvl="1" indent="-840582" eaLnBrk="1" hangingPunct="1">
              <a:spcBef>
                <a:spcPct val="0"/>
              </a:spcBef>
              <a:buNone/>
            </a:pP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意見  相當  分岐</a:t>
            </a:r>
            <a:endParaRPr lang="zh-TW" altLang="en-US" sz="30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940" name="Rectangle 18"/>
          <p:cNvSpPr>
            <a:spLocks noChangeArrowheads="1"/>
          </p:cNvSpPr>
          <p:nvPr/>
        </p:nvSpPr>
        <p:spPr bwMode="auto">
          <a:xfrm>
            <a:off x="9405938" y="2286794"/>
            <a:ext cx="4914900" cy="67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zh-TW" altLang="zh-TW" sz="3000"/>
          </a:p>
        </p:txBody>
      </p:sp>
      <p:sp>
        <p:nvSpPr>
          <p:cNvPr id="39941" name="Rectangle 19"/>
          <p:cNvSpPr>
            <a:spLocks noChangeArrowheads="1"/>
          </p:cNvSpPr>
          <p:nvPr/>
        </p:nvSpPr>
        <p:spPr bwMode="auto">
          <a:xfrm>
            <a:off x="9210677" y="1458119"/>
            <a:ext cx="6853238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1619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808038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3600" b="1">
                <a:latin typeface="Times New Roman" pitchFamily="18" charset="0"/>
              </a:rPr>
              <a:t>With A Standard Lexicon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交通部  考慮  禁止  民眾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開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車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時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使用  大哥大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已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委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由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逢甲大學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研究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中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預計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六月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底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完成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至於  實施  時  程</a:t>
            </a:r>
          </a:p>
          <a:p>
            <a:pPr lvl="1" eaLnBrk="1" hangingPunct="1"/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因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涉及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交通   處罰  條例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的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修正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必須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經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立法院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三讀通過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無法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確定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交通部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官員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表示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世界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各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國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對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應否  立法  禁止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民眾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開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</a:t>
            </a:r>
            <a:r>
              <a:rPr lang="zh-TW" altLang="zh-TW" sz="3000" u="sng">
                <a:latin typeface="Times New Roman" pitchFamily="18" charset="0"/>
                <a:ea typeface="標楷體" pitchFamily="65" charset="-120"/>
              </a:rPr>
              <a:t>車</a:t>
            </a:r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  時  打  大哥大</a:t>
            </a:r>
          </a:p>
          <a:p>
            <a:pPr lvl="1" eaLnBrk="1" hangingPunct="1"/>
            <a:r>
              <a:rPr lang="zh-TW" altLang="zh-TW" sz="3000">
                <a:latin typeface="Times New Roman" pitchFamily="18" charset="0"/>
                <a:ea typeface="標楷體" pitchFamily="65" charset="-120"/>
              </a:rPr>
              <a:t>意見  相當  分岐</a:t>
            </a:r>
            <a:endParaRPr lang="zh-TW" altLang="en-US" sz="30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942" name="Rectangle 20"/>
          <p:cNvSpPr>
            <a:spLocks noChangeArrowheads="1"/>
          </p:cNvSpPr>
          <p:nvPr/>
        </p:nvSpPr>
        <p:spPr bwMode="auto">
          <a:xfrm>
            <a:off x="2295527" y="8709026"/>
            <a:ext cx="1296114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600" b="1">
                <a:latin typeface="Times New Roman" pitchFamily="18" charset="0"/>
              </a:rPr>
              <a:t>Percentage of Patterns outside of the Standard Lexicon : 28%</a:t>
            </a:r>
          </a:p>
        </p:txBody>
      </p:sp>
      <p:sp>
        <p:nvSpPr>
          <p:cNvPr id="39943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27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09556"/>
              </p:ext>
            </p:extLst>
          </p:nvPr>
        </p:nvGraphicFramePr>
        <p:xfrm>
          <a:off x="454820" y="2227264"/>
          <a:ext cx="17378364" cy="692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43"/>
                <a:gridCol w="4945523"/>
                <a:gridCol w="2129825"/>
                <a:gridCol w="9205173"/>
              </a:tblGrid>
              <a:tr h="5486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頁碼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作品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版權標示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作者／來源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3333B3"/>
                    </a:solidFill>
                  </a:tcPr>
                </a:tc>
              </a:tr>
              <a:tr h="1594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國立台灣大學電機工程學系</a:t>
                      </a:r>
                      <a:r>
                        <a:rPr lang="zh-TW" altLang="en-US" sz="27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李琳山 教授。本作品採用創用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臺灣」許可協議。</a:t>
                      </a: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</a:tr>
              <a:tr h="1594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國立台灣大學電機工程學系</a:t>
                      </a:r>
                      <a:r>
                        <a:rPr lang="zh-TW" altLang="en-US" sz="27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李琳山 教授。本作品採用創用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臺灣」許可協議。</a:t>
                      </a: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</a:tr>
              <a:tr h="1594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國立台灣大學電機工程學系</a:t>
                      </a:r>
                      <a:r>
                        <a:rPr lang="zh-TW" altLang="en-US" sz="27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李琳山 教授。本作品採用創用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臺灣」許可協議。</a:t>
                      </a: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</a:tr>
              <a:tr h="1594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國立台灣大學電機工程學系</a:t>
                      </a:r>
                      <a:r>
                        <a:rPr lang="zh-TW" altLang="en-US" sz="27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李琳山 教授。本作品採用創用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臺灣」許可協議。</a:t>
                      </a: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5"/>
          <p:cNvSpPr txBox="1">
            <a:spLocks noChangeArrowheads="1"/>
          </p:cNvSpPr>
          <p:nvPr/>
        </p:nvSpPr>
        <p:spPr bwMode="auto">
          <a:xfrm>
            <a:off x="7146133" y="608014"/>
            <a:ext cx="39957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</a:p>
        </p:txBody>
      </p:sp>
      <p:pic>
        <p:nvPicPr>
          <p:cNvPr id="6" name="圖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25" y="3200078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23" y="4818211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22" y="6436343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圖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22" y="8054476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28</a:t>
            </a: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08" y="2975755"/>
            <a:ext cx="1810509" cy="109396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48" y="2975755"/>
            <a:ext cx="1489929" cy="122736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61" y="4453186"/>
            <a:ext cx="2254602" cy="147190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92" y="6084421"/>
            <a:ext cx="2205539" cy="136956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66" y="7729147"/>
            <a:ext cx="1488447" cy="12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49689"/>
              </p:ext>
            </p:extLst>
          </p:nvPr>
        </p:nvGraphicFramePr>
        <p:xfrm>
          <a:off x="454820" y="2227264"/>
          <a:ext cx="17378364" cy="533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843"/>
                <a:gridCol w="4945523"/>
                <a:gridCol w="2129825"/>
                <a:gridCol w="9205173"/>
              </a:tblGrid>
              <a:tr h="5486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頁碼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作品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版權標示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333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作者／來源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3333B3"/>
                    </a:solidFill>
                  </a:tcPr>
                </a:tc>
              </a:tr>
              <a:tr h="1594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國立台灣大學電機工程學系</a:t>
                      </a:r>
                      <a:r>
                        <a:rPr lang="zh-TW" altLang="en-US" sz="27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李琳山 教授。本作品採用創用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臺灣」許可協議。</a:t>
                      </a: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</a:tr>
              <a:tr h="1594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國立台灣大學電機工程學系</a:t>
                      </a:r>
                      <a:r>
                        <a:rPr lang="zh-TW" altLang="en-US" sz="27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李琳山 教授。本作品採用創用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臺灣」許可協議。</a:t>
                      </a: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</a:tr>
              <a:tr h="15946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7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國立台灣大學電機工程學系</a:t>
                      </a:r>
                      <a:r>
                        <a:rPr lang="zh-TW" altLang="en-US" sz="27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李琳山 教授。本作品採用創用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「姓名標示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非商業性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相同方式分享</a:t>
                      </a:r>
                      <a:r>
                        <a:rPr lang="en-US" altLang="zh-TW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3.0</a:t>
                      </a:r>
                      <a:r>
                        <a:rPr lang="zh-TW" altLang="en-US" sz="27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臺灣」許可協議。</a:t>
                      </a:r>
                    </a:p>
                  </a:txBody>
                  <a:tcPr marL="137175" marR="137175" marT="68598" marB="68598" anchor="ctr">
                    <a:solidFill>
                      <a:srgbClr val="C4D3EA"/>
                    </a:solidFill>
                  </a:tcPr>
                </a:tc>
              </a:tr>
            </a:tbl>
          </a:graphicData>
        </a:graphic>
      </p:graphicFrame>
      <p:sp>
        <p:nvSpPr>
          <p:cNvPr id="5" name="文字方塊 5"/>
          <p:cNvSpPr txBox="1">
            <a:spLocks noChangeArrowheads="1"/>
          </p:cNvSpPr>
          <p:nvPr/>
        </p:nvSpPr>
        <p:spPr bwMode="auto">
          <a:xfrm>
            <a:off x="7146133" y="608014"/>
            <a:ext cx="39957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zh-TW" altLang="en-US" sz="6000">
                <a:latin typeface="BiauKai" charset="-120"/>
                <a:ea typeface="BiauKai" charset="-120"/>
                <a:cs typeface="BiauKai" charset="-120"/>
              </a:rPr>
              <a:t>版權聲明</a:t>
            </a:r>
          </a:p>
        </p:txBody>
      </p:sp>
      <p:pic>
        <p:nvPicPr>
          <p:cNvPr id="6" name="圖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25" y="3200078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23" y="4818211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22" y="6436343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29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304" y="2972341"/>
            <a:ext cx="2078040" cy="110079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11" y="4630345"/>
            <a:ext cx="2935988" cy="11062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54" y="6149024"/>
            <a:ext cx="819141" cy="113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950" b="1" dirty="0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From Fundamentals of Information Theory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628901" y="160099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3600">
              <a:latin typeface="Times New Roman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381250" y="1362869"/>
            <a:ext cx="13458825" cy="64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Examples for Languages</a:t>
            </a:r>
            <a:endParaRPr lang="en-US" altLang="zh-TW" sz="36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SzPct val="120000"/>
              <a:buFont typeface="Times New Roman" pitchFamily="18" charset="0"/>
              <a:buNone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	</a:t>
            </a: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0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>
                <a:latin typeface="Times New Roman" pitchFamily="18" charset="0"/>
              </a:rPr>
              <a:t> H (S) </a:t>
            </a:r>
            <a:r>
              <a:rPr lang="en-US" altLang="zh-TW" sz="3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3000">
                <a:latin typeface="Times New Roman" pitchFamily="18" charset="0"/>
              </a:rPr>
              <a:t> log M</a:t>
            </a:r>
            <a:endParaRPr lang="en-US" altLang="zh-TW" sz="3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Source of English text generation</a:t>
            </a:r>
          </a:p>
          <a:p>
            <a:pPr lvl="1" eaLnBrk="1" hangingPunct="1">
              <a:buSzPct val="120000"/>
              <a:buFont typeface="Times New Roman" pitchFamily="18" charset="0"/>
              <a:buNone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			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this course is about speech.....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the random variable is the character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26*2+.....&lt;64=2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zh-TW">
                <a:latin typeface="Times New Roman" pitchFamily="18" charset="0"/>
              </a:rPr>
              <a:t> 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buSzPct val="120000"/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		     H (S) &lt; 6 bits (of information) per character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 word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assume total number of words=30,000&lt;2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15</a:t>
            </a:r>
          </a:p>
          <a:p>
            <a:pPr lvl="1" eaLnBrk="1" hangingPunct="1">
              <a:buSzPct val="120000"/>
              <a:buFont typeface="新細明體" charset="-120"/>
              <a:buNone/>
            </a:pPr>
            <a:r>
              <a:rPr lang="en-US" altLang="zh-TW">
                <a:latin typeface="Times New Roman" pitchFamily="18" charset="0"/>
              </a:rPr>
              <a:t>	        H (S) &lt; 15 bits (of information) per word</a:t>
            </a:r>
            <a:endParaRPr lang="en-US" altLang="zh-TW" b="1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Source of speech for Mandarin Chinese</a:t>
            </a:r>
          </a:p>
          <a:p>
            <a:pPr lvl="1" eaLnBrk="1" hangingPunct="1">
              <a:buSzPct val="120000"/>
              <a:buFont typeface="新細明體" charset="-120"/>
              <a:buNone/>
            </a:pP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			</a:t>
            </a:r>
            <a:r>
              <a:rPr lang="zh-TW" altLang="en-US" sz="3000">
                <a:latin typeface="Times New Roman" pitchFamily="18" charset="0"/>
                <a:ea typeface="華康魏碑體" pitchFamily="65" charset="-120"/>
              </a:rPr>
              <a:t>這一門課有關語音</a:t>
            </a: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.....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 syllable (including the tone)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1300 &lt; 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11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2" eaLnBrk="1" hangingPunct="1">
              <a:buSzPct val="120000"/>
              <a:buFont typeface="新細明體" charset="-120"/>
              <a:buNone/>
            </a:pPr>
            <a:r>
              <a:rPr lang="en-US" altLang="zh-TW">
                <a:latin typeface="Times New Roman" pitchFamily="18" charset="0"/>
              </a:rPr>
              <a:t>     H (S) &lt; 11 bits (of information) per syllable (including the tone)</a:t>
            </a: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 syllable (ignoring the tone)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400 &lt; 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9</a:t>
            </a:r>
          </a:p>
          <a:p>
            <a:pPr lvl="1" eaLnBrk="1" hangingPunct="1">
              <a:buSzPct val="12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</a:rPr>
              <a:t>	        H (S) &lt; 9 bits (of information) per syllable (ignoring the tone)</a:t>
            </a:r>
            <a:endParaRPr lang="en-US" altLang="zh-TW" baseline="30000">
              <a:latin typeface="Times New Roman" pitchFamily="18" charset="0"/>
              <a:sym typeface="Symbol" pitchFamily="18" charset="2"/>
            </a:endParaRPr>
          </a:p>
          <a:p>
            <a:pPr lvl="2" eaLnBrk="1" hangingPunct="1">
              <a:buSzPct val="120000"/>
              <a:buFont typeface="新細明體" charset="-120"/>
              <a:buChar char="‧"/>
            </a:pPr>
            <a:r>
              <a:rPr lang="en-US" altLang="zh-TW">
                <a:latin typeface="Times New Roman" pitchFamily="18" charset="0"/>
              </a:rPr>
              <a:t>the random variable is the character </a:t>
            </a:r>
            <a:r>
              <a:rPr lang="en-US" altLang="zh-TW">
                <a:latin typeface="Times New Roman" pitchFamily="18" charset="0"/>
                <a:sym typeface="Symbol" pitchFamily="18" charset="2"/>
              </a:rPr>
              <a:t> 8,000 &lt; 2</a:t>
            </a:r>
            <a:r>
              <a:rPr lang="en-US" altLang="zh-TW" baseline="30000">
                <a:latin typeface="Times New Roman" pitchFamily="18" charset="0"/>
                <a:sym typeface="Symbol" pitchFamily="18" charset="2"/>
              </a:rPr>
              <a:t>13</a:t>
            </a:r>
            <a:endParaRPr lang="en-US" altLang="zh-TW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SzPct val="12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</a:rPr>
              <a:t>	        H (S) &lt; 13 bits (of information) per character</a:t>
            </a:r>
            <a:endParaRPr lang="en-US" altLang="zh-TW" baseline="3000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Comparison: speech― </a:t>
            </a:r>
            <a:r>
              <a:rPr lang="zh-TW" altLang="en-US" sz="33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語音</a:t>
            </a:r>
            <a:r>
              <a:rPr lang="en-US" altLang="zh-TW" sz="33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, girl― </a:t>
            </a:r>
            <a:r>
              <a:rPr lang="zh-TW" altLang="en-US" sz="33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女孩</a:t>
            </a:r>
            <a:r>
              <a:rPr lang="en-US" altLang="zh-TW" sz="33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, computer― </a:t>
            </a:r>
            <a:r>
              <a:rPr lang="zh-TW" altLang="en-US" sz="3300">
                <a:latin typeface="Times New Roman" pitchFamily="18" charset="0"/>
                <a:ea typeface="華康魏碑體" pitchFamily="65" charset="-120"/>
                <a:sym typeface="Symbol" pitchFamily="18" charset="2"/>
              </a:rPr>
              <a:t>計算機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348290" y="7951791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3600">
              <a:latin typeface="Times New Roman" pitchFamily="18" charset="0"/>
            </a:endParaRPr>
          </a:p>
          <a:p>
            <a:pPr eaLnBrk="1" hangingPunct="1"/>
            <a:endParaRPr lang="en-US" altLang="zh-TW" sz="3600">
              <a:latin typeface="Times New Roman" pitchFamily="18" charset="0"/>
            </a:endParaRPr>
          </a:p>
        </p:txBody>
      </p:sp>
      <p:grpSp>
        <p:nvGrpSpPr>
          <p:cNvPr id="15367" name="Group 26"/>
          <p:cNvGrpSpPr>
            <a:grpSpLocks/>
          </p:cNvGrpSpPr>
          <p:nvPr/>
        </p:nvGrpSpPr>
        <p:grpSpPr bwMode="auto">
          <a:xfrm>
            <a:off x="3657602" y="3046416"/>
            <a:ext cx="1512095" cy="433388"/>
            <a:chOff x="657" y="1388"/>
            <a:chExt cx="962" cy="318"/>
          </a:xfrm>
        </p:grpSpPr>
        <p:sp>
          <p:nvSpPr>
            <p:cNvPr id="15372" name="Rectangle 27"/>
            <p:cNvSpPr>
              <a:spLocks noChangeArrowheads="1"/>
            </p:cNvSpPr>
            <p:nvPr/>
          </p:nvSpPr>
          <p:spPr bwMode="auto">
            <a:xfrm>
              <a:off x="657" y="1388"/>
              <a:ext cx="41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sp>
          <p:nvSpPr>
            <p:cNvPr id="15373" name="Line 28"/>
            <p:cNvSpPr>
              <a:spLocks noChangeShapeType="1"/>
            </p:cNvSpPr>
            <p:nvPr/>
          </p:nvSpPr>
          <p:spPr bwMode="auto">
            <a:xfrm>
              <a:off x="1075" y="154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5368" name="Group 29"/>
          <p:cNvGrpSpPr>
            <a:grpSpLocks/>
          </p:cNvGrpSpPr>
          <p:nvPr/>
        </p:nvGrpSpPr>
        <p:grpSpPr bwMode="auto">
          <a:xfrm>
            <a:off x="3707607" y="5699128"/>
            <a:ext cx="1512093" cy="433388"/>
            <a:chOff x="657" y="1388"/>
            <a:chExt cx="962" cy="318"/>
          </a:xfrm>
        </p:grpSpPr>
        <p:sp>
          <p:nvSpPr>
            <p:cNvPr id="15370" name="Rectangle 30"/>
            <p:cNvSpPr>
              <a:spLocks noChangeArrowheads="1"/>
            </p:cNvSpPr>
            <p:nvPr/>
          </p:nvSpPr>
          <p:spPr bwMode="auto">
            <a:xfrm>
              <a:off x="657" y="1388"/>
              <a:ext cx="41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/>
                <a:t>S</a:t>
              </a:r>
            </a:p>
          </p:txBody>
        </p:sp>
        <p:sp>
          <p:nvSpPr>
            <p:cNvPr id="15371" name="Line 31"/>
            <p:cNvSpPr>
              <a:spLocks noChangeShapeType="1"/>
            </p:cNvSpPr>
            <p:nvPr/>
          </p:nvSpPr>
          <p:spPr bwMode="auto">
            <a:xfrm>
              <a:off x="1075" y="154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9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3</a:t>
            </a:r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1"/>
          <p:cNvSpPr txBox="1">
            <a:spLocks noChangeArrowheads="1"/>
          </p:cNvSpPr>
          <p:nvPr/>
        </p:nvSpPr>
        <p:spPr bwMode="auto">
          <a:xfrm>
            <a:off x="5550695" y="2240850"/>
            <a:ext cx="7109639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500" b="1">
                <a:latin typeface="Arial" charset="0"/>
              </a:rPr>
              <a:t>    </a:t>
            </a:r>
            <a:r>
              <a:rPr lang="en-US" altLang="zh-TW" sz="4500" b="1" u="sng">
                <a:latin typeface="Arial" charset="0"/>
              </a:rPr>
              <a:t>Entropy and Perplexity</a:t>
            </a:r>
            <a:endParaRPr lang="zh-TW" altLang="en-US" sz="4500" b="1" u="sng">
              <a:latin typeface="Arial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714877" y="4051301"/>
            <a:ext cx="1835945" cy="36933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pc="900" dirty="0">
                <a:ea typeface="新細明體" pitchFamily="18" charset="-120"/>
              </a:rPr>
              <a:t>P(X</a:t>
            </a:r>
            <a:r>
              <a:rPr lang="en-US" altLang="zh-TW" spc="900" baseline="-25000" dirty="0">
                <a:ea typeface="新細明體" pitchFamily="18" charset="-120"/>
              </a:rPr>
              <a:t>i</a:t>
            </a:r>
            <a:r>
              <a:rPr lang="en-US" altLang="zh-TW" spc="900" dirty="0">
                <a:ea typeface="新細明體" pitchFamily="18" charset="-120"/>
              </a:rPr>
              <a:t>)</a:t>
            </a:r>
            <a:endParaRPr lang="zh-TW" altLang="en-US" spc="900" dirty="0">
              <a:ea typeface="新細明體" pitchFamily="18" charset="-120"/>
            </a:endParaRPr>
          </a:p>
        </p:txBody>
      </p:sp>
      <p:grpSp>
        <p:nvGrpSpPr>
          <p:cNvPr id="16388" name="群組 6"/>
          <p:cNvGrpSpPr>
            <a:grpSpLocks/>
          </p:cNvGrpSpPr>
          <p:nvPr/>
        </p:nvGrpSpPr>
        <p:grpSpPr bwMode="auto">
          <a:xfrm>
            <a:off x="4824415" y="1796258"/>
            <a:ext cx="9405938" cy="6186488"/>
            <a:chOff x="1691680" y="1196752"/>
            <a:chExt cx="6271220" cy="4124325"/>
          </a:xfrm>
        </p:grpSpPr>
        <p:pic>
          <p:nvPicPr>
            <p:cNvPr id="16389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087" y="1196752"/>
              <a:ext cx="6119813" cy="412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1691680" y="2700115"/>
              <a:ext cx="12240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ea typeface="新細明體" pitchFamily="18" charset="-120"/>
                </a:rPr>
                <a:t>P</a:t>
              </a:r>
              <a:r>
                <a:rPr lang="en-US" altLang="zh-TW" spc="900" dirty="0">
                  <a:ea typeface="新細明體" pitchFamily="18" charset="-120"/>
                </a:rPr>
                <a:t> (x</a:t>
              </a:r>
              <a:r>
                <a:rPr lang="en-US" altLang="zh-TW" spc="900" baseline="-25000" dirty="0">
                  <a:ea typeface="新細明體" pitchFamily="18" charset="-120"/>
                </a:rPr>
                <a:t>i</a:t>
              </a:r>
              <a:r>
                <a:rPr lang="en-US" altLang="zh-TW" spc="900" dirty="0">
                  <a:ea typeface="新細明體" pitchFamily="18" charset="-120"/>
                </a:rPr>
                <a:t>)</a:t>
              </a:r>
              <a:endParaRPr lang="zh-TW" altLang="en-US" dirty="0">
                <a:ea typeface="新細明體" pitchFamily="18" charset="-120"/>
              </a:endParaRPr>
            </a:p>
          </p:txBody>
        </p:sp>
        <p:sp>
          <p:nvSpPr>
            <p:cNvPr id="16391" name="文字方塊 1"/>
            <p:cNvSpPr txBox="1">
              <a:spLocks noChangeArrowheads="1"/>
            </p:cNvSpPr>
            <p:nvPr/>
          </p:nvSpPr>
          <p:spPr bwMode="auto">
            <a:xfrm>
              <a:off x="2328862" y="1334448"/>
              <a:ext cx="5411489" cy="984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4500" b="1" dirty="0">
                  <a:latin typeface="Arial" charset="0"/>
                </a:rPr>
                <a:t>    </a:t>
              </a:r>
              <a:r>
                <a:rPr lang="en-US" altLang="zh-TW" sz="4500" b="1" u="sng" dirty="0">
                  <a:latin typeface="Arial" charset="0"/>
                </a:rPr>
                <a:t>Entropy and Perplexity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4500" b="1" u="sng" dirty="0">
                <a:latin typeface="Arial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328328" y="4005040"/>
              <a:ext cx="3961188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dirty="0">
                  <a:ea typeface="新細明體" pitchFamily="18" charset="-120"/>
                </a:rPr>
                <a:t>  x</a:t>
              </a:r>
              <a:r>
                <a:rPr lang="en-US" altLang="zh-TW" baseline="-25000" dirty="0">
                  <a:ea typeface="新細明體" pitchFamily="18" charset="-120"/>
                </a:rPr>
                <a:t>1</a:t>
              </a:r>
              <a:r>
                <a:rPr lang="en-US" altLang="zh-TW" dirty="0">
                  <a:ea typeface="新細明體" pitchFamily="18" charset="-120"/>
                </a:rPr>
                <a:t>                                          </a:t>
              </a:r>
              <a:r>
                <a:rPr lang="en-US" altLang="zh-TW" dirty="0" err="1">
                  <a:ea typeface="新細明體" pitchFamily="18" charset="-120"/>
                </a:rPr>
                <a:t>x</a:t>
              </a:r>
              <a:r>
                <a:rPr lang="en-US" altLang="zh-TW" baseline="-25000" dirty="0" err="1">
                  <a:ea typeface="新細明體" pitchFamily="18" charset="-120"/>
                </a:rPr>
                <a:t>M</a:t>
              </a:r>
              <a:endParaRPr lang="en-US" altLang="zh-TW" baseline="-25000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dirty="0">
                <a:ea typeface="新細明體" pitchFamily="18" charset="-120"/>
              </a:endParaRPr>
            </a:p>
            <a:p>
              <a:pPr>
                <a:defRPr/>
              </a:pPr>
              <a:endParaRPr lang="en-US" altLang="zh-TW" dirty="0">
                <a:ea typeface="新細明體" pitchFamily="18" charset="-120"/>
              </a:endParaRPr>
            </a:p>
            <a:p>
              <a:pPr>
                <a:defRPr/>
              </a:pPr>
              <a:r>
                <a:rPr lang="en-US" altLang="zh-TW" dirty="0">
                  <a:ea typeface="新細明體" pitchFamily="18" charset="-120"/>
                </a:rPr>
                <a:t> </a:t>
              </a:r>
              <a:r>
                <a:rPr lang="en-US" altLang="zh-TW" spc="900" dirty="0" err="1">
                  <a:ea typeface="新細明體" pitchFamily="18" charset="-120"/>
                </a:rPr>
                <a:t>abc</a:t>
              </a:r>
              <a:r>
                <a:rPr lang="en-US" altLang="zh-TW" spc="900" dirty="0">
                  <a:ea typeface="新細明體" pitchFamily="18" charset="-120"/>
                </a:rPr>
                <a:t>.....z ABC.....Z</a:t>
              </a:r>
              <a:endParaRPr lang="zh-TW" altLang="en-US" spc="900" dirty="0">
                <a:ea typeface="新細明體" pitchFamily="18" charset="-120"/>
              </a:endParaRPr>
            </a:p>
          </p:txBody>
        </p:sp>
      </p:grpSp>
      <p:pic>
        <p:nvPicPr>
          <p:cNvPr id="10" name="圖片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253" y="7162196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1622109" y="643296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</a:t>
            </a:r>
            <a:r>
              <a:rPr lang="zh-TW" altLang="en-US" dirty="0" smtClean="0"/>
              <a:t> </a:t>
            </a:r>
            <a:r>
              <a:rPr lang="en-US" altLang="zh-TW" dirty="0"/>
              <a:t>3</a:t>
            </a:r>
            <a:endParaRPr kumimoji="1" lang="zh-TW" altLang="en-US" dirty="0"/>
          </a:p>
        </p:txBody>
      </p:sp>
      <p:sp>
        <p:nvSpPr>
          <p:cNvPr id="13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4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90" y="1665289"/>
            <a:ext cx="13608845" cy="844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32" y="769939"/>
            <a:ext cx="7884318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2988470" y="944259"/>
            <a:ext cx="7109639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500" b="1">
                <a:latin typeface="Arial" charset="0"/>
              </a:rPr>
              <a:t>    </a:t>
            </a:r>
            <a:r>
              <a:rPr lang="en-US" altLang="zh-TW" sz="4500" b="1" u="sng">
                <a:latin typeface="Arial" charset="0"/>
              </a:rPr>
              <a:t>Entropy and Perplexity</a:t>
            </a:r>
            <a:endParaRPr lang="zh-TW" altLang="en-US" sz="4500" b="1" u="sng">
              <a:latin typeface="Arial" charset="0"/>
            </a:endParaRPr>
          </a:p>
        </p:txBody>
      </p:sp>
      <p:sp>
        <p:nvSpPr>
          <p:cNvPr id="18437" name="文字方塊 2"/>
          <p:cNvSpPr txBox="1">
            <a:spLocks noChangeArrowheads="1"/>
          </p:cNvSpPr>
          <p:nvPr/>
        </p:nvSpPr>
        <p:spPr bwMode="auto">
          <a:xfrm>
            <a:off x="2555084" y="6549232"/>
            <a:ext cx="4860131" cy="1154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7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機率分佈之分散程度相同</a:t>
            </a:r>
            <a:endParaRPr lang="en-US" altLang="zh-TW" sz="27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50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700">
                <a:solidFill>
                  <a:srgbClr val="FF0000"/>
                </a:solidFill>
                <a:latin typeface="Arial" charset="0"/>
              </a:rPr>
              <a:t>Uncertainty</a:t>
            </a:r>
            <a:r>
              <a:rPr lang="zh-TW" altLang="en-US" sz="270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：選詞之難度</a:t>
            </a:r>
          </a:p>
        </p:txBody>
      </p:sp>
      <p:pic>
        <p:nvPicPr>
          <p:cNvPr id="7" name="圖片 7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149" y="8844758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5947234" y="80922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</a:t>
            </a:r>
            <a:r>
              <a:rPr lang="zh-TW" altLang="en-US" dirty="0" smtClean="0"/>
              <a:t> </a:t>
            </a:r>
            <a:r>
              <a:rPr lang="en-US" altLang="zh-TW" dirty="0"/>
              <a:t>4</a:t>
            </a:r>
            <a:endParaRPr kumimoji="1" lang="zh-TW" altLang="en-US" dirty="0"/>
          </a:p>
        </p:txBody>
      </p:sp>
      <p:sp>
        <p:nvSpPr>
          <p:cNvPr id="9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5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95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Perplexity</a:t>
            </a:r>
          </a:p>
        </p:txBody>
      </p:sp>
      <p:sp>
        <p:nvSpPr>
          <p:cNvPr id="17412" name="Rectangle 8"/>
          <p:cNvSpPr>
            <a:spLocks noChangeArrowheads="1"/>
          </p:cNvSpPr>
          <p:nvPr/>
        </p:nvSpPr>
        <p:spPr bwMode="auto">
          <a:xfrm>
            <a:off x="2286001" y="45381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4" name="Rectangle 12"/>
          <p:cNvSpPr>
            <a:spLocks noChangeArrowheads="1"/>
          </p:cNvSpPr>
          <p:nvPr/>
        </p:nvSpPr>
        <p:spPr bwMode="auto">
          <a:xfrm>
            <a:off x="2286001" y="46524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2628901" y="160099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zh-TW" sz="36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6" name="Text Box 5"/>
              <p:cNvSpPr txBox="1">
                <a:spLocks noChangeArrowheads="1"/>
              </p:cNvSpPr>
              <p:nvPr/>
            </p:nvSpPr>
            <p:spPr bwMode="auto">
              <a:xfrm>
                <a:off x="2381250" y="1362869"/>
                <a:ext cx="13458825" cy="88049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9875" indent="-269875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35013" indent="-28575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9875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SzPct val="120000"/>
                  <a:buFontTx/>
                  <a:buChar char="•"/>
                </a:pPr>
                <a:r>
                  <a:rPr lang="en-US" altLang="zh-TW" sz="3600" b="1" dirty="0">
                    <a:latin typeface="Times New Roman" pitchFamily="18" charset="0"/>
                    <a:ea typeface="華康魏碑體" pitchFamily="65" charset="-120"/>
                  </a:rPr>
                  <a:t>Perplexity of A Language Source S</a:t>
                </a:r>
                <a:endParaRPr lang="en-US" altLang="zh-TW" sz="36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r>
                  <a:rPr lang="en-US" altLang="zh-TW" sz="3300" dirty="0">
                    <a:latin typeface="Times New Roman" pitchFamily="18" charset="0"/>
                    <a:ea typeface="華康魏碑體" pitchFamily="65" charset="-120"/>
                  </a:rPr>
                  <a:t>	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endParaRPr lang="en-US" altLang="zh-TW" sz="33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spcBef>
                    <a:spcPct val="5000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3300" dirty="0">
                    <a:latin typeface="Times New Roman" pitchFamily="18" charset="0"/>
                    <a:ea typeface="華康魏碑體" pitchFamily="65" charset="-120"/>
                  </a:rPr>
                  <a:t>size of a “virtual vocabulary” in which all words (or units) are equally probable</a:t>
                </a:r>
              </a:p>
              <a:p>
                <a:pPr lvl="2" eaLnBrk="1" hangingPunct="1">
                  <a:lnSpc>
                    <a:spcPct val="90000"/>
                  </a:lnSpc>
                  <a:buSzPct val="120000"/>
                  <a:buFont typeface="新細明體" charset="-120"/>
                  <a:buChar char="‧"/>
                </a:pP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e.g. 1024 words each with probability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sz="3000" i="1">
                            <a:latin typeface="Cambria Math" panose="02040503050406030204" pitchFamily="18" charset="0"/>
                            <a:ea typeface="華康魏碑體" pitchFamily="65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3000" i="1">
                                <a:latin typeface="Cambria Math" panose="02040503050406030204" pitchFamily="18" charset="0"/>
                                <a:ea typeface="華康魏碑體" pitchFamily="65" charset="-120"/>
                              </a:rPr>
                            </m:ctrlPr>
                          </m:fPr>
                          <m:num>
                            <m:r>
                              <a:rPr lang="en-US" altLang="zh-TW" sz="3000" i="1">
                                <a:latin typeface="Cambria Math"/>
                                <a:ea typeface="華康魏碑體" pitchFamily="65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3000" i="1">
                                <a:latin typeface="Cambria Math"/>
                                <a:ea typeface="華康魏碑體" pitchFamily="65" charset="-120"/>
                              </a:rPr>
                              <m:t>1024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TW" sz="3000" i="1">
                        <a:latin typeface="Cambria Math"/>
                        <a:ea typeface="華康魏碑體" pitchFamily="65" charset="-120"/>
                      </a:rPr>
                      <m:t>𝐼</m:t>
                    </m:r>
                    <m:r>
                      <a:rPr lang="en-US" altLang="zh-TW" sz="3000" i="1">
                        <a:latin typeface="Cambria Math"/>
                        <a:ea typeface="華康魏碑體" pitchFamily="65" charset="-120"/>
                      </a:rPr>
                      <m:t>(</m:t>
                    </m:r>
                    <m:sSub>
                      <m:sSubPr>
                        <m:ctrlPr>
                          <a:rPr lang="en-US" altLang="zh-TW" sz="3000" i="1">
                            <a:latin typeface="Cambria Math" panose="02040503050406030204" pitchFamily="18" charset="0"/>
                            <a:ea typeface="華康魏碑體" pitchFamily="65" charset="-120"/>
                          </a:rPr>
                        </m:ctrlPr>
                      </m:sSubPr>
                      <m:e>
                        <m:r>
                          <a:rPr lang="en-US" altLang="zh-TW" sz="3000" i="1">
                            <a:latin typeface="Cambria Math"/>
                            <a:ea typeface="華康魏碑體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3000" i="1">
                            <a:latin typeface="Cambria Math"/>
                            <a:ea typeface="華康魏碑體" pitchFamily="65" charset="-120"/>
                          </a:rPr>
                          <m:t>𝑖</m:t>
                        </m:r>
                      </m:sub>
                    </m:sSub>
                    <m:r>
                      <a:rPr lang="en-US" altLang="zh-TW" sz="3000" i="1">
                        <a:latin typeface="Cambria Math"/>
                        <a:ea typeface="華康魏碑體" pitchFamily="65" charset="-120"/>
                      </a:rPr>
                      <m:t>)</m:t>
                    </m:r>
                  </m:oMath>
                </a14:m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=10 bits (of information)</a:t>
                </a:r>
              </a:p>
              <a:p>
                <a:pPr lvl="2" eaLnBrk="1" hangingPunct="1">
                  <a:lnSpc>
                    <a:spcPct val="90000"/>
                  </a:lnSpc>
                  <a:spcBef>
                    <a:spcPts val="150"/>
                  </a:spcBef>
                  <a:buSzPct val="120000"/>
                </a:pP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            H(S)= 10 bits (of information), PP(S)=1024</a:t>
                </a:r>
              </a:p>
              <a:p>
                <a:pPr lvl="1" eaLnBrk="1" hangingPunct="1">
                  <a:lnSpc>
                    <a:spcPct val="90000"/>
                  </a:lnSpc>
                  <a:spcBef>
                    <a:spcPct val="40000"/>
                  </a:spcBef>
                  <a:buSzPct val="120000"/>
                  <a:buFont typeface="Times New Roman" pitchFamily="18" charset="0"/>
                  <a:buChar char="–"/>
                </a:pPr>
                <a:r>
                  <a:rPr lang="en-US" altLang="zh-TW" sz="3300" dirty="0">
                    <a:latin typeface="Times New Roman" pitchFamily="18" charset="0"/>
                    <a:ea typeface="華康魏碑體" pitchFamily="65" charset="-120"/>
                  </a:rPr>
                  <a:t>branching factor estimate for the language</a:t>
                </a:r>
              </a:p>
              <a:p>
                <a:pPr eaLnBrk="1" hangingPunct="1">
                  <a:lnSpc>
                    <a:spcPct val="90000"/>
                  </a:lnSpc>
                  <a:buSzPct val="120000"/>
                  <a:buFont typeface="Wingdings" pitchFamily="2" charset="2"/>
                  <a:buChar char=""/>
                </a:pPr>
                <a:r>
                  <a:rPr lang="en-US" altLang="zh-TW" sz="3600" b="1" dirty="0">
                    <a:latin typeface="Times New Roman" pitchFamily="18" charset="0"/>
                    <a:ea typeface="華康魏碑體" pitchFamily="65" charset="-120"/>
                  </a:rPr>
                  <a:t>A Language Model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Char char="–"/>
                </a:pPr>
                <a:r>
                  <a:rPr lang="en-US" altLang="zh-TW" sz="3300" dirty="0">
                    <a:latin typeface="Times New Roman" pitchFamily="18" charset="0"/>
                    <a:ea typeface="華康魏碑體" pitchFamily="65" charset="-120"/>
                  </a:rPr>
                  <a:t>assigning a probability P(</a:t>
                </a:r>
                <a:r>
                  <a:rPr lang="en-US" altLang="zh-TW" sz="3300" dirty="0" err="1">
                    <a:latin typeface="Times New Roman" pitchFamily="18" charset="0"/>
                    <a:ea typeface="華康魏碑體" pitchFamily="65" charset="-120"/>
                  </a:rPr>
                  <a:t>w</a:t>
                </a:r>
                <a:r>
                  <a:rPr lang="en-US" altLang="zh-TW" sz="3300" baseline="-25000" dirty="0" err="1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3300" dirty="0" err="1">
                    <a:latin typeface="Times New Roman" pitchFamily="18" charset="0"/>
                  </a:rPr>
                  <a:t>|c</a:t>
                </a:r>
                <a:r>
                  <a:rPr lang="en-US" altLang="zh-TW" sz="3300" baseline="-25000" dirty="0" err="1">
                    <a:latin typeface="Times New Roman" pitchFamily="18" charset="0"/>
                  </a:rPr>
                  <a:t>i</a:t>
                </a:r>
                <a:r>
                  <a:rPr lang="en-US" altLang="zh-TW" sz="3300" dirty="0">
                    <a:latin typeface="Times New Roman" pitchFamily="18" charset="0"/>
                  </a:rPr>
                  <a:t>) for the next possible word </a:t>
                </a:r>
                <a:r>
                  <a:rPr lang="en-US" altLang="zh-TW" sz="3300" dirty="0" err="1">
                    <a:latin typeface="Times New Roman" pitchFamily="18" charset="0"/>
                  </a:rPr>
                  <a:t>w</a:t>
                </a:r>
                <a:r>
                  <a:rPr lang="en-US" altLang="zh-TW" sz="3300" baseline="-25000" dirty="0" err="1">
                    <a:latin typeface="Times New Roman" pitchFamily="18" charset="0"/>
                  </a:rPr>
                  <a:t>i</a:t>
                </a:r>
                <a:r>
                  <a:rPr lang="en-US" altLang="zh-TW" sz="3300" dirty="0">
                    <a:latin typeface="Times New Roman" pitchFamily="18" charset="0"/>
                  </a:rPr>
                  <a:t> given a condition c</a:t>
                </a:r>
                <a:r>
                  <a:rPr lang="en-US" altLang="zh-TW" sz="3300" baseline="-25000" dirty="0">
                    <a:latin typeface="Times New Roman" pitchFamily="18" charset="0"/>
                  </a:rPr>
                  <a:t>i</a:t>
                </a:r>
                <a:endParaRPr lang="en-US" altLang="zh-TW" sz="33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r>
                  <a:rPr lang="en-US" altLang="zh-TW" sz="3300" dirty="0">
                    <a:latin typeface="Times New Roman" pitchFamily="18" charset="0"/>
                    <a:ea typeface="華康魏碑體" pitchFamily="65" charset="-120"/>
                  </a:rPr>
                  <a:t> 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	e.g. P(W=w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3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4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....</a:t>
                </a:r>
                <a:r>
                  <a:rPr lang="en-US" altLang="zh-TW" dirty="0" err="1">
                    <a:latin typeface="Times New Roman" pitchFamily="18" charset="0"/>
                    <a:ea typeface="華康魏碑體" pitchFamily="65" charset="-120"/>
                  </a:rPr>
                  <a:t>w</a:t>
                </a:r>
                <a:r>
                  <a:rPr lang="en-US" altLang="zh-TW" baseline="-25000" dirty="0" err="1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)=P(w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dirty="0">
                    <a:latin typeface="Times New Roman" pitchFamily="18" charset="0"/>
                    <a:ea typeface="華康魏碑體" pitchFamily="65" charset="-120"/>
                  </a:rPr>
                  <a:t>)P(w</a:t>
                </a:r>
                <a:r>
                  <a:rPr lang="en-US" altLang="zh-TW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dirty="0">
                    <a:latin typeface="Times New Roman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</a:rPr>
                  <a:t>1</a:t>
                </a:r>
                <a:r>
                  <a:rPr lang="en-US" altLang="zh-TW" dirty="0">
                    <a:latin typeface="Times New Roman" pitchFamily="18" charset="0"/>
                  </a:rPr>
                  <a:t>) </a:t>
                </a:r>
                <a:r>
                  <a:rPr lang="en-US" altLang="zh-TW" dirty="0"/>
                  <a:t>Π</a:t>
                </a:r>
                <a:r>
                  <a:rPr lang="en-US" altLang="zh-TW" dirty="0">
                    <a:latin typeface="Times New Roman" pitchFamily="18" charset="0"/>
                  </a:rPr>
                  <a:t>P(w</a:t>
                </a:r>
                <a:r>
                  <a:rPr lang="en-US" altLang="zh-TW" baseline="-25000" dirty="0">
                    <a:latin typeface="Times New Roman" pitchFamily="18" charset="0"/>
                  </a:rPr>
                  <a:t>i</a:t>
                </a:r>
                <a:r>
                  <a:rPr lang="en-US" altLang="zh-TW" dirty="0">
                    <a:latin typeface="Times New Roman" pitchFamily="18" charset="0"/>
                  </a:rPr>
                  <a:t>|w</a:t>
                </a:r>
                <a:r>
                  <a:rPr lang="en-US" altLang="zh-TW" baseline="-25000" dirty="0">
                    <a:latin typeface="Times New Roman" pitchFamily="18" charset="0"/>
                  </a:rPr>
                  <a:t>i-2</a:t>
                </a:r>
                <a:r>
                  <a:rPr lang="en-US" altLang="zh-TW" dirty="0">
                    <a:latin typeface="Times New Roman" pitchFamily="18" charset="0"/>
                  </a:rPr>
                  <a:t>,w</a:t>
                </a:r>
                <a:r>
                  <a:rPr lang="en-US" altLang="zh-TW" baseline="-25000" dirty="0">
                    <a:latin typeface="Times New Roman" pitchFamily="18" charset="0"/>
                  </a:rPr>
                  <a:t>i-1</a:t>
                </a:r>
                <a:r>
                  <a:rPr lang="en-US" altLang="zh-TW" dirty="0">
                    <a:latin typeface="Times New Roman" pitchFamily="18" charset="0"/>
                  </a:rPr>
                  <a:t>)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Char char="–"/>
                </a:pPr>
                <a:endParaRPr lang="en-US" altLang="zh-TW" dirty="0">
                  <a:latin typeface="Times New Roman" pitchFamily="18" charset="0"/>
                  <a:ea typeface="華康魏碑體" pitchFamily="65" charset="-12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60000"/>
                  </a:spcBef>
                  <a:buSzPct val="120000"/>
                  <a:buFont typeface="Wingdings" pitchFamily="2" charset="2"/>
                  <a:buChar char=""/>
                </a:pPr>
                <a:r>
                  <a:rPr lang="en-US" altLang="zh-TW" sz="3600" b="1" dirty="0">
                    <a:latin typeface="Times New Roman" pitchFamily="18" charset="0"/>
                    <a:ea typeface="華康魏碑體" pitchFamily="65" charset="-120"/>
                  </a:rPr>
                  <a:t>A Test Corpus D of N sentences, with the </a:t>
                </a:r>
                <a:r>
                  <a:rPr lang="en-US" altLang="zh-TW" sz="3600" b="1" dirty="0" err="1">
                    <a:latin typeface="Times New Roman" pitchFamily="18" charset="0"/>
                    <a:ea typeface="華康魏碑體" pitchFamily="65" charset="-120"/>
                  </a:rPr>
                  <a:t>i-th</a:t>
                </a:r>
                <a:r>
                  <a:rPr lang="en-US" altLang="zh-TW" sz="3600" b="1" dirty="0">
                    <a:latin typeface="Times New Roman" pitchFamily="18" charset="0"/>
                    <a:ea typeface="華康魏碑體" pitchFamily="65" charset="-120"/>
                  </a:rPr>
                  <a:t> sentence W</a:t>
                </a:r>
                <a:r>
                  <a:rPr lang="en-US" altLang="zh-TW" sz="3600" b="1" baseline="-25000" dirty="0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3600" b="1" dirty="0">
                    <a:latin typeface="Times New Roman" pitchFamily="18" charset="0"/>
                    <a:ea typeface="華康魏碑體" pitchFamily="65" charset="-120"/>
                  </a:rPr>
                  <a:t> has </a:t>
                </a:r>
                <a:r>
                  <a:rPr lang="en-US" altLang="zh-TW" sz="3600" b="1" dirty="0" err="1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sz="3600" b="1" baseline="-25000" dirty="0" err="1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3600" b="1" dirty="0">
                    <a:latin typeface="Times New Roman" pitchFamily="18" charset="0"/>
                    <a:ea typeface="華康魏碑體" pitchFamily="65" charset="-120"/>
                  </a:rPr>
                  <a:t> words and total words N</a:t>
                </a:r>
                <a:r>
                  <a:rPr lang="en-US" altLang="zh-TW" sz="3600" b="1" baseline="-25000" dirty="0">
                    <a:latin typeface="Times New Roman" pitchFamily="18" charset="0"/>
                    <a:ea typeface="華康魏碑體" pitchFamily="65" charset="-120"/>
                  </a:rPr>
                  <a:t>D</a:t>
                </a:r>
              </a:p>
              <a:p>
                <a:pPr eaLnBrk="1" hangingPunct="1">
                  <a:buSzPct val="120000"/>
                  <a:buFont typeface="Wingdings" pitchFamily="2" charset="2"/>
                  <a:buNone/>
                </a:pPr>
                <a:r>
                  <a:rPr lang="en-US" altLang="zh-TW" sz="3600" b="1" baseline="-25000" dirty="0">
                    <a:latin typeface="Times New Roman" pitchFamily="18" charset="0"/>
                    <a:ea typeface="華康魏碑體" pitchFamily="65" charset="-120"/>
                  </a:rPr>
                  <a:t>		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D = [W</a:t>
                </a:r>
                <a:r>
                  <a:rPr lang="en-US" altLang="zh-TW" sz="3000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sz="3000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,....,W</a:t>
                </a:r>
                <a:r>
                  <a:rPr lang="en-US" altLang="zh-TW" sz="3000" baseline="-25000" dirty="0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],       W</a:t>
                </a:r>
                <a:r>
                  <a:rPr lang="en-US" altLang="zh-TW" sz="3000" baseline="-25000" dirty="0">
                    <a:latin typeface="Times New Roman" pitchFamily="18" charset="0"/>
                    <a:ea typeface="華康魏碑體" pitchFamily="65" charset="-120"/>
                  </a:rPr>
                  <a:t>i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 = w</a:t>
                </a:r>
                <a:r>
                  <a:rPr lang="en-US" altLang="zh-TW" sz="3000" baseline="-25000" dirty="0">
                    <a:latin typeface="Times New Roman" pitchFamily="18" charset="0"/>
                    <a:ea typeface="華康魏碑體" pitchFamily="65" charset="-120"/>
                  </a:rPr>
                  <a:t>1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sz="3000" baseline="-25000" dirty="0">
                    <a:latin typeface="Times New Roman" pitchFamily="18" charset="0"/>
                    <a:ea typeface="華康魏碑體" pitchFamily="65" charset="-120"/>
                  </a:rPr>
                  <a:t>2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,w</a:t>
                </a:r>
                <a:r>
                  <a:rPr lang="en-US" altLang="zh-TW" sz="3000" baseline="-25000" dirty="0">
                    <a:latin typeface="Times New Roman" pitchFamily="18" charset="0"/>
                    <a:ea typeface="華康魏碑體" pitchFamily="65" charset="-120"/>
                  </a:rPr>
                  <a:t>3</a:t>
                </a:r>
                <a:r>
                  <a:rPr lang="en-US" altLang="zh-TW" sz="3000" dirty="0">
                    <a:latin typeface="Times New Roman" pitchFamily="18" charset="0"/>
                    <a:ea typeface="華康魏碑體" pitchFamily="65" charset="-120"/>
                  </a:rPr>
                  <a:t>,....</a:t>
                </a:r>
                <a:r>
                  <a:rPr lang="en-US" altLang="zh-TW" sz="3000" dirty="0" err="1">
                    <a:latin typeface="Times New Roman" pitchFamily="18" charset="0"/>
                    <a:ea typeface="華康魏碑體" pitchFamily="65" charset="-120"/>
                  </a:rPr>
                  <a:t>w</a:t>
                </a:r>
                <a:r>
                  <a:rPr lang="en-US" altLang="zh-TW" sz="3000" baseline="-25000" dirty="0" err="1">
                    <a:latin typeface="Times New Roman" pitchFamily="18" charset="0"/>
                    <a:ea typeface="華康魏碑體" pitchFamily="65" charset="-120"/>
                  </a:rPr>
                  <a:t>n</a:t>
                </a:r>
                <a:r>
                  <a:rPr lang="en-US" altLang="zh-TW" sz="2400" baseline="-40000" dirty="0" err="1">
                    <a:latin typeface="Times New Roman" pitchFamily="18" charset="0"/>
                    <a:ea typeface="華康魏碑體" pitchFamily="65" charset="-120"/>
                  </a:rPr>
                  <a:t>i</a:t>
                </a:r>
                <a:endParaRPr lang="en-US" altLang="zh-TW" sz="2400" baseline="-40000" dirty="0">
                  <a:latin typeface="Times New Roman" pitchFamily="18" charset="0"/>
                  <a:ea typeface="華康魏碑體" pitchFamily="65" charset="-120"/>
                </a:endParaRPr>
              </a:p>
              <a:p>
                <a:pPr eaLnBrk="1" hangingPunct="1">
                  <a:buSzPct val="120000"/>
                  <a:buFont typeface="Wingdings" pitchFamily="2" charset="2"/>
                  <a:buNone/>
                </a:pPr>
                <a:r>
                  <a:rPr lang="en-US" altLang="zh-TW" sz="2400" b="1" baseline="-40000" dirty="0">
                    <a:latin typeface="Times New Roman" pitchFamily="18" charset="0"/>
                    <a:ea typeface="華康魏碑體" pitchFamily="65" charset="-120"/>
                  </a:rPr>
                  <a:t>		</a:t>
                </a:r>
              </a:p>
              <a:p>
                <a:pPr lvl="1" eaLnBrk="1" hangingPunct="1">
                  <a:lnSpc>
                    <a:spcPct val="90000"/>
                  </a:lnSpc>
                  <a:buSzPct val="120000"/>
                  <a:buFont typeface="Times New Roman" pitchFamily="18" charset="0"/>
                  <a:buNone/>
                </a:pPr>
                <a:endParaRPr lang="en-US" altLang="zh-TW" sz="3000" dirty="0">
                  <a:latin typeface="Times New Roman" pitchFamily="18" charset="0"/>
                  <a:ea typeface="華康魏碑體" pitchFamily="65" charset="-120"/>
                </a:endParaRPr>
              </a:p>
            </p:txBody>
          </p:sp>
        </mc:Choice>
        <mc:Fallback xmlns="">
          <p:sp>
            <p:nvSpPr>
              <p:cNvPr id="174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00" y="908050"/>
                <a:ext cx="8972550" cy="5986126"/>
              </a:xfrm>
              <a:prstGeom prst="rect">
                <a:avLst/>
              </a:prstGeom>
              <a:blipFill rotWithShape="1">
                <a:blip r:embed="rId4"/>
                <a:stretch>
                  <a:fillRect l="-1223" t="-2037" r="-2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5348290" y="7951791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en-US" altLang="zh-TW" sz="3600">
              <a:latin typeface="Times New Roman" pitchFamily="18" charset="0"/>
            </a:endParaRPr>
          </a:p>
          <a:p>
            <a:pPr eaLnBrk="1" hangingPunct="1"/>
            <a:endParaRPr lang="en-US" altLang="zh-TW" sz="3600">
              <a:latin typeface="Times New Roman" pitchFamily="18" charset="0"/>
            </a:endParaRPr>
          </a:p>
        </p:txBody>
      </p:sp>
      <p:graphicFrame>
        <p:nvGraphicFramePr>
          <p:cNvPr id="17418" name="Object 7"/>
          <p:cNvGraphicFramePr>
            <a:graphicFrameLocks noChangeAspect="1"/>
          </p:cNvGraphicFramePr>
          <p:nvPr/>
        </p:nvGraphicFramePr>
        <p:xfrm>
          <a:off x="4029077" y="2091532"/>
          <a:ext cx="3709988" cy="99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5" name="方程式" r:id="rId5" imgW="1625600" imgH="482600" progId="Equation.3">
                  <p:embed/>
                </p:oleObj>
              </mc:Choice>
              <mc:Fallback>
                <p:oleObj name="方程式" r:id="rId5" imgW="16256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7" y="2091532"/>
                        <a:ext cx="3709988" cy="992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1"/>
          <p:cNvGraphicFramePr>
            <a:graphicFrameLocks noChangeAspect="1"/>
          </p:cNvGraphicFramePr>
          <p:nvPr/>
        </p:nvGraphicFramePr>
        <p:xfrm>
          <a:off x="3743325" y="9475791"/>
          <a:ext cx="1945482" cy="77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6" name="方程式" r:id="rId7" imgW="710891" imgH="406224" progId="Equation.3">
                  <p:embed/>
                </p:oleObj>
              </mc:Choice>
              <mc:Fallback>
                <p:oleObj name="方程式" r:id="rId7" imgW="710891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9475791"/>
                        <a:ext cx="1945482" cy="773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8251032" y="7356476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9641682" y="6606382"/>
            <a:ext cx="6858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TW" sz="1500">
                <a:latin typeface="Times New Roman" pitchFamily="18" charset="0"/>
              </a:rPr>
              <a:t>n</a:t>
            </a:r>
          </a:p>
          <a:p>
            <a:pPr algn="ctr" eaLnBrk="1" hangingPunct="1">
              <a:lnSpc>
                <a:spcPct val="120000"/>
              </a:lnSpc>
            </a:pPr>
            <a:endParaRPr lang="en-US" altLang="zh-TW" sz="1500">
              <a:latin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TW" sz="1500">
                <a:latin typeface="Times New Roman" pitchFamily="18" charset="0"/>
              </a:rPr>
              <a:t>i=3</a:t>
            </a:r>
            <a:endParaRPr lang="en-US" altLang="zh-TW" sz="1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3" name="Text Box 15"/>
              <p:cNvSpPr txBox="1">
                <a:spLocks noChangeArrowheads="1"/>
              </p:cNvSpPr>
              <p:nvPr/>
            </p:nvSpPr>
            <p:spPr bwMode="auto">
              <a:xfrm>
                <a:off x="7739063" y="7489828"/>
                <a:ext cx="945357" cy="614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新細明體" charset="-120"/>
                  </a:defRPr>
                </a:lvl9pPr>
              </a:lstStyle>
              <a:p>
                <a:pPr algn="ctr" eaLnBrk="1" hangingPunct="1"/>
                <a:r>
                  <a:rPr lang="en-US" altLang="zh-TW" dirty="0">
                    <a:latin typeface="Times New Roman" pitchFamily="18" charset="0"/>
                  </a:rPr>
                  <a:t>c</a:t>
                </a:r>
                <a:r>
                  <a:rPr lang="en-US" altLang="zh-TW" baseline="-25000" dirty="0">
                    <a:latin typeface="Times New Roman" pitchFamily="18" charset="0"/>
                  </a:rPr>
                  <a:t>1</a:t>
                </a:r>
                <a:r>
                  <a:rPr lang="en-US" altLang="zh-TW" dirty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TW" altLang="el-GR" i="1" dirty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42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375" y="4992688"/>
                <a:ext cx="630238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9439275" y="7327901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9186865" y="7520782"/>
            <a:ext cx="49292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c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endParaRPr lang="en-US" altLang="zh-TW"/>
          </a:p>
        </p:txBody>
      </p:sp>
      <p:sp>
        <p:nvSpPr>
          <p:cNvPr id="17426" name="AutoShape 18"/>
          <p:cNvSpPr>
            <a:spLocks/>
          </p:cNvSpPr>
          <p:nvPr/>
        </p:nvSpPr>
        <p:spPr bwMode="auto">
          <a:xfrm rot="16200000">
            <a:off x="11294270" y="7099301"/>
            <a:ext cx="235743" cy="864393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11196640" y="7570789"/>
            <a:ext cx="49292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c</a:t>
            </a:r>
            <a:r>
              <a:rPr lang="en-US" altLang="zh-TW" baseline="-25000">
                <a:latin typeface="Times New Roman" pitchFamily="18" charset="0"/>
              </a:rPr>
              <a:t>i</a:t>
            </a:r>
            <a:endParaRPr lang="en-US" altLang="zh-TW"/>
          </a:p>
        </p:txBody>
      </p:sp>
      <p:sp>
        <p:nvSpPr>
          <p:cNvPr id="17428" name="文字方塊 1"/>
          <p:cNvSpPr txBox="1">
            <a:spLocks noChangeArrowheads="1"/>
          </p:cNvSpPr>
          <p:nvPr/>
        </p:nvSpPr>
        <p:spPr bwMode="auto">
          <a:xfrm>
            <a:off x="11689559" y="1843882"/>
            <a:ext cx="32656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000">
                <a:latin typeface="Times New Roman" pitchFamily="18" charset="0"/>
                <a:ea typeface="標楷體" pitchFamily="65" charset="-120"/>
              </a:rPr>
              <a:t>(perplexity:</a:t>
            </a:r>
            <a:r>
              <a:rPr lang="zh-TW" altLang="en-US" sz="3000">
                <a:latin typeface="Times New Roman" pitchFamily="18" charset="0"/>
                <a:ea typeface="標楷體" pitchFamily="65" charset="-120"/>
              </a:rPr>
              <a:t>混淆度</a:t>
            </a:r>
            <a:r>
              <a:rPr lang="en-US" altLang="zh-TW" sz="3000">
                <a:latin typeface="Times New Roman" pitchFamily="18" charset="0"/>
                <a:ea typeface="標楷體" pitchFamily="65" charset="-120"/>
              </a:rPr>
              <a:t>)</a:t>
            </a:r>
            <a:endParaRPr lang="zh-TW" altLang="en-US" sz="30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7429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6</a:t>
            </a:r>
            <a:endParaRPr lang="en-US" altLang="zh-TW" dirty="0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V="1">
            <a:off x="5641182" y="7544596"/>
            <a:ext cx="0" cy="319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286000" y="796"/>
            <a:ext cx="137160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4950" b="1">
                <a:solidFill>
                  <a:schemeClr val="tx2"/>
                </a:solidFill>
                <a:latin typeface="Times New Roman" pitchFamily="18" charset="0"/>
                <a:ea typeface="全真魏碑體" pitchFamily="49" charset="-120"/>
              </a:rPr>
              <a:t>Perplexity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286001" y="45381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1" y="-183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286001" y="46524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2381250" y="1362869"/>
            <a:ext cx="13458825" cy="881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35013" indent="-28575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SzPct val="120000"/>
              <a:buFontTx/>
              <a:buChar char="•"/>
            </a:pPr>
            <a:r>
              <a:rPr lang="en-US" altLang="zh-TW" sz="3600" b="1">
                <a:latin typeface="Times New Roman" pitchFamily="18" charset="0"/>
                <a:ea typeface="華康魏碑體" pitchFamily="65" charset="-120"/>
              </a:rPr>
              <a:t>Perplexity of A Language Model </a:t>
            </a:r>
            <a:r>
              <a:rPr lang="en-US" altLang="zh-TW" sz="3600" b="1">
                <a:latin typeface="Times New Roman" pitchFamily="18" charset="0"/>
              </a:rPr>
              <a:t>P(w</a:t>
            </a:r>
            <a:r>
              <a:rPr lang="en-US" altLang="zh-TW" sz="3600" b="1" baseline="-25000">
                <a:latin typeface="Times New Roman" pitchFamily="18" charset="0"/>
              </a:rPr>
              <a:t>i</a:t>
            </a:r>
            <a:r>
              <a:rPr lang="en-US" altLang="zh-TW" sz="3600" b="1">
                <a:latin typeface="Times New Roman" pitchFamily="18" charset="0"/>
              </a:rPr>
              <a:t>|c</a:t>
            </a:r>
            <a:r>
              <a:rPr lang="en-US" altLang="zh-TW" sz="3600" b="1" baseline="-25000">
                <a:latin typeface="Times New Roman" pitchFamily="18" charset="0"/>
              </a:rPr>
              <a:t>i</a:t>
            </a:r>
            <a:r>
              <a:rPr lang="en-US" altLang="zh-TW" sz="3600" b="1">
                <a:latin typeface="Times New Roman" pitchFamily="18" charset="0"/>
              </a:rPr>
              <a:t>) with respect to a Test Corpus D</a:t>
            </a:r>
            <a:endParaRPr lang="en-US" altLang="zh-TW" sz="3600" b="1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H (P ; D)=                                    , average of all log P</a:t>
            </a:r>
            <a:r>
              <a:rPr lang="en-US" altLang="zh-TW" sz="3300">
                <a:latin typeface="Times New Roman" pitchFamily="18" charset="0"/>
              </a:rPr>
              <a:t>(w</a:t>
            </a:r>
            <a:r>
              <a:rPr lang="en-US" altLang="zh-TW" sz="3300" baseline="-25000">
                <a:latin typeface="Times New Roman" pitchFamily="18" charset="0"/>
              </a:rPr>
              <a:t>j</a:t>
            </a:r>
            <a:r>
              <a:rPr lang="en-US" altLang="zh-TW" sz="3300">
                <a:latin typeface="Times New Roman" pitchFamily="18" charset="0"/>
              </a:rPr>
              <a:t>|c</a:t>
            </a:r>
            <a:r>
              <a:rPr lang="en-US" altLang="zh-TW" sz="3300" baseline="-25000">
                <a:latin typeface="Times New Roman" pitchFamily="18" charset="0"/>
              </a:rPr>
              <a:t>j</a:t>
            </a:r>
            <a:r>
              <a:rPr lang="en-US" altLang="zh-TW" sz="3300">
                <a:latin typeface="Times New Roman" pitchFamily="18" charset="0"/>
              </a:rPr>
              <a:t>) over the 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None/>
            </a:pPr>
            <a:r>
              <a:rPr lang="en-US" altLang="zh-TW" sz="3300">
                <a:latin typeface="Times New Roman" pitchFamily="18" charset="0"/>
              </a:rPr>
              <a:t>	                                                       whole corpus D</a:t>
            </a: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 	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		            =                                     , </a:t>
            </a: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logarithm of geometric mean of </a:t>
            </a:r>
            <a:r>
              <a:rPr lang="en-US" altLang="zh-TW" sz="3000">
                <a:latin typeface="Times New Roman" pitchFamily="18" charset="0"/>
              </a:rPr>
              <a:t>P(w</a:t>
            </a:r>
            <a:r>
              <a:rPr lang="en-US" altLang="zh-TW" sz="3000" baseline="-25000">
                <a:latin typeface="Times New Roman" pitchFamily="18" charset="0"/>
              </a:rPr>
              <a:t>j</a:t>
            </a:r>
            <a:r>
              <a:rPr lang="en-US" altLang="zh-TW" sz="3000">
                <a:latin typeface="Times New Roman" pitchFamily="18" charset="0"/>
              </a:rPr>
              <a:t>|c</a:t>
            </a:r>
            <a:r>
              <a:rPr lang="en-US" altLang="zh-TW" sz="3000" baseline="-25000">
                <a:latin typeface="Times New Roman" pitchFamily="18" charset="0"/>
              </a:rPr>
              <a:t>j</a:t>
            </a:r>
            <a:r>
              <a:rPr lang="en-US" altLang="zh-TW" sz="3000">
                <a:latin typeface="Times New Roman" pitchFamily="18" charset="0"/>
              </a:rPr>
              <a:t>) </a:t>
            </a:r>
            <a:endParaRPr lang="en-US" altLang="zh-TW" sz="3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pp (P ; D) =2</a:t>
            </a:r>
            <a:r>
              <a:rPr lang="en-US" altLang="zh-TW" sz="3300" baseline="30000">
                <a:latin typeface="Times New Roman" pitchFamily="18" charset="0"/>
                <a:ea typeface="華康魏碑體" pitchFamily="65" charset="-120"/>
              </a:rPr>
              <a:t>H(P;D)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SzPct val="120000"/>
              <a:buFont typeface="Times New Roman" pitchFamily="18" charset="0"/>
              <a:buNone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	</a:t>
            </a:r>
            <a:r>
              <a:rPr lang="en-US" altLang="zh-TW" sz="3000">
                <a:latin typeface="Times New Roman" pitchFamily="18" charset="0"/>
                <a:ea typeface="華康魏碑體" pitchFamily="65" charset="-120"/>
              </a:rPr>
              <a:t>average branching factor (in the sense of geometrical mean of reciprocals)</a:t>
            </a:r>
          </a:p>
          <a:p>
            <a:pPr lvl="2" eaLnBrk="1" hangingPunct="1">
              <a:lnSpc>
                <a:spcPct val="80000"/>
              </a:lnSpc>
              <a:spcBef>
                <a:spcPct val="30000"/>
              </a:spcBef>
              <a:buSzPct val="120000"/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e.g. P(W=w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...w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)=P(w</a:t>
            </a:r>
            <a:r>
              <a:rPr lang="en-US" altLang="zh-TW" baseline="-25000">
                <a:latin typeface="Times New Roman" pitchFamily="18" charset="0"/>
                <a:ea typeface="華康魏碑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) </a:t>
            </a:r>
            <a:r>
              <a:rPr lang="en-US" altLang="zh-TW">
                <a:latin typeface="Times New Roman" pitchFamily="18" charset="0"/>
              </a:rPr>
              <a:t>P(w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) P(w</a:t>
            </a:r>
            <a:r>
              <a:rPr lang="en-US" altLang="zh-TW" baseline="-25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,w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) P(w</a:t>
            </a:r>
            <a:r>
              <a:rPr lang="en-US" altLang="zh-TW" baseline="-25000">
                <a:latin typeface="Times New Roman" pitchFamily="18" charset="0"/>
              </a:rPr>
              <a:t>4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,w</a:t>
            </a:r>
            <a:r>
              <a:rPr lang="en-US" altLang="zh-TW" baseline="-25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) P(w</a:t>
            </a:r>
            <a:r>
              <a:rPr lang="en-US" altLang="zh-TW" baseline="-25000">
                <a:latin typeface="Times New Roman" pitchFamily="18" charset="0"/>
              </a:rPr>
              <a:t>5</a:t>
            </a:r>
            <a:r>
              <a:rPr lang="en-US" altLang="zh-TW">
                <a:latin typeface="Times New Roman" pitchFamily="18" charset="0"/>
              </a:rPr>
              <a:t>|w</a:t>
            </a:r>
            <a:r>
              <a:rPr lang="en-US" altLang="zh-TW" baseline="-25000">
                <a:latin typeface="Times New Roman" pitchFamily="18" charset="0"/>
              </a:rPr>
              <a:t>3</a:t>
            </a:r>
            <a:r>
              <a:rPr lang="en-US" altLang="zh-TW">
                <a:latin typeface="Times New Roman" pitchFamily="18" charset="0"/>
              </a:rPr>
              <a:t>,w</a:t>
            </a:r>
            <a:r>
              <a:rPr lang="en-US" altLang="zh-TW" baseline="-25000">
                <a:latin typeface="Times New Roman" pitchFamily="18" charset="0"/>
              </a:rPr>
              <a:t>4</a:t>
            </a:r>
            <a:r>
              <a:rPr lang="en-US" altLang="zh-TW">
                <a:latin typeface="Times New Roman" pitchFamily="18" charset="0"/>
              </a:rPr>
              <a:t>) .....</a:t>
            </a:r>
            <a:endParaRPr lang="en-US" altLang="zh-TW">
              <a:latin typeface="Times New Roman" pitchFamily="18" charset="0"/>
              <a:ea typeface="華康魏碑體" pitchFamily="65" charset="-120"/>
            </a:endParaRPr>
          </a:p>
          <a:p>
            <a:pPr lvl="2" eaLnBrk="1" hangingPunct="1">
              <a:lnSpc>
                <a:spcPct val="80000"/>
              </a:lnSpc>
              <a:buSzPct val="120000"/>
              <a:buFont typeface="Times New Roman" pitchFamily="18" charset="0"/>
              <a:buNone/>
            </a:pPr>
            <a:endParaRPr lang="en-US" altLang="zh-TW" sz="30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endParaRPr lang="en-US" altLang="zh-TW" sz="33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endParaRPr lang="en-US" altLang="zh-TW" sz="33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endParaRPr lang="en-US" altLang="zh-TW" sz="330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the capabilities of the language model in predicting the next word given the linguistic constraints extracted from the training corpus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the smaller the better, performance measure for a language model with respect to a test corpus</a:t>
            </a:r>
          </a:p>
          <a:p>
            <a:pPr lvl="1" eaLnBrk="1" hangingPunct="1">
              <a:lnSpc>
                <a:spcPct val="80000"/>
              </a:lnSpc>
              <a:buSzPct val="120000"/>
              <a:buFont typeface="Times New Roman" pitchFamily="18" charset="0"/>
              <a:buChar char="–"/>
            </a:pPr>
            <a:r>
              <a:rPr lang="en-US" altLang="zh-TW" sz="3300">
                <a:latin typeface="Times New Roman" pitchFamily="18" charset="0"/>
                <a:ea typeface="華康魏碑體" pitchFamily="65" charset="-120"/>
              </a:rPr>
              <a:t>a function of a language model P and text corpus D</a:t>
            </a:r>
          </a:p>
        </p:txBody>
      </p:sp>
      <p:graphicFrame>
        <p:nvGraphicFramePr>
          <p:cNvPr id="19464" name="Object 21"/>
          <p:cNvGraphicFramePr>
            <a:graphicFrameLocks noChangeAspect="1"/>
          </p:cNvGraphicFramePr>
          <p:nvPr/>
        </p:nvGraphicFramePr>
        <p:xfrm>
          <a:off x="5429250" y="2153444"/>
          <a:ext cx="3390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方程式" r:id="rId4" imgW="1586811" imgH="482391" progId="Equation.3">
                  <p:embed/>
                </p:oleObj>
              </mc:Choice>
              <mc:Fallback>
                <p:oleObj name="方程式" r:id="rId4" imgW="1586811" imgH="4823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153444"/>
                        <a:ext cx="33909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2"/>
          <p:cNvGraphicFramePr>
            <a:graphicFrameLocks noChangeAspect="1"/>
          </p:cNvGraphicFramePr>
          <p:nvPr/>
        </p:nvGraphicFramePr>
        <p:xfrm>
          <a:off x="5384007" y="3289301"/>
          <a:ext cx="3712368" cy="1045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方程式" r:id="rId6" imgW="1548728" imgH="482391" progId="Equation.3">
                  <p:embed/>
                </p:oleObj>
              </mc:Choice>
              <mc:Fallback>
                <p:oleObj name="方程式" r:id="rId6" imgW="1548728" imgH="4823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007" y="3289301"/>
                        <a:ext cx="3712368" cy="1045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29"/>
          <p:cNvSpPr>
            <a:spLocks noChangeArrowheads="1"/>
          </p:cNvSpPr>
          <p:nvPr/>
        </p:nvSpPr>
        <p:spPr bwMode="auto">
          <a:xfrm>
            <a:off x="2286001" y="46667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9467" name="Group 38"/>
          <p:cNvGrpSpPr>
            <a:grpSpLocks/>
          </p:cNvGrpSpPr>
          <p:nvPr/>
        </p:nvGrpSpPr>
        <p:grpSpPr bwMode="auto">
          <a:xfrm>
            <a:off x="7415213" y="5872959"/>
            <a:ext cx="6057900" cy="500063"/>
            <a:chOff x="2154" y="2466"/>
            <a:chExt cx="2544" cy="266"/>
          </a:xfrm>
        </p:grpSpPr>
        <p:sp>
          <p:nvSpPr>
            <p:cNvPr id="19478" name="Line 23"/>
            <p:cNvSpPr>
              <a:spLocks noChangeShapeType="1"/>
            </p:cNvSpPr>
            <p:nvPr/>
          </p:nvSpPr>
          <p:spPr bwMode="auto">
            <a:xfrm flipV="1">
              <a:off x="2154" y="2466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9" name="Line 24"/>
            <p:cNvSpPr>
              <a:spLocks noChangeShapeType="1"/>
            </p:cNvSpPr>
            <p:nvPr/>
          </p:nvSpPr>
          <p:spPr bwMode="auto">
            <a:xfrm flipH="1" flipV="1">
              <a:off x="2608" y="2487"/>
              <a:ext cx="2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0" name="Line 25"/>
            <p:cNvSpPr>
              <a:spLocks noChangeShapeType="1"/>
            </p:cNvSpPr>
            <p:nvPr/>
          </p:nvSpPr>
          <p:spPr bwMode="auto">
            <a:xfrm flipV="1">
              <a:off x="3150" y="2487"/>
              <a:ext cx="2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1" name="Line 26"/>
            <p:cNvSpPr>
              <a:spLocks noChangeShapeType="1"/>
            </p:cNvSpPr>
            <p:nvPr/>
          </p:nvSpPr>
          <p:spPr bwMode="auto">
            <a:xfrm flipH="1" flipV="1">
              <a:off x="3923" y="2487"/>
              <a:ext cx="7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Line 27"/>
            <p:cNvSpPr>
              <a:spLocks noChangeShapeType="1"/>
            </p:cNvSpPr>
            <p:nvPr/>
          </p:nvSpPr>
          <p:spPr bwMode="auto">
            <a:xfrm flipH="1" flipV="1">
              <a:off x="4694" y="2466"/>
              <a:ext cx="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9468" name="Group 39"/>
          <p:cNvGrpSpPr>
            <a:grpSpLocks/>
          </p:cNvGrpSpPr>
          <p:nvPr/>
        </p:nvGrpSpPr>
        <p:grpSpPr bwMode="auto">
          <a:xfrm>
            <a:off x="5872163" y="6377782"/>
            <a:ext cx="7831932" cy="1657350"/>
            <a:chOff x="1506" y="2684"/>
            <a:chExt cx="3289" cy="696"/>
          </a:xfrm>
        </p:grpSpPr>
        <p:graphicFrame>
          <p:nvGraphicFramePr>
            <p:cNvPr id="19472" name="Object 28"/>
            <p:cNvGraphicFramePr>
              <a:graphicFrameLocks noChangeAspect="1"/>
            </p:cNvGraphicFramePr>
            <p:nvPr/>
          </p:nvGraphicFramePr>
          <p:xfrm>
            <a:off x="2030" y="2692"/>
            <a:ext cx="23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9" name="方程式" r:id="rId8" imgW="355292" imgH="393359" progId="Equation.3">
                    <p:embed/>
                  </p:oleObj>
                </mc:Choice>
                <mc:Fallback>
                  <p:oleObj name="方程式" r:id="rId8" imgW="355292" imgH="39335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2692"/>
                          <a:ext cx="23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30"/>
            <p:cNvGraphicFramePr>
              <a:graphicFrameLocks noChangeAspect="1"/>
            </p:cNvGraphicFramePr>
            <p:nvPr/>
          </p:nvGraphicFramePr>
          <p:xfrm>
            <a:off x="2504" y="2690"/>
            <a:ext cx="1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0" name="方程式" r:id="rId10" imgW="291973" imgH="393529" progId="Equation.3">
                    <p:embed/>
                  </p:oleObj>
                </mc:Choice>
                <mc:Fallback>
                  <p:oleObj name="方程式" r:id="rId10" imgW="291973" imgH="39352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690"/>
                          <a:ext cx="19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31"/>
            <p:cNvGraphicFramePr>
              <a:graphicFrameLocks noChangeAspect="1"/>
            </p:cNvGraphicFramePr>
            <p:nvPr/>
          </p:nvGraphicFramePr>
          <p:xfrm>
            <a:off x="3051" y="2684"/>
            <a:ext cx="19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1" name="方程式" r:id="rId12" imgW="304536" imgH="393359" progId="Equation.3">
                    <p:embed/>
                  </p:oleObj>
                </mc:Choice>
                <mc:Fallback>
                  <p:oleObj name="方程式" r:id="rId12" imgW="304536" imgH="39335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" y="2684"/>
                          <a:ext cx="19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32"/>
            <p:cNvGraphicFramePr>
              <a:graphicFrameLocks noChangeAspect="1"/>
            </p:cNvGraphicFramePr>
            <p:nvPr/>
          </p:nvGraphicFramePr>
          <p:xfrm>
            <a:off x="3812" y="2691"/>
            <a:ext cx="18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2" name="方程式" r:id="rId14" imgW="279279" imgH="393529" progId="Equation.3">
                    <p:embed/>
                  </p:oleObj>
                </mc:Choice>
                <mc:Fallback>
                  <p:oleObj name="方程式" r:id="rId14" imgW="279279" imgH="39352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2691"/>
                          <a:ext cx="18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33"/>
            <p:cNvGraphicFramePr>
              <a:graphicFrameLocks noChangeAspect="1"/>
            </p:cNvGraphicFramePr>
            <p:nvPr/>
          </p:nvGraphicFramePr>
          <p:xfrm>
            <a:off x="4595" y="2684"/>
            <a:ext cx="20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3" name="方程式" r:id="rId16" imgW="304536" imgH="393359" progId="Equation.3">
                    <p:embed/>
                  </p:oleObj>
                </mc:Choice>
                <mc:Fallback>
                  <p:oleObj name="方程式" r:id="rId16" imgW="304536" imgH="39335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2684"/>
                          <a:ext cx="20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AutoShape 34"/>
            <p:cNvSpPr>
              <a:spLocks noChangeArrowheads="1"/>
            </p:cNvSpPr>
            <p:nvPr/>
          </p:nvSpPr>
          <p:spPr bwMode="auto">
            <a:xfrm>
              <a:off x="1506" y="3199"/>
              <a:ext cx="331" cy="181"/>
            </a:xfrm>
            <a:prstGeom prst="rightArrow">
              <a:avLst>
                <a:gd name="adj1" fmla="val 50000"/>
                <a:gd name="adj2" fmla="val 4571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>
                      <a:alpha val="56862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9469" name="Rectangle 36"/>
          <p:cNvSpPr>
            <a:spLocks noChangeArrowheads="1"/>
          </p:cNvSpPr>
          <p:nvPr/>
        </p:nvSpPr>
        <p:spPr bwMode="auto">
          <a:xfrm>
            <a:off x="2286001" y="44667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9470" name="Object 35"/>
          <p:cNvGraphicFramePr>
            <a:graphicFrameLocks noChangeAspect="1"/>
          </p:cNvGraphicFramePr>
          <p:nvPr/>
        </p:nvGraphicFramePr>
        <p:xfrm>
          <a:off x="7081840" y="7004053"/>
          <a:ext cx="6500813" cy="121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方程式" r:id="rId17" imgW="3124200" imgH="685800" progId="Equation.3">
                  <p:embed/>
                </p:oleObj>
              </mc:Choice>
              <mc:Fallback>
                <p:oleObj name="方程式" r:id="rId17" imgW="3124200" imgH="685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40" y="7004053"/>
                        <a:ext cx="6500813" cy="1212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Line 2"/>
          <p:cNvSpPr>
            <a:spLocks noChangeShapeType="1"/>
          </p:cNvSpPr>
          <p:nvPr/>
        </p:nvSpPr>
        <p:spPr bwMode="auto">
          <a:xfrm>
            <a:off x="2286000" y="11509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7</a:t>
            </a:r>
            <a:endParaRPr lang="en-US" altLang="zh-TW" dirty="0"/>
          </a:p>
        </p:txBody>
      </p:sp>
    </p:spTree>
  </p:cSld>
  <p:clrMapOvr>
    <a:masterClrMapping/>
  </p:clrMapOvr>
  <p:transition advTm="487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96259"/>
            <a:ext cx="13689807" cy="659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字方塊 2"/>
          <p:cNvSpPr txBox="1">
            <a:spLocks noChangeArrowheads="1"/>
          </p:cNvSpPr>
          <p:nvPr/>
        </p:nvSpPr>
        <p:spPr bwMode="auto">
          <a:xfrm>
            <a:off x="2555084" y="2500407"/>
            <a:ext cx="2941831" cy="7848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500" b="1" u="sng">
                <a:latin typeface="Arial" charset="0"/>
              </a:rPr>
              <a:t>Perplexity</a:t>
            </a:r>
            <a:endParaRPr lang="zh-TW" altLang="en-US" sz="4500" b="1" u="sng">
              <a:latin typeface="Arial" charset="0"/>
            </a:endParaRPr>
          </a:p>
        </p:txBody>
      </p:sp>
      <p:sp>
        <p:nvSpPr>
          <p:cNvPr id="2" name="圓柱 1"/>
          <p:cNvSpPr/>
          <p:nvPr/>
        </p:nvSpPr>
        <p:spPr>
          <a:xfrm>
            <a:off x="3202784" y="4496596"/>
            <a:ext cx="2593181" cy="237648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Training corpus</a:t>
            </a:r>
            <a:endParaRPr lang="zh-TW" altLang="en-US" dirty="0"/>
          </a:p>
        </p:txBody>
      </p:sp>
      <p:sp>
        <p:nvSpPr>
          <p:cNvPr id="5" name="圓柱 4"/>
          <p:cNvSpPr/>
          <p:nvPr/>
        </p:nvSpPr>
        <p:spPr>
          <a:xfrm>
            <a:off x="10008395" y="4387059"/>
            <a:ext cx="2590800" cy="270033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Language</a:t>
            </a:r>
          </a:p>
          <a:p>
            <a:pPr algn="ctr">
              <a:defRPr/>
            </a:pPr>
            <a:r>
              <a:rPr lang="en-US" altLang="zh-TW" dirty="0"/>
              <a:t>Model</a:t>
            </a:r>
          </a:p>
          <a:p>
            <a:pPr algn="ctr">
              <a:defRPr/>
            </a:pPr>
            <a:r>
              <a:rPr lang="en-US" altLang="zh-TW" dirty="0"/>
              <a:t>P (</a:t>
            </a:r>
            <a:r>
              <a:rPr lang="en-US" altLang="zh-TW" dirty="0" err="1">
                <a:latin typeface="Times New Roman" pitchFamily="18" charset="0"/>
              </a:rPr>
              <a:t>w</a:t>
            </a:r>
            <a:r>
              <a:rPr lang="en-US" altLang="zh-TW" baseline="-25000" dirty="0" err="1">
                <a:latin typeface="Times New Roman" pitchFamily="18" charset="0"/>
              </a:rPr>
              <a:t>i</a:t>
            </a:r>
            <a:r>
              <a:rPr lang="en-US" altLang="zh-TW" dirty="0"/>
              <a:t> </a:t>
            </a:r>
            <a:r>
              <a:rPr lang="en-US" altLang="zh-TW" b="1" dirty="0">
                <a:latin typeface="Times New Roman" pitchFamily="18" charset="0"/>
              </a:rPr>
              <a:t>|</a:t>
            </a:r>
            <a:r>
              <a:rPr lang="en-US" altLang="zh-TW" dirty="0"/>
              <a:t> c</a:t>
            </a:r>
            <a:r>
              <a:rPr lang="en-US" altLang="zh-TW" baseline="-25000" dirty="0"/>
              <a:t>i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圓柱 5"/>
          <p:cNvSpPr/>
          <p:nvPr/>
        </p:nvSpPr>
        <p:spPr>
          <a:xfrm>
            <a:off x="13139740" y="1796259"/>
            <a:ext cx="2159795" cy="237648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D</a:t>
            </a:r>
          </a:p>
          <a:p>
            <a:pPr algn="ctr">
              <a:defRPr/>
            </a:pPr>
            <a:r>
              <a:rPr lang="en-US" altLang="zh-TW" dirty="0"/>
              <a:t>Testing</a:t>
            </a:r>
          </a:p>
          <a:p>
            <a:pPr algn="ctr">
              <a:defRPr/>
            </a:pPr>
            <a:r>
              <a:rPr lang="en-US" altLang="zh-TW" dirty="0"/>
              <a:t>Corpus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67513" y="4603753"/>
            <a:ext cx="2269332" cy="2052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LM</a:t>
            </a:r>
          </a:p>
          <a:p>
            <a:pPr algn="ctr">
              <a:defRPr/>
            </a:pPr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356434" y="4820446"/>
            <a:ext cx="2147888" cy="2052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PP</a:t>
            </a:r>
          </a:p>
          <a:p>
            <a:pPr algn="ctr">
              <a:defRPr/>
            </a:pPr>
            <a:r>
              <a:rPr lang="en-US" altLang="zh-TW" dirty="0"/>
              <a:t>Testing</a:t>
            </a:r>
            <a:endParaRPr lang="zh-TW" altLang="en-US" dirty="0"/>
          </a:p>
        </p:txBody>
      </p:sp>
      <p:sp>
        <p:nvSpPr>
          <p:cNvPr id="20489" name="文字方塊 3"/>
          <p:cNvSpPr txBox="1">
            <a:spLocks noChangeArrowheads="1"/>
          </p:cNvSpPr>
          <p:nvPr/>
        </p:nvSpPr>
        <p:spPr bwMode="auto">
          <a:xfrm>
            <a:off x="12925427" y="7627941"/>
            <a:ext cx="2807495" cy="507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700">
                <a:latin typeface="Arial" charset="0"/>
              </a:rPr>
              <a:t>PP ( P</a:t>
            </a:r>
            <a:r>
              <a:rPr lang="zh-TW" altLang="en-US" sz="2700">
                <a:latin typeface="Arial" charset="0"/>
              </a:rPr>
              <a:t>；</a:t>
            </a:r>
            <a:r>
              <a:rPr lang="en-US" altLang="zh-TW" sz="2700">
                <a:latin typeface="Arial" charset="0"/>
              </a:rPr>
              <a:t>D )</a:t>
            </a:r>
            <a:endParaRPr lang="zh-TW" altLang="en-US" sz="2700">
              <a:latin typeface="Arial" charset="0"/>
            </a:endParaRPr>
          </a:p>
        </p:txBody>
      </p:sp>
      <p:sp>
        <p:nvSpPr>
          <p:cNvPr id="13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796"/>
            <a:ext cx="13716000" cy="12549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4500" b="1">
                <a:latin typeface="Times New Roman" pitchFamily="18" charset="0"/>
              </a:rPr>
              <a:t>An Perplexity Analysis Example with Respect to Different Subject Domains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378872" y="1600994"/>
            <a:ext cx="6765131" cy="811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3675" indent="-193675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542925" indent="-158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300" b="1">
                <a:latin typeface="Times New Roman" pitchFamily="18" charset="0"/>
              </a:rPr>
              <a:t>Domain-specific Language Models Trained with Domain Specific Corpus of Much Smaller Size very often Perform Better than a General Domain Model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3000">
                <a:latin typeface="Times New Roman" pitchFamily="18" charset="0"/>
              </a:rPr>
              <a:t>Training corpus: Internet news in  		       Chinese language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3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3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3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3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3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3000">
              <a:latin typeface="Times New Roman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3000">
                <a:latin typeface="Times New Roman" pitchFamily="18" charset="0"/>
              </a:rPr>
              <a:t>Sports section gives the lowest perplexity even with very small training corpus</a:t>
            </a:r>
          </a:p>
        </p:txBody>
      </p:sp>
      <p:grpSp>
        <p:nvGrpSpPr>
          <p:cNvPr id="21508" name="Group 13"/>
          <p:cNvGrpSpPr>
            <a:grpSpLocks/>
          </p:cNvGrpSpPr>
          <p:nvPr/>
        </p:nvGrpSpPr>
        <p:grpSpPr bwMode="auto">
          <a:xfrm>
            <a:off x="3771900" y="2017714"/>
            <a:ext cx="12230100" cy="6465093"/>
            <a:chOff x="624" y="847"/>
            <a:chExt cx="5136" cy="2715"/>
          </a:xfrm>
        </p:grpSpPr>
        <p:sp>
          <p:nvSpPr>
            <p:cNvPr id="21510" name="AutoShape 4"/>
            <p:cNvSpPr>
              <a:spLocks noChangeAspect="1" noChangeArrowheads="1"/>
            </p:cNvSpPr>
            <p:nvPr/>
          </p:nvSpPr>
          <p:spPr bwMode="auto">
            <a:xfrm>
              <a:off x="3360" y="1872"/>
              <a:ext cx="1968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624" y="2296"/>
              <a:ext cx="1632" cy="1260"/>
            </a:xfrm>
            <a:prstGeom prst="rect">
              <a:avLst/>
            </a:prstGeom>
            <a:solidFill>
              <a:srgbClr val="B7D4F7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2250">
                  <a:latin typeface="Times New Roman" pitchFamily="18" charset="0"/>
                  <a:ea typeface="全真魏碑體" pitchFamily="49" charset="-120"/>
                </a:rPr>
                <a:t>1   politics            	19.6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2250">
                  <a:latin typeface="Times New Roman" pitchFamily="18" charset="0"/>
                  <a:ea typeface="全真魏碑體" pitchFamily="49" charset="-120"/>
                </a:rPr>
                <a:t>2   congress            	2.7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2250">
                  <a:latin typeface="Times New Roman" pitchFamily="18" charset="0"/>
                  <a:ea typeface="全真魏碑體" pitchFamily="49" charset="-120"/>
                </a:rPr>
                <a:t>3   business            	8.9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2250">
                  <a:latin typeface="Times New Roman" pitchFamily="18" charset="0"/>
                  <a:ea typeface="全真魏碑體" pitchFamily="49" charset="-120"/>
                </a:rPr>
                <a:t>4   culture               	4.3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2250">
                  <a:latin typeface="Times New Roman" pitchFamily="18" charset="0"/>
                  <a:ea typeface="全真魏碑體" pitchFamily="49" charset="-120"/>
                </a:rPr>
                <a:t>5   sports	              	2.1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2250">
                  <a:latin typeface="Times New Roman" pitchFamily="18" charset="0"/>
                  <a:ea typeface="全真魏碑體" pitchFamily="49" charset="-120"/>
                </a:rPr>
                <a:t>6   transportation    	1.6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2250">
                  <a:latin typeface="Times New Roman" pitchFamily="18" charset="0"/>
                  <a:ea typeface="全真魏碑體" pitchFamily="49" charset="-120"/>
                </a:rPr>
                <a:t>7   society             	10.8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2250">
                  <a:latin typeface="Times New Roman" pitchFamily="18" charset="0"/>
                  <a:ea typeface="全真魏碑體" pitchFamily="49" charset="-120"/>
                </a:rPr>
                <a:t>8   local                   	8.1 M</a:t>
              </a:r>
            </a:p>
            <a:p>
              <a:pPr eaLnBrk="1" hangingPunct="1">
                <a:lnSpc>
                  <a:spcPct val="80000"/>
                </a:lnSpc>
                <a:spcBef>
                  <a:spcPct val="5000"/>
                </a:spcBef>
              </a:pPr>
              <a:r>
                <a:rPr lang="en-US" altLang="zh-TW" sz="2250">
                  <a:latin typeface="Times New Roman" pitchFamily="18" charset="0"/>
                  <a:ea typeface="全真魏碑體" pitchFamily="49" charset="-120"/>
                </a:rPr>
                <a:t>9   general(average)    	58.1 M</a:t>
              </a:r>
            </a:p>
          </p:txBody>
        </p:sp>
        <p:sp>
          <p:nvSpPr>
            <p:cNvPr id="21512" name="Text Box 10"/>
            <p:cNvSpPr txBox="1">
              <a:spLocks noChangeArrowheads="1"/>
            </p:cNvSpPr>
            <p:nvPr/>
          </p:nvSpPr>
          <p:spPr bwMode="auto">
            <a:xfrm>
              <a:off x="2935" y="3257"/>
              <a:ext cx="126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b="1">
                  <a:latin typeface="Times New Roman" pitchFamily="18" charset="0"/>
                  <a:ea typeface="全真魏碑體" pitchFamily="49" charset="-120"/>
                </a:rPr>
                <a:t>0</a:t>
              </a:r>
              <a:endParaRPr lang="en-US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graphicFrame>
          <p:nvGraphicFramePr>
            <p:cNvPr id="215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7690638"/>
                </p:ext>
              </p:extLst>
            </p:nvPr>
          </p:nvGraphicFramePr>
          <p:xfrm>
            <a:off x="2640" y="847"/>
            <a:ext cx="3120" cy="2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2" name="方程式" r:id="rId4" imgW="8505825" imgH="5733898" progId="Equation.3">
                    <p:embed/>
                  </p:oleObj>
                </mc:Choice>
                <mc:Fallback>
                  <p:oleObj name="方程式" r:id="rId4" imgW="8505825" imgH="573389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563"/>
                        <a:stretch>
                          <a:fillRect/>
                        </a:stretch>
                      </p:blipFill>
                      <p:spPr bwMode="auto">
                        <a:xfrm>
                          <a:off x="2640" y="847"/>
                          <a:ext cx="3120" cy="2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898" y="3049"/>
              <a:ext cx="192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50">
                  <a:latin typeface="Times New Roman" pitchFamily="18" charset="0"/>
                  <a:ea typeface="全真魏碑體" pitchFamily="49" charset="-120"/>
                </a:rPr>
                <a:t>～</a:t>
              </a: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908" y="3092"/>
              <a:ext cx="144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50">
                  <a:latin typeface="Times New Roman" pitchFamily="18" charset="0"/>
                  <a:ea typeface="全真魏碑體" pitchFamily="49" charset="-120"/>
                </a:rPr>
                <a:t>～</a:t>
              </a: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2650" y="3108"/>
              <a:ext cx="32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TW" altLang="zh-TW"/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3107" y="3231"/>
              <a:ext cx="265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</a:rPr>
                <a:t>1          2          3          4           5           6          7           8          9</a:t>
              </a:r>
              <a:endParaRPr lang="en-US" altLang="zh-TW" b="1"/>
            </a:p>
          </p:txBody>
        </p:sp>
      </p:grpSp>
      <p:sp>
        <p:nvSpPr>
          <p:cNvPr id="21509" name="Line 2"/>
          <p:cNvSpPr>
            <a:spLocks noChangeShapeType="1"/>
          </p:cNvSpPr>
          <p:nvPr/>
        </p:nvSpPr>
        <p:spPr bwMode="auto">
          <a:xfrm>
            <a:off x="2286000" y="1265239"/>
            <a:ext cx="13716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5947234" y="80922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Fig.</a:t>
            </a:r>
            <a:r>
              <a:rPr lang="zh-TW" altLang="en-US" dirty="0" smtClean="0"/>
              <a:t> </a:t>
            </a:r>
            <a:r>
              <a:rPr lang="en-US" altLang="zh-TW" dirty="0"/>
              <a:t>5</a:t>
            </a:r>
            <a:endParaRPr kumimoji="1" lang="zh-TW" altLang="en-US" dirty="0"/>
          </a:p>
        </p:txBody>
      </p:sp>
      <p:pic>
        <p:nvPicPr>
          <p:cNvPr id="16" name="圖片 7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295" y="8573227"/>
            <a:ext cx="1840706" cy="64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6"/>
          <p:cNvSpPr txBox="1">
            <a:spLocks noChangeArrowheads="1"/>
          </p:cNvSpPr>
          <p:nvPr/>
        </p:nvSpPr>
        <p:spPr bwMode="auto">
          <a:xfrm>
            <a:off x="1066800" y="91066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/>
              <a:t>9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075" tIns="46038" rIns="92075" bIns="46038" anchor="ctr"/>
      <a:lstStyle>
        <a:defPPr eaLnBrk="1" hangingPunct="1">
          <a:defRPr sz="3200" b="1" dirty="0">
            <a:solidFill>
              <a:schemeClr val="tx2"/>
            </a:solidFill>
            <a:latin typeface="Times New Roman" pitchFamily="18" charset="0"/>
          </a:defRPr>
        </a:defPPr>
      </a:lstStyle>
    </a:sp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5638</TotalTime>
  <Words>1629</Words>
  <Application>Microsoft Office PowerPoint</Application>
  <PresentationFormat>自訂</PresentationFormat>
  <Paragraphs>545</Paragraphs>
  <Slides>29</Slides>
  <Notes>27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4" baseType="lpstr">
      <vt:lpstr>BiauKai</vt:lpstr>
      <vt:lpstr>全真魏碑體</vt:lpstr>
      <vt:lpstr>華康魏碑體</vt:lpstr>
      <vt:lpstr>微軟正黑體</vt:lpstr>
      <vt:lpstr>新細明體</vt:lpstr>
      <vt:lpstr>標楷體</vt:lpstr>
      <vt:lpstr>Arial</vt:lpstr>
      <vt:lpstr>Calibri</vt:lpstr>
      <vt:lpstr>Cambria Math</vt:lpstr>
      <vt:lpstr>Symbol</vt:lpstr>
      <vt:lpstr>Times New Roman</vt:lpstr>
      <vt:lpstr>Wingdings</vt:lpstr>
      <vt:lpstr>1_預設簡報設計</vt:lpstr>
      <vt:lpstr>Office 佈景主題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 Perplexity Analysis Example with Respect to Different Subject Domains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Word-based and Character-based Chinese Language Models</vt:lpstr>
      <vt:lpstr>Segment Pattern Lexicon for Chinese – An Example Approach</vt:lpstr>
      <vt:lpstr>Example Segment Patterns Extracted from Network News Outside of A Standard Lexicon</vt:lpstr>
      <vt:lpstr>Word/Segment Pattern Segmentation Samples</vt:lpstr>
      <vt:lpstr>PowerPoint 簡報</vt:lpstr>
      <vt:lpstr>PowerPoint 簡報</vt:lpstr>
    </vt:vector>
  </TitlesOfParts>
  <Company>speech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user</cp:lastModifiedBy>
  <cp:revision>822</cp:revision>
  <cp:lastPrinted>2016-02-16T03:04:00Z</cp:lastPrinted>
  <dcterms:created xsi:type="dcterms:W3CDTF">2002-02-22T11:13:19Z</dcterms:created>
  <dcterms:modified xsi:type="dcterms:W3CDTF">2017-03-17T08:45:14Z</dcterms:modified>
</cp:coreProperties>
</file>