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f663759a6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f663759a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f663759a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f663759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f663759a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f663759a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f663759a6_1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f663759a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f663759a6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f663759a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f663759a6_1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f663759a6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f663759a6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f663759a6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f663759a6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f663759a6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f663759a6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f663759a6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f663759a6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f663759a6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f663759a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f663759a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f663759a6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f663759a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f663759a6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f663759a6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f663759a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f663759a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f663759a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f663759a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f663759a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f663759a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hyperlink" Target="https://github.com/wolfram-laube/ibm-ads_capsto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Classifying Banking Transactions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IBM Advanced Data Science Capstone Project</a:t>
            </a:r>
            <a:endParaRPr/>
          </a:p>
        </p:txBody>
      </p:sp>
      <p:sp>
        <p:nvSpPr>
          <p:cNvPr id="87" name="Google Shape;87;p13"/>
          <p:cNvSpPr txBox="1"/>
          <p:nvPr>
            <p:ph idx="1" type="subTitle"/>
          </p:nvPr>
        </p:nvSpPr>
        <p:spPr>
          <a:xfrm>
            <a:off x="698238" y="401783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Wolfram Laube</a:t>
            </a:r>
            <a:br>
              <a:rPr lang="de"/>
            </a:br>
            <a:r>
              <a:rPr lang="de"/>
              <a:t>https://github.com/wolfram-laube/ibm-ads-capstone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ETL / Feature Engineering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Labelling the Data (I)</a:t>
            </a:r>
            <a:endParaRPr/>
          </a:p>
        </p:txBody>
      </p:sp>
      <p:sp>
        <p:nvSpPr>
          <p:cNvPr id="171" name="Google Shape;171;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a:t>Define target categories:</a:t>
            </a:r>
            <a:endParaRPr/>
          </a:p>
        </p:txBody>
      </p:sp>
      <p:sp>
        <p:nvSpPr>
          <p:cNvPr id="172" name="Google Shape;172;p23"/>
          <p:cNvSpPr txBox="1"/>
          <p:nvPr/>
        </p:nvSpPr>
        <p:spPr>
          <a:xfrm>
            <a:off x="1329350" y="1711600"/>
            <a:ext cx="60645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solidFill>
                  <a:srgbClr val="333333"/>
                </a:solidFill>
                <a:latin typeface="Courier New"/>
                <a:ea typeface="Courier New"/>
                <a:cs typeface="Courier New"/>
                <a:sym typeface="Courier New"/>
              </a:rPr>
              <a:t>Business.Administration.Finanzamt Business.Administration.Sozialversicherung Business.Administration.Sozialversicherung.Andja Business.Administration.Sozialversicherung.Wolf Business.Administration.Steuerberatung Business.Administration.Tourismus Business.Administration.Wirtschaftskammer Business.Bank.Einlage Business.Bank.Entnahme Business.Bank.Spesen Business.Bank.Übertrag Business.Honorar Business.Infrastruktur.Geräte Business.Infrastruktur.Medien Business.Mobilität.Zug.Ausland Business.Mobilität.Zug.Inland Privat.Auto.Kraftstoff Privat.Auto.Kredit Privat.Auto.Instandhaltung Privat.Auto.Strafe Privat.Auto.Versicherung Privat.Gesundheit.Arzt Privat.Gesundheit.Heilbehelfe Privat.Haus.Garten Privat.Haus.Geräte Privat.Haus.Kredit Privat.Haus.Kredit.Versicherung Privat.Haus.Instandhaltung Privat.Haus.Strom Privat.Haus.Versicherung Privat.Haus.Wasser Privat.Leben.Hygiene Privat.Leben.Kirche Privat.Leben.Kleidung Privat.Leben.Nahrung Privat.Leben.Rauchen Privat.Leben.Schule Privat.Leben.Wirtshaus Privat.Medien</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Labelling the Data (II)</a:t>
            </a:r>
            <a:endParaRPr/>
          </a:p>
        </p:txBody>
      </p:sp>
      <p:sp>
        <p:nvSpPr>
          <p:cNvPr id="178" name="Google Shape;178;p24"/>
          <p:cNvSpPr txBox="1"/>
          <p:nvPr>
            <p:ph idx="1" type="body"/>
          </p:nvPr>
        </p:nvSpPr>
        <p:spPr>
          <a:xfrm>
            <a:off x="311700" y="1229875"/>
            <a:ext cx="6152400" cy="231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
              <a:t>Load data into </a:t>
            </a:r>
            <a:r>
              <a:rPr lang="de">
                <a:latin typeface="Courier New"/>
                <a:ea typeface="Courier New"/>
                <a:cs typeface="Courier New"/>
                <a:sym typeface="Courier New"/>
              </a:rPr>
              <a:t>pandas</a:t>
            </a:r>
            <a:r>
              <a:rPr lang="de"/>
              <a:t> dataframe</a:t>
            </a:r>
            <a:endParaRPr/>
          </a:p>
          <a:p>
            <a:pPr indent="-342900" lvl="0" marL="457200" rtl="0" algn="l">
              <a:spcBef>
                <a:spcPts val="0"/>
              </a:spcBef>
              <a:spcAft>
                <a:spcPts val="0"/>
              </a:spcAft>
              <a:buSzPts val="1800"/>
              <a:buChar char="●"/>
            </a:pPr>
            <a:r>
              <a:rPr lang="de"/>
              <a:t>semi-automatically pre-label using </a:t>
            </a:r>
            <a:r>
              <a:rPr lang="de">
                <a:latin typeface="Courier New"/>
                <a:ea typeface="Courier New"/>
                <a:cs typeface="Courier New"/>
                <a:sym typeface="Courier New"/>
              </a:rPr>
              <a:t>pandasql</a:t>
            </a:r>
            <a:r>
              <a:rPr lang="de"/>
              <a:t> and a set of casuistic SQL statements</a:t>
            </a:r>
            <a:endParaRPr/>
          </a:p>
          <a:p>
            <a:pPr indent="-342900" lvl="0" marL="457200" rtl="0" algn="l">
              <a:spcBef>
                <a:spcPts val="0"/>
              </a:spcBef>
              <a:spcAft>
                <a:spcPts val="0"/>
              </a:spcAft>
              <a:buSzPts val="1800"/>
              <a:buChar char="●"/>
            </a:pPr>
            <a:r>
              <a:rPr lang="de"/>
              <a:t>manually post-label inspecting and correcting erreneous or missing classifications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idx="1" type="body"/>
          </p:nvPr>
        </p:nvSpPr>
        <p:spPr>
          <a:xfrm>
            <a:off x="6160500" y="2070575"/>
            <a:ext cx="26718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1600"/>
              <a:t>Post-process for higher performance</a:t>
            </a:r>
            <a:endParaRPr b="1" sz="1600"/>
          </a:p>
          <a:p>
            <a:pPr indent="-330200" lvl="0" marL="457200" rtl="0" algn="l">
              <a:spcBef>
                <a:spcPts val="800"/>
              </a:spcBef>
              <a:spcAft>
                <a:spcPts val="0"/>
              </a:spcAft>
              <a:buSzPts val="1600"/>
              <a:buChar char="●"/>
            </a:pPr>
            <a:r>
              <a:rPr lang="de" sz="1600"/>
              <a:t>purge stop words</a:t>
            </a:r>
            <a:endParaRPr sz="1600"/>
          </a:p>
          <a:p>
            <a:pPr indent="-330200" lvl="0" marL="457200" rtl="0" algn="l">
              <a:spcBef>
                <a:spcPts val="0"/>
              </a:spcBef>
              <a:spcAft>
                <a:spcPts val="0"/>
              </a:spcAft>
              <a:buSzPts val="1600"/>
              <a:buChar char="●"/>
            </a:pPr>
            <a:r>
              <a:rPr lang="de" sz="1600"/>
              <a:t>do Porter-stemming</a:t>
            </a:r>
            <a:endParaRPr sz="1600"/>
          </a:p>
        </p:txBody>
      </p:sp>
      <p:sp>
        <p:nvSpPr>
          <p:cNvPr id="184" name="Google Shape;184;p25"/>
          <p:cNvSpPr txBox="1"/>
          <p:nvPr>
            <p:ph idx="1"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1600"/>
              <a:t>Create bag of words</a:t>
            </a:r>
            <a:endParaRPr b="1" sz="1600"/>
          </a:p>
          <a:p>
            <a:pPr indent="-330200" lvl="0" marL="457200" rtl="0" algn="l">
              <a:spcBef>
                <a:spcPts val="800"/>
              </a:spcBef>
              <a:spcAft>
                <a:spcPts val="800"/>
              </a:spcAft>
              <a:buSzPts val="1600"/>
              <a:buChar char="●"/>
            </a:pPr>
            <a:r>
              <a:rPr lang="de" sz="1600"/>
              <a:t>using NLTK’s </a:t>
            </a:r>
            <a:r>
              <a:rPr lang="de" sz="1600">
                <a:latin typeface="Courier New"/>
                <a:ea typeface="Courier New"/>
                <a:cs typeface="Courier New"/>
                <a:sym typeface="Courier New"/>
              </a:rPr>
              <a:t>word_tokenizer</a:t>
            </a:r>
            <a:endParaRPr sz="1600">
              <a:latin typeface="Courier New"/>
              <a:ea typeface="Courier New"/>
              <a:cs typeface="Courier New"/>
              <a:sym typeface="Courier New"/>
            </a:endParaRPr>
          </a:p>
        </p:txBody>
      </p:sp>
      <p:sp>
        <p:nvSpPr>
          <p:cNvPr id="185" name="Google Shape;185;p25"/>
          <p:cNvSpPr txBox="1"/>
          <p:nvPr>
            <p:ph idx="1"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1600"/>
              <a:t>Extract features</a:t>
            </a:r>
            <a:endParaRPr b="1" sz="1600"/>
          </a:p>
          <a:p>
            <a:pPr indent="-330200" lvl="0" marL="457200" rtl="0" algn="l">
              <a:spcBef>
                <a:spcPts val="800"/>
              </a:spcBef>
              <a:spcAft>
                <a:spcPts val="0"/>
              </a:spcAft>
              <a:buSzPts val="1600"/>
              <a:buChar char="●"/>
            </a:pPr>
            <a:r>
              <a:rPr lang="de" sz="1600"/>
              <a:t>concatenate transaction text and partner name</a:t>
            </a:r>
            <a:endParaRPr sz="1600"/>
          </a:p>
          <a:p>
            <a:pPr indent="-330200" lvl="0" marL="457200" rtl="0" algn="l">
              <a:spcBef>
                <a:spcPts val="0"/>
              </a:spcBef>
              <a:spcAft>
                <a:spcPts val="0"/>
              </a:spcAft>
              <a:buSzPts val="1600"/>
              <a:buChar char="●"/>
            </a:pPr>
            <a:r>
              <a:rPr lang="de" sz="1600"/>
              <a:t>strip off non-alphanumerical characters</a:t>
            </a:r>
            <a:endParaRPr sz="1600"/>
          </a:p>
          <a:p>
            <a:pPr indent="-330200" lvl="0" marL="457200" rtl="0" algn="l">
              <a:spcBef>
                <a:spcPts val="0"/>
              </a:spcBef>
              <a:spcAft>
                <a:spcPts val="0"/>
              </a:spcAft>
              <a:buSzPts val="1600"/>
              <a:buChar char="●"/>
            </a:pPr>
            <a:r>
              <a:rPr lang="de" sz="1600"/>
              <a:t>lowercase resulting text </a:t>
            </a:r>
            <a:endParaRPr sz="1600"/>
          </a:p>
        </p:txBody>
      </p:sp>
      <p:sp>
        <p:nvSpPr>
          <p:cNvPr id="186" name="Google Shape;186;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Feature Engineering</a:t>
            </a:r>
            <a:endParaRPr/>
          </a:p>
        </p:txBody>
      </p:sp>
      <p:sp>
        <p:nvSpPr>
          <p:cNvPr id="187" name="Google Shape;187;p2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8" name="Google Shape;188;p25"/>
          <p:cNvSpPr txBox="1"/>
          <p:nvPr>
            <p:ph idx="1"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de">
                <a:solidFill>
                  <a:schemeClr val="lt1"/>
                </a:solidFill>
              </a:rPr>
              <a:t>Step</a:t>
            </a:r>
            <a:r>
              <a:rPr lang="de">
                <a:solidFill>
                  <a:schemeClr val="lt1"/>
                </a:solidFill>
              </a:rPr>
              <a:t> 1</a:t>
            </a:r>
            <a:endParaRPr>
              <a:solidFill>
                <a:schemeClr val="lt1"/>
              </a:solidFill>
            </a:endParaRPr>
          </a:p>
        </p:txBody>
      </p:sp>
      <p:sp>
        <p:nvSpPr>
          <p:cNvPr id="189" name="Google Shape;189;p2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0" name="Google Shape;190;p25"/>
          <p:cNvSpPr txBox="1"/>
          <p:nvPr>
            <p:ph idx="1"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de">
                <a:solidFill>
                  <a:schemeClr val="lt1"/>
                </a:solidFill>
              </a:rPr>
              <a:t>Step</a:t>
            </a:r>
            <a:r>
              <a:rPr lang="de">
                <a:solidFill>
                  <a:schemeClr val="lt1"/>
                </a:solidFill>
              </a:rPr>
              <a:t> 2</a:t>
            </a:r>
            <a:endParaRPr>
              <a:solidFill>
                <a:schemeClr val="lt1"/>
              </a:solidFill>
            </a:endParaRPr>
          </a:p>
        </p:txBody>
      </p:sp>
      <p:sp>
        <p:nvSpPr>
          <p:cNvPr id="191" name="Google Shape;191;p2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2" name="Google Shape;192;p25"/>
          <p:cNvSpPr txBox="1"/>
          <p:nvPr>
            <p:ph idx="1"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de">
                <a:solidFill>
                  <a:schemeClr val="lt1"/>
                </a:solidFill>
              </a:rPr>
              <a:t>Step</a:t>
            </a:r>
            <a:r>
              <a:rPr lang="de">
                <a:solidFill>
                  <a:schemeClr val="lt1"/>
                </a:solidFill>
              </a:rPr>
              <a:t> 3</a:t>
            </a:r>
            <a:endParaRPr>
              <a:solidFill>
                <a:schemeClr val="lt1"/>
              </a:solidFill>
            </a:endParaRPr>
          </a:p>
        </p:txBody>
      </p:sp>
      <p:sp>
        <p:nvSpPr>
          <p:cNvPr id="193" name="Google Shape;193;p25"/>
          <p:cNvSpPr txBox="1"/>
          <p:nvPr/>
        </p:nvSpPr>
        <p:spPr>
          <a:xfrm>
            <a:off x="3044775" y="3388450"/>
            <a:ext cx="5608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solidFill>
                  <a:srgbClr val="333333"/>
                </a:solidFill>
                <a:latin typeface="Courier New"/>
                <a:ea typeface="Courier New"/>
                <a:cs typeface="Courier New"/>
                <a:sym typeface="Courier New"/>
              </a:rPr>
              <a:t>"05.12.2018";"Erste Bank Oesterreich";"AT052011140005191900";"GIBAATWWXXX";"40005191900";"20111";"-2.326,38";"EUR";"s Kreditkartenrechnung Nov. 2018 s Visa Card Business Gold Kartenendnummer 6011";"201111812032ALV-181203018387";"";"0";"05.12.2018";"";"";"";"";"170602ALV-270/72107807142";"AT68ZZZ00000004435"</a:t>
            </a:r>
            <a:br>
              <a:rPr lang="de" sz="1000">
                <a:solidFill>
                  <a:srgbClr val="333333"/>
                </a:solidFill>
                <a:latin typeface="Courier New"/>
                <a:ea typeface="Courier New"/>
                <a:cs typeface="Courier New"/>
                <a:sym typeface="Courier New"/>
              </a:rPr>
            </a:br>
            <a:r>
              <a:rPr lang="de" sz="1000">
                <a:solidFill>
                  <a:srgbClr val="333333"/>
                </a:solidFill>
                <a:latin typeface="Courier New"/>
                <a:ea typeface="Courier New"/>
                <a:cs typeface="Courier New"/>
                <a:sym typeface="Courier New"/>
              </a:rPr>
              <a:t>-&gt;</a:t>
            </a:r>
            <a:br>
              <a:rPr lang="de" sz="1000">
                <a:solidFill>
                  <a:srgbClr val="333333"/>
                </a:solidFill>
                <a:latin typeface="Courier New"/>
                <a:ea typeface="Courier New"/>
                <a:cs typeface="Courier New"/>
                <a:sym typeface="Courier New"/>
              </a:rPr>
            </a:br>
            <a:r>
              <a:rPr lang="de" sz="1000">
                <a:solidFill>
                  <a:srgbClr val="333333"/>
                </a:solidFill>
                <a:latin typeface="Courier New"/>
                <a:ea typeface="Courier New"/>
                <a:cs typeface="Courier New"/>
                <a:sym typeface="Courier New"/>
              </a:rPr>
              <a:t>['kreditkartenrechnung', 'nov', '2018', 'visa', 'card', 'busi', 'gold', 'kartenendnumm', '6011', 'erst', 'bank', 'oesterreich']</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Modelling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idx="1" type="body"/>
          </p:nvPr>
        </p:nvSpPr>
        <p:spPr>
          <a:xfrm>
            <a:off x="3022950" y="2070575"/>
            <a:ext cx="2760600" cy="2498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800"/>
              </a:spcAft>
              <a:buSzPts val="1600"/>
              <a:buChar char="●"/>
            </a:pPr>
            <a:r>
              <a:rPr lang="de" sz="1600"/>
              <a:t>Train / Test Ratio:</a:t>
            </a:r>
            <a:br>
              <a:rPr lang="de" sz="1600"/>
            </a:br>
            <a:r>
              <a:rPr lang="de" sz="1600"/>
              <a:t>80% - 20%</a:t>
            </a:r>
            <a:endParaRPr sz="1600"/>
          </a:p>
        </p:txBody>
      </p:sp>
      <p:sp>
        <p:nvSpPr>
          <p:cNvPr id="204" name="Google Shape;204;p27"/>
          <p:cNvSpPr txBox="1"/>
          <p:nvPr>
            <p:ph idx="1" type="body"/>
          </p:nvPr>
        </p:nvSpPr>
        <p:spPr>
          <a:xfrm>
            <a:off x="6254226" y="2070575"/>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de" sz="1600"/>
              <a:t>KPI: accuracy</a:t>
            </a:r>
            <a:endParaRPr sz="1600"/>
          </a:p>
        </p:txBody>
      </p:sp>
      <p:sp>
        <p:nvSpPr>
          <p:cNvPr id="205" name="Google Shape;205;p27"/>
          <p:cNvSpPr txBox="1"/>
          <p:nvPr>
            <p:ph idx="1" type="body"/>
          </p:nvPr>
        </p:nvSpPr>
        <p:spPr>
          <a:xfrm>
            <a:off x="432350" y="2070575"/>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de" sz="1600"/>
              <a:t>Gaussian Naive Bayes</a:t>
            </a:r>
            <a:endParaRPr sz="1600"/>
          </a:p>
        </p:txBody>
      </p:sp>
      <p:sp>
        <p:nvSpPr>
          <p:cNvPr id="206" name="Google Shape;206;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Modelling Steps</a:t>
            </a:r>
            <a:endParaRPr/>
          </a:p>
        </p:txBody>
      </p:sp>
      <p:sp>
        <p:nvSpPr>
          <p:cNvPr id="207" name="Google Shape;207;p27"/>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8" name="Google Shape;208;p27"/>
          <p:cNvSpPr txBox="1"/>
          <p:nvPr>
            <p:ph idx="1"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de">
                <a:solidFill>
                  <a:schemeClr val="lt1"/>
                </a:solidFill>
              </a:rPr>
              <a:t>Define Model</a:t>
            </a:r>
            <a:endParaRPr>
              <a:solidFill>
                <a:schemeClr val="lt1"/>
              </a:solidFill>
            </a:endParaRPr>
          </a:p>
        </p:txBody>
      </p:sp>
      <p:sp>
        <p:nvSpPr>
          <p:cNvPr id="209" name="Google Shape;209;p27"/>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0" name="Google Shape;210;p27"/>
          <p:cNvSpPr txBox="1"/>
          <p:nvPr>
            <p:ph idx="1"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de">
                <a:solidFill>
                  <a:schemeClr val="lt1"/>
                </a:solidFill>
              </a:rPr>
              <a:t>Split &amp; Train</a:t>
            </a:r>
            <a:endParaRPr>
              <a:solidFill>
                <a:schemeClr val="lt1"/>
              </a:solidFill>
            </a:endParaRPr>
          </a:p>
        </p:txBody>
      </p:sp>
      <p:sp>
        <p:nvSpPr>
          <p:cNvPr id="211" name="Google Shape;211;p27"/>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2" name="Google Shape;212;p27"/>
          <p:cNvSpPr txBox="1"/>
          <p:nvPr>
            <p:ph idx="1"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de">
                <a:solidFill>
                  <a:schemeClr val="lt1"/>
                </a:solidFill>
              </a:rPr>
              <a:t>Measure Performance</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Choice of Model</a:t>
            </a:r>
            <a:endParaRPr/>
          </a:p>
        </p:txBody>
      </p:sp>
      <p:sp>
        <p:nvSpPr>
          <p:cNvPr id="218" name="Google Shape;218;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Gaussian Naive Bayes (“Idiot’s Bayes”) was chosen because</a:t>
            </a:r>
            <a:endParaRPr/>
          </a:p>
          <a:p>
            <a:pPr indent="-342900" lvl="0" marL="457200" rtl="0" algn="l">
              <a:spcBef>
                <a:spcPts val="1600"/>
              </a:spcBef>
              <a:spcAft>
                <a:spcPts val="0"/>
              </a:spcAft>
              <a:buSzPts val="1800"/>
              <a:buChar char="●"/>
            </a:pPr>
            <a:r>
              <a:rPr lang="de"/>
              <a:t>classification is based on independent words</a:t>
            </a:r>
            <a:endParaRPr/>
          </a:p>
          <a:p>
            <a:pPr indent="-342900" lvl="0" marL="457200" rtl="0" algn="l">
              <a:spcBef>
                <a:spcPts val="0"/>
              </a:spcBef>
              <a:spcAft>
                <a:spcPts val="0"/>
              </a:spcAft>
              <a:buSzPts val="1800"/>
              <a:buChar char="●"/>
            </a:pPr>
            <a:r>
              <a:rPr lang="de"/>
              <a:t>Gaussian NB is a widely used NLP classifier</a:t>
            </a:r>
            <a:endParaRPr/>
          </a:p>
          <a:p>
            <a:pPr indent="-342900" lvl="0" marL="457200" rtl="0" algn="l">
              <a:spcBef>
                <a:spcPts val="0"/>
              </a:spcBef>
              <a:spcAft>
                <a:spcPts val="0"/>
              </a:spcAft>
              <a:buSzPts val="1800"/>
              <a:buChar char="●"/>
            </a:pPr>
            <a:r>
              <a:rPr lang="de"/>
              <a:t>it yields surprisingly good results</a:t>
            </a:r>
            <a:endParaRPr/>
          </a:p>
          <a:p>
            <a:pPr indent="-342900" lvl="0" marL="457200" rtl="0" algn="l">
              <a:spcBef>
                <a:spcPts val="0"/>
              </a:spcBef>
              <a:spcAft>
                <a:spcPts val="0"/>
              </a:spcAft>
              <a:buSzPts val="1800"/>
              <a:buChar char="●"/>
            </a:pPr>
            <a:r>
              <a:rPr lang="de"/>
              <a:t>performs well on constrained resources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Train and Test</a:t>
            </a:r>
            <a:endParaRPr/>
          </a:p>
        </p:txBody>
      </p:sp>
      <p:sp>
        <p:nvSpPr>
          <p:cNvPr id="224" name="Google Shape;224;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The </a:t>
            </a:r>
            <a:r>
              <a:rPr lang="de"/>
              <a:t>labelled data was split into</a:t>
            </a:r>
            <a:endParaRPr/>
          </a:p>
          <a:p>
            <a:pPr indent="-342900" lvl="0" marL="457200" rtl="0" algn="l">
              <a:spcBef>
                <a:spcPts val="1600"/>
              </a:spcBef>
              <a:spcAft>
                <a:spcPts val="0"/>
              </a:spcAft>
              <a:buSzPts val="1800"/>
              <a:buChar char="●"/>
            </a:pPr>
            <a:r>
              <a:rPr lang="de"/>
              <a:t>Train set: approx. 3600 samples</a:t>
            </a:r>
            <a:endParaRPr/>
          </a:p>
          <a:p>
            <a:pPr indent="-342900" lvl="0" marL="457200" rtl="0" algn="l">
              <a:spcBef>
                <a:spcPts val="0"/>
              </a:spcBef>
              <a:spcAft>
                <a:spcPts val="0"/>
              </a:spcAft>
              <a:buSzPts val="1800"/>
              <a:buChar char="●"/>
            </a:pPr>
            <a:r>
              <a:rPr lang="de"/>
              <a:t>Test set: approx. 700 samples</a:t>
            </a:r>
            <a:endParaRPr/>
          </a:p>
          <a:p>
            <a:pPr indent="0" lvl="0" marL="0" rtl="0" algn="l">
              <a:spcBef>
                <a:spcPts val="1600"/>
              </a:spcBef>
              <a:spcAft>
                <a:spcPts val="1600"/>
              </a:spcAft>
              <a:buNone/>
            </a:pPr>
            <a:r>
              <a:rPr lang="de"/>
              <a:t>yielding a rough 80% - 20% quota ( ⅚ : ⅙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Performance</a:t>
            </a:r>
            <a:endParaRPr/>
          </a:p>
        </p:txBody>
      </p:sp>
      <p:sp>
        <p:nvSpPr>
          <p:cNvPr id="230" name="Google Shape;230;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The given training scenario yields the following metrics (for details as confusion matrix and classification report see accompanying detailed summary document):</a:t>
            </a:r>
            <a:endParaRPr/>
          </a:p>
          <a:p>
            <a:pPr indent="-342900" lvl="0" marL="457200" rtl="0" algn="l">
              <a:spcBef>
                <a:spcPts val="1600"/>
              </a:spcBef>
              <a:spcAft>
                <a:spcPts val="0"/>
              </a:spcAft>
              <a:buSzPts val="1800"/>
              <a:buChar char="●"/>
            </a:pPr>
            <a:r>
              <a:rPr lang="de"/>
              <a:t>accuracy: 0.96</a:t>
            </a:r>
            <a:endParaRPr/>
          </a:p>
          <a:p>
            <a:pPr indent="-342900" lvl="0" marL="457200" rtl="0" algn="l">
              <a:spcBef>
                <a:spcPts val="0"/>
              </a:spcBef>
              <a:spcAft>
                <a:spcPts val="0"/>
              </a:spcAft>
              <a:buSzPts val="1800"/>
              <a:buChar char="●"/>
            </a:pPr>
            <a:r>
              <a:rPr lang="de"/>
              <a:t>F1 score: 0.96</a:t>
            </a:r>
            <a:endParaRPr/>
          </a:p>
          <a:p>
            <a:pPr indent="0" lvl="0" marL="0" rtl="0" algn="l">
              <a:spcBef>
                <a:spcPts val="1600"/>
              </a:spcBef>
              <a:spcAft>
                <a:spcPts val="1600"/>
              </a:spcAft>
              <a:buNone/>
            </a:pPr>
            <a:r>
              <a:rPr lang="de"/>
              <a:t>The project goal of achieving a classification accuracy of 95%+ has thus been met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a:t>Further Resources</a:t>
            </a:r>
            <a:endParaRPr/>
          </a:p>
        </p:txBody>
      </p:sp>
      <p:sp>
        <p:nvSpPr>
          <p:cNvPr id="236" name="Google Shape;236;p3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t/>
            </a:r>
            <a:endParaRPr/>
          </a:p>
        </p:txBody>
      </p:sp>
      <p:sp>
        <p:nvSpPr>
          <p:cNvPr id="237" name="Google Shape;237;p3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2100">
              <a:solidFill>
                <a:schemeClr val="dk2"/>
              </a:solidFill>
            </a:endParaRPr>
          </a:p>
          <a:p>
            <a:pPr indent="0" lvl="0" marL="0" rtl="0" algn="l">
              <a:spcBef>
                <a:spcPts val="1600"/>
              </a:spcBef>
              <a:spcAft>
                <a:spcPts val="1600"/>
              </a:spcAft>
              <a:buNone/>
            </a:pPr>
            <a:r>
              <a:rPr lang="de"/>
              <a:t>Due to brevity imperative and presentation constraints, not all information could be displayed here. Especially, performance details are omitted because they would not have fit. </a:t>
            </a:r>
            <a:r>
              <a:rPr lang="de"/>
              <a:t>All resources necessary for grading are however available on </a:t>
            </a:r>
            <a:r>
              <a:rPr lang="de" u="sng">
                <a:solidFill>
                  <a:schemeClr val="hlink"/>
                </a:solidFill>
                <a:hlinkClick r:id="rId3"/>
              </a:rPr>
              <a:t>https://github.com/wolfram-laube/ibm-ads_capstone/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Use Case / Problem Statement</a:t>
            </a:r>
            <a:endParaRPr/>
          </a:p>
          <a:p>
            <a:pPr indent="0" lvl="0" marL="0" rtl="0" algn="l">
              <a:spcBef>
                <a:spcPts val="0"/>
              </a:spcBef>
              <a:spcAft>
                <a:spcPts val="0"/>
              </a:spcAft>
              <a:buNone/>
            </a:pPr>
            <a:r>
              <a:t/>
            </a:r>
            <a:endParaRPr b="1"/>
          </a:p>
        </p:txBody>
      </p:sp>
      <p:sp>
        <p:nvSpPr>
          <p:cNvPr id="93" name="Google Shape;93;p14"/>
          <p:cNvSpPr txBox="1"/>
          <p:nvPr>
            <p:ph idx="1" type="body"/>
          </p:nvPr>
        </p:nvSpPr>
        <p:spPr>
          <a:xfrm>
            <a:off x="311700" y="1229875"/>
            <a:ext cx="8520600" cy="21039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Roboto"/>
              <a:buChar char="●"/>
            </a:pPr>
            <a:r>
              <a:rPr lang="de" sz="1600"/>
              <a:t>Periodically, each company needs to generate legally binding statements and analytical reports </a:t>
            </a:r>
            <a:endParaRPr sz="1600"/>
          </a:p>
          <a:p>
            <a:pPr indent="-317500" lvl="0" marL="457200" rtl="0" algn="l">
              <a:lnSpc>
                <a:spcPct val="100000"/>
              </a:lnSpc>
              <a:spcBef>
                <a:spcPts val="0"/>
              </a:spcBef>
              <a:spcAft>
                <a:spcPts val="0"/>
              </a:spcAft>
              <a:buClr>
                <a:srgbClr val="000000"/>
              </a:buClr>
              <a:buSzPts val="1400"/>
              <a:buFont typeface="Roboto"/>
              <a:buChar char="●"/>
            </a:pPr>
            <a:r>
              <a:rPr lang="de" sz="1600"/>
              <a:t>Banking transaction are the very core data on basis of which to create these reports and statements</a:t>
            </a:r>
            <a:endParaRPr sz="1600"/>
          </a:p>
          <a:p>
            <a:pPr indent="-317500" lvl="0" marL="457200" rtl="0" algn="l">
              <a:lnSpc>
                <a:spcPct val="100000"/>
              </a:lnSpc>
              <a:spcBef>
                <a:spcPts val="0"/>
              </a:spcBef>
              <a:spcAft>
                <a:spcPts val="0"/>
              </a:spcAft>
              <a:buClr>
                <a:srgbClr val="000000"/>
              </a:buClr>
              <a:buSzPts val="1400"/>
              <a:buFont typeface="Roboto"/>
              <a:buChar char="●"/>
            </a:pPr>
            <a:r>
              <a:rPr lang="de" sz="1600"/>
              <a:t>In order to be able to apply business intelligence to them, each transaction must be subjected to categorization.</a:t>
            </a:r>
            <a:endParaRPr sz="1600"/>
          </a:p>
          <a:p>
            <a:pPr indent="-330200" lvl="0" marL="457200" rtl="0" algn="l">
              <a:lnSpc>
                <a:spcPct val="100000"/>
              </a:lnSpc>
              <a:spcBef>
                <a:spcPts val="0"/>
              </a:spcBef>
              <a:spcAft>
                <a:spcPts val="0"/>
              </a:spcAft>
              <a:buClr>
                <a:schemeClr val="dk2"/>
              </a:buClr>
              <a:buSzPts val="1600"/>
              <a:buFont typeface="Roboto"/>
              <a:buChar char="●"/>
            </a:pPr>
            <a:r>
              <a:rPr lang="de" sz="1600"/>
              <a:t>Manually categorizing is time consuming and error prone</a:t>
            </a:r>
            <a:endParaRPr/>
          </a:p>
        </p:txBody>
      </p:sp>
      <p:sp>
        <p:nvSpPr>
          <p:cNvPr id="94" name="Google Shape;94;p14"/>
          <p:cNvSpPr txBox="1"/>
          <p:nvPr/>
        </p:nvSpPr>
        <p:spPr>
          <a:xfrm>
            <a:off x="1431675" y="3563550"/>
            <a:ext cx="601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latin typeface="Roboto"/>
                <a:ea typeface="Roboto"/>
                <a:cs typeface="Roboto"/>
                <a:sym typeface="Roboto"/>
              </a:rPr>
              <a:t>“</a:t>
            </a:r>
            <a:r>
              <a:rPr i="1" lang="de">
                <a:latin typeface="Roboto"/>
                <a:ea typeface="Roboto"/>
                <a:cs typeface="Roboto"/>
                <a:sym typeface="Roboto"/>
              </a:rPr>
              <a:t>Given a banking transaction journal entry, can we correlate it with a business category yielding an accuracy of at least 95%?</a:t>
            </a:r>
            <a:r>
              <a:rPr lang="de">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5948500" y="2070575"/>
            <a:ext cx="2883900" cy="24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1600"/>
              <a:t>BI analyzes</a:t>
            </a:r>
            <a:endParaRPr b="1" sz="1600"/>
          </a:p>
          <a:p>
            <a:pPr indent="0" lvl="0" marL="0" rtl="0" algn="l">
              <a:spcBef>
                <a:spcPts val="800"/>
              </a:spcBef>
              <a:spcAft>
                <a:spcPts val="800"/>
              </a:spcAft>
              <a:buNone/>
            </a:pPr>
            <a:r>
              <a:rPr lang="de" sz="1000">
                <a:solidFill>
                  <a:srgbClr val="333333"/>
                </a:solidFill>
                <a:latin typeface="Courier New"/>
                <a:ea typeface="Courier New"/>
                <a:cs typeface="Courier New"/>
                <a:sym typeface="Courier New"/>
              </a:rPr>
              <a:t>#standardSQL select Buchungsdatum, 'Privat' as Konto, Partnername, Kategorie, Buchungstext, cast (Betrag as float64) as Betrag from banking_2018.konto_privat where Kategorie like '%Business.Bank.Spesen%'</a:t>
            </a:r>
            <a:endParaRPr sz="1600"/>
          </a:p>
        </p:txBody>
      </p:sp>
      <p:sp>
        <p:nvSpPr>
          <p:cNvPr id="100" name="Google Shape;100;p15"/>
          <p:cNvSpPr txBox="1"/>
          <p:nvPr>
            <p:ph idx="1"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1600"/>
              <a:t>ML pipeline transforms &amp; classifies</a:t>
            </a:r>
            <a:endParaRPr b="1" sz="1600"/>
          </a:p>
          <a:p>
            <a:pPr indent="0" lvl="0" marL="0" rtl="0" algn="l">
              <a:spcBef>
                <a:spcPts val="800"/>
              </a:spcBef>
              <a:spcAft>
                <a:spcPts val="0"/>
              </a:spcAft>
              <a:buNone/>
            </a:pPr>
            <a:r>
              <a:rPr lang="de" sz="1000">
                <a:solidFill>
                  <a:srgbClr val="333333"/>
                </a:solidFill>
                <a:latin typeface="Courier New"/>
                <a:ea typeface="Courier New"/>
                <a:cs typeface="Courier New"/>
                <a:sym typeface="Courier New"/>
              </a:rPr>
              <a:t>['kreditkartenrechnung', 'nov', '2018', 'visa', 'card', 'busi', 'gold', 'kartenendnumm', '6011', 'erst', 'bank', 'oesterreich']</a:t>
            </a:r>
            <a:endParaRPr sz="1000">
              <a:solidFill>
                <a:srgbClr val="333333"/>
              </a:solidFill>
              <a:latin typeface="Courier New"/>
              <a:ea typeface="Courier New"/>
              <a:cs typeface="Courier New"/>
              <a:sym typeface="Courier New"/>
            </a:endParaRPr>
          </a:p>
          <a:p>
            <a:pPr indent="0" lvl="0" marL="0" rtl="0" algn="l">
              <a:spcBef>
                <a:spcPts val="800"/>
              </a:spcBef>
              <a:spcAft>
                <a:spcPts val="0"/>
              </a:spcAft>
              <a:buNone/>
            </a:pPr>
            <a:r>
              <a:rPr lang="de" sz="1000">
                <a:solidFill>
                  <a:srgbClr val="333333"/>
                </a:solidFill>
                <a:latin typeface="Courier New"/>
                <a:ea typeface="Courier New"/>
                <a:cs typeface="Courier New"/>
                <a:sym typeface="Courier New"/>
              </a:rPr>
              <a:t>-&gt;</a:t>
            </a:r>
            <a:endParaRPr sz="1000">
              <a:solidFill>
                <a:srgbClr val="333333"/>
              </a:solidFill>
              <a:latin typeface="Courier New"/>
              <a:ea typeface="Courier New"/>
              <a:cs typeface="Courier New"/>
              <a:sym typeface="Courier New"/>
            </a:endParaRPr>
          </a:p>
          <a:p>
            <a:pPr indent="0" lvl="0" marL="0" rtl="0" algn="l">
              <a:spcBef>
                <a:spcPts val="800"/>
              </a:spcBef>
              <a:spcAft>
                <a:spcPts val="800"/>
              </a:spcAft>
              <a:buNone/>
            </a:pPr>
            <a:r>
              <a:rPr lang="de" sz="1000">
                <a:solidFill>
                  <a:srgbClr val="333333"/>
                </a:solidFill>
                <a:latin typeface="Courier New"/>
                <a:ea typeface="Courier New"/>
                <a:cs typeface="Courier New"/>
                <a:sym typeface="Courier New"/>
              </a:rPr>
              <a:t>Business.Bank.Spesen</a:t>
            </a:r>
            <a:endParaRPr sz="1000">
              <a:solidFill>
                <a:srgbClr val="333333"/>
              </a:solidFill>
              <a:latin typeface="Courier New"/>
              <a:ea typeface="Courier New"/>
              <a:cs typeface="Courier New"/>
              <a:sym typeface="Courier New"/>
            </a:endParaRPr>
          </a:p>
        </p:txBody>
      </p:sp>
      <p:sp>
        <p:nvSpPr>
          <p:cNvPr id="101" name="Google Shape;101;p15"/>
          <p:cNvSpPr txBox="1"/>
          <p:nvPr>
            <p:ph idx="1"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sz="1600"/>
              <a:t>Banking TXs emerge</a:t>
            </a:r>
            <a:endParaRPr b="1" sz="1600"/>
          </a:p>
          <a:p>
            <a:pPr indent="0" lvl="0" marL="0" rtl="0" algn="l">
              <a:spcBef>
                <a:spcPts val="800"/>
              </a:spcBef>
              <a:spcAft>
                <a:spcPts val="800"/>
              </a:spcAft>
              <a:buNone/>
            </a:pPr>
            <a:r>
              <a:rPr lang="de" sz="1000">
                <a:solidFill>
                  <a:srgbClr val="333333"/>
                </a:solidFill>
                <a:latin typeface="Courier New"/>
                <a:ea typeface="Courier New"/>
                <a:cs typeface="Courier New"/>
                <a:sym typeface="Courier New"/>
              </a:rPr>
              <a:t>"05.12.2018";"Erste Bank Oesterreich";"AT052011140005191900";"GIBAATWWXXX";"40005191900";"20111";"-2.326,38";"EUR";"s Kreditkartenrechnung Nov. 2018 s Visa Card Business Gold Kartenendnummer 6011";"201111812032ALV-181203018387";"";"0";"05.12.2018";"";"";"";"";"170602ALV-270/72107807142";"AT68ZZZ00000004435"</a:t>
            </a:r>
            <a:endParaRPr sz="1600"/>
          </a:p>
        </p:txBody>
      </p:sp>
      <p:sp>
        <p:nvSpPr>
          <p:cNvPr id="102" name="Google Shape;102;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Aspired Workflow and Context Embedding</a:t>
            </a:r>
            <a:endParaRPr/>
          </a:p>
        </p:txBody>
      </p:sp>
      <p:sp>
        <p:nvSpPr>
          <p:cNvPr id="103" name="Google Shape;103;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4" name="Google Shape;104;p15"/>
          <p:cNvSpPr txBox="1"/>
          <p:nvPr>
            <p:ph idx="1"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de">
                <a:solidFill>
                  <a:schemeClr val="lt1"/>
                </a:solidFill>
              </a:rPr>
              <a:t>Raw Data</a:t>
            </a:r>
            <a:endParaRPr>
              <a:solidFill>
                <a:schemeClr val="lt1"/>
              </a:solidFill>
            </a:endParaRPr>
          </a:p>
        </p:txBody>
      </p:sp>
      <p:sp>
        <p:nvSpPr>
          <p:cNvPr id="105" name="Google Shape;105;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6" name="Google Shape;106;p15"/>
          <p:cNvSpPr txBox="1"/>
          <p:nvPr>
            <p:ph idx="1"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de">
                <a:solidFill>
                  <a:schemeClr val="lt1"/>
                </a:solidFill>
              </a:rPr>
              <a:t>Categorized Data</a:t>
            </a:r>
            <a:endParaRPr>
              <a:solidFill>
                <a:schemeClr val="lt1"/>
              </a:solidFill>
            </a:endParaRPr>
          </a:p>
        </p:txBody>
      </p:sp>
      <p:sp>
        <p:nvSpPr>
          <p:cNvPr id="107" name="Google Shape;107;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8" name="Google Shape;108;p15"/>
          <p:cNvSpPr txBox="1"/>
          <p:nvPr>
            <p:ph idx="1"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de">
                <a:solidFill>
                  <a:schemeClr val="lt1"/>
                </a:solidFill>
              </a:rPr>
              <a:t>Aggregated Data</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Data Description</a:t>
            </a:r>
            <a:endParaRPr/>
          </a:p>
        </p:txBody>
      </p:sp>
      <p:sp>
        <p:nvSpPr>
          <p:cNvPr id="119" name="Google Shape;119;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The data originates from the banking institution’s internet banking platform.</a:t>
            </a:r>
            <a:endParaRPr/>
          </a:p>
          <a:p>
            <a:pPr indent="0" lvl="0" marL="0" rtl="0" algn="l">
              <a:spcBef>
                <a:spcPts val="1600"/>
              </a:spcBef>
              <a:spcAft>
                <a:spcPts val="0"/>
              </a:spcAft>
              <a:buNone/>
            </a:pPr>
            <a:r>
              <a:rPr lang="de"/>
              <a:t>It can be manually downloaded from there in JSON, CSV and Excel format; CSV was chosen.</a:t>
            </a:r>
            <a:endParaRPr/>
          </a:p>
          <a:p>
            <a:pPr indent="0" lvl="0" marL="0" rtl="0" algn="l">
              <a:spcBef>
                <a:spcPts val="1600"/>
              </a:spcBef>
              <a:spcAft>
                <a:spcPts val="1600"/>
              </a:spcAft>
              <a:buNone/>
            </a:pPr>
            <a:r>
              <a:rPr lang="de"/>
              <a:t>For the authenticated user, no premium services are available. Thus, there was no option of performing data retrieval through API.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Data Quality Assessment</a:t>
            </a:r>
            <a:endParaRPr/>
          </a:p>
        </p:txBody>
      </p:sp>
      <p:grpSp>
        <p:nvGrpSpPr>
          <p:cNvPr id="125" name="Google Shape;125;p18"/>
          <p:cNvGrpSpPr/>
          <p:nvPr/>
        </p:nvGrpSpPr>
        <p:grpSpPr>
          <a:xfrm>
            <a:off x="431925" y="1304875"/>
            <a:ext cx="2628925" cy="3416400"/>
            <a:chOff x="431925" y="1304875"/>
            <a:chExt cx="2628925" cy="3416400"/>
          </a:xfrm>
        </p:grpSpPr>
        <p:sp>
          <p:nvSpPr>
            <p:cNvPr id="126" name="Google Shape;126;p1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8"/>
          <p:cNvSpPr txBox="1"/>
          <p:nvPr>
            <p:ph idx="1" type="body"/>
          </p:nvPr>
        </p:nvSpPr>
        <p:spPr>
          <a:xfrm>
            <a:off x="431975" y="1304875"/>
            <a:ext cx="2628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solidFill>
                  <a:schemeClr val="lt1"/>
                </a:solidFill>
              </a:rPr>
              <a:t>Completeness</a:t>
            </a:r>
            <a:endParaRPr>
              <a:solidFill>
                <a:schemeClr val="lt1"/>
              </a:solidFill>
            </a:endParaRPr>
          </a:p>
        </p:txBody>
      </p:sp>
      <p:grpSp>
        <p:nvGrpSpPr>
          <p:cNvPr id="129" name="Google Shape;129;p18"/>
          <p:cNvGrpSpPr/>
          <p:nvPr/>
        </p:nvGrpSpPr>
        <p:grpSpPr>
          <a:xfrm>
            <a:off x="3320450" y="1304875"/>
            <a:ext cx="2632500" cy="3416400"/>
            <a:chOff x="3320450" y="1304875"/>
            <a:chExt cx="2632500" cy="3416400"/>
          </a:xfrm>
        </p:grpSpPr>
        <p:sp>
          <p:nvSpPr>
            <p:cNvPr id="130" name="Google Shape;130;p1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18"/>
          <p:cNvSpPr txBox="1"/>
          <p:nvPr>
            <p:ph idx="1"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solidFill>
                  <a:schemeClr val="lt1"/>
                </a:solidFill>
              </a:rPr>
              <a:t>Correctness</a:t>
            </a:r>
            <a:endParaRPr>
              <a:solidFill>
                <a:schemeClr val="lt1"/>
              </a:solidFill>
            </a:endParaRPr>
          </a:p>
        </p:txBody>
      </p:sp>
      <p:sp>
        <p:nvSpPr>
          <p:cNvPr id="133" name="Google Shape;133;p18"/>
          <p:cNvSpPr txBox="1"/>
          <p:nvPr>
            <p:ph idx="1"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sz="1600"/>
              <a:t>Data is procured by using intended retrieval method and interface procured by banking institution with no transformation in between</a:t>
            </a:r>
            <a:endParaRPr sz="1600"/>
          </a:p>
        </p:txBody>
      </p:sp>
      <p:grpSp>
        <p:nvGrpSpPr>
          <p:cNvPr id="134" name="Google Shape;134;p18"/>
          <p:cNvGrpSpPr/>
          <p:nvPr/>
        </p:nvGrpSpPr>
        <p:grpSpPr>
          <a:xfrm>
            <a:off x="6212550" y="1304875"/>
            <a:ext cx="2632500" cy="3416400"/>
            <a:chOff x="6212550" y="1304875"/>
            <a:chExt cx="2632500" cy="3416400"/>
          </a:xfrm>
        </p:grpSpPr>
        <p:sp>
          <p:nvSpPr>
            <p:cNvPr id="135" name="Google Shape;135;p18"/>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18"/>
          <p:cNvSpPr txBox="1"/>
          <p:nvPr>
            <p:ph idx="1"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solidFill>
                  <a:schemeClr val="lt1"/>
                </a:solidFill>
              </a:rPr>
              <a:t>Adequateness</a:t>
            </a:r>
            <a:endParaRPr>
              <a:solidFill>
                <a:schemeClr val="lt1"/>
              </a:solidFill>
            </a:endParaRPr>
          </a:p>
        </p:txBody>
      </p:sp>
      <p:sp>
        <p:nvSpPr>
          <p:cNvPr id="138" name="Google Shape;138;p18"/>
          <p:cNvSpPr txBox="1"/>
          <p:nvPr>
            <p:ph idx="1"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sz="1600"/>
              <a:t>Data constitutes the basis for IRS income declaration statement and thus corresponds to project goal</a:t>
            </a:r>
            <a:endParaRPr sz="1600"/>
          </a:p>
        </p:txBody>
      </p:sp>
      <p:sp>
        <p:nvSpPr>
          <p:cNvPr id="139" name="Google Shape;139;p18"/>
          <p:cNvSpPr txBox="1"/>
          <p:nvPr>
            <p:ph idx="1"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sz="1600"/>
              <a:t>Data is excerpted for three consecutive years and all banking accounts of a single user</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Data Exploration (I)</a:t>
            </a:r>
            <a:endParaRPr/>
          </a:p>
        </p:txBody>
      </p:sp>
      <p:sp>
        <p:nvSpPr>
          <p:cNvPr id="145" name="Google Shape;145;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
              <a:t>Type: CSV file, approx. 300 kB</a:t>
            </a:r>
            <a:br>
              <a:rPr lang="de"/>
            </a:br>
            <a:endParaRPr/>
          </a:p>
        </p:txBody>
      </p:sp>
      <p:sp>
        <p:nvSpPr>
          <p:cNvPr id="146" name="Google Shape;146;p19"/>
          <p:cNvSpPr txBox="1"/>
          <p:nvPr/>
        </p:nvSpPr>
        <p:spPr>
          <a:xfrm>
            <a:off x="1065925" y="1776550"/>
            <a:ext cx="6019500" cy="70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47" name="Google Shape;147;p19"/>
          <p:cNvPicPr preferRelativeResize="0"/>
          <p:nvPr/>
        </p:nvPicPr>
        <p:blipFill>
          <a:blip r:embed="rId3">
            <a:alphaModFix/>
          </a:blip>
          <a:stretch>
            <a:fillRect/>
          </a:stretch>
        </p:blipFill>
        <p:spPr>
          <a:xfrm>
            <a:off x="877825" y="1651150"/>
            <a:ext cx="5277526" cy="2528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Data Exploration (II)</a:t>
            </a:r>
            <a:endParaRPr/>
          </a:p>
        </p:txBody>
      </p:sp>
      <p:sp>
        <p:nvSpPr>
          <p:cNvPr id="153" name="Google Shape;153;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de"/>
              <a:t>Header</a:t>
            </a:r>
            <a:r>
              <a:rPr lang="de"/>
              <a:t>:</a:t>
            </a:r>
            <a:br>
              <a:rPr lang="de"/>
            </a:br>
            <a:endParaRPr/>
          </a:p>
        </p:txBody>
      </p:sp>
      <p:sp>
        <p:nvSpPr>
          <p:cNvPr id="154" name="Google Shape;154;p20"/>
          <p:cNvSpPr txBox="1"/>
          <p:nvPr/>
        </p:nvSpPr>
        <p:spPr>
          <a:xfrm>
            <a:off x="1065925" y="1776550"/>
            <a:ext cx="6019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solidFill>
                  <a:srgbClr val="333333"/>
                </a:solidFill>
                <a:latin typeface="Courier New"/>
                <a:ea typeface="Courier New"/>
                <a:cs typeface="Courier New"/>
                <a:sym typeface="Courier New"/>
              </a:rPr>
              <a:t>"Buchungsdatum";"Partnername";"Partner IBAN";"Partner BIC";"Partner Kontonummer";"Partner Bank-Code (BLZ)";"Betrag";"Währung";"Buchungs-Info";"Buchungsreferenz";"Notiz";"Highlight";"Valutadatum";"Virtuelle Kartennummer";"Bezahlt mit";"App";"Zahlungsreferenz";"Mandats ID";"Creditor ID"</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Data Exploration (III)</a:t>
            </a:r>
            <a:endParaRPr/>
          </a:p>
        </p:txBody>
      </p:sp>
      <p:sp>
        <p:nvSpPr>
          <p:cNvPr id="160" name="Google Shape;160;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Caveats:</a:t>
            </a:r>
            <a:endParaRPr/>
          </a:p>
          <a:p>
            <a:pPr indent="-342900" lvl="0" marL="457200" rtl="0" algn="l">
              <a:spcBef>
                <a:spcPts val="1600"/>
              </a:spcBef>
              <a:spcAft>
                <a:spcPts val="0"/>
              </a:spcAft>
              <a:buSzPts val="1800"/>
              <a:buChar char="●"/>
            </a:pPr>
            <a:r>
              <a:rPr lang="de"/>
              <a:t>Encodin</a:t>
            </a:r>
            <a:r>
              <a:rPr lang="de"/>
              <a:t>g: UTF-16</a:t>
            </a:r>
            <a:br>
              <a:rPr lang="de"/>
            </a:br>
            <a:endParaRPr/>
          </a:p>
          <a:p>
            <a:pPr indent="-342900" lvl="0" marL="457200" rtl="0" algn="l">
              <a:spcBef>
                <a:spcPts val="0"/>
              </a:spcBef>
              <a:spcAft>
                <a:spcPts val="0"/>
              </a:spcAft>
              <a:buSzPts val="1800"/>
              <a:buChar char="●"/>
            </a:pPr>
            <a:r>
              <a:rPr lang="de"/>
              <a:t>Localization: German (date format, diacritic characters)</a:t>
            </a:r>
            <a:br>
              <a:rPr lang="de"/>
            </a:b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