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3" name="Shape 8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6" name="Shape 9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4" name="Shape 9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8" name="Shape 958"/>
        <p:cNvGrpSpPr/>
        <p:nvPr/>
      </p:nvGrpSpPr>
      <p:grpSpPr>
        <a:xfrm>
          <a:off x="0" y="0"/>
          <a:ext cx="0" cy="0"/>
          <a:chOff x="0" y="0"/>
          <a:chExt cx="0" cy="0"/>
        </a:xfrm>
      </p:grpSpPr>
      <p:sp>
        <p:nvSpPr>
          <p:cNvPr id="959" name="Shape 9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0" name="Shape 9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5" name="Shape 965"/>
        <p:cNvGrpSpPr/>
        <p:nvPr/>
      </p:nvGrpSpPr>
      <p:grpSpPr>
        <a:xfrm>
          <a:off x="0" y="0"/>
          <a:ext cx="0" cy="0"/>
          <a:chOff x="0" y="0"/>
          <a:chExt cx="0" cy="0"/>
        </a:xfrm>
      </p:grpSpPr>
      <p:sp>
        <p:nvSpPr>
          <p:cNvPr id="966" name="Shape 9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7" name="Shape 9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3" name="Shape 9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2" name="Shape 9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6" name="Shape 1016"/>
        <p:cNvGrpSpPr/>
        <p:nvPr/>
      </p:nvGrpSpPr>
      <p:grpSpPr>
        <a:xfrm>
          <a:off x="0" y="0"/>
          <a:ext cx="0" cy="0"/>
          <a:chOff x="0" y="0"/>
          <a:chExt cx="0" cy="0"/>
        </a:xfrm>
      </p:grpSpPr>
      <p:sp>
        <p:nvSpPr>
          <p:cNvPr id="1017" name="Shape 10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8" name="Shape 10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5" name="Shape 1035"/>
        <p:cNvGrpSpPr/>
        <p:nvPr/>
      </p:nvGrpSpPr>
      <p:grpSpPr>
        <a:xfrm>
          <a:off x="0" y="0"/>
          <a:ext cx="0" cy="0"/>
          <a:chOff x="0" y="0"/>
          <a:chExt cx="0" cy="0"/>
        </a:xfrm>
      </p:grpSpPr>
      <p:sp>
        <p:nvSpPr>
          <p:cNvPr id="1036" name="Shape 10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7" name="Shape 10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2" name="Shape 1042"/>
        <p:cNvGrpSpPr/>
        <p:nvPr/>
      </p:nvGrpSpPr>
      <p:grpSpPr>
        <a:xfrm>
          <a:off x="0" y="0"/>
          <a:ext cx="0" cy="0"/>
          <a:chOff x="0" y="0"/>
          <a:chExt cx="0" cy="0"/>
        </a:xfrm>
      </p:grpSpPr>
      <p:sp>
        <p:nvSpPr>
          <p:cNvPr id="1043" name="Shape 10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4" name="Shape 10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8" name="Shape 1048"/>
        <p:cNvGrpSpPr/>
        <p:nvPr/>
      </p:nvGrpSpPr>
      <p:grpSpPr>
        <a:xfrm>
          <a:off x="0" y="0"/>
          <a:ext cx="0" cy="0"/>
          <a:chOff x="0" y="0"/>
          <a:chExt cx="0" cy="0"/>
        </a:xfrm>
      </p:grpSpPr>
      <p:sp>
        <p:nvSpPr>
          <p:cNvPr id="1049" name="Shape 10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0" name="Shape 10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0" name="Shape 1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6" name="Shape 1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1" name="Shape 1121"/>
        <p:cNvGrpSpPr/>
        <p:nvPr/>
      </p:nvGrpSpPr>
      <p:grpSpPr>
        <a:xfrm>
          <a:off x="0" y="0"/>
          <a:ext cx="0" cy="0"/>
          <a:chOff x="0" y="0"/>
          <a:chExt cx="0" cy="0"/>
        </a:xfrm>
      </p:grpSpPr>
      <p:sp>
        <p:nvSpPr>
          <p:cNvPr id="1122" name="Shape 1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3" name="Shape 1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9" name="Shape 1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7" name="Shape 1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1" name="Shape 1141"/>
        <p:cNvGrpSpPr/>
        <p:nvPr/>
      </p:nvGrpSpPr>
      <p:grpSpPr>
        <a:xfrm>
          <a:off x="0" y="0"/>
          <a:ext cx="0" cy="0"/>
          <a:chOff x="0" y="0"/>
          <a:chExt cx="0" cy="0"/>
        </a:xfrm>
      </p:grpSpPr>
      <p:sp>
        <p:nvSpPr>
          <p:cNvPr id="1142" name="Shape 1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3" name="Shape 1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7" name="Shape 1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2" name="Shape 1162"/>
        <p:cNvGrpSpPr/>
        <p:nvPr/>
      </p:nvGrpSpPr>
      <p:grpSpPr>
        <a:xfrm>
          <a:off x="0" y="0"/>
          <a:ext cx="0" cy="0"/>
          <a:chOff x="0" y="0"/>
          <a:chExt cx="0" cy="0"/>
        </a:xfrm>
      </p:grpSpPr>
      <p:sp>
        <p:nvSpPr>
          <p:cNvPr id="1163" name="Shape 1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4" name="Shape 1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1" name="Shape 1181"/>
        <p:cNvGrpSpPr/>
        <p:nvPr/>
      </p:nvGrpSpPr>
      <p:grpSpPr>
        <a:xfrm>
          <a:off x="0" y="0"/>
          <a:ext cx="0" cy="0"/>
          <a:chOff x="0" y="0"/>
          <a:chExt cx="0" cy="0"/>
        </a:xfrm>
      </p:grpSpPr>
      <p:sp>
        <p:nvSpPr>
          <p:cNvPr id="1182" name="Shape 1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3" name="Shape 1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7" name="Shape 1187"/>
        <p:cNvGrpSpPr/>
        <p:nvPr/>
      </p:nvGrpSpPr>
      <p:grpSpPr>
        <a:xfrm>
          <a:off x="0" y="0"/>
          <a:ext cx="0" cy="0"/>
          <a:chOff x="0" y="0"/>
          <a:chExt cx="0" cy="0"/>
        </a:xfrm>
      </p:grpSpPr>
      <p:sp>
        <p:nvSpPr>
          <p:cNvPr id="1188" name="Shape 1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9" name="Shape 1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3" name="Shape 1193"/>
        <p:cNvGrpSpPr/>
        <p:nvPr/>
      </p:nvGrpSpPr>
      <p:grpSpPr>
        <a:xfrm>
          <a:off x="0" y="0"/>
          <a:ext cx="0" cy="0"/>
          <a:chOff x="0" y="0"/>
          <a:chExt cx="0" cy="0"/>
        </a:xfrm>
      </p:grpSpPr>
      <p:sp>
        <p:nvSpPr>
          <p:cNvPr id="1194" name="Shape 1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5" name="Shape 1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9" name="Shape 1199"/>
        <p:cNvGrpSpPr/>
        <p:nvPr/>
      </p:nvGrpSpPr>
      <p:grpSpPr>
        <a:xfrm>
          <a:off x="0" y="0"/>
          <a:ext cx="0" cy="0"/>
          <a:chOff x="0" y="0"/>
          <a:chExt cx="0" cy="0"/>
        </a:xfrm>
      </p:grpSpPr>
      <p:sp>
        <p:nvSpPr>
          <p:cNvPr id="1200" name="Shape 1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1" name="Shape 1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7" name="Shape 1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1" name="Shape 1211"/>
        <p:cNvGrpSpPr/>
        <p:nvPr/>
      </p:nvGrpSpPr>
      <p:grpSpPr>
        <a:xfrm>
          <a:off x="0" y="0"/>
          <a:ext cx="0" cy="0"/>
          <a:chOff x="0" y="0"/>
          <a:chExt cx="0" cy="0"/>
        </a:xfrm>
      </p:grpSpPr>
      <p:sp>
        <p:nvSpPr>
          <p:cNvPr id="1212" name="Shape 1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3" name="Shape 1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3" name="Shape 6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en.wikipedia.org/wiki/SOLID_(object-oriented_design)"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0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0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02.gif"/><Relationship Id="rId4" Type="http://schemas.openxmlformats.org/officeDocument/2006/relationships/image" Target="../media/image03.gi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06.gif"/><Relationship Id="rId4" Type="http://schemas.openxmlformats.org/officeDocument/2006/relationships/image" Target="../media/image03.gif"/><Relationship Id="rId5" Type="http://schemas.openxmlformats.org/officeDocument/2006/relationships/image" Target="../media/image05.gi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tackoverflow.com/questions/10603982/why-is-function-a1-b-not-about-allowing-any-supertypes-as-parameters" TargetMode="External"/><Relationship Id="rId4" Type="http://schemas.openxmlformats.org/officeDocument/2006/relationships/image" Target="../media/image06.gi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www.artima.com/weblogs/viewpost.jsp?thread=270195"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s://en.wikipedia.org/wiki/Duck_typing"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hyperlink" Target="http://akka.io/"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hyperlink" Target="http://docs.scala-lang.org/overviews/parallel-collections/concrete-parallel-collection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docs.oracle.com/javase/7/docs/api/java/util/concurrent/ForkJoinPool.html"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hyperlink" Target="http://akka.io/do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en.wikipedia.org/wiki/Merge_sor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www.scalatest.org/"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www.scalatest.org/user_guide/property_based_testin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https://docs.oracle.com/javase/tutorial/essential/exception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8" name="Shape 72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34" name="Shape 734"/>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35" name="Shape 73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9" name="Shape 739"/>
        <p:cNvGrpSpPr/>
        <p:nvPr/>
      </p:nvGrpSpPr>
      <p:grpSpPr>
        <a:xfrm>
          <a:off x="0" y="0"/>
          <a:ext cx="0" cy="0"/>
          <a:chOff x="0" y="0"/>
          <a:chExt cx="0" cy="0"/>
        </a:xfrm>
      </p:grpSpPr>
      <p:sp>
        <p:nvSpPr>
          <p:cNvPr id="740" name="Shape 7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1" name="Shape 74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a:t>
            </a:r>
            <a:r>
              <a:rPr lang="ru">
                <a:solidFill>
                  <a:srgbClr val="434343"/>
                </a:solidFill>
              </a:rPr>
              <a:t>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a:t>
            </a:r>
            <a:r>
              <a:rPr lang="ru">
                <a:solidFill>
                  <a:srgbClr val="434343"/>
                </a:solidFill>
              </a:rPr>
              <a:t>polymorphism</a:t>
            </a:r>
            <a:r>
              <a:rPr lang="ru">
                <a:solidFill>
                  <a:srgbClr val="434343"/>
                </a:solidFill>
              </a:rPr>
              <a:t>) или менять набор и типы обрабатываемых параметров (ad-hoc, pаrametriс </a:t>
            </a:r>
            <a:r>
              <a:rPr lang="ru">
                <a:solidFill>
                  <a:srgbClr val="434343"/>
                </a:solidFill>
              </a:rPr>
              <a:t>polymorphism</a:t>
            </a:r>
            <a:r>
              <a:rPr lang="ru">
                <a:solidFill>
                  <a:srgbClr val="434343"/>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228600" lvl="0" marL="457200" rtl="0">
              <a:lnSpc>
                <a:spcPct val="100000"/>
              </a:lnSpc>
              <a:spcBef>
                <a:spcPts val="1000"/>
              </a:spcBef>
              <a:buClr>
                <a:srgbClr val="434343"/>
              </a:buClr>
              <a:buChar char="●"/>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228600" lvl="0" marL="457200" rtl="0">
              <a:lnSpc>
                <a:spcPct val="100000"/>
              </a:lnSpc>
              <a:spcBef>
                <a:spcPts val="1000"/>
              </a:spcBef>
              <a:buClr>
                <a:srgbClr val="434343"/>
              </a:buClr>
              <a:buChar char="●"/>
            </a:pPr>
            <a:r>
              <a:rPr lang="ru" sz="1800">
                <a:solidFill>
                  <a:srgbClr val="434343"/>
                </a:solidFill>
              </a:rPr>
              <a:t>Open/closed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класс-наследник</a:t>
            </a:r>
            <a:r>
              <a:rPr lang="ru" sz="1800">
                <a:solidFill>
                  <a:srgbClr val="434343"/>
                </a:solidFill>
              </a:rPr>
              <a:t> </a:t>
            </a:r>
          </a:p>
          <a:p>
            <a:pPr indent="-228600" lvl="0" marL="457200" rtl="0">
              <a:lnSpc>
                <a:spcPct val="100000"/>
              </a:lnSpc>
              <a:spcBef>
                <a:spcPts val="1000"/>
              </a:spcBef>
              <a:buClr>
                <a:srgbClr val="434343"/>
              </a:buClr>
              <a:buChar char="●"/>
            </a:pPr>
            <a:r>
              <a:rPr lang="ru" sz="1800">
                <a:solidFill>
                  <a:srgbClr val="434343"/>
                </a:solidFill>
              </a:rPr>
              <a:t>Interface segregation - </a:t>
            </a:r>
            <a:r>
              <a:rPr lang="ru">
                <a:solidFill>
                  <a:srgbClr val="434343"/>
                </a:solidFill>
              </a:rPr>
              <a:t>много маленьких специфичных интерфейсов лучше чем один большой и “универсальный”</a:t>
            </a:r>
          </a:p>
          <a:p>
            <a:pPr indent="-228600" lvl="0" marL="457200" rtl="0">
              <a:lnSpc>
                <a:spcPct val="100000"/>
              </a:lnSpc>
              <a:spcBef>
                <a:spcPts val="1000"/>
              </a:spcBef>
              <a:buClr>
                <a:srgbClr val="434343"/>
              </a:buClr>
              <a:buChar char="●"/>
            </a:pPr>
            <a:r>
              <a:rPr lang="ru" sz="1800">
                <a:solidFill>
                  <a:srgbClr val="434343"/>
                </a:solidFill>
              </a:rPr>
              <a:t>Dependency inversion - </a:t>
            </a:r>
            <a:r>
              <a:rPr lang="ru">
                <a:solidFill>
                  <a:srgbClr val="434343"/>
                </a:solidFill>
              </a:rPr>
              <a:t>любая реализация должна зависеть от абстракции</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a:t>
            </a:r>
          </a:p>
          <a:p>
            <a:pPr indent="-228600" lvl="0" marL="914400" marR="0" rtl="0" algn="l">
              <a:lnSpc>
                <a:spcPct val="100000"/>
              </a:lnSpc>
              <a:spcBef>
                <a:spcPts val="0"/>
              </a:spcBef>
              <a:spcAft>
                <a:spcPts val="0"/>
              </a:spcAft>
              <a:buClr>
                <a:srgbClr val="434343"/>
              </a:buClr>
              <a:buChar char="●"/>
            </a:pPr>
            <a:r>
              <a:rPr lang="ru">
                <a:solidFill>
                  <a:srgbClr val="434343"/>
                </a:solidFill>
              </a:rPr>
              <a:t>т</a:t>
            </a:r>
            <a:r>
              <a:rPr lang="ru">
                <a:solidFill>
                  <a:srgbClr val="434343"/>
                </a:solidFill>
              </a:rPr>
              <a:t>рейтов</a:t>
            </a:r>
          </a:p>
          <a:p>
            <a:pPr indent="-228600" lvl="0" marL="914400" marR="0" rtl="0" algn="l">
              <a:lnSpc>
                <a:spcPct val="100000"/>
              </a:lnSpc>
              <a:spcBef>
                <a:spcPts val="0"/>
              </a:spcBef>
              <a:spcAft>
                <a:spcPts val="0"/>
              </a:spcAft>
              <a:buClr>
                <a:srgbClr val="434343"/>
              </a:buClr>
              <a:buChar char="●"/>
            </a:pPr>
            <a:r>
              <a:rPr lang="ru">
                <a:solidFill>
                  <a:srgbClr val="434343"/>
                </a:solidFill>
              </a:rPr>
              <a:t>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абстрактных классов</a:t>
            </a:r>
          </a:p>
          <a:p>
            <a:pPr indent="-228600" lvl="0" marL="914400" marR="0" rtl="0" algn="l">
              <a:lnSpc>
                <a:spcPct val="100000"/>
              </a:lnSpc>
              <a:spcBef>
                <a:spcPts val="0"/>
              </a:spcBef>
              <a:spcAft>
                <a:spcPts val="0"/>
              </a:spcAft>
              <a:buClr>
                <a:srgbClr val="434343"/>
              </a:buClr>
              <a:buChar char="●"/>
            </a:pPr>
            <a:r>
              <a:rPr lang="ru">
                <a:solidFill>
                  <a:srgbClr val="434343"/>
                </a:solidFill>
              </a:rPr>
              <a:t>кейс </a:t>
            </a:r>
            <a:r>
              <a:rPr lang="ru">
                <a:solidFill>
                  <a:srgbClr val="434343"/>
                </a:solidFill>
              </a:rPr>
              <a:t>классов. </a:t>
            </a:r>
          </a:p>
          <a:p>
            <a:pPr indent="457200" lvl="0" rtl="0">
              <a:spcBef>
                <a:spcPts val="0"/>
              </a:spcBef>
              <a:buNone/>
            </a:pPr>
            <a:r>
              <a:rPr lang="ru">
                <a:solidFill>
                  <a:srgbClr val="434343"/>
                </a:solidFill>
              </a:rPr>
              <a:t>Нельзя:</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0" name="Shape 76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Ключевые слова: </a:t>
            </a:r>
          </a:p>
          <a:p>
            <a:pPr indent="-228600" lvl="0" marL="914400" marR="0" rtl="0" algn="l">
              <a:lnSpc>
                <a:spcPct val="100000"/>
              </a:lnSpc>
              <a:spcBef>
                <a:spcPts val="0"/>
              </a:spcBef>
              <a:spcAft>
                <a:spcPts val="0"/>
              </a:spcAft>
              <a:buClr>
                <a:srgbClr val="434343"/>
              </a:buClr>
              <a:buChar char="●"/>
            </a:pPr>
            <a:r>
              <a:rPr b="1" lang="ru"/>
              <a:t>super</a:t>
            </a:r>
            <a:r>
              <a:rPr lang="ru"/>
              <a:t> можно использовать для доступа к членам супер класса, которые не объявлены приватными</a:t>
            </a:r>
          </a:p>
          <a:p>
            <a:pPr indent="-228600" lvl="0" marL="914400" marR="0" rtl="0" algn="l">
              <a:lnSpc>
                <a:spcPct val="100000"/>
              </a:lnSpc>
              <a:spcBef>
                <a:spcPts val="0"/>
              </a:spcBef>
              <a:spcAft>
                <a:spcPts val="0"/>
              </a:spcAft>
              <a:buClr>
                <a:srgbClr val="434343"/>
              </a:buClr>
              <a:buChar char="●"/>
            </a:pPr>
            <a:r>
              <a:rPr b="1" lang="ru"/>
              <a:t>final</a:t>
            </a:r>
            <a:r>
              <a:rPr lang="ru"/>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914400" marR="0" rtl="0" algn="l">
              <a:lnSpc>
                <a:spcPct val="100000"/>
              </a:lnSpc>
              <a:spcBef>
                <a:spcPts val="0"/>
              </a:spcBef>
              <a:spcAft>
                <a:spcPts val="0"/>
              </a:spcAft>
              <a:buClr>
                <a:srgbClr val="434343"/>
              </a:buClr>
              <a:buChar char="●"/>
            </a:pPr>
            <a:r>
              <a:rPr b="1" lang="ru"/>
              <a:t>sealed</a:t>
            </a:r>
            <a:r>
              <a:rPr lang="ru"/>
              <a:t> 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3" name="Shape 77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9" name="Shape 77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 (или)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помощью:</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второй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3" name="Shape 783"/>
        <p:cNvGrpSpPr/>
        <p:nvPr/>
      </p:nvGrpSpPr>
      <p:grpSpPr>
        <a:xfrm>
          <a:off x="0" y="0"/>
          <a:ext cx="0" cy="0"/>
          <a:chOff x="0" y="0"/>
          <a:chExt cx="0" cy="0"/>
        </a:xfrm>
      </p:grpSpPr>
      <p:sp>
        <p:nvSpPr>
          <p:cNvPr id="784" name="Shape 7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5" name="Shape 78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86" name="Shape 786"/>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2" name="Shape 79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93" name="Shape 79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800" name="Shape 80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4" name="Shape 804"/>
        <p:cNvGrpSpPr/>
        <p:nvPr/>
      </p:nvGrpSpPr>
      <p:grpSpPr>
        <a:xfrm>
          <a:off x="0" y="0"/>
          <a:ext cx="0" cy="0"/>
          <a:chOff x="0" y="0"/>
          <a:chExt cx="0" cy="0"/>
        </a:xfrm>
      </p:grpSpPr>
      <p:sp>
        <p:nvSpPr>
          <p:cNvPr id="805" name="Shape 8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6" name="Shape 80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25" name="Shape 82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1" name="Shape 83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 (или класс), так же должны быть наследниками всех типов, перечисленных в аннотации. Благодаря аннотации, внутри аннотированного трейта (или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7" name="Shape 83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38" name="Shape 83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44" name="Shape 84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0" name="Shape 85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6" name="Shape 85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57" name="Shape 85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2" name="Shape 88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3" name="Shape 883"/>
          <p:cNvSpPr txBox="1"/>
          <p:nvPr/>
        </p:nvSpPr>
        <p:spPr>
          <a:xfrm>
            <a:off x="311700" y="1554225"/>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Binder3[Set]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02" name="Shape 90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8" name="Shape 90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909" name="Shape 90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5" name="Shape 915"/>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9" name="Shape 919"/>
        <p:cNvGrpSpPr/>
        <p:nvPr/>
      </p:nvGrpSpPr>
      <p:grpSpPr>
        <a:xfrm>
          <a:off x="0" y="0"/>
          <a:ext cx="0" cy="0"/>
          <a:chOff x="0" y="0"/>
          <a:chExt cx="0" cy="0"/>
        </a:xfrm>
      </p:grpSpPr>
      <p:sp>
        <p:nvSpPr>
          <p:cNvPr id="920" name="Shape 9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1" name="Shape 921"/>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Инвариантность </a:t>
            </a:r>
          </a:p>
          <a:p>
            <a:pPr indent="0" lvl="0" marL="0" rtl="0">
              <a:spcBef>
                <a:spcPts val="0"/>
              </a:spcBef>
              <a:buNone/>
            </a:pPr>
            <a:r>
              <a:rPr lang="ru">
                <a:solidFill>
                  <a:srgbClr val="434343"/>
                </a:solidFill>
              </a:rPr>
              <a:t>	В примере ниже мы не сможем сложить 2 массива Т.к. TP нашего листа инвариантен. Мы не сможем этого сделать, даже если сделаем параметр ковариантным, но уже совершенно по другой причине.</a:t>
            </a:r>
          </a:p>
        </p:txBody>
      </p:sp>
      <p:sp>
        <p:nvSpPr>
          <p:cNvPr id="922" name="Shape 922"/>
          <p:cNvSpPr txBox="1"/>
          <p:nvPr/>
        </p:nvSpPr>
        <p:spPr>
          <a:xfrm>
            <a:off x="311700" y="2223700"/>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6" name="Shape 926"/>
        <p:cNvGrpSpPr/>
        <p:nvPr/>
      </p:nvGrpSpPr>
      <p:grpSpPr>
        <a:xfrm>
          <a:off x="0" y="0"/>
          <a:ext cx="0" cy="0"/>
          <a:chOff x="0" y="0"/>
          <a:chExt cx="0" cy="0"/>
        </a:xfrm>
      </p:grpSpPr>
      <p:sp>
        <p:nvSpPr>
          <p:cNvPr id="927" name="Shape 9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8" name="Shape 928"/>
          <p:cNvSpPr txBox="1"/>
          <p:nvPr/>
        </p:nvSpPr>
        <p:spPr>
          <a:xfrm>
            <a:off x="311700" y="1108600"/>
            <a:ext cx="8520600" cy="1851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Ковариантность </a:t>
            </a:r>
          </a:p>
          <a:p>
            <a:pPr indent="0" lvl="0" marL="0" rtl="0">
              <a:spcBef>
                <a:spcPts val="0"/>
              </a:spcBef>
              <a:buNone/>
            </a:pPr>
            <a:r>
              <a:rPr lang="ru">
                <a:solidFill>
                  <a:srgbClr val="434343"/>
                </a:solidFill>
              </a:rPr>
              <a:t>	</a:t>
            </a:r>
            <a:r>
              <a:rPr b="1" lang="ru">
                <a:solidFill>
                  <a:srgbClr val="434343"/>
                </a:solidFill>
              </a:rPr>
              <a:t>Seq[+A] </a:t>
            </a:r>
            <a:r>
              <a:rPr lang="ru">
                <a:solidFill>
                  <a:srgbClr val="434343"/>
                </a:solidFill>
              </a:rPr>
              <a:t>- ковариантен по параметру A. Ответим на вопрос, является ли </a:t>
            </a:r>
            <a:r>
              <a:rPr b="1" lang="ru">
                <a:solidFill>
                  <a:srgbClr val="434343"/>
                </a:solidFill>
              </a:rPr>
              <a:t>List[String]</a:t>
            </a:r>
            <a:r>
              <a:rPr lang="ru">
                <a:solidFill>
                  <a:srgbClr val="434343"/>
                </a:solidFill>
              </a:rPr>
              <a:t> наследником </a:t>
            </a:r>
            <a:r>
              <a:rPr b="1" lang="ru">
                <a:solidFill>
                  <a:srgbClr val="434343"/>
                </a:solidFill>
              </a:rPr>
              <a:t>Seq[AnyRef]</a:t>
            </a:r>
            <a:r>
              <a:rPr lang="ru">
                <a:solidFill>
                  <a:srgbClr val="434343"/>
                </a:solidFill>
              </a:rPr>
              <a:t>. </a:t>
            </a:r>
            <a:r>
              <a:rPr lang="ru">
                <a:solidFill>
                  <a:srgbClr val="434343"/>
                </a:solidFill>
              </a:rPr>
              <a:t>Т.к.</a:t>
            </a:r>
          </a:p>
          <a:p>
            <a:pPr indent="-228600" lvl="0" marL="914400" rtl="0">
              <a:spcBef>
                <a:spcPts val="0"/>
              </a:spcBef>
              <a:buClr>
                <a:srgbClr val="434343"/>
              </a:buClr>
              <a:buChar char="●"/>
            </a:pPr>
            <a:r>
              <a:rPr b="1" lang="ru">
                <a:solidFill>
                  <a:srgbClr val="434343"/>
                </a:solidFill>
              </a:rPr>
              <a:t>Seq</a:t>
            </a:r>
            <a:r>
              <a:rPr lang="ru">
                <a:solidFill>
                  <a:srgbClr val="434343"/>
                </a:solidFill>
              </a:rPr>
              <a:t>        </a:t>
            </a:r>
            <a:r>
              <a:rPr b="1" lang="ru">
                <a:solidFill>
                  <a:srgbClr val="434343"/>
                </a:solidFill>
              </a:rPr>
              <a:t>List</a:t>
            </a:r>
          </a:p>
          <a:p>
            <a:pPr indent="-228600" lvl="0" marL="914400" rtl="0">
              <a:spcBef>
                <a:spcPts val="0"/>
              </a:spcBef>
              <a:buClr>
                <a:srgbClr val="434343"/>
              </a:buClr>
              <a:buChar char="●"/>
            </a:pPr>
            <a:r>
              <a:rPr lang="ru">
                <a:solidFill>
                  <a:srgbClr val="434343"/>
                </a:solidFill>
              </a:rPr>
              <a:t>и </a:t>
            </a:r>
            <a:r>
              <a:rPr b="1" lang="ru">
                <a:solidFill>
                  <a:srgbClr val="434343"/>
                </a:solidFill>
              </a:rPr>
              <a:t>AnyRef</a:t>
            </a:r>
            <a:r>
              <a:rPr lang="ru">
                <a:solidFill>
                  <a:srgbClr val="434343"/>
                </a:solidFill>
              </a:rPr>
              <a:t>       </a:t>
            </a:r>
            <a:r>
              <a:rPr b="1" lang="ru">
                <a:solidFill>
                  <a:srgbClr val="434343"/>
                </a:solidFill>
              </a:rPr>
              <a:t>String</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Seq[AnyRef]</a:t>
            </a:r>
            <a:r>
              <a:rPr lang="ru">
                <a:solidFill>
                  <a:srgbClr val="434343"/>
                </a:solidFill>
              </a:rPr>
              <a:t> </a:t>
            </a:r>
            <a:r>
              <a:rPr lang="ru">
                <a:solidFill>
                  <a:srgbClr val="434343"/>
                </a:solidFill>
              </a:rPr>
              <a:t>       </a:t>
            </a:r>
            <a:r>
              <a:rPr b="1" lang="ru">
                <a:solidFill>
                  <a:srgbClr val="434343"/>
                </a:solidFill>
              </a:rPr>
              <a:t>List[String]</a:t>
            </a:r>
          </a:p>
          <a:p>
            <a:pPr indent="0" lvl="0" marL="0" rtl="0">
              <a:spcBef>
                <a:spcPts val="0"/>
              </a:spcBef>
              <a:buNone/>
            </a:pPr>
            <a:r>
              <a:rPr lang="ru">
                <a:solidFill>
                  <a:srgbClr val="434343"/>
                </a:solidFill>
              </a:rPr>
              <a:t>          </a:t>
            </a:r>
          </a:p>
          <a:p>
            <a:pPr indent="0" lvl="0" marL="0" rtl="0">
              <a:spcBef>
                <a:spcPts val="0"/>
              </a:spcBef>
              <a:buNone/>
            </a:pPr>
            <a:r>
              <a:rPr lang="ru">
                <a:solidFill>
                  <a:srgbClr val="434343"/>
                </a:solidFill>
              </a:rPr>
              <a:t>Если Seq не был бы ковариантным, мы не смогли бы передать список строк в метода, который принимает AnyRef.</a:t>
            </a:r>
          </a:p>
        </p:txBody>
      </p:sp>
      <p:sp>
        <p:nvSpPr>
          <p:cNvPr id="929" name="Shape 929"/>
          <p:cNvSpPr txBox="1"/>
          <p:nvPr/>
        </p:nvSpPr>
        <p:spPr>
          <a:xfrm>
            <a:off x="311700" y="33371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pic>
        <p:nvPicPr>
          <p:cNvPr descr="twoArrows.gif" id="930" name="Shape 930"/>
          <p:cNvPicPr preferRelativeResize="0"/>
          <p:nvPr/>
        </p:nvPicPr>
        <p:blipFill>
          <a:blip r:embed="rId3">
            <a:alphaModFix/>
          </a:blip>
          <a:stretch>
            <a:fillRect/>
          </a:stretch>
        </p:blipFill>
        <p:spPr>
          <a:xfrm>
            <a:off x="2183450" y="1186850"/>
            <a:ext cx="247049" cy="299999"/>
          </a:xfrm>
          <a:prstGeom prst="rect">
            <a:avLst/>
          </a:prstGeom>
          <a:noFill/>
          <a:ln>
            <a:noFill/>
          </a:ln>
        </p:spPr>
      </p:pic>
      <p:pic>
        <p:nvPicPr>
          <p:cNvPr descr="arrow.gif" id="931" name="Shape 931"/>
          <p:cNvPicPr preferRelativeResize="0"/>
          <p:nvPr/>
        </p:nvPicPr>
        <p:blipFill>
          <a:blip r:embed="rId4">
            <a:alphaModFix/>
          </a:blip>
          <a:stretch>
            <a:fillRect/>
          </a:stretch>
        </p:blipFill>
        <p:spPr>
          <a:xfrm>
            <a:off x="1713925" y="1960075"/>
            <a:ext cx="247050" cy="148050"/>
          </a:xfrm>
          <a:prstGeom prst="rect">
            <a:avLst/>
          </a:prstGeom>
          <a:noFill/>
          <a:ln>
            <a:noFill/>
          </a:ln>
        </p:spPr>
      </p:pic>
      <p:pic>
        <p:nvPicPr>
          <p:cNvPr descr="arrow.gif" id="932" name="Shape 932"/>
          <p:cNvPicPr preferRelativeResize="0"/>
          <p:nvPr/>
        </p:nvPicPr>
        <p:blipFill>
          <a:blip r:embed="rId4">
            <a:alphaModFix/>
          </a:blip>
          <a:stretch>
            <a:fillRect/>
          </a:stretch>
        </p:blipFill>
        <p:spPr>
          <a:xfrm>
            <a:off x="2140775" y="2147425"/>
            <a:ext cx="247050" cy="148050"/>
          </a:xfrm>
          <a:prstGeom prst="rect">
            <a:avLst/>
          </a:prstGeom>
          <a:noFill/>
          <a:ln>
            <a:noFill/>
          </a:ln>
        </p:spPr>
      </p:pic>
      <p:pic>
        <p:nvPicPr>
          <p:cNvPr descr="arrow.gif" id="933" name="Shape 933"/>
          <p:cNvPicPr preferRelativeResize="0"/>
          <p:nvPr/>
        </p:nvPicPr>
        <p:blipFill>
          <a:blip r:embed="rId4">
            <a:alphaModFix/>
          </a:blip>
          <a:stretch>
            <a:fillRect/>
          </a:stretch>
        </p:blipFill>
        <p:spPr>
          <a:xfrm>
            <a:off x="3804375" y="2356725"/>
            <a:ext cx="247050" cy="148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7" name="Shape 937"/>
        <p:cNvGrpSpPr/>
        <p:nvPr/>
      </p:nvGrpSpPr>
      <p:grpSpPr>
        <a:xfrm>
          <a:off x="0" y="0"/>
          <a:ext cx="0" cy="0"/>
          <a:chOff x="0" y="0"/>
          <a:chExt cx="0" cy="0"/>
        </a:xfrm>
      </p:grpSpPr>
      <p:sp>
        <p:nvSpPr>
          <p:cNvPr id="938" name="Shape 9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39" name="Shape 939"/>
          <p:cNvSpPr txBox="1"/>
          <p:nvPr/>
        </p:nvSpPr>
        <p:spPr>
          <a:xfrm>
            <a:off x="311700" y="1108600"/>
            <a:ext cx="8520600" cy="28896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Пусть есть классы </a:t>
            </a:r>
          </a:p>
          <a:p>
            <a:pPr indent="-228600" lvl="0" marL="914400" rtl="0">
              <a:spcBef>
                <a:spcPts val="0"/>
              </a:spcBef>
              <a:buClr>
                <a:srgbClr val="434343"/>
              </a:buClr>
              <a:buChar char="●"/>
            </a:pPr>
            <a:r>
              <a:rPr b="1" lang="ru">
                <a:solidFill>
                  <a:srgbClr val="434343"/>
                </a:solidFill>
              </a:rPr>
              <a:t>TheContravariant[-T] </a:t>
            </a:r>
          </a:p>
          <a:p>
            <a:pPr indent="-228600" lvl="0" marL="914400" rtl="0">
              <a:spcBef>
                <a:spcPts val="0"/>
              </a:spcBef>
              <a:buClr>
                <a:srgbClr val="434343"/>
              </a:buClr>
              <a:buChar char="●"/>
            </a:pPr>
            <a:r>
              <a:rPr b="1" lang="ru">
                <a:solidFill>
                  <a:srgbClr val="434343"/>
                </a:solidFill>
              </a:rPr>
              <a:t>class OtherContravariant[-T] extends TheContravariant[T]</a:t>
            </a:r>
            <a:r>
              <a:rPr lang="ru">
                <a:solidFill>
                  <a:srgbClr val="434343"/>
                </a:solidFill>
              </a:rPr>
              <a:t>.</a:t>
            </a:r>
            <a:r>
              <a:rPr b="1" lang="ru">
                <a:solidFill>
                  <a:srgbClr val="434343"/>
                </a:solidFill>
              </a:rPr>
              <a:t> </a:t>
            </a:r>
          </a:p>
          <a:p>
            <a:pPr indent="457200" lvl="0" rtl="0">
              <a:spcBef>
                <a:spcPts val="0"/>
              </a:spcBef>
              <a:buNone/>
            </a:pPr>
            <a:r>
              <a:rPr lang="ru">
                <a:solidFill>
                  <a:srgbClr val="434343"/>
                </a:solidFill>
              </a:rPr>
              <a:t>Ответим на вопрос, будет ли </a:t>
            </a:r>
            <a:r>
              <a:rPr b="1" lang="ru">
                <a:solidFill>
                  <a:srgbClr val="434343"/>
                </a:solidFill>
              </a:rPr>
              <a:t>OtherContravariant[Any] </a:t>
            </a:r>
            <a:r>
              <a:rPr lang="ru">
                <a:solidFill>
                  <a:srgbClr val="434343"/>
                </a:solidFill>
              </a:rPr>
              <a:t>наследником </a:t>
            </a:r>
            <a:r>
              <a:rPr b="1" lang="ru">
                <a:solidFill>
                  <a:srgbClr val="434343"/>
                </a:solidFill>
              </a:rPr>
              <a:t>TheContravariant[String]</a:t>
            </a:r>
          </a:p>
          <a:p>
            <a:pPr indent="-69850" lvl="0" marL="0" rtl="0">
              <a:spcBef>
                <a:spcPts val="0"/>
              </a:spcBef>
              <a:buClr>
                <a:schemeClr val="dk1"/>
              </a:buClr>
              <a:buFont typeface="Arial"/>
              <a:buNone/>
            </a:pPr>
            <a:r>
              <a:rPr lang="ru">
                <a:solidFill>
                  <a:srgbClr val="434343"/>
                </a:solidFill>
              </a:rPr>
              <a:t>Т.к.</a:t>
            </a:r>
          </a:p>
          <a:p>
            <a:pPr indent="-228600" lvl="0" marL="914400" rtl="0">
              <a:spcBef>
                <a:spcPts val="0"/>
              </a:spcBef>
              <a:buClr>
                <a:srgbClr val="434343"/>
              </a:buClr>
              <a:buChar char="●"/>
            </a:pPr>
            <a:r>
              <a:rPr b="1" lang="ru">
                <a:solidFill>
                  <a:srgbClr val="434343"/>
                </a:solidFill>
              </a:rPr>
              <a:t>TheContravariant </a:t>
            </a:r>
            <a:r>
              <a:rPr lang="ru">
                <a:solidFill>
                  <a:srgbClr val="434343"/>
                </a:solidFill>
              </a:rPr>
              <a:t>       </a:t>
            </a:r>
            <a:r>
              <a:rPr b="1" lang="ru">
                <a:solidFill>
                  <a:srgbClr val="434343"/>
                </a:solidFill>
              </a:rPr>
              <a:t>OtherContravariant</a:t>
            </a:r>
          </a:p>
          <a:p>
            <a:pPr indent="-228600" lvl="0" marL="914400" rtl="0">
              <a:spcBef>
                <a:spcPts val="0"/>
              </a:spcBef>
              <a:buClr>
                <a:srgbClr val="434343"/>
              </a:buClr>
              <a:buChar char="●"/>
            </a:pPr>
            <a:r>
              <a:rPr lang="ru">
                <a:solidFill>
                  <a:srgbClr val="434343"/>
                </a:solidFill>
              </a:rPr>
              <a:t> и </a:t>
            </a:r>
            <a:r>
              <a:rPr b="1" lang="ru">
                <a:solidFill>
                  <a:srgbClr val="434343"/>
                </a:solidFill>
              </a:rPr>
              <a:t>String       Any</a:t>
            </a:r>
          </a:p>
          <a:p>
            <a:pPr indent="-228600" lvl="0" marL="914400" rtl="0">
              <a:spcBef>
                <a:spcPts val="0"/>
              </a:spcBef>
              <a:buClr>
                <a:srgbClr val="434343"/>
              </a:buClr>
              <a:buChar char="●"/>
            </a:pPr>
            <a:r>
              <a:rPr lang="ru">
                <a:solidFill>
                  <a:srgbClr val="434343"/>
                </a:solidFill>
              </a:rPr>
              <a:t>то выполняется </a:t>
            </a:r>
            <a:r>
              <a:rPr b="1" lang="ru">
                <a:solidFill>
                  <a:srgbClr val="434343"/>
                </a:solidFill>
              </a:rPr>
              <a:t>TheContravariant[String]       OtherContravariant[Any]</a:t>
            </a:r>
          </a:p>
          <a:p>
            <a:pPr indent="457200" lv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p:txBody>
      </p:sp>
      <p:pic>
        <p:nvPicPr>
          <p:cNvPr descr="contraArrows.gif" id="940" name="Shape 940"/>
          <p:cNvPicPr preferRelativeResize="0"/>
          <p:nvPr/>
        </p:nvPicPr>
        <p:blipFill>
          <a:blip r:embed="rId3">
            <a:alphaModFix/>
          </a:blip>
          <a:stretch>
            <a:fillRect/>
          </a:stretch>
        </p:blipFill>
        <p:spPr>
          <a:xfrm>
            <a:off x="2631625" y="1195174"/>
            <a:ext cx="240200" cy="291675"/>
          </a:xfrm>
          <a:prstGeom prst="rect">
            <a:avLst/>
          </a:prstGeom>
          <a:noFill/>
          <a:ln>
            <a:noFill/>
          </a:ln>
        </p:spPr>
      </p:pic>
      <p:pic>
        <p:nvPicPr>
          <p:cNvPr descr="arrow.gif" id="941" name="Shape 941"/>
          <p:cNvPicPr preferRelativeResize="0"/>
          <p:nvPr/>
        </p:nvPicPr>
        <p:blipFill>
          <a:blip r:embed="rId4">
            <a:alphaModFix/>
          </a:blip>
          <a:stretch>
            <a:fillRect/>
          </a:stretch>
        </p:blipFill>
        <p:spPr>
          <a:xfrm>
            <a:off x="2871825" y="2581375"/>
            <a:ext cx="247050" cy="148050"/>
          </a:xfrm>
          <a:prstGeom prst="rect">
            <a:avLst/>
          </a:prstGeom>
          <a:noFill/>
          <a:ln>
            <a:noFill/>
          </a:ln>
        </p:spPr>
      </p:pic>
      <p:pic>
        <p:nvPicPr>
          <p:cNvPr descr="contra.gif" id="942" name="Shape 942"/>
          <p:cNvPicPr preferRelativeResize="0"/>
          <p:nvPr/>
        </p:nvPicPr>
        <p:blipFill>
          <a:blip r:embed="rId5">
            <a:alphaModFix/>
          </a:blip>
          <a:stretch>
            <a:fillRect/>
          </a:stretch>
        </p:blipFill>
        <p:spPr>
          <a:xfrm>
            <a:off x="2060274" y="2789335"/>
            <a:ext cx="247050" cy="148415"/>
          </a:xfrm>
          <a:prstGeom prst="rect">
            <a:avLst/>
          </a:prstGeom>
          <a:noFill/>
          <a:ln>
            <a:noFill/>
          </a:ln>
        </p:spPr>
      </p:pic>
      <p:pic>
        <p:nvPicPr>
          <p:cNvPr descr="arrow.gif" id="943" name="Shape 943"/>
          <p:cNvPicPr preferRelativeResize="0"/>
          <p:nvPr/>
        </p:nvPicPr>
        <p:blipFill>
          <a:blip r:embed="rId4">
            <a:alphaModFix/>
          </a:blip>
          <a:stretch>
            <a:fillRect/>
          </a:stretch>
        </p:blipFill>
        <p:spPr>
          <a:xfrm>
            <a:off x="4824100" y="2989900"/>
            <a:ext cx="247050" cy="1480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49" name="Shape 949"/>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Контравариантность</a:t>
            </a:r>
          </a:p>
          <a:p>
            <a:pPr indent="457200" lvl="0" marL="0" rtl="0">
              <a:spcBef>
                <a:spcPts val="0"/>
              </a:spcBef>
              <a:buNone/>
            </a:pPr>
            <a:r>
              <a:rPr lang="ru">
                <a:solidFill>
                  <a:srgbClr val="434343"/>
                </a:solidFill>
              </a:rPr>
              <a:t>Oбещaнный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доходчивое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50" name="Shape 950"/>
          <p:cNvSpPr txBox="1"/>
          <p:nvPr/>
        </p:nvSpPr>
        <p:spPr>
          <a:xfrm>
            <a:off x="311700" y="27197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pic>
        <p:nvPicPr>
          <p:cNvPr descr="contraArrows.gif" id="951" name="Shape 951"/>
          <p:cNvPicPr preferRelativeResize="0"/>
          <p:nvPr/>
        </p:nvPicPr>
        <p:blipFill>
          <a:blip r:embed="rId4">
            <a:alphaModFix/>
          </a:blip>
          <a:stretch>
            <a:fillRect/>
          </a:stretch>
        </p:blipFill>
        <p:spPr>
          <a:xfrm>
            <a:off x="2631625" y="1195174"/>
            <a:ext cx="240200" cy="29167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5" name="Shape 955"/>
        <p:cNvGrpSpPr/>
        <p:nvPr/>
      </p:nvGrpSpPr>
      <p:grpSpPr>
        <a:xfrm>
          <a:off x="0" y="0"/>
          <a:ext cx="0" cy="0"/>
          <a:chOff x="0" y="0"/>
          <a:chExt cx="0" cy="0"/>
        </a:xfrm>
      </p:grpSpPr>
      <p:sp>
        <p:nvSpPr>
          <p:cNvPr id="956" name="Shape 9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57" name="Shape 957"/>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1" name="Shape 961"/>
        <p:cNvGrpSpPr/>
        <p:nvPr/>
      </p:nvGrpSpPr>
      <p:grpSpPr>
        <a:xfrm>
          <a:off x="0" y="0"/>
          <a:ext cx="0" cy="0"/>
          <a:chOff x="0" y="0"/>
          <a:chExt cx="0" cy="0"/>
        </a:xfrm>
      </p:grpSpPr>
      <p:sp>
        <p:nvSpPr>
          <p:cNvPr id="962" name="Shape 9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63" name="Shape 963"/>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64" name="Shape 964"/>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8" name="Shape 968"/>
        <p:cNvGrpSpPr/>
        <p:nvPr/>
      </p:nvGrpSpPr>
      <p:grpSpPr>
        <a:xfrm>
          <a:off x="0" y="0"/>
          <a:ext cx="0" cy="0"/>
          <a:chOff x="0" y="0"/>
          <a:chExt cx="0" cy="0"/>
        </a:xfrm>
      </p:grpSpPr>
      <p:sp>
        <p:nvSpPr>
          <p:cNvPr id="969" name="Shape 9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0" name="Shape 970"/>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4" name="Shape 974"/>
        <p:cNvGrpSpPr/>
        <p:nvPr/>
      </p:nvGrpSpPr>
      <p:grpSpPr>
        <a:xfrm>
          <a:off x="0" y="0"/>
          <a:ext cx="0" cy="0"/>
          <a:chOff x="0" y="0"/>
          <a:chExt cx="0" cy="0"/>
        </a:xfrm>
      </p:grpSpPr>
      <p:sp>
        <p:nvSpPr>
          <p:cNvPr id="975" name="Shape 9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76" name="Shape 976"/>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77" name="Shape 977"/>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1" name="Shape 981"/>
        <p:cNvGrpSpPr/>
        <p:nvPr/>
      </p:nvGrpSpPr>
      <p:grpSpPr>
        <a:xfrm>
          <a:off x="0" y="0"/>
          <a:ext cx="0" cy="0"/>
          <a:chOff x="0" y="0"/>
          <a:chExt cx="0" cy="0"/>
        </a:xfrm>
      </p:grpSpPr>
      <p:sp>
        <p:nvSpPr>
          <p:cNvPr id="982" name="Shape 9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83" name="Shape 983"/>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7" name="Shape 987"/>
        <p:cNvGrpSpPr/>
        <p:nvPr/>
      </p:nvGrpSpPr>
      <p:grpSpPr>
        <a:xfrm>
          <a:off x="0" y="0"/>
          <a:ext cx="0" cy="0"/>
          <a:chOff x="0" y="0"/>
          <a:chExt cx="0" cy="0"/>
        </a:xfrm>
      </p:grpSpPr>
      <p:sp>
        <p:nvSpPr>
          <p:cNvPr id="988" name="Shape 9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9" name="Shape 989"/>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3" name="Shape 993"/>
        <p:cNvGrpSpPr/>
        <p:nvPr/>
      </p:nvGrpSpPr>
      <p:grpSpPr>
        <a:xfrm>
          <a:off x="0" y="0"/>
          <a:ext cx="0" cy="0"/>
          <a:chOff x="0" y="0"/>
          <a:chExt cx="0" cy="0"/>
        </a:xfrm>
      </p:grpSpPr>
      <p:sp>
        <p:nvSpPr>
          <p:cNvPr id="994" name="Shape 9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5" name="Shape 99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9" name="Shape 999"/>
        <p:cNvGrpSpPr/>
        <p:nvPr/>
      </p:nvGrpSpPr>
      <p:grpSpPr>
        <a:xfrm>
          <a:off x="0" y="0"/>
          <a:ext cx="0" cy="0"/>
          <a:chOff x="0" y="0"/>
          <a:chExt cx="0" cy="0"/>
        </a:xfrm>
      </p:grpSpPr>
      <p:sp>
        <p:nvSpPr>
          <p:cNvPr id="1000" name="Shape 10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1" name="Shape 1001"/>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7" name="Shape 1007"/>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1008" name="Shape 1008"/>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2" name="Shape 1012"/>
        <p:cNvGrpSpPr/>
        <p:nvPr/>
      </p:nvGrpSpPr>
      <p:grpSpPr>
        <a:xfrm>
          <a:off x="0" y="0"/>
          <a:ext cx="0" cy="0"/>
          <a:chOff x="0" y="0"/>
          <a:chExt cx="0" cy="0"/>
        </a:xfrm>
      </p:grpSpPr>
      <p:sp>
        <p:nvSpPr>
          <p:cNvPr id="1013" name="Shape 10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4" name="Shape 1014"/>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1015" name="Shape 1015"/>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9" name="Shape 1019"/>
        <p:cNvGrpSpPr/>
        <p:nvPr/>
      </p:nvGrpSpPr>
      <p:grpSpPr>
        <a:xfrm>
          <a:off x="0" y="0"/>
          <a:ext cx="0" cy="0"/>
          <a:chOff x="0" y="0"/>
          <a:chExt cx="0" cy="0"/>
        </a:xfrm>
      </p:grpSpPr>
      <p:sp>
        <p:nvSpPr>
          <p:cNvPr id="1020" name="Shape 10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1" name="Shape 1021"/>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5" name="Shape 1025"/>
        <p:cNvGrpSpPr/>
        <p:nvPr/>
      </p:nvGrpSpPr>
      <p:grpSpPr>
        <a:xfrm>
          <a:off x="0" y="0"/>
          <a:ext cx="0" cy="0"/>
          <a:chOff x="0" y="0"/>
          <a:chExt cx="0" cy="0"/>
        </a:xfrm>
      </p:grpSpPr>
      <p:sp>
        <p:nvSpPr>
          <p:cNvPr id="1026" name="Shape 10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7" name="Shape 1027"/>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1028" name="Shape 1028"/>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2" name="Shape 1032"/>
        <p:cNvGrpSpPr/>
        <p:nvPr/>
      </p:nvGrpSpPr>
      <p:grpSpPr>
        <a:xfrm>
          <a:off x="0" y="0"/>
          <a:ext cx="0" cy="0"/>
          <a:chOff x="0" y="0"/>
          <a:chExt cx="0" cy="0"/>
        </a:xfrm>
      </p:grpSpPr>
      <p:sp>
        <p:nvSpPr>
          <p:cNvPr id="1033" name="Shape 10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34" name="Shape 1034"/>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8" name="Shape 1038"/>
        <p:cNvGrpSpPr/>
        <p:nvPr/>
      </p:nvGrpSpPr>
      <p:grpSpPr>
        <a:xfrm>
          <a:off x="0" y="0"/>
          <a:ext cx="0" cy="0"/>
          <a:chOff x="0" y="0"/>
          <a:chExt cx="0" cy="0"/>
        </a:xfrm>
      </p:grpSpPr>
      <p:sp>
        <p:nvSpPr>
          <p:cNvPr id="1039" name="Shape 10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0" name="Shape 1040"/>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41" name="Shape 1041"/>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5" name="Shape 1045"/>
        <p:cNvGrpSpPr/>
        <p:nvPr/>
      </p:nvGrpSpPr>
      <p:grpSpPr>
        <a:xfrm>
          <a:off x="0" y="0"/>
          <a:ext cx="0" cy="0"/>
          <a:chOff x="0" y="0"/>
          <a:chExt cx="0" cy="0"/>
        </a:xfrm>
      </p:grpSpPr>
      <p:sp>
        <p:nvSpPr>
          <p:cNvPr id="1046" name="Shape 10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47" name="Shape 1047"/>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чтобы имплиситное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1" name="Shape 1051"/>
        <p:cNvGrpSpPr/>
        <p:nvPr/>
      </p:nvGrpSpPr>
      <p:grpSpPr>
        <a:xfrm>
          <a:off x="0" y="0"/>
          <a:ext cx="0" cy="0"/>
          <a:chOff x="0" y="0"/>
          <a:chExt cx="0" cy="0"/>
        </a:xfrm>
      </p:grpSpPr>
      <p:sp>
        <p:nvSpPr>
          <p:cNvPr id="1052" name="Shape 10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53" name="Shape 105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54" name="Shape 1054"/>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1060" name="Shape 1060"/>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66" name="Shape 1066"/>
          <p:cNvSpPr txBox="1"/>
          <p:nvPr/>
        </p:nvSpPr>
        <p:spPr>
          <a:xfrm>
            <a:off x="311700" y="1055025"/>
            <a:ext cx="8520600" cy="36783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Для начал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rPr lang="ru">
                <a:solidFill>
                  <a:srgbClr val="434343"/>
                </a:solidFill>
              </a:rPr>
              <a:t>	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возвращaют новую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0" name="Shape 1070"/>
        <p:cNvGrpSpPr/>
        <p:nvPr/>
      </p:nvGrpSpPr>
      <p:grpSpPr>
        <a:xfrm>
          <a:off x="0" y="0"/>
          <a:ext cx="0" cy="0"/>
          <a:chOff x="0" y="0"/>
          <a:chExt cx="0" cy="0"/>
        </a:xfrm>
      </p:grpSpPr>
      <p:sp>
        <p:nvSpPr>
          <p:cNvPr id="1071" name="Shape 10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2" name="Shape 1072"/>
          <p:cNvSpPr txBox="1"/>
          <p:nvPr/>
        </p:nvSpPr>
        <p:spPr>
          <a:xfrm>
            <a:off x="311700" y="1108600"/>
            <a:ext cx="8520600" cy="1481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73" name="Shape 1073"/>
          <p:cNvSpPr txBox="1"/>
          <p:nvPr/>
        </p:nvSpPr>
        <p:spPr>
          <a:xfrm>
            <a:off x="311700" y="2542075"/>
            <a:ext cx="6919800" cy="2503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79" name="Shape 1079"/>
          <p:cNvSpPr txBox="1"/>
          <p:nvPr/>
        </p:nvSpPr>
        <p:spPr>
          <a:xfrm>
            <a:off x="311700" y="1108600"/>
            <a:ext cx="8520600" cy="110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80" name="Shape 1080"/>
          <p:cNvSpPr txBox="1"/>
          <p:nvPr/>
        </p:nvSpPr>
        <p:spPr>
          <a:xfrm>
            <a:off x="311700" y="2262800"/>
            <a:ext cx="6919800" cy="2761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p:txBody>
      </p:sp>
      <p:sp>
        <p:nvSpPr>
          <p:cNvPr id="1086" name="Shape 108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92" name="Shape 109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98" name="Shape 109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99" name="Shape 1099"/>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105" name="Shape 1105"/>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06" name="Shape 1106"/>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107" name="Shape 1107"/>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1" name="Shape 1111"/>
        <p:cNvGrpSpPr/>
        <p:nvPr/>
      </p:nvGrpSpPr>
      <p:grpSpPr>
        <a:xfrm>
          <a:off x="0" y="0"/>
          <a:ext cx="0" cy="0"/>
          <a:chOff x="0" y="0"/>
          <a:chExt cx="0" cy="0"/>
        </a:xfrm>
      </p:grpSpPr>
      <p:sp>
        <p:nvSpPr>
          <p:cNvPr id="1112" name="Shape 11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p>
        </p:txBody>
      </p:sp>
      <p:sp>
        <p:nvSpPr>
          <p:cNvPr id="1113" name="Shape 1113"/>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7" name="Shape 1117"/>
        <p:cNvGrpSpPr/>
        <p:nvPr/>
      </p:nvGrpSpPr>
      <p:grpSpPr>
        <a:xfrm>
          <a:off x="0" y="0"/>
          <a:ext cx="0" cy="0"/>
          <a:chOff x="0" y="0"/>
          <a:chExt cx="0" cy="0"/>
        </a:xfrm>
      </p:grpSpPr>
      <p:sp>
        <p:nvSpPr>
          <p:cNvPr id="1118" name="Shape 11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Dependent types</a:t>
            </a:r>
            <a:r>
              <a:rPr lang="ru">
                <a:solidFill>
                  <a:schemeClr val="dk2"/>
                </a:solidFill>
              </a:rPr>
              <a:t> </a:t>
            </a:r>
          </a:p>
        </p:txBody>
      </p:sp>
      <p:sp>
        <p:nvSpPr>
          <p:cNvPr id="1119" name="Shape 1119"/>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120" name="Shape 1120"/>
          <p:cNvSpPr txBox="1"/>
          <p:nvPr/>
        </p:nvSpPr>
        <p:spPr>
          <a:xfrm>
            <a:off x="311700" y="1396450"/>
            <a:ext cx="6919800" cy="3640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4" name="Shape 1124"/>
        <p:cNvGrpSpPr/>
        <p:nvPr/>
      </p:nvGrpSpPr>
      <p:grpSpPr>
        <a:xfrm>
          <a:off x="0" y="0"/>
          <a:ext cx="0" cy="0"/>
          <a:chOff x="0" y="0"/>
          <a:chExt cx="0" cy="0"/>
        </a:xfrm>
      </p:grpSpPr>
      <p:sp>
        <p:nvSpPr>
          <p:cNvPr id="1125" name="Shape 11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26" name="Shape 1126"/>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a:t>
            </a:r>
            <a:r>
              <a:rPr b="1" lang="ru">
                <a:solidFill>
                  <a:srgbClr val="434343"/>
                </a:solidFill>
              </a:rPr>
              <a:t>volatile</a:t>
            </a:r>
            <a:r>
              <a:rPr lang="ru">
                <a:solidFill>
                  <a:srgbClr val="434343"/>
                </a:solidFill>
              </a:rPr>
              <a:t>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0" name="Shape 1130"/>
        <p:cNvGrpSpPr/>
        <p:nvPr/>
      </p:nvGrpSpPr>
      <p:grpSpPr>
        <a:xfrm>
          <a:off x="0" y="0"/>
          <a:ext cx="0" cy="0"/>
          <a:chOff x="0" y="0"/>
          <a:chExt cx="0" cy="0"/>
        </a:xfrm>
      </p:grpSpPr>
      <p:sp>
        <p:nvSpPr>
          <p:cNvPr id="1131" name="Shape 11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32" name="Shape 1132"/>
          <p:cNvSpPr txBox="1"/>
          <p:nvPr/>
        </p:nvSpPr>
        <p:spPr>
          <a:xfrm>
            <a:off x="311700" y="1085350"/>
            <a:ext cx="8520600" cy="1476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Начнем рассматривать специальные инструменты scala для работы в многопоточной среде с более специфичной технологии -  параллельных коллекций.</a:t>
            </a:r>
          </a:p>
          <a:p>
            <a:pPr lvl="0">
              <a:spcBef>
                <a:spcPts val="0"/>
              </a:spcBef>
              <a:buNone/>
            </a:pPr>
            <a:r>
              <a:rPr lang="ru">
                <a:solidFill>
                  <a:srgbClr val="434343"/>
                </a:solidFill>
              </a:rPr>
              <a:t>	Параллельные коллекции предназначены для выполнения последовательных ассоциативных операций над коллекциями, в несколько потоков.</a:t>
            </a:r>
          </a:p>
          <a:p>
            <a:pPr lvl="0">
              <a:spcBef>
                <a:spcPts val="0"/>
              </a:spcBef>
              <a:buNone/>
            </a:pPr>
            <a:r>
              <a:rPr lang="ru">
                <a:solidFill>
                  <a:srgbClr val="434343"/>
                </a:solidFill>
              </a:rPr>
              <a:t>	Из любой коллекции можно получить параллельную реализацию с помощью метода </a:t>
            </a:r>
            <a:r>
              <a:rPr b="1" lang="ru">
                <a:solidFill>
                  <a:srgbClr val="434343"/>
                </a:solidFill>
              </a:rPr>
              <a:t>par</a:t>
            </a:r>
          </a:p>
          <a:p>
            <a:pPr lvl="0">
              <a:spcBef>
                <a:spcPts val="0"/>
              </a:spcBef>
              <a:buNone/>
            </a:pPr>
            <a:r>
              <a:t/>
            </a:r>
            <a:endParaRPr b="1">
              <a:solidFill>
                <a:srgbClr val="434343"/>
              </a:solidFill>
            </a:endParaRPr>
          </a:p>
          <a:p>
            <a:pPr lvl="0" rtl="0">
              <a:spcBef>
                <a:spcPts val="0"/>
              </a:spcBef>
              <a:buNone/>
            </a:pPr>
            <a:r>
              <a:t/>
            </a:r>
            <a:endParaRPr>
              <a:solidFill>
                <a:srgbClr val="434343"/>
              </a:solidFill>
            </a:endParaRPr>
          </a:p>
        </p:txBody>
      </p:sp>
      <p:sp>
        <p:nvSpPr>
          <p:cNvPr id="1133" name="Shape 1133"/>
          <p:cNvSpPr txBox="1"/>
          <p:nvPr/>
        </p:nvSpPr>
        <p:spPr>
          <a:xfrm>
            <a:off x="311700" y="2562200"/>
            <a:ext cx="6919800" cy="1328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copied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a:t>
            </a:r>
            <a:r>
              <a:rPr lang="ru" sz="1000">
                <a:solidFill>
                  <a:schemeClr val="dk1"/>
                </a:solidFill>
                <a:highlight>
                  <a:srgbClr val="FFFFFF"/>
                </a:highlight>
                <a:latin typeface="Verdana"/>
                <a:ea typeface="Verdana"/>
                <a:cs typeface="Verdana"/>
                <a:sym typeface="Verdana"/>
              </a:rPr>
              <a:t>.par</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ar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wrapped </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ar</a:t>
            </a:r>
            <a:r>
              <a:rPr lang="ru" sz="1000">
                <a:solidFill>
                  <a:schemeClr val="dk1"/>
                </a:solidFill>
                <a:highlight>
                  <a:srgbClr val="FFFFFF"/>
                </a:highlight>
                <a:latin typeface="Verdana"/>
                <a:ea typeface="Verdana"/>
                <a:cs typeface="Verdana"/>
                <a:sym typeface="Verdana"/>
              </a:rPr>
              <a:t>.par</a:t>
            </a:r>
          </a:p>
        </p:txBody>
      </p:sp>
      <p:sp>
        <p:nvSpPr>
          <p:cNvPr id="1134" name="Shape 1134"/>
          <p:cNvSpPr txBox="1"/>
          <p:nvPr/>
        </p:nvSpPr>
        <p:spPr>
          <a:xfrm>
            <a:off x="311700" y="3890300"/>
            <a:ext cx="8520600" cy="3978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Чтобы получить однопоточную версию коллекции из параллельной нужно вызвать метода </a:t>
            </a:r>
            <a:r>
              <a:rPr b="1" lang="ru">
                <a:solidFill>
                  <a:srgbClr val="434343"/>
                </a:solidFill>
              </a:rPr>
              <a:t>seq</a:t>
            </a:r>
          </a:p>
          <a:p>
            <a:pPr lvl="0" rtl="0">
              <a:spcBef>
                <a:spcPts val="0"/>
              </a:spcBef>
              <a:buNone/>
            </a:pPr>
            <a:r>
              <a:t/>
            </a:r>
            <a:endParaRPr>
              <a:solidFill>
                <a:srgbClr val="434343"/>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8" name="Shape 1138"/>
        <p:cNvGrpSpPr/>
        <p:nvPr/>
      </p:nvGrpSpPr>
      <p:grpSpPr>
        <a:xfrm>
          <a:off x="0" y="0"/>
          <a:ext cx="0" cy="0"/>
          <a:chOff x="0" y="0"/>
          <a:chExt cx="0" cy="0"/>
        </a:xfrm>
      </p:grpSpPr>
      <p:sp>
        <p:nvSpPr>
          <p:cNvPr id="1139" name="Shape 11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0" name="Shape 1140"/>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Параллельные коллекции</a:t>
            </a:r>
          </a:p>
          <a:p>
            <a:pPr lvl="0">
              <a:spcBef>
                <a:spcPts val="0"/>
              </a:spcBef>
              <a:buNone/>
            </a:pPr>
            <a:r>
              <a:rPr lang="ru">
                <a:solidFill>
                  <a:srgbClr val="434343"/>
                </a:solidFill>
              </a:rPr>
              <a:t>	В зависимости от базовой коллекции, метод </a:t>
            </a:r>
            <a:r>
              <a:rPr b="1" lang="ru">
                <a:solidFill>
                  <a:srgbClr val="434343"/>
                </a:solidFill>
              </a:rPr>
              <a:t>par</a:t>
            </a:r>
            <a:r>
              <a:rPr lang="ru">
                <a:solidFill>
                  <a:srgbClr val="434343"/>
                </a:solidFill>
              </a:rPr>
              <a:t> вернет одну из параллельных реализаций</a:t>
            </a:r>
          </a:p>
          <a:p>
            <a:pPr indent="-228600" lvl="0" marL="914400" rtl="0">
              <a:spcBef>
                <a:spcPts val="0"/>
              </a:spcBef>
              <a:buClr>
                <a:srgbClr val="434343"/>
              </a:buClr>
              <a:buChar char="●"/>
            </a:pPr>
            <a:r>
              <a:rPr b="1" lang="ru">
                <a:solidFill>
                  <a:srgbClr val="434343"/>
                </a:solidFill>
              </a:rPr>
              <a:t>immutable.ParVector - </a:t>
            </a:r>
            <a:r>
              <a:rPr lang="ru">
                <a:solidFill>
                  <a:srgbClr val="434343"/>
                </a:solidFill>
              </a:rPr>
              <a:t>Иммутабильная копия Vector, List или Stream. Создание занимает линейное время</a:t>
            </a:r>
          </a:p>
          <a:p>
            <a:pPr indent="-228600" lvl="0" marL="914400" rtl="0">
              <a:spcBef>
                <a:spcPts val="0"/>
              </a:spcBef>
              <a:buClr>
                <a:srgbClr val="434343"/>
              </a:buClr>
              <a:buChar char="●"/>
            </a:pPr>
            <a:r>
              <a:rPr b="1" lang="ru">
                <a:solidFill>
                  <a:srgbClr val="434343"/>
                </a:solidFill>
              </a:rPr>
              <a:t>immutable.ParHashMap - </a:t>
            </a:r>
            <a:r>
              <a:rPr lang="ru">
                <a:solidFill>
                  <a:srgbClr val="434343"/>
                </a:solidFill>
              </a:rPr>
              <a:t>Имутабильная версия immutable.Map. Создание занимает линейное время</a:t>
            </a:r>
          </a:p>
          <a:p>
            <a:pPr indent="-228600" lvl="0" marL="914400" rtl="0">
              <a:spcBef>
                <a:spcPts val="0"/>
              </a:spcBef>
              <a:buClr>
                <a:srgbClr val="434343"/>
              </a:buClr>
              <a:buChar char="●"/>
            </a:pPr>
            <a:r>
              <a:rPr b="1" lang="ru">
                <a:solidFill>
                  <a:srgbClr val="434343"/>
                </a:solidFill>
              </a:rPr>
              <a:t>immutable.ParHashSet - </a:t>
            </a:r>
            <a:r>
              <a:rPr lang="ru">
                <a:solidFill>
                  <a:srgbClr val="434343"/>
                </a:solidFill>
              </a:rPr>
              <a:t>Имутабильная версия immutable.Set. Создание занимает линейное время</a:t>
            </a:r>
          </a:p>
          <a:p>
            <a:pPr indent="-228600" lvl="0" marL="914400" rtl="0">
              <a:spcBef>
                <a:spcPts val="0"/>
              </a:spcBef>
              <a:buClr>
                <a:srgbClr val="434343"/>
              </a:buClr>
              <a:buChar char="●"/>
            </a:pPr>
            <a:r>
              <a:rPr b="1" lang="ru">
                <a:solidFill>
                  <a:srgbClr val="434343"/>
                </a:solidFill>
              </a:rPr>
              <a:t>mutable.ParArray - </a:t>
            </a:r>
            <a:r>
              <a:rPr lang="ru">
                <a:solidFill>
                  <a:srgbClr val="434343"/>
                </a:solidFill>
              </a:rPr>
              <a:t>Параллельная версия мутабильных коллeкций, типа ListBuffer и Array. Создание занимает константное время</a:t>
            </a:r>
          </a:p>
          <a:p>
            <a:pPr indent="-228600" lvl="0" marL="914400">
              <a:spcBef>
                <a:spcPts val="0"/>
              </a:spcBef>
              <a:buClr>
                <a:srgbClr val="434343"/>
              </a:buClr>
              <a:buChar char="●"/>
            </a:pPr>
            <a:r>
              <a:rPr b="1" lang="ru">
                <a:solidFill>
                  <a:srgbClr val="434343"/>
                </a:solidFill>
              </a:rPr>
              <a:t>mutable.ParTrieMap - </a:t>
            </a:r>
            <a:r>
              <a:rPr lang="ru">
                <a:solidFill>
                  <a:srgbClr val="434343"/>
                </a:solidFill>
              </a:rPr>
              <a:t>Параллельная версия concurrent.TrieMap </a:t>
            </a:r>
          </a:p>
          <a:p>
            <a:pPr lvl="0" rtl="0">
              <a:spcBef>
                <a:spcPts val="0"/>
              </a:spcBef>
              <a:buNone/>
            </a:pPr>
            <a:r>
              <a:rPr lang="ru">
                <a:solidFill>
                  <a:srgbClr val="434343"/>
                </a:solidFill>
              </a:rPr>
              <a:t>	Полный список конкретных параллельных коллекций и их характеристики можно найти </a:t>
            </a:r>
            <a:r>
              <a:rPr lang="ru" u="sng">
                <a:solidFill>
                  <a:schemeClr val="hlink"/>
                </a:solidFill>
                <a:hlinkClick r:id="rId3"/>
              </a:rPr>
              <a:t>в документации</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4" name="Shape 1144"/>
        <p:cNvGrpSpPr/>
        <p:nvPr/>
      </p:nvGrpSpPr>
      <p:grpSpPr>
        <a:xfrm>
          <a:off x="0" y="0"/>
          <a:ext cx="0" cy="0"/>
          <a:chOff x="0" y="0"/>
          <a:chExt cx="0" cy="0"/>
        </a:xfrm>
      </p:grpSpPr>
      <p:sp>
        <p:nvSpPr>
          <p:cNvPr id="1145" name="Shape 11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46" name="Shape 1146"/>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Ограниченность параллельных коллекций</a:t>
            </a:r>
          </a:p>
          <a:p>
            <a:pPr indent="-228600" lvl="0" marL="457200" rtl="0">
              <a:spcBef>
                <a:spcPts val="0"/>
              </a:spcBef>
              <a:buClr>
                <a:srgbClr val="434343"/>
              </a:buClr>
              <a:buChar char="●"/>
            </a:pPr>
            <a:r>
              <a:rPr lang="ru">
                <a:solidFill>
                  <a:srgbClr val="434343"/>
                </a:solidFill>
              </a:rPr>
              <a:t>Прирост производительности заметен для коллекций с количеством элементов &gt;&gt; 10k</a:t>
            </a:r>
          </a:p>
          <a:p>
            <a:pPr indent="-228600" lvl="0" marL="457200" rtl="0">
              <a:spcBef>
                <a:spcPts val="0"/>
              </a:spcBef>
              <a:buClr>
                <a:srgbClr val="434343"/>
              </a:buClr>
              <a:buChar char="●"/>
            </a:pPr>
            <a:r>
              <a:rPr lang="ru">
                <a:solidFill>
                  <a:srgbClr val="434343"/>
                </a:solidFill>
              </a:rPr>
              <a:t>Параллельные коллекции сложно в контролировать и отлаживать</a:t>
            </a:r>
          </a:p>
          <a:p>
            <a:pPr indent="-228600" lvl="0" marL="457200" rtl="0">
              <a:spcBef>
                <a:spcPts val="0"/>
              </a:spcBef>
              <a:buClr>
                <a:srgbClr val="434343"/>
              </a:buClr>
              <a:buChar char="●"/>
            </a:pPr>
            <a:r>
              <a:rPr lang="ru">
                <a:solidFill>
                  <a:srgbClr val="434343"/>
                </a:solidFill>
              </a:rPr>
              <a:t>Операция должна быть ассоциативной</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47" name="Shape 1147"/>
          <p:cNvSpPr txBox="1"/>
          <p:nvPr/>
        </p:nvSpPr>
        <p:spPr>
          <a:xfrm>
            <a:off x="311700" y="2111775"/>
            <a:ext cx="6120600" cy="1762800"/>
          </a:xfrm>
          <a:prstGeom prst="rect">
            <a:avLst/>
          </a:prstGeom>
          <a:solidFill>
            <a:srgbClr val="FFFFFF"/>
          </a:solidFill>
          <a:ln>
            <a:noFill/>
          </a:ln>
        </p:spPr>
        <p:txBody>
          <a:bodyPr anchorCtr="0" anchor="ctr" bIns="91425" lIns="91425" rIns="91425" tIns="91425">
            <a:noAutofit/>
          </a:bodyPr>
          <a:lstStyle/>
          <a:p>
            <a:pPr lv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1 </a:t>
            </a:r>
            <a:r>
              <a:rPr lang="ru" sz="1000">
                <a:solidFill>
                  <a:schemeClr val="dk1"/>
                </a:solidFill>
                <a:highlight>
                  <a:srgbClr val="E4E4FF"/>
                </a:highlight>
                <a:latin typeface="Verdana"/>
                <a:ea typeface="Verdana"/>
                <a:cs typeface="Verdana"/>
                <a:sym typeface="Verdana"/>
              </a:rPr>
              <a:t>to </a:t>
            </a:r>
            <a:r>
              <a:rPr lang="ru" sz="1000">
                <a:solidFill>
                  <a:srgbClr val="0000FF"/>
                </a:solidFill>
                <a:highlight>
                  <a:srgbClr val="E4E4FF"/>
                </a:highlight>
                <a:latin typeface="Verdana"/>
                <a:ea typeface="Verdana"/>
                <a:cs typeface="Verdana"/>
                <a:sym typeface="Verdana"/>
              </a:rPr>
              <a:t>1000</a:t>
            </a:r>
            <a:r>
              <a:rPr lang="ru" sz="1000">
                <a:solidFill>
                  <a:schemeClr val="dk1"/>
                </a:solidFill>
                <a:highlight>
                  <a:srgbClr val="E4E4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list1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 Int = </a:t>
            </a:r>
            <a:r>
              <a:rPr lang="ru" sz="1000">
                <a:solidFill>
                  <a:srgbClr val="0000FF"/>
                </a:solidFill>
                <a:highlight>
                  <a:srgbClr val="FFFFFF"/>
                </a:highlight>
                <a:latin typeface="Verdana"/>
                <a:ea typeface="Verdana"/>
                <a:cs typeface="Verdana"/>
                <a:sym typeface="Verdana"/>
              </a:rPr>
              <a:t>221998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list2: Int = -</a:t>
            </a:r>
            <a:r>
              <a:rPr lang="ru" sz="1000">
                <a:solidFill>
                  <a:srgbClr val="0000FF"/>
                </a:solidFill>
                <a:highlight>
                  <a:srgbClr val="FFFFFF"/>
                </a:highlight>
                <a:latin typeface="Verdana"/>
                <a:ea typeface="Verdana"/>
                <a:cs typeface="Verdana"/>
                <a:sym typeface="Verdana"/>
              </a:rPr>
              <a:t>238948</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list3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).toList.par.reduce(_ - _)</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list3: Int = </a:t>
            </a:r>
            <a:r>
              <a:rPr lang="ru" sz="1000">
                <a:solidFill>
                  <a:srgbClr val="0000FF"/>
                </a:solidFill>
                <a:highlight>
                  <a:srgbClr val="FFFFFF"/>
                </a:highlight>
                <a:latin typeface="Verdana"/>
                <a:ea typeface="Verdana"/>
                <a:cs typeface="Verdana"/>
                <a:sym typeface="Verdana"/>
              </a:rPr>
              <a:t>73500</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1" name="Shape 1151"/>
        <p:cNvGrpSpPr/>
        <p:nvPr/>
      </p:nvGrpSpPr>
      <p:grpSpPr>
        <a:xfrm>
          <a:off x="0" y="0"/>
          <a:ext cx="0" cy="0"/>
          <a:chOff x="0" y="0"/>
          <a:chExt cx="0" cy="0"/>
        </a:xfrm>
      </p:grpSpPr>
      <p:sp>
        <p:nvSpPr>
          <p:cNvPr id="1152" name="Shape 11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53" name="Shape 115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Ограниченность параллельных коллекций</a:t>
            </a:r>
          </a:p>
          <a:p>
            <a:pPr indent="-228600" lvl="0" marL="457200" rtl="0">
              <a:spcBef>
                <a:spcPts val="0"/>
              </a:spcBef>
              <a:buClr>
                <a:srgbClr val="434343"/>
              </a:buClr>
              <a:buChar char="●"/>
            </a:pPr>
            <a:r>
              <a:rPr lang="ru">
                <a:solidFill>
                  <a:srgbClr val="434343"/>
                </a:solidFill>
              </a:rPr>
              <a:t>Легко столкнуться с race condition, dead lock и т.д. </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1154" name="Shape 1154"/>
          <p:cNvSpPr txBox="1"/>
          <p:nvPr/>
        </p:nvSpPr>
        <p:spPr>
          <a:xfrm>
            <a:off x="311700" y="1803175"/>
            <a:ext cx="6120600" cy="2627700"/>
          </a:xfrm>
          <a:prstGeom prst="rect">
            <a:avLst/>
          </a:prstGeom>
          <a:solidFill>
            <a:srgbClr val="FFFFFF"/>
          </a:solidFill>
          <a:ln>
            <a:noFill/>
          </a:ln>
        </p:spPr>
        <p:txBody>
          <a:bodyPr anchorCtr="0" anchor="ctr" bIns="91425" lIns="91425" rIns="91425" tIns="91425">
            <a:noAutofit/>
          </a:bodyPr>
          <a:lstStyle/>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).toList.par</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res1: Int = </a:t>
            </a:r>
            <a:r>
              <a:rPr lang="ru" sz="1000">
                <a:solidFill>
                  <a:srgbClr val="0000FF"/>
                </a:solidFill>
                <a:highlight>
                  <a:srgbClr val="FFFFFF"/>
                </a:highlight>
                <a:latin typeface="Verdana"/>
                <a:ea typeface="Verdana"/>
                <a:cs typeface="Verdana"/>
                <a:sym typeface="Verdana"/>
              </a:rPr>
              <a:t>439037</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res3: Int = </a:t>
            </a:r>
            <a:r>
              <a:rPr lang="ru" sz="1000">
                <a:solidFill>
                  <a:srgbClr val="0000FF"/>
                </a:solidFill>
                <a:highlight>
                  <a:srgbClr val="FFFFFF"/>
                </a:highlight>
                <a:latin typeface="Verdana"/>
                <a:ea typeface="Verdana"/>
                <a:cs typeface="Verdana"/>
                <a:sym typeface="Verdana"/>
              </a:rPr>
              <a:t>13964</a:t>
            </a:r>
          </a:p>
          <a:p>
            <a:pPr lvl="0">
              <a:spcBef>
                <a:spcPts val="0"/>
              </a:spcBef>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 = </a:t>
            </a:r>
            <a:r>
              <a:rPr lang="ru" sz="1000">
                <a:solidFill>
                  <a:srgbClr val="0000FF"/>
                </a:solidFill>
                <a:highlight>
                  <a:srgbClr val="FFFFFF"/>
                </a:highlight>
                <a:latin typeface="Verdana"/>
                <a:ea typeface="Verdana"/>
                <a:cs typeface="Verdana"/>
                <a:sym typeface="Verdana"/>
              </a:rPr>
              <a:t>0</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list.foreach(sum += _)</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sum</a:t>
            </a:r>
          </a:p>
          <a:p>
            <a:pPr lv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res5: Int = </a:t>
            </a:r>
            <a:r>
              <a:rPr lang="ru" sz="1000">
                <a:solidFill>
                  <a:srgbClr val="0000FF"/>
                </a:solidFill>
                <a:highlight>
                  <a:srgbClr val="FFFFFF"/>
                </a:highlight>
                <a:latin typeface="Verdana"/>
                <a:ea typeface="Verdana"/>
                <a:cs typeface="Verdana"/>
                <a:sym typeface="Verdana"/>
              </a:rPr>
              <a:t>456993</a:t>
            </a:r>
          </a:p>
          <a:p>
            <a:pPr indent="-69850" lvl="0" marL="0" rtl="0">
              <a:spcBef>
                <a:spcPts val="0"/>
              </a:spcBef>
              <a:buClr>
                <a:schemeClr val="dk1"/>
              </a:buClr>
              <a:buFont typeface="Arial"/>
              <a:buNone/>
            </a:pPr>
            <a:r>
              <a:t/>
            </a:r>
            <a:endParaRPr sz="900">
              <a:solidFill>
                <a:schemeClr val="dk1"/>
              </a:solidFill>
              <a:highlight>
                <a:srgbClr val="FEFBF3"/>
              </a:highlight>
              <a:latin typeface="Courier New"/>
              <a:ea typeface="Courier New"/>
              <a:cs typeface="Courier New"/>
              <a:sym typeface="Courier New"/>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8" name="Shape 1158"/>
        <p:cNvGrpSpPr/>
        <p:nvPr/>
      </p:nvGrpSpPr>
      <p:grpSpPr>
        <a:xfrm>
          <a:off x="0" y="0"/>
          <a:ext cx="0" cy="0"/>
          <a:chOff x="0" y="0"/>
          <a:chExt cx="0" cy="0"/>
        </a:xfrm>
      </p:grpSpPr>
      <p:sp>
        <p:nvSpPr>
          <p:cNvPr id="1159" name="Shape 11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0" name="Shape 1160"/>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61" name="Shape 1161"/>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65" name="Shape 1165"/>
        <p:cNvGrpSpPr/>
        <p:nvPr/>
      </p:nvGrpSpPr>
      <p:grpSpPr>
        <a:xfrm>
          <a:off x="0" y="0"/>
          <a:ext cx="0" cy="0"/>
          <a:chOff x="0" y="0"/>
          <a:chExt cx="0" cy="0"/>
        </a:xfrm>
      </p:grpSpPr>
      <p:sp>
        <p:nvSpPr>
          <p:cNvPr id="1166" name="Shape 11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Асинхронность</a:t>
            </a:r>
          </a:p>
        </p:txBody>
      </p:sp>
      <p:sp>
        <p:nvSpPr>
          <p:cNvPr id="1167" name="Shape 1167"/>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выполняться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71" name="Shape 1171"/>
        <p:cNvGrpSpPr/>
        <p:nvPr/>
      </p:nvGrpSpPr>
      <p:grpSpPr>
        <a:xfrm>
          <a:off x="0" y="0"/>
          <a:ext cx="0" cy="0"/>
          <a:chOff x="0" y="0"/>
          <a:chExt cx="0" cy="0"/>
        </a:xfrm>
      </p:grpSpPr>
      <p:sp>
        <p:nvSpPr>
          <p:cNvPr id="1172" name="Shape 11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3" name="Shape 1173"/>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77" name="Shape 1177"/>
        <p:cNvGrpSpPr/>
        <p:nvPr/>
      </p:nvGrpSpPr>
      <p:grpSpPr>
        <a:xfrm>
          <a:off x="0" y="0"/>
          <a:ext cx="0" cy="0"/>
          <a:chOff x="0" y="0"/>
          <a:chExt cx="0" cy="0"/>
        </a:xfrm>
      </p:grpSpPr>
      <p:sp>
        <p:nvSpPr>
          <p:cNvPr id="1178" name="Shape 11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79" name="Shape 117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80" name="Shape 1180"/>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84" name="Shape 1184"/>
        <p:cNvGrpSpPr/>
        <p:nvPr/>
      </p:nvGrpSpPr>
      <p:grpSpPr>
        <a:xfrm>
          <a:off x="0" y="0"/>
          <a:ext cx="0" cy="0"/>
          <a:chOff x="0" y="0"/>
          <a:chExt cx="0" cy="0"/>
        </a:xfrm>
      </p:grpSpPr>
      <p:sp>
        <p:nvSpPr>
          <p:cNvPr id="1185" name="Shape 11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86" name="Shape 1186"/>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0" name="Shape 1190"/>
        <p:cNvGrpSpPr/>
        <p:nvPr/>
      </p:nvGrpSpPr>
      <p:grpSpPr>
        <a:xfrm>
          <a:off x="0" y="0"/>
          <a:ext cx="0" cy="0"/>
          <a:chOff x="0" y="0"/>
          <a:chExt cx="0" cy="0"/>
        </a:xfrm>
      </p:grpSpPr>
      <p:sp>
        <p:nvSpPr>
          <p:cNvPr id="1191" name="Shape 11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2" name="Shape 119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6" name="Shape 1196"/>
        <p:cNvGrpSpPr/>
        <p:nvPr/>
      </p:nvGrpSpPr>
      <p:grpSpPr>
        <a:xfrm>
          <a:off x="0" y="0"/>
          <a:ext cx="0" cy="0"/>
          <a:chOff x="0" y="0"/>
          <a:chExt cx="0" cy="0"/>
        </a:xfrm>
      </p:grpSpPr>
      <p:sp>
        <p:nvSpPr>
          <p:cNvPr id="1197" name="Shape 11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98" name="Shape 1198"/>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02" name="Shape 1202"/>
        <p:cNvGrpSpPr/>
        <p:nvPr/>
      </p:nvGrpSpPr>
      <p:grpSpPr>
        <a:xfrm>
          <a:off x="0" y="0"/>
          <a:ext cx="0" cy="0"/>
          <a:chOff x="0" y="0"/>
          <a:chExt cx="0" cy="0"/>
        </a:xfrm>
      </p:grpSpPr>
      <p:sp>
        <p:nvSpPr>
          <p:cNvPr id="1203" name="Shape 12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04" name="Shape 1204"/>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08" name="Shape 1208"/>
        <p:cNvGrpSpPr/>
        <p:nvPr/>
      </p:nvGrpSpPr>
      <p:grpSpPr>
        <a:xfrm>
          <a:off x="0" y="0"/>
          <a:ext cx="0" cy="0"/>
          <a:chOff x="0" y="0"/>
          <a:chExt cx="0" cy="0"/>
        </a:xfrm>
      </p:grpSpPr>
      <p:sp>
        <p:nvSpPr>
          <p:cNvPr id="1209" name="Shape 12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0" name="Shape 1210"/>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14" name="Shape 1214"/>
        <p:cNvGrpSpPr/>
        <p:nvPr/>
      </p:nvGrpSpPr>
      <p:grpSpPr>
        <a:xfrm>
          <a:off x="0" y="0"/>
          <a:ext cx="0" cy="0"/>
          <a:chOff x="0" y="0"/>
          <a:chExt cx="0" cy="0"/>
        </a:xfrm>
      </p:grpSpPr>
      <p:sp>
        <p:nvSpPr>
          <p:cNvPr id="1215" name="Shape 12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216" name="Shape 1216"/>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7" name="Shape 337"/>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8" name="Shape 338"/>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4" name="Shape 344"/>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5" name="Shape 345"/>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1" name="Shape 351"/>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2" name="Shape 352"/>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8" name="Shape 35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9" name="Shape 359"/>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5" name="Shape 365"/>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6" name="Shape 366"/>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2" name="Shape 372"/>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3" name="Shape 373"/>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6" name="Shape 386"/>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2" name="Shape 392"/>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3" name="Shape 393"/>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7" name="Shape 397"/>
        <p:cNvGrpSpPr/>
        <p:nvPr/>
      </p:nvGrpSpPr>
      <p:grpSpPr>
        <a:xfrm>
          <a:off x="0" y="0"/>
          <a:ext cx="0" cy="0"/>
          <a:chOff x="0" y="0"/>
          <a:chExt cx="0" cy="0"/>
        </a:xfrm>
      </p:grpSpPr>
      <p:sp>
        <p:nvSpPr>
          <p:cNvPr id="398" name="Shape 3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9" name="Shape 399"/>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0" name="Shape 400"/>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1" name="Shape 401"/>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7" name="Shape 407"/>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44" name="Shape 444"/>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0" name="Shape 450"/>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3" name="Shape 463"/>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7" name="Shape 467"/>
        <p:cNvGrpSpPr/>
        <p:nvPr/>
      </p:nvGrpSpPr>
      <p:grpSpPr>
        <a:xfrm>
          <a:off x="0" y="0"/>
          <a:ext cx="0" cy="0"/>
          <a:chOff x="0" y="0"/>
          <a:chExt cx="0" cy="0"/>
        </a:xfrm>
      </p:grpSpPr>
      <p:sp>
        <p:nvSpPr>
          <p:cNvPr id="468" name="Shape 4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9" name="Shape 469"/>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0" name="Shape 470"/>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6" name="Shape 476"/>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7" name="Shape 477"/>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yield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3" name="Shape 483"/>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9" name="Shape 489"/>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0" name="Shape 490"/>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1" name="Shape 491"/>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331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0" name="Shape 510"/>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9" name="Shape 529"/>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2" name="Shape 542"/>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8" name="Shape 548"/>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5" name="Shape 555"/>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2" name="Shape 562"/>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11700" y="2700900"/>
            <a:ext cx="5239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4" name="Shape 594"/>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5" name="Shape 595"/>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1" name="Shape 601"/>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2" name="Shape 602"/>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9" name="Shape 609"/>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6" name="Shape 616"/>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4" name="Shape 634"/>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35" name="Shape 635"/>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6" name="Shape 636"/>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2" name="Shape 642"/>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3" name="Shape 643"/>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Нижнее подчеркивание в Scala</a:t>
            </a:r>
          </a:p>
        </p:txBody>
      </p:sp>
      <p:sp>
        <p:nvSpPr>
          <p:cNvPr id="649" name="Shape 649"/>
          <p:cNvSpPr txBox="1"/>
          <p:nvPr/>
        </p:nvSpPr>
        <p:spPr>
          <a:xfrm>
            <a:off x="141875" y="993225"/>
            <a:ext cx="3878400" cy="39255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ru" sz="1100">
                <a:latin typeface="Courier New"/>
                <a:ea typeface="Courier New"/>
                <a:cs typeface="Courier New"/>
                <a:sym typeface="Courier New"/>
              </a:rPr>
              <a:t>// Импортировать всё</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Импортировать всё, кроме Predef</a:t>
            </a:r>
          </a:p>
          <a:p>
            <a:pPr lvl="0" rtl="0">
              <a:spcBef>
                <a:spcPts val="0"/>
              </a:spcBef>
              <a:buNone/>
            </a:pPr>
            <a:r>
              <a:rPr b="1" lang="ru" sz="1100">
                <a:latin typeface="Courier New"/>
                <a:ea typeface="Courier New"/>
                <a:cs typeface="Courier New"/>
                <a:sym typeface="Courier New"/>
              </a:rPr>
              <a:t>import </a:t>
            </a:r>
            <a:r>
              <a:rPr lang="ru" sz="1100">
                <a:latin typeface="Courier New"/>
                <a:ea typeface="Courier New"/>
                <a:cs typeface="Courier New"/>
                <a:sym typeface="Courier New"/>
              </a:rPr>
              <a:t>scala.{ Predef =&gt; _, _ }</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типа высшего порядка</a:t>
            </a:r>
          </a:p>
          <a:p>
            <a:pPr lvl="0" rt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f[M[_]] = </a:t>
            </a:r>
            <a:r>
              <a:rPr i="1" lang="ru" sz="1100">
                <a:latin typeface="Courier New"/>
                <a:ea typeface="Courier New"/>
                <a:cs typeface="Courier New"/>
                <a:sym typeface="Courier New"/>
              </a:rPr>
              <a:t>???</a:t>
            </a:r>
          </a:p>
          <a:p>
            <a:pPr lvl="0" rtl="0">
              <a:spcBef>
                <a:spcPts val="0"/>
              </a:spcBef>
              <a:buNone/>
            </a:pPr>
            <a:r>
              <a:t/>
            </a:r>
            <a:endParaRPr i="1"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Параметр анонимной функции</a:t>
            </a:r>
          </a:p>
          <a:p>
            <a:pPr lvl="0" rt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(1).fold(0)(_ +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Eta-расширение метода в значение</a:t>
            </a:r>
          </a:p>
          <a:p>
            <a:pPr lvl="0" rt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m = (a: Int) =&gt; a.toString</a:t>
            </a:r>
          </a:p>
          <a:p>
            <a:pPr lvl="0" rtl="0">
              <a:spcBef>
                <a:spcPts val="0"/>
              </a:spcBef>
              <a:buNone/>
            </a:pPr>
            <a:r>
              <a:rPr lang="ru" sz="1100">
                <a:latin typeface="Courier New"/>
                <a:ea typeface="Courier New"/>
                <a:cs typeface="Courier New"/>
                <a:sym typeface="Courier New"/>
              </a:rPr>
              <a:t>m 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Частично примененная функция</a:t>
            </a:r>
          </a:p>
          <a:p>
            <a:pPr lvl="0" rtl="0">
              <a:spcBef>
                <a:spcPts val="0"/>
              </a:spcBef>
              <a:buNone/>
            </a:pPr>
            <a:r>
              <a:rPr lang="ru" sz="1100">
                <a:latin typeface="Courier New"/>
                <a:ea typeface="Courier New"/>
                <a:cs typeface="Courier New"/>
                <a:sym typeface="Courier New"/>
              </a:rPr>
              <a:t>m(_)</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ru" sz="1100">
                <a:latin typeface="Courier New"/>
                <a:ea typeface="Courier New"/>
                <a:cs typeface="Courier New"/>
                <a:sym typeface="Courier New"/>
              </a:rPr>
              <a:t>// Отбрасывание параметра или переменной</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(1).map(_ =&gt; 5)</a:t>
            </a:r>
          </a:p>
          <a:p>
            <a:pPr lvl="0" rtl="0">
              <a:spcBef>
                <a:spcPts val="0"/>
              </a:spcBef>
              <a:buNone/>
            </a:pPr>
            <a:r>
              <a:rPr b="1" lang="ru" sz="1100">
                <a:latin typeface="Courier New"/>
                <a:ea typeface="Courier New"/>
                <a:cs typeface="Courier New"/>
                <a:sym typeface="Courier New"/>
              </a:rPr>
              <a:t>implicit val</a:t>
            </a:r>
            <a:r>
              <a:rPr lang="ru" sz="1100">
                <a:latin typeface="Courier New"/>
                <a:ea typeface="Courier New"/>
                <a:cs typeface="Courier New"/>
                <a:sym typeface="Courier New"/>
              </a:rPr>
              <a:t> _ = 5</a:t>
            </a:r>
          </a:p>
        </p:txBody>
      </p:sp>
      <p:sp>
        <p:nvSpPr>
          <p:cNvPr id="650" name="Shape 650"/>
          <p:cNvSpPr txBox="1"/>
          <p:nvPr/>
        </p:nvSpPr>
        <p:spPr>
          <a:xfrm>
            <a:off x="4114800" y="993225"/>
            <a:ext cx="4907100" cy="3925500"/>
          </a:xfrm>
          <a:prstGeom prst="rect">
            <a:avLst/>
          </a:prstGeom>
          <a:solidFill>
            <a:srgbClr val="FFFFFF"/>
          </a:solidFill>
          <a:ln>
            <a:noFill/>
          </a:ln>
        </p:spPr>
        <p:txBody>
          <a:bodyPr anchorCtr="0" anchor="t" bIns="91425" lIns="91425" rIns="91425" tIns="91425">
            <a:noAutofit/>
          </a:bodyPr>
          <a:lstStyle/>
          <a:p>
            <a:pPr lvl="0">
              <a:spcBef>
                <a:spcPts val="0"/>
              </a:spcBef>
              <a:buNone/>
            </a:pPr>
            <a:r>
              <a:rPr lang="ru" sz="1100">
                <a:latin typeface="Courier New"/>
                <a:ea typeface="Courier New"/>
                <a:cs typeface="Courier New"/>
                <a:sym typeface="Courier New"/>
              </a:rPr>
              <a:t>// Матчинг любых значений</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(a, _) = (1, 2)</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(1).collect { </a:t>
            </a:r>
            <a:r>
              <a:rPr b="1" lang="ru" sz="1100">
                <a:latin typeface="Courier New"/>
                <a:ea typeface="Courier New"/>
                <a:cs typeface="Courier New"/>
                <a:sym typeface="Courier New"/>
              </a:rPr>
              <a:t>case </a:t>
            </a:r>
            <a:r>
              <a:rPr lang="ru" sz="1100">
                <a:latin typeface="Courier New"/>
                <a:ea typeface="Courier New"/>
                <a:cs typeface="Courier New"/>
                <a:sym typeface="Courier New"/>
              </a:rPr>
              <a:t>_ =&gt; }</a:t>
            </a:r>
          </a:p>
          <a:p>
            <a:pPr lvl="0">
              <a:spcBef>
                <a:spcPts val="0"/>
              </a:spcBef>
              <a:buNone/>
            </a:pPr>
            <a:r>
              <a:rPr b="1" lang="ru" sz="1100">
                <a:latin typeface="Courier New"/>
                <a:ea typeface="Courier New"/>
                <a:cs typeface="Courier New"/>
                <a:sym typeface="Courier New"/>
              </a:rPr>
              <a:t>for </a:t>
            </a:r>
            <a:r>
              <a:rPr lang="ru" sz="1100">
                <a:latin typeface="Courier New"/>
                <a:ea typeface="Courier New"/>
                <a:cs typeface="Courier New"/>
                <a:sym typeface="Courier New"/>
              </a:rPr>
              <a:t>(_ &lt;- 1 to 10)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Передача массива как списка параметров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f(ys: Int*) = ys.sum</a:t>
            </a:r>
          </a:p>
          <a:p>
            <a:pPr lvl="0">
              <a:spcBef>
                <a:spcPts val="0"/>
              </a:spcBef>
              <a:buNone/>
            </a:pPr>
            <a:r>
              <a:rPr lang="ru" sz="1100">
                <a:latin typeface="Courier New"/>
                <a:ea typeface="Courier New"/>
                <a:cs typeface="Courier New"/>
                <a:sym typeface="Courier New"/>
              </a:rPr>
              <a:t>f(</a:t>
            </a:r>
            <a:r>
              <a:rPr i="1" lang="ru" sz="1100">
                <a:latin typeface="Courier New"/>
                <a:ea typeface="Courier New"/>
                <a:cs typeface="Courier New"/>
                <a:sym typeface="Courier New"/>
              </a:rPr>
              <a:t>List</a:t>
            </a:r>
            <a:r>
              <a:rPr lang="ru" sz="1100">
                <a:latin typeface="Courier New"/>
                <a:ea typeface="Courier New"/>
                <a:cs typeface="Courier New"/>
                <a:sym typeface="Courier New"/>
              </a:rPr>
              <a:t>(1): _*)</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Матчинг всех элементов списка</a:t>
            </a:r>
          </a:p>
          <a:p>
            <a:pPr lvl="0">
              <a:spcBef>
                <a:spcPts val="0"/>
              </a:spcBef>
              <a:buNone/>
            </a:pPr>
            <a:r>
              <a:rPr i="1" lang="ru" sz="1100">
                <a:latin typeface="Courier New"/>
                <a:ea typeface="Courier New"/>
                <a:cs typeface="Courier New"/>
                <a:sym typeface="Courier New"/>
              </a:rPr>
              <a:t>List</a:t>
            </a:r>
            <a:r>
              <a:rPr lang="ru" sz="1100">
                <a:latin typeface="Courier New"/>
                <a:ea typeface="Courier New"/>
                <a:cs typeface="Courier New"/>
                <a:sym typeface="Courier New"/>
              </a:rPr>
              <a:t>(1) </a:t>
            </a:r>
            <a:r>
              <a:rPr b="1" lang="ru" sz="1100">
                <a:latin typeface="Courier New"/>
                <a:ea typeface="Courier New"/>
                <a:cs typeface="Courier New"/>
                <a:sym typeface="Courier New"/>
              </a:rPr>
              <a:t>match </a:t>
            </a:r>
            <a:r>
              <a:rPr lang="ru" sz="1100">
                <a:latin typeface="Courier New"/>
                <a:ea typeface="Courier New"/>
                <a:cs typeface="Courier New"/>
                <a:sym typeface="Courier New"/>
              </a:rPr>
              <a:t>{ </a:t>
            </a:r>
            <a:r>
              <a:rPr b="1" lang="ru" sz="1100">
                <a:latin typeface="Courier New"/>
                <a:ea typeface="Courier New"/>
                <a:cs typeface="Courier New"/>
                <a:sym typeface="Courier New"/>
              </a:rPr>
              <a:t>case </a:t>
            </a:r>
            <a:r>
              <a:rPr lang="ru" sz="1100">
                <a:latin typeface="Courier New"/>
                <a:ea typeface="Courier New"/>
                <a:cs typeface="Courier New"/>
                <a:sym typeface="Courier New"/>
              </a:rPr>
              <a:t>List(xs @ _*) =&gt; xs.sum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Инициализация дефолтным значением</a:t>
            </a:r>
          </a:p>
          <a:p>
            <a:pPr lvl="0">
              <a:spcBef>
                <a:spcPts val="0"/>
              </a:spcBef>
              <a:buNone/>
            </a:pPr>
            <a:r>
              <a:rPr b="1" lang="ru" sz="1100">
                <a:latin typeface="Courier New"/>
                <a:ea typeface="Courier New"/>
                <a:cs typeface="Courier New"/>
                <a:sym typeface="Courier New"/>
              </a:rPr>
              <a:t>class </a:t>
            </a:r>
            <a:r>
              <a:rPr lang="ru" sz="1100">
                <a:latin typeface="Courier New"/>
                <a:ea typeface="Courier New"/>
                <a:cs typeface="Courier New"/>
                <a:sym typeface="Courier New"/>
              </a:rPr>
              <a:t>A { </a:t>
            </a:r>
            <a:r>
              <a:rPr b="1" lang="ru" sz="1100">
                <a:latin typeface="Courier New"/>
                <a:ea typeface="Courier New"/>
                <a:cs typeface="Courier New"/>
                <a:sym typeface="Courier New"/>
              </a:rPr>
              <a:t>var </a:t>
            </a:r>
            <a:r>
              <a:rPr i="1" lang="ru" sz="1100">
                <a:latin typeface="Courier New"/>
                <a:ea typeface="Courier New"/>
                <a:cs typeface="Courier New"/>
                <a:sym typeface="Courier New"/>
              </a:rPr>
              <a:t>i</a:t>
            </a:r>
            <a:r>
              <a:rPr lang="ru" sz="1100">
                <a:latin typeface="Courier New"/>
                <a:ea typeface="Courier New"/>
                <a:cs typeface="Courier New"/>
                <a:sym typeface="Courier New"/>
              </a:rPr>
              <a:t>: Int = _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Разделитель символов в названиях методов</a:t>
            </a:r>
          </a:p>
          <a:p>
            <a:pPr lvl="0">
              <a:spcBef>
                <a:spcPts val="0"/>
              </a:spcBef>
              <a:buNone/>
            </a:pPr>
            <a:r>
              <a:rPr b="1" lang="ru" sz="1100">
                <a:latin typeface="Courier New"/>
                <a:ea typeface="Courier New"/>
                <a:cs typeface="Courier New"/>
                <a:sym typeface="Courier New"/>
              </a:rPr>
              <a:t>def </a:t>
            </a:r>
            <a:r>
              <a:rPr lang="ru" sz="1100">
                <a:latin typeface="Courier New"/>
                <a:ea typeface="Courier New"/>
                <a:cs typeface="Courier New"/>
                <a:sym typeface="Courier New"/>
              </a:rPr>
              <a:t>abc_&lt;&gt;! = Unit</a:t>
            </a:r>
          </a:p>
          <a:p>
            <a:pPr lvl="0">
              <a:spcBef>
                <a:spcPts val="0"/>
              </a:spcBef>
              <a:buNone/>
            </a:pPr>
            <a:r>
              <a:rPr b="1" lang="ru" sz="1100">
                <a:latin typeface="Courier New"/>
                <a:ea typeface="Courier New"/>
                <a:cs typeface="Courier New"/>
                <a:sym typeface="Courier New"/>
              </a:rPr>
              <a:t>def</a:t>
            </a:r>
            <a:r>
              <a:rPr lang="ru" sz="1100">
                <a:latin typeface="Courier New"/>
                <a:ea typeface="Courier New"/>
                <a:cs typeface="Courier New"/>
                <a:sym typeface="Courier New"/>
              </a:rPr>
              <a:t> foo_=(x: Int) = ???</a:t>
            </a:r>
          </a:p>
          <a:p>
            <a:pPr lvl="0">
              <a:spcBef>
                <a:spcPts val="0"/>
              </a:spcBef>
              <a:buNone/>
            </a:pPr>
            <a:r>
              <a:t/>
            </a:r>
            <a:endParaRPr sz="1100">
              <a:latin typeface="Courier New"/>
              <a:ea typeface="Courier New"/>
              <a:cs typeface="Courier New"/>
              <a:sym typeface="Courier New"/>
            </a:endParaRPr>
          </a:p>
          <a:p>
            <a:pPr lvl="0">
              <a:spcBef>
                <a:spcPts val="0"/>
              </a:spcBef>
              <a:buNone/>
            </a:pPr>
            <a:r>
              <a:rPr lang="ru" sz="1100">
                <a:latin typeface="Courier New"/>
                <a:ea typeface="Courier New"/>
                <a:cs typeface="Courier New"/>
                <a:sym typeface="Courier New"/>
              </a:rPr>
              <a:t>// Доступ к элементам кортежа</a:t>
            </a:r>
          </a:p>
          <a:p>
            <a:pPr lvl="0">
              <a:spcBef>
                <a:spcPts val="0"/>
              </a:spcBef>
              <a:buNone/>
            </a:pPr>
            <a:r>
              <a:rPr b="1" lang="ru" sz="1100">
                <a:latin typeface="Courier New"/>
                <a:ea typeface="Courier New"/>
                <a:cs typeface="Courier New"/>
                <a:sym typeface="Courier New"/>
              </a:rPr>
              <a:t>val </a:t>
            </a:r>
            <a:r>
              <a:rPr lang="ru" sz="1100">
                <a:latin typeface="Courier New"/>
                <a:ea typeface="Courier New"/>
                <a:cs typeface="Courier New"/>
                <a:sym typeface="Courier New"/>
              </a:rPr>
              <a:t>tuple = (1, 2)</a:t>
            </a:r>
          </a:p>
          <a:p>
            <a:pPr lvl="0">
              <a:spcBef>
                <a:spcPts val="0"/>
              </a:spcBef>
              <a:buNone/>
            </a:pPr>
            <a:r>
              <a:rPr lang="ru" sz="1100">
                <a:latin typeface="Courier New"/>
                <a:ea typeface="Courier New"/>
                <a:cs typeface="Courier New"/>
                <a:sym typeface="Courier New"/>
              </a:rPr>
              <a:t>tuple._2</a:t>
            </a:r>
          </a:p>
          <a:p>
            <a:pPr lvl="0" rtl="0">
              <a:spcBef>
                <a:spcPts val="0"/>
              </a:spcBef>
              <a:buNone/>
            </a:pPr>
            <a:r>
              <a:t/>
            </a:r>
            <a:endParaRPr sz="1100">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4" name="Shape 654"/>
        <p:cNvGrpSpPr/>
        <p:nvPr/>
      </p:nvGrpSpPr>
      <p:grpSpPr>
        <a:xfrm>
          <a:off x="0" y="0"/>
          <a:ext cx="0" cy="0"/>
          <a:chOff x="0" y="0"/>
          <a:chExt cx="0" cy="0"/>
        </a:xfrm>
      </p:grpSpPr>
      <p:sp>
        <p:nvSpPr>
          <p:cNvPr id="655" name="Shape 6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6" name="Shape 656"/>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По уровням:</a:t>
            </a:r>
          </a:p>
          <a:p>
            <a:pPr indent="-228600" lvl="1" marL="1371600" rtl="0">
              <a:spcBef>
                <a:spcPts val="0"/>
              </a:spcBef>
              <a:buClr>
                <a:srgbClr val="434343"/>
              </a:buClr>
              <a:buChar char="○"/>
            </a:pPr>
            <a:r>
              <a:rPr lang="ru">
                <a:solidFill>
                  <a:srgbClr val="434343"/>
                </a:solidFill>
              </a:rPr>
              <a:t>unit test - тест небольшой части приложения</a:t>
            </a:r>
          </a:p>
          <a:p>
            <a:pPr indent="-228600" lvl="1" marL="1371600" rtl="0">
              <a:spcBef>
                <a:spcPts val="0"/>
              </a:spcBef>
              <a:buClr>
                <a:srgbClr val="434343"/>
              </a:buClr>
              <a:buChar char="○"/>
            </a:pPr>
            <a:r>
              <a:rPr lang="ru">
                <a:solidFill>
                  <a:srgbClr val="434343"/>
                </a:solidFill>
              </a:rPr>
              <a:t>integration test - </a:t>
            </a:r>
            <a:r>
              <a:rPr lang="ru">
                <a:solidFill>
                  <a:srgbClr val="434343"/>
                </a:solidFill>
              </a:rPr>
              <a:t>тестирование нескольких компонентов</a:t>
            </a:r>
          </a:p>
          <a:p>
            <a:pPr indent="-228600" lvl="1" marL="1371600" rtl="0">
              <a:spcBef>
                <a:spcPts val="0"/>
              </a:spcBef>
              <a:buClr>
                <a:srgbClr val="434343"/>
              </a:buClr>
              <a:buChar char="○"/>
            </a:pPr>
            <a:r>
              <a:rPr lang="ru">
                <a:solidFill>
                  <a:srgbClr val="434343"/>
                </a:solidFill>
              </a:rPr>
              <a:t>system test - тестирование всей системы “в сборе”</a:t>
            </a:r>
          </a:p>
          <a:p>
            <a:pPr indent="-228600" lvl="0" marL="914400" rtl="0">
              <a:spcBef>
                <a:spcPts val="0"/>
              </a:spcBef>
              <a:buClr>
                <a:srgbClr val="434343"/>
              </a:buClr>
              <a:buChar char="●"/>
            </a:pPr>
            <a:r>
              <a:rPr lang="ru">
                <a:solidFill>
                  <a:srgbClr val="434343"/>
                </a:solidFill>
              </a:rPr>
              <a:t>По отношению к пользователям:</a:t>
            </a:r>
          </a:p>
          <a:p>
            <a:pPr indent="-228600" lvl="1" marL="1371600" rtl="0">
              <a:spcBef>
                <a:spcPts val="0"/>
              </a:spcBef>
              <a:buClr>
                <a:srgbClr val="434343"/>
              </a:buClr>
              <a:buChar char="○"/>
            </a:pPr>
            <a:r>
              <a:rPr lang="ru">
                <a:solidFill>
                  <a:srgbClr val="434343"/>
                </a:solidFill>
              </a:rPr>
              <a:t>verification - проверка соответствию спецификации</a:t>
            </a:r>
          </a:p>
          <a:p>
            <a:pPr indent="-228600" lvl="1" marL="1371600" rtl="0">
              <a:spcBef>
                <a:spcPts val="0"/>
              </a:spcBef>
              <a:buClr>
                <a:srgbClr val="434343"/>
              </a:buClr>
              <a:buChar char="○"/>
            </a:pPr>
            <a:r>
              <a:rPr lang="ru">
                <a:solidFill>
                  <a:srgbClr val="434343"/>
                </a:solidFill>
              </a:rPr>
              <a:t>validation - проверка соответствию пользовательским потребностям</a:t>
            </a:r>
          </a:p>
          <a:p>
            <a:pPr indent="-228600" lvl="0" marL="914400" rtl="0">
              <a:spcBef>
                <a:spcPts val="0"/>
              </a:spcBef>
              <a:buClr>
                <a:srgbClr val="434343"/>
              </a:buClr>
              <a:buChar char="●"/>
            </a:pPr>
            <a:r>
              <a:rPr lang="ru">
                <a:solidFill>
                  <a:srgbClr val="434343"/>
                </a:solidFill>
              </a:rPr>
              <a:t>По типам:</a:t>
            </a:r>
          </a:p>
          <a:p>
            <a:pPr indent="-228600" lvl="1" marL="1371600" rtl="0">
              <a:spcBef>
                <a:spcPts val="0"/>
              </a:spcBef>
              <a:buClr>
                <a:srgbClr val="434343"/>
              </a:buClr>
              <a:buChar char="○"/>
            </a:pPr>
            <a:r>
              <a:rPr lang="ru">
                <a:solidFill>
                  <a:srgbClr val="434343"/>
                </a:solidFill>
              </a:rPr>
              <a:t>smoke test - быстрая проверка работоспособности всего приложения</a:t>
            </a:r>
          </a:p>
          <a:p>
            <a:pPr indent="-228600" lvl="1" marL="1371600" rtl="0">
              <a:spcBef>
                <a:spcPts val="0"/>
              </a:spcBef>
              <a:buClr>
                <a:srgbClr val="434343"/>
              </a:buClr>
              <a:buChar char="○"/>
            </a:pPr>
            <a:r>
              <a:rPr lang="ru">
                <a:solidFill>
                  <a:srgbClr val="434343"/>
                </a:solidFill>
              </a:rPr>
              <a:t>regression test - проверка работы основного (старого) функционала после внесения новых изменений</a:t>
            </a:r>
          </a:p>
          <a:p>
            <a:pPr indent="-228600" lvl="1" marL="1371600" rtl="0">
              <a:spcBef>
                <a:spcPts val="0"/>
              </a:spcBef>
              <a:buClr>
                <a:srgbClr val="434343"/>
              </a:buClr>
              <a:buChar char="○"/>
            </a:pPr>
            <a:r>
              <a:rPr lang="ru">
                <a:solidFill>
                  <a:srgbClr val="434343"/>
                </a:solidFill>
              </a:rPr>
              <a:t>functional test - проверка на соответствие пользовательским требованиям</a:t>
            </a:r>
          </a:p>
          <a:p>
            <a:pPr indent="-228600" lvl="1" marL="1371600" rtl="0">
              <a:spcBef>
                <a:spcPts val="0"/>
              </a:spcBef>
              <a:buClr>
                <a:srgbClr val="434343"/>
              </a:buClr>
              <a:buChar char="○"/>
            </a:pPr>
            <a:r>
              <a:rPr lang="ru">
                <a:solidFill>
                  <a:srgbClr val="434343"/>
                </a:solidFill>
              </a:rPr>
              <a:t>destructive testing - проверка реакции на исключительные ситуации</a:t>
            </a:r>
          </a:p>
          <a:p>
            <a:pPr indent="-228600" lvl="1" marL="1371600" rtl="0">
              <a:spcBef>
                <a:spcPts val="0"/>
              </a:spcBef>
              <a:buClr>
                <a:srgbClr val="434343"/>
              </a:buClr>
              <a:buChar char="○"/>
            </a:pPr>
            <a:r>
              <a:rPr lang="ru">
                <a:solidFill>
                  <a:srgbClr val="434343"/>
                </a:solidFill>
              </a:rPr>
              <a:t>performance tests </a:t>
            </a:r>
            <a:r>
              <a:rPr lang="ru">
                <a:solidFill>
                  <a:srgbClr val="434343"/>
                </a:solidFill>
              </a:rPr>
              <a:t>(stress, resilience, scalability) </a:t>
            </a:r>
            <a:r>
              <a:rPr lang="ru">
                <a:solidFill>
                  <a:srgbClr val="434343"/>
                </a:solidFill>
              </a:rPr>
              <a:t>- категория тестов, направленная на проверку “спортивной формы” приложения.</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2" name="Shape 66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lnSpc>
                <a:spcPct val="150000"/>
              </a:lnSpc>
              <a:spcBef>
                <a:spcPts val="0"/>
              </a:spcBef>
              <a:buNone/>
            </a:pPr>
            <a:r>
              <a:rPr lang="ru" sz="1800">
                <a:solidFill>
                  <a:srgbClr val="434343"/>
                </a:solidFill>
              </a:rPr>
              <a:t>Тесты - это приложения, которые проверяют приложения</a:t>
            </a:r>
          </a:p>
          <a:p>
            <a:pPr indent="0" lvl="0" marL="0" rtl="0">
              <a:lnSpc>
                <a:spcPct val="150000"/>
              </a:lnSpc>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П</a:t>
            </a:r>
            <a:r>
              <a:rPr lang="ru">
                <a:solidFill>
                  <a:srgbClr val="434343"/>
                </a:solidFill>
              </a:rPr>
              <a:t>о наличию информации о приложении:</a:t>
            </a:r>
          </a:p>
          <a:p>
            <a:pPr indent="-228600" lvl="1" marL="1371600" marR="0" rtl="0" algn="l">
              <a:lnSpc>
                <a:spcPct val="100000"/>
              </a:lnSpc>
              <a:spcBef>
                <a:spcPts val="0"/>
              </a:spcBef>
              <a:spcAft>
                <a:spcPts val="0"/>
              </a:spcAft>
              <a:buClr>
                <a:srgbClr val="434343"/>
              </a:buClr>
              <a:buChar char="○"/>
            </a:pPr>
            <a:r>
              <a:rPr lang="ru">
                <a:solidFill>
                  <a:srgbClr val="434343"/>
                </a:solidFill>
              </a:rPr>
              <a:t>white box - с учетом знания реализации приложения (unit-тестирование). </a:t>
            </a:r>
          </a:p>
          <a:p>
            <a:pPr indent="-228600" lvl="1" marL="1371600" marR="0" rtl="0" algn="l">
              <a:lnSpc>
                <a:spcPct val="100000"/>
              </a:lnSpc>
              <a:spcBef>
                <a:spcPts val="0"/>
              </a:spcBef>
              <a:spcAft>
                <a:spcPts val="0"/>
              </a:spcAft>
              <a:buClr>
                <a:srgbClr val="434343"/>
              </a:buClr>
              <a:buChar char="○"/>
            </a:pPr>
            <a:r>
              <a:rPr lang="ru">
                <a:solidFill>
                  <a:srgbClr val="434343"/>
                </a:solidFill>
              </a:rPr>
              <a:t>black box - тестирования на основе требований. V&amp;V и smoke</a:t>
            </a:r>
          </a:p>
          <a:p>
            <a:pPr indent="-228600" lvl="1" marL="1371600" marR="0" rtl="0" algn="l">
              <a:lnSpc>
                <a:spcPct val="100000"/>
              </a:lnSpc>
              <a:spcBef>
                <a:spcPts val="0"/>
              </a:spcBef>
              <a:spcAft>
                <a:spcPts val="0"/>
              </a:spcAft>
              <a:buClr>
                <a:srgbClr val="434343"/>
              </a:buClr>
              <a:buChar char="○"/>
            </a:pPr>
            <a:r>
              <a:rPr lang="ru">
                <a:solidFill>
                  <a:srgbClr val="434343"/>
                </a:solidFill>
              </a:rPr>
              <a:t>grey box - тесты, для которых важно учитывать и техническую информацию о приложении, и функциональные требования. Performance и smoke - чаще всего.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6" name="Shape 666"/>
        <p:cNvGrpSpPr/>
        <p:nvPr/>
      </p:nvGrpSpPr>
      <p:grpSpPr>
        <a:xfrm>
          <a:off x="0" y="0"/>
          <a:ext cx="0" cy="0"/>
          <a:chOff x="0" y="0"/>
          <a:chExt cx="0" cy="0"/>
        </a:xfrm>
      </p:grpSpPr>
      <p:sp>
        <p:nvSpPr>
          <p:cNvPr id="667" name="Shape 6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8" name="Shape 66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4" name="Shape 67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8" name="Shape 678"/>
        <p:cNvGrpSpPr/>
        <p:nvPr/>
      </p:nvGrpSpPr>
      <p:grpSpPr>
        <a:xfrm>
          <a:off x="0" y="0"/>
          <a:ext cx="0" cy="0"/>
          <a:chOff x="0" y="0"/>
          <a:chExt cx="0" cy="0"/>
        </a:xfrm>
      </p:grpSpPr>
      <p:sp>
        <p:nvSpPr>
          <p:cNvPr id="679" name="Shape 6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0" name="Shape 68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lnSpc>
                <a:spcPct val="100000"/>
              </a:lnSpc>
              <a:spcBef>
                <a:spcPts val="0"/>
              </a:spcBef>
              <a:buNone/>
            </a:pPr>
            <a:r>
              <a:rPr lang="ru" sz="1800">
                <a:solidFill>
                  <a:srgbClr val="434343"/>
                </a:solidFill>
              </a:rPr>
              <a:t>ScalaTest</a:t>
            </a:r>
          </a:p>
          <a:p>
            <a:pPr indent="0" lvl="0" marL="0" rtl="0">
              <a:spcBef>
                <a:spcPts val="0"/>
              </a:spcBef>
              <a:buNone/>
            </a:pPr>
            <a:r>
              <a:rPr lang="ru">
                <a:solidFill>
                  <a:srgbClr val="434343"/>
                </a:solidFill>
              </a:rPr>
              <a:t>	Са</a:t>
            </a:r>
            <a:r>
              <a:rPr lang="ru">
                <a:solidFill>
                  <a:srgbClr val="434343"/>
                </a:solidFill>
              </a:rPr>
              <a:t>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Чтобы было понятнее, сразу перейдем к примерам:</a:t>
            </a: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4" name="Shape 684"/>
        <p:cNvGrpSpPr/>
        <p:nvPr/>
      </p:nvGrpSpPr>
      <p:grpSpPr>
        <a:xfrm>
          <a:off x="0" y="0"/>
          <a:ext cx="0" cy="0"/>
          <a:chOff x="0" y="0"/>
          <a:chExt cx="0" cy="0"/>
        </a:xfrm>
      </p:grpSpPr>
      <p:sp>
        <p:nvSpPr>
          <p:cNvPr id="685" name="Shape 6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86" name="Shape 68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сгенерированы автоматически. Последний вид тестирования часто называют generator driven. Подробнее о property testing можно прочитать на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0" name="Shape 690"/>
        <p:cNvGrpSpPr/>
        <p:nvPr/>
      </p:nvGrpSpPr>
      <p:grpSpPr>
        <a:xfrm>
          <a:off x="0" y="0"/>
          <a:ext cx="0" cy="0"/>
          <a:chOff x="0" y="0"/>
          <a:chExt cx="0" cy="0"/>
        </a:xfrm>
      </p:grpSpPr>
      <p:sp>
        <p:nvSpPr>
          <p:cNvPr id="691" name="Shape 6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92" name="Shape 69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6" name="Shape 696"/>
        <p:cNvGrpSpPr/>
        <p:nvPr/>
      </p:nvGrpSpPr>
      <p:grpSpPr>
        <a:xfrm>
          <a:off x="0" y="0"/>
          <a:ext cx="0" cy="0"/>
          <a:chOff x="0" y="0"/>
          <a:chExt cx="0" cy="0"/>
        </a:xfrm>
      </p:grpSpPr>
      <p:sp>
        <p:nvSpPr>
          <p:cNvPr id="697" name="Shape 6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8" name="Shape 69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a:spcBef>
                <a:spcPts val="0"/>
              </a:spcBef>
              <a:buNone/>
            </a:pPr>
            <a:r>
              <a:rPr lang="ru">
                <a:solidFill>
                  <a:srgbClr val="434343"/>
                </a:solidFill>
              </a:rPr>
              <a:t>	В</a:t>
            </a:r>
            <a:r>
              <a:rPr lang="ru">
                <a:solidFill>
                  <a:srgbClr val="434343"/>
                </a:solidFill>
              </a:rPr>
              <a:t>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a:solidFill>
                  <a:srgbClr val="434343"/>
                </a:solidFill>
              </a:rPr>
              <a:t>. </a:t>
            </a:r>
          </a:p>
          <a:p>
            <a:pPr indent="457200" lvl="0" rtl="0">
              <a:spcBef>
                <a:spcPts val="0"/>
              </a:spcBef>
              <a:buNone/>
            </a:pPr>
            <a:r>
              <a:rPr lang="ru">
                <a:solidFill>
                  <a:srgbClr val="434343"/>
                </a:solidFill>
              </a:rPr>
              <a:t>К</a:t>
            </a:r>
            <a:r>
              <a:rPr lang="ru">
                <a:solidFill>
                  <a:srgbClr val="434343"/>
                </a:solidFill>
              </a:rPr>
              <a:t>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2" name="Shape 702"/>
        <p:cNvGrpSpPr/>
        <p:nvPr/>
      </p:nvGrpSpPr>
      <p:grpSpPr>
        <a:xfrm>
          <a:off x="0" y="0"/>
          <a:ext cx="0" cy="0"/>
          <a:chOff x="0" y="0"/>
          <a:chExt cx="0" cy="0"/>
        </a:xfrm>
      </p:grpSpPr>
      <p:sp>
        <p:nvSpPr>
          <p:cNvPr id="703" name="Shape 7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704" name="Shape 70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8" name="Shape 708"/>
        <p:cNvGrpSpPr/>
        <p:nvPr/>
      </p:nvGrpSpPr>
      <p:grpSpPr>
        <a:xfrm>
          <a:off x="0" y="0"/>
          <a:ext cx="0" cy="0"/>
          <a:chOff x="0" y="0"/>
          <a:chExt cx="0" cy="0"/>
        </a:xfrm>
      </p:grpSpPr>
      <p:sp>
        <p:nvSpPr>
          <p:cNvPr id="709" name="Shape 7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0" name="Shape 71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4" name="Shape 714"/>
        <p:cNvGrpSpPr/>
        <p:nvPr/>
      </p:nvGrpSpPr>
      <p:grpSpPr>
        <a:xfrm>
          <a:off x="0" y="0"/>
          <a:ext cx="0" cy="0"/>
          <a:chOff x="0" y="0"/>
          <a:chExt cx="0" cy="0"/>
        </a:xfrm>
      </p:grpSpPr>
      <p:sp>
        <p:nvSpPr>
          <p:cNvPr id="715" name="Shape 7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6" name="Shape 71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22" name="Shape 72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отличие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har char="●"/>
            </a:pPr>
            <a:r>
              <a:rPr lang="ru"/>
              <a:t>потенциально опасная часть кода размещается в фигурных скобках после 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marR="0" rtl="0" algn="l">
              <a:lnSpc>
                <a:spcPct val="100000"/>
              </a:lnSpc>
              <a:spcBef>
                <a:spcPts val="0"/>
              </a:spcBef>
              <a:spcAft>
                <a:spcPts val="0"/>
              </a:spcAft>
              <a:buClr>
                <a:srgbClr val="434343"/>
              </a:buClr>
              <a:buChar char="●"/>
            </a:pPr>
            <a:r>
              <a:rPr b="1" lang="ru">
                <a:solidFill>
                  <a:srgbClr val="434343"/>
                </a:solidFill>
              </a:rPr>
              <a:t>Try[T]</a:t>
            </a:r>
            <a:r>
              <a:rPr lang="ru">
                <a:solidFill>
                  <a:srgbClr val="434343"/>
                </a:solidFill>
              </a:rPr>
              <a:t> имеет </a:t>
            </a:r>
            <a:r>
              <a:rPr lang="ru">
                <a:solidFill>
                  <a:srgbClr val="434343"/>
                </a:solidFill>
              </a:rPr>
              <a:t>двух</a:t>
            </a:r>
            <a:r>
              <a:rPr lang="ru">
                <a:solidFill>
                  <a:srgbClr val="434343"/>
                </a:solidFill>
              </a:rPr>
              <a:t> наследников</a:t>
            </a:r>
          </a:p>
          <a:p>
            <a:pPr indent="-228600" lvl="0" marL="1371600" marR="0" rtl="0" algn="l">
              <a:lnSpc>
                <a:spcPct val="100000"/>
              </a:lnSpc>
              <a:spcBef>
                <a:spcPts val="0"/>
              </a:spcBef>
              <a:spcAft>
                <a:spcPts val="0"/>
              </a:spcAft>
              <a:buClr>
                <a:srgbClr val="434343"/>
              </a:buClr>
              <a:buChar char="●"/>
            </a:pPr>
            <a:r>
              <a:rPr b="1" lang="ru">
                <a:solidFill>
                  <a:srgbClr val="434343"/>
                </a:solidFill>
              </a:rPr>
              <a:t>Success[T]</a:t>
            </a:r>
            <a:r>
              <a:rPr lang="ru">
                <a:solidFill>
                  <a:srgbClr val="434343"/>
                </a:solidFill>
              </a:rPr>
              <a:t>. Объек</a:t>
            </a:r>
            <a:r>
              <a:rPr lang="ru">
                <a:solidFill>
                  <a:srgbClr val="434343"/>
                </a:solidFill>
              </a:rPr>
              <a:t>т этого типа будет создан, если код завершился без  ошибок</a:t>
            </a:r>
          </a:p>
          <a:p>
            <a:pPr indent="-228600" lvl="0" marL="1371600" marR="0" rtl="0" algn="l">
              <a:lnSpc>
                <a:spcPct val="100000"/>
              </a:lnSpc>
              <a:spcBef>
                <a:spcPts val="0"/>
              </a:spcBef>
              <a:spcAft>
                <a:spcPts val="0"/>
              </a:spcAft>
              <a:buClr>
                <a:srgbClr val="434343"/>
              </a:buClr>
              <a:buChar char="●"/>
            </a:pPr>
            <a:r>
              <a:rPr b="1" lang="ru">
                <a:solidFill>
                  <a:srgbClr val="434343"/>
                </a:solidFill>
              </a:rPr>
              <a:t>Failure[Throwable]</a:t>
            </a:r>
            <a:r>
              <a:rPr lang="ru">
                <a:solidFill>
                  <a:srgbClr val="434343"/>
                </a:solidFill>
              </a:rPr>
              <a:t>. Объ</a:t>
            </a:r>
            <a:r>
              <a:rPr lang="ru">
                <a:solidFill>
                  <a:srgbClr val="434343"/>
                </a:solidFill>
              </a:rPr>
              <a:t>ект этого типа будет создан, если было выброшено исключение  </a:t>
            </a:r>
          </a:p>
          <a:p>
            <a:pPr lvl="0" marR="0" rtl="0" algn="l">
              <a:lnSpc>
                <a:spcPct val="100000"/>
              </a:lnSpc>
              <a:spcBef>
                <a:spcPts val="0"/>
              </a:spcBef>
              <a:spcAft>
                <a:spcPts val="0"/>
              </a:spcAft>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