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49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695BF4"/>
    <a:srgbClr val="B2B2B2"/>
    <a:srgbClr val="C3C3C3"/>
    <a:srgbClr val="F2093A"/>
    <a:srgbClr val="1A8D2E"/>
    <a:srgbClr val="760805"/>
    <a:srgbClr val="1A7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536" y="-112"/>
      </p:cViewPr>
      <p:guideLst>
        <p:guide orient="horz" pos="3648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5FA621-268D-514C-ABAD-1DEEFC0A744B}" type="datetime1">
              <a:rPr lang="en-US"/>
              <a:pPr>
                <a:defRPr/>
              </a:pPr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66D37C-A6D3-9D45-8695-27A831D6C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5F99D81C-CD7B-8448-A7B7-A40C6B3B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CCF051A-D148-7A47-B95A-7FF4DC78C127}" type="slidenum">
              <a:rPr lang="en-US" sz="1200" b="0" i="0"/>
              <a:pPr/>
              <a:t>1</a:t>
            </a:fld>
            <a:endParaRPr lang="en-US" sz="1200" b="0" i="0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0AC1E-3986-1443-BBBB-70F167023265}" type="slidenum">
              <a:rPr lang="en-US" sz="1200" b="0" i="0"/>
              <a:pPr/>
              <a:t>10</a:t>
            </a:fld>
            <a:endParaRPr lang="en-US" sz="1200" b="0" i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77051B-C251-AA41-98B4-F056E7A74A40}" type="slidenum">
              <a:rPr lang="en-US" sz="1200" b="0" i="0"/>
              <a:pPr/>
              <a:t>11</a:t>
            </a:fld>
            <a:endParaRPr lang="en-US" sz="1200" b="0" i="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2720834-7A42-FF4A-9B42-725DF8E46BE4}" type="slidenum">
              <a:rPr lang="en-US" sz="1200" b="0"/>
              <a:pPr/>
              <a:t>12</a:t>
            </a:fld>
            <a:endParaRPr lang="en-US" sz="1200" b="0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24D403-2303-2F46-8478-764557ED95CD}" type="slidenum">
              <a:rPr lang="en-US" sz="1200" b="0"/>
              <a:pPr/>
              <a:t>13</a:t>
            </a:fld>
            <a:endParaRPr lang="en-US" sz="1200" b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72F9F4-DAEA-554F-84CC-9B2C06A18A23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FC203B-20C8-8C4A-AEE6-9D94AF32D19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A5616DD-D3B0-9C48-92C8-1D741C57BA1F}" type="slidenum">
              <a:rPr lang="en-US" sz="1200" b="0"/>
              <a:pPr/>
              <a:t>16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BB0EA6-40BD-A743-BBC7-D52D1FDF3AFE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BE4BC3-0513-0148-A9DF-76239D4F15B2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B10CDB-2403-CE42-9C24-AC180DAB7E7D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8C7915C-8A0A-F74A-A4D7-A55C46B59F61}" type="slidenum">
              <a:rPr lang="en-US" sz="1200" b="0" i="0"/>
              <a:pPr/>
              <a:t>2</a:t>
            </a:fld>
            <a:endParaRPr lang="en-US" sz="1200" b="0" i="0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B92B0C-0A16-9248-9CE4-D22111541CC3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023A97F-9404-A54E-9EB0-770BD721DFB7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080E46-BFCB-AF48-9F0D-4520CB00186F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73763B5-D454-DD41-8291-4ADC91C788F5}" type="slidenum">
              <a:rPr lang="en-US" sz="1200" b="0"/>
              <a:pPr/>
              <a:t>23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FFFFB46-EB0A-A04D-800F-5A3DE8866D07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F76D26-6936-394C-82E7-874F7B015BC4}" type="slidenum">
              <a:rPr lang="en-US" sz="1200" b="0"/>
              <a:pPr/>
              <a:t>25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E420C16-5B0D-994A-BA22-D9C9094BF782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E6BF328-BFAF-5F4E-ABF8-ECCA79484AB3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632556-BBBA-7146-BF21-5D7BF50272C5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5F81C19-BF5D-B146-98D0-AD1C6D8BD0C9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76D1F0-E9FE-A146-A131-C33D80100E9F}" type="slidenum">
              <a:rPr lang="en-US" sz="1200" b="0" i="0"/>
              <a:pPr/>
              <a:t>3</a:t>
            </a:fld>
            <a:endParaRPr lang="en-US" sz="1200" b="0" i="0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5E4C46A-7955-F947-8614-EE6C3A4E1981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F13B47-51E2-7A43-A59F-4E71A2A3811D}" type="slidenum">
              <a:rPr lang="en-US" sz="1200" b="0" i="0"/>
              <a:pPr/>
              <a:t>4</a:t>
            </a:fld>
            <a:endParaRPr lang="en-US" sz="1200" b="0" i="0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E11878C-E80C-064A-9B31-3D3797CCCD8B}" type="slidenum">
              <a:rPr lang="en-US" sz="1200" b="0" i="0"/>
              <a:pPr/>
              <a:t>5</a:t>
            </a:fld>
            <a:endParaRPr lang="en-US" sz="1200" b="0" i="0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0E709-12AF-284B-B5CB-9D8529639200}" type="slidenum">
              <a:rPr lang="en-US" sz="1200" b="0" i="0"/>
              <a:pPr/>
              <a:t>6</a:t>
            </a:fld>
            <a:endParaRPr lang="en-US" sz="1200" b="0" i="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B5C3EB-41BC-0444-822C-4B6100D2102B}" type="slidenum">
              <a:rPr lang="en-US" sz="1200" b="0" i="0"/>
              <a:pPr/>
              <a:t>7</a:t>
            </a:fld>
            <a:endParaRPr lang="en-US" sz="1200" b="0" i="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055111-4968-3440-AF55-79DD618BF859}" type="slidenum">
              <a:rPr lang="en-US" sz="1200" b="0" i="0"/>
              <a:pPr/>
              <a:t>8</a:t>
            </a:fld>
            <a:endParaRPr lang="en-US" sz="1200" b="0" i="0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49DDD64-7187-7441-A7B9-08D3359CDEF6}" type="slidenum">
              <a:rPr lang="en-US" sz="1200" b="0" i="0"/>
              <a:pPr/>
              <a:t>9</a:t>
            </a:fld>
            <a:endParaRPr lang="en-US" sz="1200" b="0" i="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1C82-2F83-BA48-8FFA-C73496F65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7A48-DFD6-8C41-AAE0-AC9FD1257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AA43-E442-2047-8155-21515806E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7C5F6-DFD4-6D46-B108-2C8354B36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524D-E3F2-914B-A041-744A3B3B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E1470-AD20-5846-A2A9-5DC905EDE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137A-FE8E-3545-8E77-2B6F4A26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7DA6-5D69-CA47-9659-C64F29B13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CE14-0735-1643-9F6C-0144A4B49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AE2B-90E4-5D45-BB05-4551D8D77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7AD3-598E-E542-8E4E-316A78D3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99C53B2F-9046-4549-9F0E-747557CF5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0D23E96-C352-4941-BD74-740816014CC9}" type="slidenum">
              <a:rPr lang="en-US" sz="1400" b="0" i="0"/>
              <a:pPr/>
              <a:t>1</a:t>
            </a:fld>
            <a:endParaRPr lang="en-US" sz="1400" b="0" i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Control Structures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828800" y="1524000"/>
            <a:ext cx="4740275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dirty="0"/>
              <a:t>Control constructs:</a:t>
            </a:r>
          </a:p>
          <a:p>
            <a:pPr>
              <a:lnSpc>
                <a:spcPct val="30000"/>
              </a:lnSpc>
              <a:buFont typeface="Arial" charset="0"/>
              <a:buAutoNum type="arabicPeriod"/>
            </a:pPr>
            <a:endParaRPr lang="en-US" b="0" dirty="0"/>
          </a:p>
          <a:p>
            <a:pPr lvl="1"/>
            <a:r>
              <a:rPr lang="en-US" dirty="0"/>
              <a:t>1. do loop</a:t>
            </a:r>
          </a:p>
          <a:p>
            <a:pPr lvl="1"/>
            <a:r>
              <a:rPr lang="en-US" dirty="0"/>
              <a:t>2. if clause</a:t>
            </a:r>
          </a:p>
          <a:p>
            <a:pPr lvl="1"/>
            <a:r>
              <a:rPr lang="en-US" dirty="0"/>
              <a:t>3. case construct</a:t>
            </a:r>
          </a:p>
          <a:p>
            <a:pPr lvl="1"/>
            <a:r>
              <a:rPr lang="en-US" dirty="0"/>
              <a:t>4. go to statement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4295775"/>
            <a:ext cx="6477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• the general form is a </a:t>
            </a:r>
            <a:r>
              <a:rPr lang="en-US" dirty="0">
                <a:solidFill>
                  <a:srgbClr val="008000"/>
                </a:solidFill>
              </a:rPr>
              <a:t>block construct</a:t>
            </a:r>
          </a:p>
          <a:p>
            <a:pPr>
              <a:lnSpc>
                <a:spcPct val="140000"/>
              </a:lnSpc>
            </a:pPr>
            <a:r>
              <a:rPr lang="en-US" dirty="0"/>
              <a:t>•</a:t>
            </a:r>
            <a:r>
              <a:rPr lang="en-US" dirty="0">
                <a:solidFill>
                  <a:srgbClr val="FF0000"/>
                </a:solidFill>
              </a:rPr>
              <a:t> key words </a:t>
            </a:r>
            <a:r>
              <a:rPr lang="en-US" dirty="0"/>
              <a:t>at beginning and end of each block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84012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DBC0CBD-9A26-B649-86B8-853671A1675C}" type="slidenum">
              <a:rPr lang="en-US" sz="1400" b="0" i="0"/>
              <a:pPr/>
              <a:t>10</a:t>
            </a:fld>
            <a:endParaRPr lang="en-US" sz="1400" b="0" i="0"/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case Construct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990600" y="1169988"/>
            <a:ext cx="70104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If the </a:t>
            </a:r>
            <a:r>
              <a:rPr lang="en-US" sz="2200"/>
              <a:t>case-expression </a:t>
            </a:r>
            <a:r>
              <a:rPr lang="en-US" sz="2200" b="0"/>
              <a:t>is of type </a:t>
            </a:r>
            <a:r>
              <a:rPr lang="en-US" sz="2200"/>
              <a:t>integer</a:t>
            </a:r>
            <a:r>
              <a:rPr lang="en-US" sz="2200" b="0"/>
              <a:t>, we can have:</a:t>
            </a:r>
          </a:p>
          <a:p>
            <a:endParaRPr lang="en-US" sz="2200" b="0"/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2200"/>
              <a:t>case (1, 2, 5, 7:9, 12)  ! selects the values 1, 2, 5, 7, 8 , 9, 12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2200"/>
              <a:t>case (:-1)                     ! all values below 0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2200"/>
              <a:t>case (0)                       ! only 0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sz="2200"/>
              <a:t>case(1:)                       ! all values above zero</a:t>
            </a:r>
            <a:endParaRPr lang="en-US" sz="2200" b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400" y="3962400"/>
            <a:ext cx="4191000" cy="2616200"/>
          </a:xfrm>
          <a:prstGeom prst="rect">
            <a:avLst/>
          </a:prstGeom>
          <a:solidFill>
            <a:srgbClr val="B2B2B2">
              <a:alpha val="43921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/>
              <a:t>do</a:t>
            </a:r>
          </a:p>
          <a:p>
            <a:r>
              <a:rPr lang="en-US" sz="2000" dirty="0"/>
              <a:t>  read(10,*, </a:t>
            </a:r>
            <a:r>
              <a:rPr lang="en-US" sz="2000" dirty="0" err="1"/>
              <a:t>iostat</a:t>
            </a:r>
            <a:r>
              <a:rPr lang="en-US" sz="2000" dirty="0"/>
              <a:t> = </a:t>
            </a:r>
            <a:r>
              <a:rPr lang="en-US" sz="2000" dirty="0" err="1"/>
              <a:t>ios</a:t>
            </a:r>
            <a:r>
              <a:rPr lang="en-US" sz="2000" dirty="0"/>
              <a:t>)  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000" dirty="0"/>
              <a:t>  select case (</a:t>
            </a:r>
            <a:r>
              <a:rPr lang="en-US" sz="2000" dirty="0" err="1"/>
              <a:t>ios</a:t>
            </a:r>
            <a:r>
              <a:rPr lang="en-US" sz="2000" dirty="0"/>
              <a:t>)</a:t>
            </a:r>
          </a:p>
          <a:p>
            <a:r>
              <a:rPr lang="en-US" sz="2000" dirty="0"/>
              <a:t>     case (-1) ; exit</a:t>
            </a:r>
          </a:p>
          <a:p>
            <a:r>
              <a:rPr lang="en-US" sz="2000" dirty="0"/>
              <a:t>     case (1:) ; cycle</a:t>
            </a:r>
          </a:p>
          <a:p>
            <a:r>
              <a:rPr lang="en-US" sz="2000" dirty="0"/>
              <a:t>  end select</a:t>
            </a:r>
          </a:p>
          <a:p>
            <a:r>
              <a:rPr lang="en-US" sz="2000" dirty="0"/>
              <a:t>  write(*,*)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000" dirty="0"/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30839198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C3C475B-9388-5446-A504-9D2B6ADAF27D}" type="slidenum">
              <a:rPr lang="en-US" sz="1400" b="0" i="0"/>
              <a:pPr/>
              <a:t>11</a:t>
            </a:fld>
            <a:endParaRPr lang="en-US" sz="1400" b="0" i="0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goto Statement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68580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/>
              <a:t>• </a:t>
            </a:r>
            <a:r>
              <a:rPr lang="en-US"/>
              <a:t>Statement:</a:t>
            </a:r>
            <a:r>
              <a:rPr lang="en-US" b="0"/>
              <a:t> go to label</a:t>
            </a:r>
          </a:p>
          <a:p>
            <a:pPr>
              <a:lnSpc>
                <a:spcPct val="60000"/>
              </a:lnSpc>
            </a:pPr>
            <a:endParaRPr lang="en-US" b="0"/>
          </a:p>
          <a:p>
            <a:pPr>
              <a:lnSpc>
                <a:spcPct val="110000"/>
              </a:lnSpc>
            </a:pPr>
            <a:r>
              <a:rPr lang="en-US" b="0"/>
              <a:t>• </a:t>
            </a:r>
            <a:r>
              <a:rPr lang="en-US"/>
              <a:t>Purpose:</a:t>
            </a:r>
            <a:r>
              <a:rPr lang="en-US" b="0"/>
              <a:t> execution of program jumps to statement label label</a:t>
            </a:r>
          </a:p>
          <a:p>
            <a:pPr>
              <a:lnSpc>
                <a:spcPct val="40000"/>
              </a:lnSpc>
            </a:pPr>
            <a:endParaRPr lang="en-US" b="0"/>
          </a:p>
          <a:p>
            <a:pPr>
              <a:lnSpc>
                <a:spcPct val="110000"/>
              </a:lnSpc>
            </a:pPr>
            <a:r>
              <a:rPr lang="en-US" b="0"/>
              <a:t>• </a:t>
            </a:r>
            <a:r>
              <a:rPr lang="en-US"/>
              <a:t>Example:</a:t>
            </a:r>
            <a:endParaRPr lang="en-US" b="0"/>
          </a:p>
          <a:p>
            <a:pPr lvl="1">
              <a:lnSpc>
                <a:spcPct val="110000"/>
              </a:lnSpc>
            </a:pPr>
            <a:r>
              <a:rPr lang="en-US" sz="2200" b="0"/>
              <a:t>    x = y + 3.0</a:t>
            </a:r>
          </a:p>
          <a:p>
            <a:pPr lvl="1">
              <a:lnSpc>
                <a:spcPct val="110000"/>
              </a:lnSpc>
            </a:pPr>
            <a:r>
              <a:rPr lang="en-US" sz="2200" b="0"/>
              <a:t>    goto 2</a:t>
            </a:r>
          </a:p>
          <a:p>
            <a:pPr lvl="1">
              <a:lnSpc>
                <a:spcPct val="110000"/>
              </a:lnSpc>
            </a:pPr>
            <a:r>
              <a:rPr lang="en-US" sz="2200" b="0"/>
              <a:t>    x = x + 2.0</a:t>
            </a:r>
          </a:p>
          <a:p>
            <a:pPr lvl="1">
              <a:lnSpc>
                <a:spcPct val="110000"/>
              </a:lnSpc>
            </a:pPr>
            <a:r>
              <a:rPr lang="en-US" sz="2200" b="0"/>
              <a:t>2  write(*,*) x</a:t>
            </a:r>
          </a:p>
          <a:p>
            <a:pPr lvl="1">
              <a:lnSpc>
                <a:spcPct val="70000"/>
              </a:lnSpc>
            </a:pPr>
            <a:endParaRPr lang="en-US" b="0"/>
          </a:p>
          <a:p>
            <a:pPr>
              <a:lnSpc>
                <a:spcPct val="110000"/>
              </a:lnSpc>
            </a:pPr>
            <a:r>
              <a:rPr lang="en-US"/>
              <a:t>• Note:</a:t>
            </a:r>
            <a:r>
              <a:rPr lang="en-US" b="0"/>
              <a:t> A goto statement </a:t>
            </a:r>
            <a:r>
              <a:rPr lang="en-US">
                <a:solidFill>
                  <a:srgbClr val="F2093A"/>
                </a:solidFill>
              </a:rPr>
              <a:t>must never</a:t>
            </a:r>
            <a:r>
              <a:rPr lang="en-US" b="0"/>
              <a:t> branch into a block construct, but it </a:t>
            </a:r>
            <a:r>
              <a:rPr lang="en-US">
                <a:solidFill>
                  <a:srgbClr val="1A7249"/>
                </a:solidFill>
              </a:rPr>
              <a:t>can be used</a:t>
            </a:r>
            <a:r>
              <a:rPr lang="en-US" b="0"/>
              <a:t> to exit from a block construct.</a:t>
            </a:r>
          </a:p>
        </p:txBody>
      </p:sp>
    </p:spTree>
    <p:extLst>
      <p:ext uri="{BB962C8B-B14F-4D97-AF65-F5344CB8AC3E}">
        <p14:creationId xmlns:p14="http://schemas.microsoft.com/office/powerpoint/2010/main" val="3896201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5599F0-CB39-7E45-ADEF-634C323B297B}" type="slidenum">
              <a:rPr lang="en-US" sz="1400" b="0"/>
              <a:pPr/>
              <a:t>12</a:t>
            </a:fld>
            <a:endParaRPr lang="en-US" sz="1400" b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Sub-Dividing a Program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512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Most programs are </a:t>
            </a:r>
            <a:r>
              <a:rPr lang="en-US" i="1">
                <a:solidFill>
                  <a:srgbClr val="F2093A"/>
                </a:solidFill>
              </a:rPr>
              <a:t>thousands of lines</a:t>
            </a:r>
            <a:endParaRPr lang="en-US" b="0"/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Often you use </a:t>
            </a:r>
            <a:r>
              <a:rPr lang="en-US" i="1">
                <a:solidFill>
                  <a:srgbClr val="F2093A"/>
                </a:solidFill>
              </a:rPr>
              <a:t>similar code</a:t>
            </a:r>
            <a:r>
              <a:rPr lang="en-US" i="1"/>
              <a:t> in several places</a:t>
            </a:r>
            <a:endParaRPr lang="en-US" b="0"/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1828800" y="4572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1A7249"/>
                </a:solidFill>
              </a:rPr>
              <a:t>---&gt; All programmers </a:t>
            </a:r>
            <a:r>
              <a:rPr lang="en-US" i="1">
                <a:solidFill>
                  <a:srgbClr val="F2093A"/>
                </a:solidFill>
              </a:rPr>
              <a:t>use procedures</a:t>
            </a:r>
            <a:endParaRPr lang="en-US" b="0">
              <a:solidFill>
                <a:srgbClr val="F2093A"/>
              </a:solidFill>
            </a:endParaRPr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1066800" y="2895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Often you want to </a:t>
            </a:r>
            <a:r>
              <a:rPr lang="en-US" i="1">
                <a:solidFill>
                  <a:srgbClr val="F2093A"/>
                </a:solidFill>
              </a:rPr>
              <a:t>test just a part</a:t>
            </a:r>
            <a:r>
              <a:rPr lang="en-US" i="1"/>
              <a:t> of the code</a:t>
            </a:r>
            <a:endParaRPr lang="en-US" b="0"/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1050925" y="3657600"/>
            <a:ext cx="763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Problem can often be broken up into </a:t>
            </a:r>
            <a:r>
              <a:rPr lang="en-US" i="1">
                <a:solidFill>
                  <a:srgbClr val="F2093A"/>
                </a:solidFill>
              </a:rPr>
              <a:t>natural steps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4630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/>
      <p:bldP spid="655366" grpId="0"/>
      <p:bldP spid="655368" grpId="0"/>
      <p:bldP spid="6553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47E42FB-9B49-E148-8F6A-E9C351506B52}" type="slidenum">
              <a:rPr lang="en-US" sz="1400" b="0"/>
              <a:pPr/>
              <a:t>13</a:t>
            </a:fld>
            <a:endParaRPr lang="en-US" sz="1400" b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Procedures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5800" y="1127125"/>
            <a:ext cx="664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Each program must have a </a:t>
            </a:r>
            <a:r>
              <a:rPr lang="en-US">
                <a:solidFill>
                  <a:srgbClr val="F2093A"/>
                </a:solidFill>
              </a:rPr>
              <a:t>single main program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609600" y="2759075"/>
            <a:ext cx="763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Intrinsic procedures</a:t>
            </a:r>
            <a:r>
              <a:rPr lang="en-US" b="0"/>
              <a:t> are defined by the language and don</a:t>
            </a:r>
            <a:r>
              <a:rPr lang="ja-JP" altLang="en-US" b="0"/>
              <a:t>’</a:t>
            </a:r>
            <a:r>
              <a:rPr lang="en-US" b="0"/>
              <a:t>t need to be defined or declared (</a:t>
            </a:r>
            <a:r>
              <a:rPr lang="en-US" b="0" i="1"/>
              <a:t>sin, cos, exp,</a:t>
            </a:r>
            <a:r>
              <a:rPr lang="en-US" b="0"/>
              <a:t> …)</a:t>
            </a: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609600" y="3673475"/>
            <a:ext cx="763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chemeClr val="accent2"/>
                </a:solidFill>
              </a:rPr>
              <a:t>External procedures</a:t>
            </a:r>
            <a:r>
              <a:rPr lang="en-US" b="0">
                <a:solidFill>
                  <a:schemeClr val="accent2"/>
                </a:solidFill>
              </a:rPr>
              <a:t> can be located in separate files and have global scope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1A7249"/>
                </a:solidFill>
              </a:rPr>
              <a:t>Internal procedures </a:t>
            </a:r>
            <a:r>
              <a:rPr lang="en-US" b="0">
                <a:solidFill>
                  <a:srgbClr val="1A7249"/>
                </a:solidFill>
              </a:rPr>
              <a:t>have a more limited access and can only appear in the main program or in an external procedure (host)</a:t>
            </a:r>
            <a:endParaRPr lang="en-US" b="0"/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763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Module procedures </a:t>
            </a:r>
            <a:r>
              <a:rPr lang="en-US" b="0"/>
              <a:t>can only be defined within a module unit and can only be accessed by the use statement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669925" y="1828800"/>
            <a:ext cx="7788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/>
              <a:t>There are </a:t>
            </a:r>
            <a:r>
              <a:rPr lang="en-US">
                <a:solidFill>
                  <a:srgbClr val="1A7249"/>
                </a:solidFill>
              </a:rPr>
              <a:t>subroutines </a:t>
            </a:r>
            <a:r>
              <a:rPr lang="en-US" b="0"/>
              <a:t>and</a:t>
            </a:r>
            <a:r>
              <a:rPr lang="en-US">
                <a:solidFill>
                  <a:srgbClr val="1A7249"/>
                </a:solidFill>
              </a:rPr>
              <a:t> functions</a:t>
            </a:r>
            <a:r>
              <a:rPr lang="en-US" b="0"/>
              <a:t> that are collectively called </a:t>
            </a:r>
            <a:r>
              <a:rPr lang="en-US">
                <a:solidFill>
                  <a:srgbClr val="F2093A"/>
                </a:solidFill>
              </a:rPr>
              <a:t>procedures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40956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/>
      <p:bldP spid="691205" grpId="0"/>
      <p:bldP spid="691206" grpId="0"/>
      <p:bldP spid="6912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38C9528-6CF5-F540-BE98-8E49293ABFD6}" type="slidenum">
              <a:rPr lang="en-US" sz="1400" b="0"/>
              <a:pPr/>
              <a:t>14</a:t>
            </a:fld>
            <a:endParaRPr lang="en-US" sz="1400" b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Procedures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69925" y="1158875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A </a:t>
            </a:r>
            <a:r>
              <a:rPr lang="en-US" i="1"/>
              <a:t>subroutine</a:t>
            </a:r>
            <a:r>
              <a:rPr lang="en-US" b="0"/>
              <a:t> or a </a:t>
            </a:r>
            <a:r>
              <a:rPr lang="en-US" i="1"/>
              <a:t>function</a:t>
            </a:r>
            <a:r>
              <a:rPr lang="en-US" b="0"/>
              <a:t> is a </a:t>
            </a:r>
            <a:r>
              <a:rPr lang="en-US" i="1">
                <a:solidFill>
                  <a:schemeClr val="accent2"/>
                </a:solidFill>
              </a:rPr>
              <a:t>procedure</a:t>
            </a:r>
            <a:r>
              <a:rPr lang="en-US" b="0"/>
              <a:t> that can be called </a:t>
            </a:r>
            <a:r>
              <a:rPr lang="en-US">
                <a:solidFill>
                  <a:srgbClr val="F2093A"/>
                </a:solidFill>
              </a:rPr>
              <a:t>during the execution</a:t>
            </a:r>
            <a:r>
              <a:rPr lang="en-US" b="0"/>
              <a:t> of a program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685800" y="2454275"/>
            <a:ext cx="655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A </a:t>
            </a:r>
            <a:r>
              <a:rPr lang="en-US">
                <a:solidFill>
                  <a:srgbClr val="F2093A"/>
                </a:solidFill>
              </a:rPr>
              <a:t>subroutine</a:t>
            </a:r>
            <a:r>
              <a:rPr lang="en-US" b="0"/>
              <a:t> is some out-of-line code. </a:t>
            </a:r>
          </a:p>
          <a:p>
            <a:r>
              <a:rPr lang="en-US" b="0"/>
              <a:t>There are very few restrictions on what it can do.</a:t>
            </a:r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63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A </a:t>
            </a:r>
            <a:r>
              <a:rPr lang="en-US">
                <a:solidFill>
                  <a:srgbClr val="F2093A"/>
                </a:solidFill>
              </a:rPr>
              <a:t>function</a:t>
            </a:r>
            <a:r>
              <a:rPr lang="en-US" b="0"/>
              <a:t> has the purpose to return a result.</a:t>
            </a:r>
          </a:p>
          <a:p>
            <a:r>
              <a:rPr lang="en-US" b="0"/>
              <a:t>There are restrictions on what it can do.</a:t>
            </a:r>
          </a:p>
        </p:txBody>
      </p:sp>
    </p:spTree>
    <p:extLst>
      <p:ext uri="{BB962C8B-B14F-4D97-AF65-F5344CB8AC3E}">
        <p14:creationId xmlns:p14="http://schemas.microsoft.com/office/powerpoint/2010/main" val="2447564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/>
      <p:bldP spid="6953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D334236-8483-334E-95F9-F85E75A08653}" type="slidenum">
              <a:rPr lang="en-US" sz="1400" b="0"/>
              <a:pPr/>
              <a:t>15</a:t>
            </a:fld>
            <a:endParaRPr lang="en-US" sz="1400" b="0"/>
          </a:p>
        </p:txBody>
      </p:sp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2514600" y="533400"/>
            <a:ext cx="45720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/>
              <a:t>program scalar_product</a:t>
            </a:r>
          </a:p>
          <a:p>
            <a:r>
              <a:rPr lang="en-US" sz="1800" b="0"/>
              <a:t>implicit none</a:t>
            </a:r>
          </a:p>
          <a:p>
            <a:endParaRPr lang="en-US" sz="1800" b="0"/>
          </a:p>
          <a:p>
            <a:r>
              <a:rPr lang="en-US" sz="1800" b="0"/>
              <a:t>real       :: u(3), v(3)</a:t>
            </a:r>
          </a:p>
          <a:p>
            <a:r>
              <a:rPr lang="en-US" sz="1800" b="0"/>
              <a:t>integer  :: j</a:t>
            </a:r>
          </a:p>
          <a:p>
            <a:r>
              <a:rPr lang="en-US" sz="1800" b="0"/>
              <a:t>real       :: a</a:t>
            </a:r>
          </a:p>
          <a:p>
            <a:endParaRPr lang="en-US" sz="1800" b="0"/>
          </a:p>
          <a:p>
            <a:r>
              <a:rPr lang="en-US" sz="1800" b="0"/>
              <a:t>!Initialize the two vectors</a:t>
            </a:r>
          </a:p>
          <a:p>
            <a:r>
              <a:rPr lang="en-US" sz="1800" b="0"/>
              <a:t>u = 1.0</a:t>
            </a:r>
          </a:p>
          <a:p>
            <a:r>
              <a:rPr lang="en-US" sz="1800" b="0"/>
              <a:t>v = 2.0</a:t>
            </a:r>
          </a:p>
          <a:p>
            <a:endParaRPr lang="en-US" sz="1800" b="0"/>
          </a:p>
          <a:p>
            <a:r>
              <a:rPr lang="en-US" sz="1800" b="0"/>
              <a:t>a = 0.0</a:t>
            </a:r>
          </a:p>
          <a:p>
            <a:endParaRPr lang="en-US" sz="1800" b="0"/>
          </a:p>
          <a:p>
            <a:r>
              <a:rPr lang="en-US" sz="1800"/>
              <a:t>do j = 1, 3</a:t>
            </a:r>
          </a:p>
          <a:p>
            <a:r>
              <a:rPr lang="en-US" sz="1800"/>
              <a:t>  a = a + u(j)*v(j)</a:t>
            </a:r>
          </a:p>
          <a:p>
            <a:r>
              <a:rPr lang="en-US" sz="1800"/>
              <a:t>end do</a:t>
            </a:r>
            <a:endParaRPr lang="en-US" sz="1800" b="0"/>
          </a:p>
          <a:p>
            <a:endParaRPr lang="en-US" sz="1800" b="0"/>
          </a:p>
          <a:p>
            <a:r>
              <a:rPr lang="en-US" sz="1800" b="0"/>
              <a:t>write(*,*) 'The scalarproduct is:', a</a:t>
            </a:r>
          </a:p>
          <a:p>
            <a:endParaRPr lang="en-US" sz="1800" b="0"/>
          </a:p>
          <a:p>
            <a:r>
              <a:rPr lang="en-US" sz="1800" b="0"/>
              <a:t>stop</a:t>
            </a:r>
          </a:p>
          <a:p>
            <a:r>
              <a:rPr lang="en-US" sz="1800" b="0"/>
              <a:t>end program scalar_product</a:t>
            </a:r>
            <a:endParaRPr lang="en-US" b="0"/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7242175" y="5943600"/>
            <a:ext cx="1785938" cy="311150"/>
          </a:xfrm>
          <a:prstGeom prst="rect">
            <a:avLst/>
          </a:prstGeom>
          <a:solidFill>
            <a:srgbClr val="C3C3C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b="0"/>
              <a:t>scapro_only_main.f90</a:t>
            </a:r>
          </a:p>
        </p:txBody>
      </p:sp>
    </p:spTree>
    <p:extLst>
      <p:ext uri="{BB962C8B-B14F-4D97-AF65-F5344CB8AC3E}">
        <p14:creationId xmlns:p14="http://schemas.microsoft.com/office/powerpoint/2010/main" val="2628168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0339475-10CC-5249-B539-A627D79D15D8}" type="slidenum">
              <a:rPr lang="en-US" sz="1400" b="0"/>
              <a:pPr/>
              <a:t>16</a:t>
            </a:fld>
            <a:endParaRPr lang="en-US" sz="1400" b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functions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33400" y="1127125"/>
            <a:ext cx="8321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Purpose:</a:t>
            </a:r>
            <a:r>
              <a:rPr lang="en-US" b="0"/>
              <a:t> </a:t>
            </a:r>
          </a:p>
          <a:p>
            <a:r>
              <a:rPr lang="en-US" b="0"/>
              <a:t>Functions are </a:t>
            </a:r>
            <a:r>
              <a:rPr lang="en-US">
                <a:solidFill>
                  <a:srgbClr val="1A8D2E"/>
                </a:solidFill>
              </a:rPr>
              <a:t>passed some arguments</a:t>
            </a:r>
            <a:r>
              <a:rPr lang="en-US" b="0"/>
              <a:t>, and they </a:t>
            </a:r>
            <a:r>
              <a:rPr lang="en-US">
                <a:solidFill>
                  <a:srgbClr val="F2093A"/>
                </a:solidFill>
              </a:rPr>
              <a:t>return a result</a:t>
            </a:r>
            <a:r>
              <a:rPr lang="en-US" b="0"/>
              <a:t>. They do not change their arguments.</a:t>
            </a: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5486400" y="2566988"/>
            <a:ext cx="3311525" cy="36814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/>
              <a:t>FUNCTION SCAPRO (U, V)</a:t>
            </a:r>
          </a:p>
          <a:p>
            <a:r>
              <a:rPr lang="en-US" sz="1800" b="0" i="1"/>
              <a:t>IMPLICIT NONE</a:t>
            </a:r>
          </a:p>
          <a:p>
            <a:r>
              <a:rPr lang="en-US" sz="1800" b="0" i="1"/>
              <a:t>REAL                        :: SCAPRO</a:t>
            </a:r>
          </a:p>
          <a:p>
            <a:r>
              <a:rPr lang="en-US" sz="1800" b="0" i="1"/>
              <a:t>REAL, INTENT(IN)  :: U(3),V(3)</a:t>
            </a:r>
          </a:p>
          <a:p>
            <a:r>
              <a:rPr lang="en-US" sz="1800" b="0" i="1"/>
              <a:t>INTEGER                 :: J</a:t>
            </a:r>
          </a:p>
          <a:p>
            <a:endParaRPr lang="en-US" sz="1800" b="0" i="1"/>
          </a:p>
          <a:p>
            <a:r>
              <a:rPr lang="en-US" sz="1800" b="0" i="1"/>
              <a:t>SCAPRO =0.0</a:t>
            </a:r>
          </a:p>
          <a:p>
            <a:r>
              <a:rPr lang="en-US" sz="1800" b="0" i="1"/>
              <a:t>DO J=1,3</a:t>
            </a:r>
          </a:p>
          <a:p>
            <a:r>
              <a:rPr lang="en-US" sz="1800" b="0" i="1"/>
              <a:t>   SCAPRO=SCAPRO+U(J)*V(J)</a:t>
            </a:r>
          </a:p>
          <a:p>
            <a:r>
              <a:rPr lang="en-US" sz="1800" b="0" i="1"/>
              <a:t>END DO</a:t>
            </a:r>
          </a:p>
          <a:p>
            <a:endParaRPr lang="en-US" sz="1800" b="0" i="1"/>
          </a:p>
          <a:p>
            <a:r>
              <a:rPr lang="en-US" sz="1800" b="0" i="1"/>
              <a:t>RETURN</a:t>
            </a:r>
          </a:p>
          <a:p>
            <a:r>
              <a:rPr lang="en-US" sz="1800" i="1"/>
              <a:t>END FUNCTION SCAPRO</a:t>
            </a:r>
            <a:endParaRPr lang="en-US"/>
          </a:p>
        </p:txBody>
      </p:sp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45720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Example:</a:t>
            </a:r>
            <a:r>
              <a:rPr lang="en-US" b="0"/>
              <a:t> Scalar Product</a:t>
            </a:r>
          </a:p>
          <a:p>
            <a:pPr>
              <a:lnSpc>
                <a:spcPct val="60000"/>
              </a:lnSpc>
            </a:pPr>
            <a:endParaRPr lang="en-US" b="0"/>
          </a:p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scapro, u(3), v(3), a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35867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8" grpId="0" animBg="1"/>
      <p:bldP spid="6512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364D873-A009-4A48-A737-35299579043C}" type="slidenum">
              <a:rPr lang="en-US" sz="1400" b="0"/>
              <a:pPr/>
              <a:t>17</a:t>
            </a:fld>
            <a:endParaRPr lang="en-US" sz="1400" b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functions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45116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Example:</a:t>
            </a:r>
            <a:r>
              <a:rPr lang="en-US" b="0"/>
              <a:t> Scalar Product</a:t>
            </a:r>
          </a:p>
          <a:p>
            <a:pPr>
              <a:lnSpc>
                <a:spcPct val="60000"/>
              </a:lnSpc>
            </a:pPr>
            <a:endParaRPr lang="en-US" b="0"/>
          </a:p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scapro, </a:t>
            </a:r>
            <a:r>
              <a:rPr lang="en-US" sz="2200" i="1"/>
              <a:t>u(3), v(3),</a:t>
            </a:r>
            <a:r>
              <a:rPr lang="en-US" sz="2200" b="0" i="1"/>
              <a:t> a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  <a:endParaRPr lang="en-US" b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410200" y="1881188"/>
            <a:ext cx="3308350" cy="36814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/>
              <a:t>FUNCTION SCAPRO (U,V)</a:t>
            </a:r>
          </a:p>
          <a:p>
            <a:r>
              <a:rPr lang="en-US" sz="1800" b="0" i="1"/>
              <a:t>IMPLICIT NONE</a:t>
            </a:r>
          </a:p>
          <a:p>
            <a:r>
              <a:rPr lang="en-US" sz="1800" b="0" i="1"/>
              <a:t>REAL                        :: SCAPRO</a:t>
            </a:r>
          </a:p>
          <a:p>
            <a:r>
              <a:rPr lang="en-US" sz="1800" b="0" i="1"/>
              <a:t>REAL, INTENT(IN)  :: </a:t>
            </a:r>
            <a:r>
              <a:rPr lang="en-US" sz="1800" i="1"/>
              <a:t>U(3), V(3)</a:t>
            </a:r>
            <a:endParaRPr lang="en-US" sz="1800" b="0" i="1"/>
          </a:p>
          <a:p>
            <a:r>
              <a:rPr lang="en-US" sz="1800" b="0" i="1"/>
              <a:t>INTEGER                 :: J</a:t>
            </a:r>
          </a:p>
          <a:p>
            <a:endParaRPr lang="en-US" sz="1800" b="0" i="1"/>
          </a:p>
          <a:p>
            <a:r>
              <a:rPr lang="en-US" sz="1800" b="0" i="1"/>
              <a:t>SCAPRO =0.0</a:t>
            </a:r>
          </a:p>
          <a:p>
            <a:r>
              <a:rPr lang="en-US" sz="1800" b="0" i="1"/>
              <a:t>DO J=1,3</a:t>
            </a:r>
          </a:p>
          <a:p>
            <a:r>
              <a:rPr lang="en-US" sz="1800" b="0" i="1"/>
              <a:t>  SCAPRO=SCAPRO+U(J)*V(J)</a:t>
            </a:r>
          </a:p>
          <a:p>
            <a:r>
              <a:rPr lang="en-US" sz="1800" b="0" i="1"/>
              <a:t>END DO</a:t>
            </a:r>
          </a:p>
          <a:p>
            <a:endParaRPr lang="en-US" sz="1800" b="0" i="1"/>
          </a:p>
          <a:p>
            <a:r>
              <a:rPr lang="en-US" sz="1800" b="0" i="1"/>
              <a:t>RETURN</a:t>
            </a:r>
          </a:p>
          <a:p>
            <a:r>
              <a:rPr lang="en-US" sz="1800" i="1"/>
              <a:t>END FUNCTION SCAPRO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3711575"/>
            <a:ext cx="2579688" cy="1600200"/>
            <a:chOff x="1200" y="2688"/>
            <a:chExt cx="1625" cy="1008"/>
          </a:xfrm>
        </p:grpSpPr>
        <p:sp>
          <p:nvSpPr>
            <p:cNvPr id="25614" name="Line 5"/>
            <p:cNvSpPr>
              <a:spLocks noChangeShapeType="1"/>
            </p:cNvSpPr>
            <p:nvPr/>
          </p:nvSpPr>
          <p:spPr bwMode="auto">
            <a:xfrm flipV="1">
              <a:off x="1824" y="2688"/>
              <a:ext cx="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6"/>
            <p:cNvSpPr txBox="1">
              <a:spLocks noChangeArrowheads="1"/>
            </p:cNvSpPr>
            <p:nvPr/>
          </p:nvSpPr>
          <p:spPr bwMode="auto">
            <a:xfrm>
              <a:off x="1200" y="3408"/>
              <a:ext cx="16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Actual Arguments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715000" y="990600"/>
            <a:ext cx="2767013" cy="914400"/>
            <a:chOff x="3648" y="960"/>
            <a:chExt cx="1743" cy="576"/>
          </a:xfrm>
        </p:grpSpPr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4704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3648" y="960"/>
              <a:ext cx="1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Dummy Arguments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64125" y="2667000"/>
            <a:ext cx="3800475" cy="3581400"/>
            <a:chOff x="3238" y="1728"/>
            <a:chExt cx="2394" cy="2256"/>
          </a:xfrm>
        </p:grpSpPr>
        <p:sp>
          <p:nvSpPr>
            <p:cNvPr id="25609" name="Rectangle 12"/>
            <p:cNvSpPr>
              <a:spLocks noChangeArrowheads="1"/>
            </p:cNvSpPr>
            <p:nvPr/>
          </p:nvSpPr>
          <p:spPr bwMode="auto">
            <a:xfrm>
              <a:off x="4800" y="1728"/>
              <a:ext cx="672" cy="288"/>
            </a:xfrm>
            <a:prstGeom prst="rect">
              <a:avLst/>
            </a:prstGeom>
            <a:noFill/>
            <a:ln w="19050">
              <a:solidFill>
                <a:srgbClr val="F2093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3792" y="2064"/>
              <a:ext cx="1248" cy="1680"/>
            </a:xfrm>
            <a:prstGeom prst="line">
              <a:avLst/>
            </a:prstGeom>
            <a:noFill/>
            <a:ln w="19050">
              <a:solidFill>
                <a:srgbClr val="F2093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Text Box 14"/>
            <p:cNvSpPr txBox="1">
              <a:spLocks noChangeArrowheads="1"/>
            </p:cNvSpPr>
            <p:nvPr/>
          </p:nvSpPr>
          <p:spPr bwMode="auto">
            <a:xfrm>
              <a:off x="3238" y="3696"/>
              <a:ext cx="2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2093A"/>
                  </a:solidFill>
                </a:rPr>
                <a:t>U and V have explicit shape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992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F82A301-3150-5340-9A9E-722B81291A22}" type="slidenum">
              <a:rPr lang="en-US" sz="1400" b="0"/>
              <a:pPr/>
              <a:t>18</a:t>
            </a:fld>
            <a:endParaRPr lang="en-US" sz="1400" b="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functions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79400" y="1295400"/>
            <a:ext cx="4572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  <a:r>
              <a:rPr lang="en-US" b="0" dirty="0"/>
              <a:t> Scalar Product</a:t>
            </a:r>
          </a:p>
          <a:p>
            <a:pPr lvl="2">
              <a:lnSpc>
                <a:spcPct val="110000"/>
              </a:lnSpc>
            </a:pPr>
            <a:endParaRPr lang="en-US" sz="2200" b="0" i="1" dirty="0"/>
          </a:p>
          <a:p>
            <a:pPr lvl="2">
              <a:lnSpc>
                <a:spcPct val="110000"/>
              </a:lnSpc>
            </a:pPr>
            <a:r>
              <a:rPr lang="en-US" sz="2200" b="0" i="1" dirty="0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integer, parameter :: </a:t>
            </a:r>
            <a:r>
              <a:rPr lang="en-US" sz="2200" i="1" dirty="0">
                <a:solidFill>
                  <a:srgbClr val="F2093A"/>
                </a:solidFill>
              </a:rPr>
              <a:t>n=5</a:t>
            </a:r>
            <a:endParaRPr lang="en-US" sz="2200" b="0" i="1" dirty="0"/>
          </a:p>
          <a:p>
            <a:pPr lvl="2">
              <a:lnSpc>
                <a:spcPct val="110000"/>
              </a:lnSpc>
            </a:pPr>
            <a:r>
              <a:rPr lang="en-US" sz="2200" b="0" i="1" dirty="0"/>
              <a:t>real  :: </a:t>
            </a:r>
            <a:r>
              <a:rPr lang="en-US" sz="2200" b="0" i="1" dirty="0" err="1"/>
              <a:t>scapro</a:t>
            </a:r>
            <a:r>
              <a:rPr lang="en-US" sz="2200" b="0" i="1" dirty="0"/>
              <a:t>, u(</a:t>
            </a:r>
            <a:r>
              <a:rPr lang="en-US" sz="2200" i="1" dirty="0">
                <a:solidFill>
                  <a:srgbClr val="F2093A"/>
                </a:solidFill>
              </a:rPr>
              <a:t>n</a:t>
            </a:r>
            <a:r>
              <a:rPr lang="en-US" sz="2200" b="0" i="1" dirty="0"/>
              <a:t>), v(</a:t>
            </a:r>
            <a:r>
              <a:rPr lang="en-US" sz="2200" i="1" dirty="0">
                <a:solidFill>
                  <a:srgbClr val="F2093A"/>
                </a:solidFill>
              </a:rPr>
              <a:t>n</a:t>
            </a:r>
            <a:r>
              <a:rPr lang="en-US" sz="2200" b="0" i="1" dirty="0"/>
              <a:t>), a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a = </a:t>
            </a:r>
            <a:r>
              <a:rPr lang="en-US" sz="2200" i="1" dirty="0" err="1">
                <a:solidFill>
                  <a:srgbClr val="1A7249"/>
                </a:solidFill>
              </a:rPr>
              <a:t>scapro</a:t>
            </a:r>
            <a:r>
              <a:rPr lang="en-US" sz="2200" i="1" dirty="0">
                <a:solidFill>
                  <a:srgbClr val="1A7249"/>
                </a:solidFill>
              </a:rPr>
              <a:t>(u, v, </a:t>
            </a:r>
            <a:r>
              <a:rPr lang="en-US" sz="2200" i="1" dirty="0">
                <a:solidFill>
                  <a:srgbClr val="F2093A"/>
                </a:solidFill>
              </a:rPr>
              <a:t>n</a:t>
            </a:r>
            <a:r>
              <a:rPr lang="en-US" sz="2200" i="1" dirty="0">
                <a:solidFill>
                  <a:srgbClr val="1A7249"/>
                </a:solidFill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 dirty="0"/>
              <a:t>end program main</a:t>
            </a:r>
            <a:endParaRPr lang="en-US" b="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67325" y="2590800"/>
            <a:ext cx="3800475" cy="3946525"/>
            <a:chOff x="3238" y="1728"/>
            <a:chExt cx="2394" cy="2486"/>
          </a:xfrm>
        </p:grpSpPr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4800" y="1728"/>
              <a:ext cx="672" cy="288"/>
            </a:xfrm>
            <a:prstGeom prst="rect">
              <a:avLst/>
            </a:prstGeom>
            <a:noFill/>
            <a:ln w="19050">
              <a:solidFill>
                <a:srgbClr val="F2093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 flipV="1">
              <a:off x="3792" y="2064"/>
              <a:ext cx="1248" cy="1680"/>
            </a:xfrm>
            <a:prstGeom prst="line">
              <a:avLst/>
            </a:prstGeom>
            <a:noFill/>
            <a:ln w="19050">
              <a:solidFill>
                <a:srgbClr val="F2093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3238" y="3696"/>
              <a:ext cx="239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2093A"/>
                  </a:solidFill>
                </a:rPr>
                <a:t>U and V have explicit shape</a:t>
              </a:r>
            </a:p>
            <a:p>
              <a:r>
                <a:rPr lang="en-US">
                  <a:solidFill>
                    <a:srgbClr val="F2093A"/>
                  </a:solidFill>
                </a:rPr>
                <a:t>but are also adjustable</a:t>
              </a:r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35550" y="1143000"/>
            <a:ext cx="3854450" cy="4343400"/>
            <a:chOff x="3172" y="720"/>
            <a:chExt cx="2428" cy="2736"/>
          </a:xfrm>
        </p:grpSpPr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3172" y="964"/>
              <a:ext cx="2428" cy="24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800" i="1"/>
                <a:t>FUNCTION SCAPRO (U, V, </a:t>
              </a:r>
              <a:r>
                <a:rPr lang="en-US" sz="1800" i="1">
                  <a:solidFill>
                    <a:srgbClr val="F2093A"/>
                  </a:solidFill>
                </a:rPr>
                <a:t>N</a:t>
              </a:r>
              <a:r>
                <a:rPr lang="en-US" sz="1800" i="1"/>
                <a:t>)</a:t>
              </a:r>
            </a:p>
            <a:p>
              <a:r>
                <a:rPr lang="en-US" sz="1800" b="0" i="1"/>
                <a:t>IMPLICIT NONE</a:t>
              </a:r>
            </a:p>
            <a:p>
              <a:r>
                <a:rPr lang="en-US" sz="1800" b="0" i="1"/>
                <a:t>REAL                                 :: SCAPRO</a:t>
              </a:r>
            </a:p>
            <a:p>
              <a:r>
                <a:rPr lang="en-US" sz="1800" i="1">
                  <a:solidFill>
                    <a:srgbClr val="F2093A"/>
                  </a:solidFill>
                </a:rPr>
                <a:t>INTEGER, INTENT(IN) :: N</a:t>
              </a:r>
              <a:endParaRPr lang="en-US" sz="1800" b="0" i="1"/>
            </a:p>
            <a:p>
              <a:r>
                <a:rPr lang="en-US" sz="1800" b="0" i="1"/>
                <a:t>REAL, INTENT(IN)           :: U(</a:t>
              </a:r>
              <a:r>
                <a:rPr lang="en-US" sz="1800" i="1">
                  <a:solidFill>
                    <a:srgbClr val="F2093A"/>
                  </a:solidFill>
                </a:rPr>
                <a:t>N</a:t>
              </a:r>
              <a:r>
                <a:rPr lang="en-US" sz="1800" b="0" i="1"/>
                <a:t>),V(</a:t>
              </a:r>
              <a:r>
                <a:rPr lang="en-US" sz="1800" i="1">
                  <a:solidFill>
                    <a:srgbClr val="F2093A"/>
                  </a:solidFill>
                </a:rPr>
                <a:t>N</a:t>
              </a:r>
              <a:r>
                <a:rPr lang="en-US" sz="1800" b="0" i="1"/>
                <a:t>)</a:t>
              </a:r>
            </a:p>
            <a:p>
              <a:r>
                <a:rPr lang="en-US" sz="1800" b="0" i="1"/>
                <a:t>INTEGER                           :: J</a:t>
              </a:r>
            </a:p>
            <a:p>
              <a:endParaRPr lang="en-US" sz="1800" b="0" i="1"/>
            </a:p>
            <a:p>
              <a:r>
                <a:rPr lang="en-US" sz="1800" b="0" i="1"/>
                <a:t>SCAPRO =0.0</a:t>
              </a:r>
            </a:p>
            <a:p>
              <a:r>
                <a:rPr lang="en-US" sz="1800" b="0" i="1"/>
                <a:t>DO J=1, </a:t>
              </a:r>
              <a:r>
                <a:rPr lang="en-US" sz="1800" i="1">
                  <a:solidFill>
                    <a:srgbClr val="F2093A"/>
                  </a:solidFill>
                </a:rPr>
                <a:t>N</a:t>
              </a:r>
              <a:endParaRPr lang="en-US" sz="1800" b="0" i="1"/>
            </a:p>
            <a:p>
              <a:r>
                <a:rPr lang="en-US" sz="1800" b="0" i="1"/>
                <a:t>  SCAPRO=SCAPRO+U(J)*V(J)</a:t>
              </a:r>
            </a:p>
            <a:p>
              <a:r>
                <a:rPr lang="en-US" sz="1800" b="0" i="1"/>
                <a:t>END DO</a:t>
              </a:r>
            </a:p>
            <a:p>
              <a:endParaRPr lang="en-US" sz="1800" b="0" i="1"/>
            </a:p>
            <a:p>
              <a:r>
                <a:rPr lang="en-US" sz="1800" b="0" i="1"/>
                <a:t>RETURN</a:t>
              </a:r>
            </a:p>
            <a:p>
              <a:r>
                <a:rPr lang="en-US" sz="1800" i="1"/>
                <a:t>END FUNCTION SCAPRO</a:t>
              </a:r>
              <a:endParaRPr lang="en-US"/>
            </a:p>
          </p:txBody>
        </p:sp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4080" y="720"/>
              <a:ext cx="1512" cy="198"/>
            </a:xfrm>
            <a:prstGeom prst="rect">
              <a:avLst/>
            </a:prstGeom>
            <a:solidFill>
              <a:srgbClr val="C3C3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400" b="0"/>
                <a:t>scalar_product_explicit-SF.f90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431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3805884-A6E8-DC4D-B859-5272E5B570DD}" type="slidenum">
              <a:rPr lang="en-US" sz="1400" b="0"/>
              <a:pPr/>
              <a:t>19</a:t>
            </a:fld>
            <a:endParaRPr lang="en-US" sz="1400" b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functions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79400" y="1295400"/>
            <a:ext cx="4572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Example:</a:t>
            </a:r>
            <a:r>
              <a:rPr lang="en-US" b="0"/>
              <a:t> Scalar Product</a:t>
            </a:r>
          </a:p>
          <a:p>
            <a:pPr lvl="2">
              <a:lnSpc>
                <a:spcPct val="110000"/>
              </a:lnSpc>
            </a:pP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</a:t>
            </a:r>
            <a:r>
              <a:rPr lang="en-US" sz="2200" i="1">
                <a:solidFill>
                  <a:srgbClr val="F2093A"/>
                </a:solidFill>
              </a:rPr>
              <a:t>n=5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real  :: scapro, u(</a:t>
            </a:r>
            <a:r>
              <a:rPr lang="en-US" sz="2200" i="1">
                <a:solidFill>
                  <a:srgbClr val="F2093A"/>
                </a:solidFill>
              </a:rPr>
              <a:t>n</a:t>
            </a:r>
            <a:r>
              <a:rPr lang="en-US" sz="2200" b="0" i="1"/>
              <a:t>), v(</a:t>
            </a:r>
            <a:r>
              <a:rPr lang="en-US" sz="2200" i="1">
                <a:solidFill>
                  <a:srgbClr val="F2093A"/>
                </a:solidFill>
              </a:rPr>
              <a:t>n</a:t>
            </a:r>
            <a:r>
              <a:rPr lang="en-US" sz="2200" b="0" i="1"/>
              <a:t>), a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  <a:endParaRPr lang="en-US" b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2051050"/>
            <a:ext cx="3970338" cy="3946525"/>
            <a:chOff x="3238" y="1728"/>
            <a:chExt cx="2501" cy="2486"/>
          </a:xfrm>
        </p:grpSpPr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4800" y="1728"/>
              <a:ext cx="672" cy="288"/>
            </a:xfrm>
            <a:prstGeom prst="rect">
              <a:avLst/>
            </a:prstGeom>
            <a:noFill/>
            <a:ln w="19050">
              <a:solidFill>
                <a:srgbClr val="F2093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 flipV="1">
              <a:off x="3792" y="2064"/>
              <a:ext cx="1248" cy="1680"/>
            </a:xfrm>
            <a:prstGeom prst="line">
              <a:avLst/>
            </a:prstGeom>
            <a:noFill/>
            <a:ln w="19050">
              <a:solidFill>
                <a:srgbClr val="F2093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8"/>
            <p:cNvSpPr txBox="1">
              <a:spLocks noChangeArrowheads="1"/>
            </p:cNvSpPr>
            <p:nvPr/>
          </p:nvSpPr>
          <p:spPr bwMode="auto">
            <a:xfrm>
              <a:off x="3238" y="3696"/>
              <a:ext cx="250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2093A"/>
                  </a:solidFill>
                </a:rPr>
                <a:t>U and V have assumed shape</a:t>
              </a:r>
            </a:p>
            <a:p>
              <a:endParaRPr lang="en-US"/>
            </a:p>
          </p:txBody>
        </p:sp>
      </p:grpSp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1600200" y="5695950"/>
            <a:ext cx="7026275" cy="781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An assumed-shape array is a dummy argument that assumes the shape of the corresponding actual argument.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35550" y="838200"/>
            <a:ext cx="3695700" cy="4062413"/>
            <a:chOff x="3172" y="528"/>
            <a:chExt cx="2328" cy="2559"/>
          </a:xfrm>
        </p:grpSpPr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3172" y="768"/>
              <a:ext cx="2328" cy="2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800" i="1"/>
                <a:t>FUNCTION SCAPRO (U, V)</a:t>
              </a:r>
            </a:p>
            <a:p>
              <a:r>
                <a:rPr lang="en-US" sz="1800" b="0" i="1"/>
                <a:t>IMPLICIT NONE</a:t>
              </a:r>
            </a:p>
            <a:p>
              <a:r>
                <a:rPr lang="en-US" sz="1800" b="0" i="1"/>
                <a:t>REAL                                 :: SCAPRO</a:t>
              </a:r>
            </a:p>
            <a:p>
              <a:r>
                <a:rPr lang="en-US" sz="1800" b="0" i="1"/>
                <a:t>REAL, INTENT(IN)           :: U(</a:t>
              </a:r>
              <a:r>
                <a:rPr lang="en-US" sz="1800" i="1">
                  <a:solidFill>
                    <a:srgbClr val="F2093A"/>
                  </a:solidFill>
                </a:rPr>
                <a:t>:</a:t>
              </a:r>
              <a:r>
                <a:rPr lang="en-US" sz="1800" b="0" i="1"/>
                <a:t>),V(</a:t>
              </a:r>
              <a:r>
                <a:rPr lang="en-US" sz="1800" i="1">
                  <a:solidFill>
                    <a:srgbClr val="F2093A"/>
                  </a:solidFill>
                </a:rPr>
                <a:t>:</a:t>
              </a:r>
              <a:r>
                <a:rPr lang="en-US" sz="1800" b="0" i="1"/>
                <a:t>)</a:t>
              </a:r>
            </a:p>
            <a:p>
              <a:r>
                <a:rPr lang="en-US" sz="1800" b="0" i="1"/>
                <a:t>INTEGER                           :: J</a:t>
              </a:r>
            </a:p>
            <a:p>
              <a:endParaRPr lang="en-US" sz="1800" b="0" i="1"/>
            </a:p>
            <a:p>
              <a:r>
                <a:rPr lang="en-US" sz="1800" b="0" i="1"/>
                <a:t>SCAPRO =0.0</a:t>
              </a:r>
            </a:p>
            <a:p>
              <a:r>
                <a:rPr lang="en-US" sz="1800" b="0" i="1"/>
                <a:t>DO J=1, </a:t>
              </a:r>
              <a:r>
                <a:rPr lang="en-US" sz="1800" i="1">
                  <a:solidFill>
                    <a:srgbClr val="F2093A"/>
                  </a:solidFill>
                </a:rPr>
                <a:t>SIZE(U)</a:t>
              </a:r>
              <a:endParaRPr lang="en-US" sz="1800" b="0" i="1"/>
            </a:p>
            <a:p>
              <a:r>
                <a:rPr lang="en-US" sz="1800" b="0" i="1"/>
                <a:t>  SCAPRO=SCAPRO+U(J)*V(J)</a:t>
              </a:r>
            </a:p>
            <a:p>
              <a:r>
                <a:rPr lang="en-US" sz="1800" b="0" i="1"/>
                <a:t>END DO</a:t>
              </a:r>
            </a:p>
            <a:p>
              <a:endParaRPr lang="en-US" sz="1800" b="0" i="1"/>
            </a:p>
            <a:p>
              <a:r>
                <a:rPr lang="en-US" sz="1800" b="0" i="1"/>
                <a:t>RETURN</a:t>
              </a:r>
            </a:p>
            <a:p>
              <a:r>
                <a:rPr lang="en-US" sz="1800" i="1"/>
                <a:t>END FUNCTION SCAPRO</a:t>
              </a:r>
              <a:endParaRPr lang="en-US"/>
            </a:p>
          </p:txBody>
        </p:sp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4032" y="528"/>
              <a:ext cx="1342" cy="196"/>
            </a:xfrm>
            <a:prstGeom prst="rect">
              <a:avLst/>
            </a:prstGeom>
            <a:solidFill>
              <a:srgbClr val="C3C3C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400" b="0"/>
                <a:t>scapro_assumed_shape.f90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03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C0240E-7806-A94F-A210-D30D83E2A0C6}" type="slidenum">
              <a:rPr lang="en-US" sz="1400" b="0" i="0"/>
              <a:pPr/>
              <a:t>2</a:t>
            </a:fld>
            <a:endParaRPr lang="en-US" sz="1400" b="0" i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if Statement and Construct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609600" y="1452563"/>
            <a:ext cx="75438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• </a:t>
            </a:r>
            <a:r>
              <a:rPr lang="en-US"/>
              <a:t>if statement:</a:t>
            </a:r>
            <a:r>
              <a:rPr lang="en-US" b="0"/>
              <a:t> </a:t>
            </a:r>
          </a:p>
          <a:p>
            <a:pPr lvl="1"/>
            <a:r>
              <a:rPr lang="en-US" b="0"/>
              <a:t>tests logical expression and executes single statement</a:t>
            </a:r>
          </a:p>
          <a:p>
            <a:endParaRPr lang="en-US" b="0"/>
          </a:p>
          <a:p>
            <a:r>
              <a:rPr lang="en-US" b="0"/>
              <a:t>• </a:t>
            </a:r>
            <a:r>
              <a:rPr lang="en-US"/>
              <a:t>Form:</a:t>
            </a:r>
            <a:r>
              <a:rPr lang="en-US" b="0"/>
              <a:t> </a:t>
            </a:r>
          </a:p>
          <a:p>
            <a:r>
              <a:rPr lang="en-US" b="0"/>
              <a:t>			</a:t>
            </a:r>
            <a:r>
              <a:rPr lang="en-US" sz="2200" b="0"/>
              <a:t>if (scalar logical expression) action-stmt</a:t>
            </a:r>
          </a:p>
          <a:p>
            <a:endParaRPr lang="en-US" sz="2200" b="0"/>
          </a:p>
          <a:p>
            <a:r>
              <a:rPr lang="en-US"/>
              <a:t>– Example:</a:t>
            </a:r>
            <a:r>
              <a:rPr lang="en-US" b="0"/>
              <a:t> </a:t>
            </a:r>
          </a:p>
          <a:p>
            <a:r>
              <a:rPr lang="en-US" b="0"/>
              <a:t>			</a:t>
            </a:r>
            <a:r>
              <a:rPr lang="en-US" sz="2200" b="0"/>
              <a:t>if (a .gt. b)   x=a</a:t>
            </a:r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628771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0DD8719-2CAC-F14A-9A6A-AD56EE4B15B7}" type="slidenum">
              <a:rPr lang="en-US" sz="1400" b="0"/>
              <a:pPr/>
              <a:t>20</a:t>
            </a:fld>
            <a:endParaRPr lang="en-US" sz="1400" b="0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Using Assumed-Shape Arrays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46125" y="1403350"/>
            <a:ext cx="7635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If a </a:t>
            </a:r>
            <a:r>
              <a:rPr lang="en-US" i="1"/>
              <a:t>function</a:t>
            </a:r>
            <a:r>
              <a:rPr lang="en-US" b="0"/>
              <a:t> (or a subroutine) has an argument that is an </a:t>
            </a:r>
            <a:r>
              <a:rPr lang="en-US" i="1"/>
              <a:t>assumed-shape array</a:t>
            </a:r>
            <a:r>
              <a:rPr lang="en-US" b="0"/>
              <a:t>, than its </a:t>
            </a:r>
            <a:r>
              <a:rPr lang="en-US" i="1">
                <a:solidFill>
                  <a:srgbClr val="F2093A"/>
                </a:solidFill>
              </a:rPr>
              <a:t>interface</a:t>
            </a:r>
            <a:r>
              <a:rPr lang="en-US" b="0"/>
              <a:t> must be </a:t>
            </a:r>
            <a:r>
              <a:rPr lang="en-US" i="1"/>
              <a:t>explicit</a:t>
            </a:r>
            <a:r>
              <a:rPr lang="en-US" b="0"/>
              <a:t> in the program unit that calls the function.</a:t>
            </a:r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There are </a:t>
            </a:r>
            <a:r>
              <a:rPr lang="en-US"/>
              <a:t>two ways</a:t>
            </a:r>
            <a:r>
              <a:rPr lang="en-US" b="0"/>
              <a:t> how this can be done:</a:t>
            </a:r>
          </a:p>
          <a:p>
            <a:endParaRPr lang="en-US" b="0"/>
          </a:p>
          <a:p>
            <a:r>
              <a:rPr lang="en-US" b="0"/>
              <a:t>1. The function (subroutine) is an </a:t>
            </a:r>
            <a:r>
              <a:rPr lang="en-US" i="1"/>
              <a:t>internal part</a:t>
            </a:r>
            <a:r>
              <a:rPr lang="en-US" b="0"/>
              <a:t> of the unit that calls it</a:t>
            </a:r>
          </a:p>
        </p:txBody>
      </p:sp>
    </p:spTree>
    <p:extLst>
      <p:ext uri="{BB962C8B-B14F-4D97-AF65-F5344CB8AC3E}">
        <p14:creationId xmlns:p14="http://schemas.microsoft.com/office/powerpoint/2010/main" val="2419292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279E523-7CD4-E545-A1D2-7E7CCE47F18F}" type="slidenum">
              <a:rPr lang="en-US" sz="1400" b="0"/>
              <a:pPr/>
              <a:t>21</a:t>
            </a:fld>
            <a:endParaRPr lang="en-US" sz="1400" b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Internal Functions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358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Times" charset="0"/>
              <a:buAutoNum type="arabicPeriod"/>
            </a:pPr>
            <a:r>
              <a:rPr lang="en-US" b="0"/>
              <a:t>The function (subroutine) is an </a:t>
            </a:r>
            <a:r>
              <a:rPr lang="en-US" i="1"/>
              <a:t>internal part</a:t>
            </a:r>
            <a:r>
              <a:rPr lang="en-US" b="0"/>
              <a:t> of the unit that calls it: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4038600" y="1279525"/>
            <a:ext cx="45720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n=5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scapro, u(n), v(n), a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contains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   </a:t>
            </a:r>
            <a:r>
              <a:rPr lang="en-US" sz="2200" i="1">
                <a:solidFill>
                  <a:srgbClr val="F2093A"/>
                </a:solidFill>
              </a:rPr>
              <a:t>function scapro(u, v)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…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end function scapro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7143750" y="5943600"/>
            <a:ext cx="1854200" cy="311150"/>
          </a:xfrm>
          <a:prstGeom prst="rect">
            <a:avLst/>
          </a:prstGeom>
          <a:solidFill>
            <a:srgbClr val="C3C3C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b="0"/>
              <a:t>scapro_internal_SF.f90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3797300"/>
            <a:ext cx="7543800" cy="1917700"/>
            <a:chOff x="240" y="2392"/>
            <a:chExt cx="4752" cy="1208"/>
          </a:xfrm>
        </p:grpSpPr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240" y="2392"/>
              <a:ext cx="225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buFont typeface="Times" charset="0"/>
                <a:buNone/>
              </a:pPr>
              <a:r>
                <a:rPr lang="en-US" b="0"/>
                <a:t>	The </a:t>
              </a:r>
              <a:r>
                <a:rPr lang="en-US">
                  <a:solidFill>
                    <a:srgbClr val="1A7249"/>
                  </a:solidFill>
                </a:rPr>
                <a:t>internal part</a:t>
              </a:r>
              <a:r>
                <a:rPr lang="en-US" b="0"/>
                <a:t> appears after the </a:t>
              </a:r>
              <a:r>
                <a:rPr lang="en-US" i="1">
                  <a:solidFill>
                    <a:srgbClr val="F2093A"/>
                  </a:solidFill>
                </a:rPr>
                <a:t>contains</a:t>
              </a:r>
              <a:r>
                <a:rPr lang="en-US" b="0"/>
                <a:t> statement at the end of the program unit.</a:t>
              </a:r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2976" y="2448"/>
              <a:ext cx="2016" cy="960"/>
            </a:xfrm>
            <a:prstGeom prst="wedgeRoundRectCallout">
              <a:avLst>
                <a:gd name="adj1" fmla="val -84227"/>
                <a:gd name="adj2" fmla="val -6977"/>
                <a:gd name="adj3" fmla="val 16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 bwMode="auto">
          <a:xfrm>
            <a:off x="5867400" y="2590800"/>
            <a:ext cx="68580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346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B760533-2F4E-9C4A-8AE9-FAEC8B9DF14B}" type="slidenum">
              <a:rPr lang="en-US" sz="1400" b="0"/>
              <a:pPr/>
              <a:t>22</a:t>
            </a:fld>
            <a:endParaRPr lang="en-US" sz="1400" b="0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Using Assumed-Shape Arrays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746125" y="1403350"/>
            <a:ext cx="7635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If a </a:t>
            </a:r>
            <a:r>
              <a:rPr lang="en-US" i="1"/>
              <a:t>function</a:t>
            </a:r>
            <a:r>
              <a:rPr lang="en-US" b="0"/>
              <a:t> (or a subroutine) has an argument that is an </a:t>
            </a:r>
            <a:r>
              <a:rPr lang="en-US" i="1"/>
              <a:t>assumed-shape array</a:t>
            </a:r>
            <a:r>
              <a:rPr lang="en-US" b="0"/>
              <a:t>, than its </a:t>
            </a:r>
            <a:r>
              <a:rPr lang="en-US" i="1">
                <a:solidFill>
                  <a:srgbClr val="F2093A"/>
                </a:solidFill>
              </a:rPr>
              <a:t>interface</a:t>
            </a:r>
            <a:r>
              <a:rPr lang="en-US" b="0"/>
              <a:t> must be </a:t>
            </a:r>
            <a:r>
              <a:rPr lang="en-US" i="1"/>
              <a:t>explicit</a:t>
            </a:r>
            <a:r>
              <a:rPr lang="en-US" b="0"/>
              <a:t> in the program unit that calls the function.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There are </a:t>
            </a:r>
            <a:r>
              <a:rPr lang="en-US"/>
              <a:t>two ways</a:t>
            </a:r>
            <a:r>
              <a:rPr lang="en-US" b="0"/>
              <a:t> how this can be done:</a:t>
            </a:r>
          </a:p>
          <a:p>
            <a:endParaRPr lang="en-US" b="0"/>
          </a:p>
          <a:p>
            <a:r>
              <a:rPr lang="en-US" b="0"/>
              <a:t>1. The function (subroutine) is an </a:t>
            </a:r>
            <a:r>
              <a:rPr lang="en-US" i="1"/>
              <a:t>internal part</a:t>
            </a:r>
            <a:r>
              <a:rPr lang="en-US" b="0"/>
              <a:t> of the unit that calls it</a:t>
            </a:r>
          </a:p>
        </p:txBody>
      </p:sp>
      <p:sp>
        <p:nvSpPr>
          <p:cNvPr id="661515" name="Text Box 11"/>
          <p:cNvSpPr txBox="1">
            <a:spLocks noChangeArrowheads="1"/>
          </p:cNvSpPr>
          <p:nvPr/>
        </p:nvSpPr>
        <p:spPr bwMode="auto">
          <a:xfrm>
            <a:off x="838200" y="4892675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2.</a:t>
            </a:r>
            <a:r>
              <a:rPr lang="en-US" i="1"/>
              <a:t> External</a:t>
            </a:r>
            <a:r>
              <a:rPr lang="en-US" b="0"/>
              <a:t> functions (subroutines) </a:t>
            </a:r>
            <a:r>
              <a:rPr lang="en-US" i="1"/>
              <a:t>must be declared</a:t>
            </a:r>
            <a:r>
              <a:rPr lang="en-US" b="0"/>
              <a:t> in an </a:t>
            </a:r>
            <a:r>
              <a:rPr lang="en-US" i="1">
                <a:solidFill>
                  <a:srgbClr val="F2093A"/>
                </a:solidFill>
              </a:rPr>
              <a:t>interface block</a:t>
            </a:r>
            <a:r>
              <a:rPr lang="en-US" b="0"/>
              <a:t>. This will make the interface explicit.</a:t>
            </a:r>
          </a:p>
        </p:txBody>
      </p:sp>
    </p:spTree>
    <p:extLst>
      <p:ext uri="{BB962C8B-B14F-4D97-AF65-F5344CB8AC3E}">
        <p14:creationId xmlns:p14="http://schemas.microsoft.com/office/powerpoint/2010/main" val="390077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FD09FEF-B495-114D-8C3D-0F4BE2EF03AC}" type="slidenum">
              <a:rPr lang="en-US" sz="1400" b="0"/>
              <a:pPr/>
              <a:t>23</a:t>
            </a:fld>
            <a:endParaRPr lang="en-US" sz="1400" b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Interface Block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3581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Times" charset="0"/>
              <a:buAutoNum type="arabicPeriod" startAt="2"/>
            </a:pPr>
            <a:r>
              <a:rPr lang="en-US" i="1"/>
              <a:t>External</a:t>
            </a:r>
            <a:r>
              <a:rPr lang="en-US" b="0"/>
              <a:t> functions (subroutines) that include assumed-shaped arrays </a:t>
            </a:r>
            <a:r>
              <a:rPr lang="en-US" i="1"/>
              <a:t>must be declared</a:t>
            </a:r>
            <a:r>
              <a:rPr lang="en-US" b="0"/>
              <a:t> in an </a:t>
            </a:r>
            <a:r>
              <a:rPr lang="en-US" i="1"/>
              <a:t>interface block</a:t>
            </a:r>
            <a:r>
              <a:rPr lang="en-US" b="0"/>
              <a:t>.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038600" y="1012825"/>
            <a:ext cx="45720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n=5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 u(n), v(n), a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function scapro(u,v)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implicit none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real, intent(in) :: u(:),v(:)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real                   ::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end function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end interface</a:t>
            </a:r>
            <a:endParaRPr lang="en-US" sz="2200" b="0" i="1"/>
          </a:p>
          <a:p>
            <a:pPr lvl="2">
              <a:lnSpc>
                <a:spcPct val="6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7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2514600"/>
            <a:ext cx="7848600" cy="3381375"/>
            <a:chOff x="336" y="1584"/>
            <a:chExt cx="4944" cy="2130"/>
          </a:xfrm>
        </p:grpSpPr>
        <p:sp>
          <p:nvSpPr>
            <p:cNvPr id="37895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23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buFont typeface="Times" charset="0"/>
                <a:buNone/>
              </a:pPr>
              <a:r>
                <a:rPr lang="en-US" b="0"/>
                <a:t>The </a:t>
              </a:r>
              <a:r>
                <a:rPr lang="en-US">
                  <a:solidFill>
                    <a:srgbClr val="F2093A"/>
                  </a:solidFill>
                </a:rPr>
                <a:t>interface block</a:t>
              </a:r>
              <a:r>
                <a:rPr lang="en-US" b="0"/>
                <a:t> appears</a:t>
              </a:r>
            </a:p>
            <a:p>
              <a:pPr>
                <a:buFont typeface="Times" charset="0"/>
                <a:buNone/>
              </a:pPr>
              <a:r>
                <a:rPr lang="en-US" b="0"/>
                <a:t> in the </a:t>
              </a:r>
              <a:r>
                <a:rPr lang="en-US">
                  <a:solidFill>
                    <a:srgbClr val="1A7249"/>
                  </a:solidFill>
                </a:rPr>
                <a:t>declaration part</a:t>
              </a:r>
              <a:r>
                <a:rPr lang="en-US" b="0"/>
                <a:t> of the program unit that calls the function.</a:t>
              </a:r>
            </a:p>
          </p:txBody>
        </p:sp>
        <p:sp>
          <p:nvSpPr>
            <p:cNvPr id="37896" name="AutoShape 6"/>
            <p:cNvSpPr>
              <a:spLocks noChangeArrowheads="1"/>
            </p:cNvSpPr>
            <p:nvPr/>
          </p:nvSpPr>
          <p:spPr bwMode="auto">
            <a:xfrm>
              <a:off x="2928" y="1584"/>
              <a:ext cx="2352" cy="1680"/>
            </a:xfrm>
            <a:prstGeom prst="wedgeRoundRectCallout">
              <a:avLst>
                <a:gd name="adj1" fmla="val -62926"/>
                <a:gd name="adj2" fmla="val 35000"/>
                <a:gd name="adj3" fmla="val 16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70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F5ABB16-5CD6-8544-BCF0-DE1AEE7C1F96}" type="slidenum">
              <a:rPr lang="en-US" sz="1400" b="0"/>
              <a:pPr/>
              <a:t>24</a:t>
            </a:fld>
            <a:endParaRPr lang="en-US" sz="1400" b="0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4572000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n=5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 u(n), v(n), a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function scapro(u,v)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implicit none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real, intent(in) :: u(:), v(:)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real                   ::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end function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end interface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scapro(u, v)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5035550" y="1576388"/>
            <a:ext cx="3695700" cy="36814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/>
              <a:t>FUNCTION SCAPRO (U, V)</a:t>
            </a:r>
          </a:p>
          <a:p>
            <a:r>
              <a:rPr lang="en-US" sz="1800" b="0" i="1"/>
              <a:t>IMPLICIT NONE</a:t>
            </a:r>
          </a:p>
          <a:p>
            <a:r>
              <a:rPr lang="en-US" sz="1800" b="0" i="1"/>
              <a:t>REAL                                 :: SCAPRO</a:t>
            </a:r>
          </a:p>
          <a:p>
            <a:r>
              <a:rPr lang="en-US" sz="1800" b="0" i="1"/>
              <a:t>REAL, INTENT(IN)           :: U(</a:t>
            </a:r>
            <a:r>
              <a:rPr lang="en-US" sz="1800" i="1">
                <a:solidFill>
                  <a:srgbClr val="F2093A"/>
                </a:solidFill>
              </a:rPr>
              <a:t>:</a:t>
            </a:r>
            <a:r>
              <a:rPr lang="en-US" sz="1800" b="0" i="1"/>
              <a:t>),V(</a:t>
            </a:r>
            <a:r>
              <a:rPr lang="en-US" sz="1800" i="1">
                <a:solidFill>
                  <a:srgbClr val="F2093A"/>
                </a:solidFill>
              </a:rPr>
              <a:t>:</a:t>
            </a:r>
            <a:r>
              <a:rPr lang="en-US" sz="1800" b="0" i="1"/>
              <a:t>)</a:t>
            </a:r>
          </a:p>
          <a:p>
            <a:r>
              <a:rPr lang="en-US" sz="1800" b="0" i="1"/>
              <a:t>INTEGER                           :: J</a:t>
            </a:r>
          </a:p>
          <a:p>
            <a:endParaRPr lang="en-US" sz="1800" b="0" i="1"/>
          </a:p>
          <a:p>
            <a:r>
              <a:rPr lang="en-US" sz="1800" b="0" i="1"/>
              <a:t>SCAPRO =0.0</a:t>
            </a:r>
          </a:p>
          <a:p>
            <a:r>
              <a:rPr lang="en-US" sz="1800" b="0" i="1"/>
              <a:t>DO J=1, </a:t>
            </a:r>
            <a:r>
              <a:rPr lang="en-US" sz="1800" i="1">
                <a:solidFill>
                  <a:srgbClr val="F2093A"/>
                </a:solidFill>
              </a:rPr>
              <a:t>SIZE(U)</a:t>
            </a:r>
            <a:endParaRPr lang="en-US" sz="1800" b="0" i="1"/>
          </a:p>
          <a:p>
            <a:r>
              <a:rPr lang="en-US" sz="1800" b="0" i="1"/>
              <a:t>  SCAPRO=SCAPRO+U(J)*V(J)</a:t>
            </a:r>
          </a:p>
          <a:p>
            <a:r>
              <a:rPr lang="en-US" sz="1800" b="0" i="1"/>
              <a:t>END DO</a:t>
            </a:r>
          </a:p>
          <a:p>
            <a:endParaRPr lang="en-US" sz="1800" b="0" i="1"/>
          </a:p>
          <a:p>
            <a:r>
              <a:rPr lang="en-US" sz="1800" b="0" i="1"/>
              <a:t>RETURN</a:t>
            </a:r>
          </a:p>
          <a:p>
            <a:r>
              <a:rPr lang="en-US" sz="1800" i="1"/>
              <a:t>END FUNCTION SCAPRO</a:t>
            </a:r>
            <a:endParaRPr lang="en-US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705600" y="5486400"/>
            <a:ext cx="2130425" cy="311150"/>
          </a:xfrm>
          <a:prstGeom prst="rect">
            <a:avLst/>
          </a:prstGeom>
          <a:solidFill>
            <a:srgbClr val="C3C3C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b="0"/>
              <a:t>scapro_assumed_shape.f90</a:t>
            </a:r>
          </a:p>
        </p:txBody>
      </p:sp>
      <p:sp>
        <p:nvSpPr>
          <p:cNvPr id="3994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Assumed Shape Arrays and Interface Blocks</a:t>
            </a:r>
          </a:p>
        </p:txBody>
      </p:sp>
    </p:spTree>
    <p:extLst>
      <p:ext uri="{BB962C8B-B14F-4D97-AF65-F5344CB8AC3E}">
        <p14:creationId xmlns:p14="http://schemas.microsoft.com/office/powerpoint/2010/main" val="3363209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786D52A-A367-8B4A-9291-B3993807EEFF}" type="slidenum">
              <a:rPr lang="en-US" sz="1400" b="0"/>
              <a:pPr/>
              <a:t>25</a:t>
            </a:fld>
            <a:endParaRPr lang="en-US" sz="1400" b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Assumed Shape Arrays and Interface Blocks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4572000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n=5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 u(n), v(n), a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function scapro(u,v)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implicit none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real, intent(in) :: u(:), v(:)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   real                   ::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  end function scapro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end interface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a = </a:t>
            </a:r>
            <a:r>
              <a:rPr lang="en-US" sz="2200" i="1">
                <a:solidFill>
                  <a:srgbClr val="1A7249"/>
                </a:solidFill>
              </a:rPr>
              <a:t>scapro</a:t>
            </a:r>
            <a:r>
              <a:rPr lang="en-US" sz="2200" i="1">
                <a:solidFill>
                  <a:srgbClr val="F2093A"/>
                </a:solidFill>
              </a:rPr>
              <a:t>(u(1:3), v(2:4))</a:t>
            </a:r>
            <a:endParaRPr lang="en-US" sz="2200" i="1">
              <a:solidFill>
                <a:srgbClr val="1A7249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035550" y="1576388"/>
            <a:ext cx="3695700" cy="36814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/>
              <a:t>FUNCTION SCAPRO (U, V)</a:t>
            </a:r>
          </a:p>
          <a:p>
            <a:r>
              <a:rPr lang="en-US" sz="1800" b="0" i="1"/>
              <a:t>IMPLICIT NONE</a:t>
            </a:r>
          </a:p>
          <a:p>
            <a:r>
              <a:rPr lang="en-US" sz="1800" b="0" i="1"/>
              <a:t>REAL                                 :: SCAPRO</a:t>
            </a:r>
          </a:p>
          <a:p>
            <a:r>
              <a:rPr lang="en-US" sz="1800" b="0" i="1"/>
              <a:t>REAL, INTENT(IN)           :: U(</a:t>
            </a:r>
            <a:r>
              <a:rPr lang="en-US" sz="1800" i="1">
                <a:solidFill>
                  <a:srgbClr val="F2093A"/>
                </a:solidFill>
              </a:rPr>
              <a:t>:</a:t>
            </a:r>
            <a:r>
              <a:rPr lang="en-US" sz="1800" b="0" i="1"/>
              <a:t>),V(</a:t>
            </a:r>
            <a:r>
              <a:rPr lang="en-US" sz="1800" i="1">
                <a:solidFill>
                  <a:srgbClr val="F2093A"/>
                </a:solidFill>
              </a:rPr>
              <a:t>:</a:t>
            </a:r>
            <a:r>
              <a:rPr lang="en-US" sz="1800" b="0" i="1"/>
              <a:t>)</a:t>
            </a:r>
          </a:p>
          <a:p>
            <a:r>
              <a:rPr lang="en-US" sz="1800" b="0" i="1"/>
              <a:t>INTEGER                           :: J</a:t>
            </a:r>
          </a:p>
          <a:p>
            <a:endParaRPr lang="en-US" sz="1800" b="0" i="1"/>
          </a:p>
          <a:p>
            <a:r>
              <a:rPr lang="en-US" sz="1800" b="0" i="1"/>
              <a:t>SCAPRO =0.0</a:t>
            </a:r>
          </a:p>
          <a:p>
            <a:r>
              <a:rPr lang="en-US" sz="1800" b="0" i="1"/>
              <a:t>DO J=1, </a:t>
            </a:r>
            <a:r>
              <a:rPr lang="en-US" sz="1800" i="1">
                <a:solidFill>
                  <a:srgbClr val="F2093A"/>
                </a:solidFill>
              </a:rPr>
              <a:t>SIZE(U)</a:t>
            </a:r>
            <a:endParaRPr lang="en-US" sz="1800" b="0" i="1"/>
          </a:p>
          <a:p>
            <a:r>
              <a:rPr lang="en-US" sz="1800" b="0" i="1"/>
              <a:t>  SCAPRO=SCAPRO+U(J)*V(J)</a:t>
            </a:r>
          </a:p>
          <a:p>
            <a:r>
              <a:rPr lang="en-US" sz="1800" b="0" i="1"/>
              <a:t>END DO</a:t>
            </a:r>
          </a:p>
          <a:p>
            <a:endParaRPr lang="en-US" sz="1800" b="0" i="1"/>
          </a:p>
          <a:p>
            <a:r>
              <a:rPr lang="en-US" sz="1800" b="0" i="1"/>
              <a:t>RETURN</a:t>
            </a:r>
          </a:p>
          <a:p>
            <a:r>
              <a:rPr lang="en-US" sz="1800" i="1"/>
              <a:t>END FUNCTION SCAPRO</a:t>
            </a:r>
            <a:endParaRPr 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705600" y="5486400"/>
            <a:ext cx="2130425" cy="311150"/>
          </a:xfrm>
          <a:prstGeom prst="rect">
            <a:avLst/>
          </a:prstGeom>
          <a:solidFill>
            <a:srgbClr val="C3C3C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b="0"/>
              <a:t>scapro_assumed_shape.f90</a:t>
            </a:r>
          </a:p>
        </p:txBody>
      </p:sp>
    </p:spTree>
    <p:extLst>
      <p:ext uri="{BB962C8B-B14F-4D97-AF65-F5344CB8AC3E}">
        <p14:creationId xmlns:p14="http://schemas.microsoft.com/office/powerpoint/2010/main" val="39374216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26699D4-7AE4-3F41-BDEB-B3236BB8B8DC}" type="slidenum">
              <a:rPr lang="en-US" sz="1400" b="0"/>
              <a:pPr/>
              <a:t>26</a:t>
            </a:fld>
            <a:endParaRPr lang="en-US" sz="1400" b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Array-Valued Functions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546100" y="1149350"/>
            <a:ext cx="82169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So far the result of the function was a </a:t>
            </a:r>
            <a:r>
              <a:rPr lang="en-US" i="1"/>
              <a:t>scalar</a:t>
            </a:r>
            <a:r>
              <a:rPr lang="en-US" b="0"/>
              <a:t> (e.g., just one number).</a:t>
            </a:r>
          </a:p>
          <a:p>
            <a:pPr>
              <a:lnSpc>
                <a:spcPct val="60000"/>
              </a:lnSpc>
            </a:pPr>
            <a:endParaRPr lang="en-US" b="0"/>
          </a:p>
          <a:p>
            <a:r>
              <a:rPr lang="en-US" b="0"/>
              <a:t>Sometimes it would be useful if we could </a:t>
            </a:r>
            <a:r>
              <a:rPr lang="en-US" i="1"/>
              <a:t>call a function</a:t>
            </a:r>
            <a:r>
              <a:rPr lang="en-US" b="0"/>
              <a:t> and the </a:t>
            </a:r>
            <a:r>
              <a:rPr lang="en-US" i="1">
                <a:solidFill>
                  <a:srgbClr val="F2093A"/>
                </a:solidFill>
              </a:rPr>
              <a:t>result</a:t>
            </a:r>
            <a:r>
              <a:rPr lang="en-US">
                <a:solidFill>
                  <a:srgbClr val="F2093A"/>
                </a:solidFill>
              </a:rPr>
              <a:t> would be an </a:t>
            </a:r>
            <a:r>
              <a:rPr lang="en-US" i="1">
                <a:solidFill>
                  <a:srgbClr val="F2093A"/>
                </a:solidFill>
              </a:rPr>
              <a:t>array.</a:t>
            </a:r>
            <a:endParaRPr lang="en-US" i="1"/>
          </a:p>
          <a:p>
            <a:pPr>
              <a:lnSpc>
                <a:spcPct val="60000"/>
              </a:lnSpc>
            </a:pPr>
            <a:endParaRPr lang="en-US" i="1"/>
          </a:p>
          <a:p>
            <a:r>
              <a:rPr lang="en-US" i="1"/>
              <a:t>In this case the function is called an </a:t>
            </a:r>
            <a:r>
              <a:rPr lang="en-US">
                <a:solidFill>
                  <a:srgbClr val="1A7249"/>
                </a:solidFill>
              </a:rPr>
              <a:t>array-valued function</a:t>
            </a:r>
            <a:r>
              <a:rPr lang="en-US" i="1"/>
              <a:t>.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914400" y="5026025"/>
            <a:ext cx="7315200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If the result of a function call is </a:t>
            </a:r>
            <a:r>
              <a:rPr lang="en-US" i="1"/>
              <a:t>array-valued</a:t>
            </a:r>
            <a:r>
              <a:rPr lang="en-US" b="0"/>
              <a:t>, we must use an </a:t>
            </a:r>
            <a:r>
              <a:rPr lang="en-US" i="1"/>
              <a:t>explicit interface (unless using </a:t>
            </a:r>
            <a:r>
              <a:rPr lang="ja-JP" altLang="en-US" i="1"/>
              <a:t>“</a:t>
            </a:r>
            <a:r>
              <a:rPr lang="en-US" i="1"/>
              <a:t>contains</a:t>
            </a:r>
            <a:r>
              <a:rPr lang="ja-JP" altLang="en-US" i="1"/>
              <a:t>”</a:t>
            </a:r>
            <a:r>
              <a:rPr lang="en-US" i="1"/>
              <a:t>)</a:t>
            </a:r>
            <a:r>
              <a:rPr lang="en-US" b="0"/>
              <a:t>.</a:t>
            </a: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609600" y="38100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/>
              <a:t>Example:</a:t>
            </a:r>
            <a:r>
              <a:rPr lang="en-US" b="0"/>
              <a:t> Adding two vectors together</a:t>
            </a:r>
          </a:p>
        </p:txBody>
      </p:sp>
    </p:spTree>
    <p:extLst>
      <p:ext uri="{BB962C8B-B14F-4D97-AF65-F5344CB8AC3E}">
        <p14:creationId xmlns:p14="http://schemas.microsoft.com/office/powerpoint/2010/main" val="2334538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8" grpId="0" animBg="1"/>
      <p:bldP spid="6461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78373A8-9848-4A41-AC06-2F691C38B7D8}" type="slidenum">
              <a:rPr lang="en-US" sz="1400" b="0"/>
              <a:pPr/>
              <a:t>27</a:t>
            </a:fld>
            <a:endParaRPr lang="en-US" sz="1400" b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Array-Valued Functions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45132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program main</a:t>
            </a:r>
          </a:p>
          <a:p>
            <a:r>
              <a:rPr lang="en-US" sz="2200" b="0" i="1"/>
              <a:t>implicit none</a:t>
            </a:r>
          </a:p>
          <a:p>
            <a:r>
              <a:rPr lang="en-US" sz="2200" b="0" i="1"/>
              <a:t>integer, parameter :: n=5</a:t>
            </a:r>
          </a:p>
          <a:p>
            <a:r>
              <a:rPr lang="en-US" sz="2200" b="0" i="1"/>
              <a:t>real  ::  u(n), v(n), sum(n)</a:t>
            </a:r>
            <a:endParaRPr lang="en-US" sz="2200" i="1"/>
          </a:p>
          <a:p>
            <a:r>
              <a:rPr lang="en-US" sz="2200" i="1"/>
              <a:t>interface</a:t>
            </a:r>
          </a:p>
          <a:p>
            <a:r>
              <a:rPr lang="en-US" sz="2200" i="1"/>
              <a:t>  function vec_sum(u,v)</a:t>
            </a:r>
          </a:p>
          <a:p>
            <a:r>
              <a:rPr lang="en-US" sz="2200" i="1"/>
              <a:t>  implicit none</a:t>
            </a:r>
          </a:p>
          <a:p>
            <a:r>
              <a:rPr lang="en-US" sz="2200" i="1"/>
              <a:t>  real, intent(in)       :: u(:), v(:)</a:t>
            </a:r>
          </a:p>
          <a:p>
            <a:r>
              <a:rPr lang="en-US" sz="2200" i="1">
                <a:solidFill>
                  <a:srgbClr val="F2093A"/>
                </a:solidFill>
              </a:rPr>
              <a:t>  real, dimension(size(u)) :: vec_sum</a:t>
            </a:r>
          </a:p>
          <a:p>
            <a:r>
              <a:rPr lang="en-US" sz="2200" i="1"/>
              <a:t>  end function vec_sum</a:t>
            </a:r>
          </a:p>
          <a:p>
            <a:r>
              <a:rPr lang="en-US" sz="2200" i="1"/>
              <a:t>end interface</a:t>
            </a:r>
            <a:endParaRPr lang="en-US" sz="2200" b="0" i="1"/>
          </a:p>
          <a:p>
            <a:r>
              <a:rPr lang="en-US" sz="2200" b="0" i="1"/>
              <a:t>…</a:t>
            </a:r>
          </a:p>
          <a:p>
            <a:r>
              <a:rPr lang="en-US" sz="2200" b="0" i="1"/>
              <a:t>sum = </a:t>
            </a:r>
            <a:r>
              <a:rPr lang="en-US" sz="2200" i="1">
                <a:solidFill>
                  <a:srgbClr val="1A7249"/>
                </a:solidFill>
              </a:rPr>
              <a:t>vec_sum(u, v)</a:t>
            </a:r>
          </a:p>
          <a:p>
            <a:r>
              <a:rPr lang="en-US" sz="2200" b="0" i="1"/>
              <a:t>…</a:t>
            </a:r>
          </a:p>
          <a:p>
            <a:r>
              <a:rPr lang="en-US" sz="2200" b="0" i="1"/>
              <a:t>end program main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1828800"/>
            <a:ext cx="4413250" cy="3663950"/>
            <a:chOff x="2932" y="1152"/>
            <a:chExt cx="2780" cy="2308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932" y="1152"/>
              <a:ext cx="2780" cy="2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700" i="1"/>
                <a:t>FUNCTION VEC_SUM (U, V)</a:t>
              </a:r>
            </a:p>
            <a:p>
              <a:r>
                <a:rPr lang="en-US" sz="1700" b="0" i="1"/>
                <a:t>IMPLICIT NONE</a:t>
              </a:r>
            </a:p>
            <a:p>
              <a:r>
                <a:rPr lang="en-US" sz="1700" b="0" i="1"/>
                <a:t>REAL, INTENT(IN)                        :: U(</a:t>
              </a:r>
              <a:r>
                <a:rPr lang="en-US" sz="1700" i="1">
                  <a:solidFill>
                    <a:srgbClr val="F2093A"/>
                  </a:solidFill>
                </a:rPr>
                <a:t>:</a:t>
              </a:r>
              <a:r>
                <a:rPr lang="en-US" sz="1700" b="0" i="1"/>
                <a:t>), V(</a:t>
              </a:r>
              <a:r>
                <a:rPr lang="en-US" sz="1700" i="1">
                  <a:solidFill>
                    <a:srgbClr val="F2093A"/>
                  </a:solidFill>
                </a:rPr>
                <a:t>:</a:t>
              </a:r>
              <a:r>
                <a:rPr lang="en-US" sz="1700" b="0" i="1"/>
                <a:t>)</a:t>
              </a:r>
            </a:p>
            <a:p>
              <a:r>
                <a:rPr lang="en-US" sz="1700" i="1">
                  <a:solidFill>
                    <a:srgbClr val="F2093A"/>
                  </a:solidFill>
                </a:rPr>
                <a:t>REAL, DIMENSION(SIZE(U))   :: VEC_SUM</a:t>
              </a:r>
              <a:endParaRPr lang="en-US" sz="1700" b="0" i="1"/>
            </a:p>
            <a:p>
              <a:r>
                <a:rPr lang="en-US" sz="1700" b="0" i="1"/>
                <a:t>INTEGER                                       :: J</a:t>
              </a:r>
            </a:p>
            <a:p>
              <a:endParaRPr lang="en-US" sz="1700" b="0" i="1"/>
            </a:p>
            <a:p>
              <a:r>
                <a:rPr lang="en-US" sz="1700" b="0" i="1"/>
                <a:t>DO J=1, SIZE(U)</a:t>
              </a:r>
            </a:p>
            <a:p>
              <a:r>
                <a:rPr lang="en-US" sz="1700" i="1">
                  <a:solidFill>
                    <a:srgbClr val="F2093A"/>
                  </a:solidFill>
                </a:rPr>
                <a:t>  VEC_SUM(J) =</a:t>
              </a:r>
              <a:r>
                <a:rPr lang="en-US" sz="1700" b="0" i="1"/>
                <a:t> U(J) + V(J)</a:t>
              </a:r>
            </a:p>
            <a:p>
              <a:r>
                <a:rPr lang="en-US" sz="1700" b="0" i="1"/>
                <a:t>END DO</a:t>
              </a:r>
            </a:p>
            <a:p>
              <a:endParaRPr lang="en-US" sz="1700" b="0" i="1"/>
            </a:p>
            <a:p>
              <a:r>
                <a:rPr lang="en-US" sz="1700" b="0" i="1"/>
                <a:t>RETURN</a:t>
              </a:r>
            </a:p>
            <a:p>
              <a:r>
                <a:rPr lang="en-US" sz="1700" i="1"/>
                <a:t>END FUNCTION VEC_SUM</a:t>
              </a:r>
            </a:p>
          </p:txBody>
        </p:sp>
        <p:sp>
          <p:nvSpPr>
            <p:cNvPr id="46087" name="Text Box 6"/>
            <p:cNvSpPr txBox="1">
              <a:spLocks noChangeArrowheads="1"/>
            </p:cNvSpPr>
            <p:nvPr/>
          </p:nvSpPr>
          <p:spPr bwMode="auto">
            <a:xfrm>
              <a:off x="4370" y="3264"/>
              <a:ext cx="1125" cy="196"/>
            </a:xfrm>
            <a:prstGeom prst="rect">
              <a:avLst/>
            </a:prstGeom>
            <a:solidFill>
              <a:srgbClr val="C3C3C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400" b="0"/>
                <a:t>vec_sum_function.f90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142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75F7F6-0C49-F34D-A1BD-0E471FA8F031}" type="slidenum">
              <a:rPr lang="en-US" sz="1400" b="0"/>
              <a:pPr/>
              <a:t>28</a:t>
            </a:fld>
            <a:endParaRPr lang="en-US" sz="1400" b="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subroutines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85800" y="1203325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Purpose:</a:t>
            </a:r>
            <a:r>
              <a:rPr lang="en-US" b="0"/>
              <a:t> </a:t>
            </a:r>
          </a:p>
          <a:p>
            <a:r>
              <a:rPr lang="en-US" b="0"/>
              <a:t>Subroutines are program units that receive arguments, and can change them.</a:t>
            </a:r>
          </a:p>
          <a:p>
            <a:endParaRPr lang="en-US" b="0"/>
          </a:p>
          <a:p>
            <a:r>
              <a:rPr lang="en-US"/>
              <a:t>Example:</a:t>
            </a:r>
            <a:r>
              <a:rPr lang="en-US" b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x(5), y(5), sum(5)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call vec_sum(x,y,sum)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0840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54B995B-4E0D-8E40-9C41-3F577045C9DF}" type="slidenum">
              <a:rPr lang="en-US" sz="1400" b="0"/>
              <a:pPr/>
              <a:t>29</a:t>
            </a:fld>
            <a:endParaRPr lang="en-US" sz="1400" b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subroutines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066800" y="1393825"/>
            <a:ext cx="49530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i="1"/>
              <a:t>subroutine vec_sum (x, y, sum)</a:t>
            </a: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real, intent(in)    :: x(:), y(:)</a:t>
            </a:r>
          </a:p>
          <a:p>
            <a:pPr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real, intent(out) :: sum(:)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integer                :: j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do j=1, size(x)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    sum(j) = x(j) + y(j)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end do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i="1"/>
              <a:t>end subroutine vec_sum</a:t>
            </a:r>
            <a:endParaRPr lang="en-US" b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953000" y="2590800"/>
            <a:ext cx="4054475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Here we use again </a:t>
            </a:r>
            <a:r>
              <a:rPr lang="en-US">
                <a:solidFill>
                  <a:srgbClr val="F2093A"/>
                </a:solidFill>
              </a:rPr>
              <a:t>assumed-shape arrays</a:t>
            </a:r>
            <a:endParaRPr lang="en-US"/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4953000" y="3429000"/>
            <a:ext cx="4054475" cy="2486025"/>
            <a:chOff x="3120" y="2160"/>
            <a:chExt cx="2554" cy="1566"/>
          </a:xfrm>
        </p:grpSpPr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 flipV="1">
              <a:off x="4368" y="21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3120" y="2736"/>
              <a:ext cx="2554" cy="9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0"/>
                <a:t>We either make the subroutine an </a:t>
              </a:r>
              <a:r>
                <a:rPr lang="en-US" i="1"/>
                <a:t>internal part</a:t>
              </a:r>
              <a:r>
                <a:rPr lang="en-US" b="0"/>
                <a:t> (use contains) or we need to use the </a:t>
              </a:r>
              <a:r>
                <a:rPr lang="en-US" i="1"/>
                <a:t>explicit interface block</a:t>
              </a:r>
              <a:r>
                <a:rPr lang="en-US" b="0"/>
                <a:t>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30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675DFD9-EF40-3D45-B207-17DF427B477E}" type="slidenum">
              <a:rPr lang="en-US" sz="1400" b="0" i="0"/>
              <a:pPr/>
              <a:t>3</a:t>
            </a:fld>
            <a:endParaRPr lang="en-US" sz="1400" b="0" i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if Statement and Construct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• </a:t>
            </a:r>
            <a:r>
              <a:rPr lang="en-US"/>
              <a:t>if construct:</a:t>
            </a:r>
            <a:r>
              <a:rPr lang="en-US" b="0"/>
              <a:t> </a:t>
            </a:r>
          </a:p>
          <a:p>
            <a:r>
              <a:rPr lang="en-US" b="0"/>
              <a:t>allows the execution </a:t>
            </a:r>
            <a:r>
              <a:rPr lang="en-US">
                <a:solidFill>
                  <a:srgbClr val="F2093A"/>
                </a:solidFill>
              </a:rPr>
              <a:t>more than one statement</a:t>
            </a:r>
            <a:r>
              <a:rPr lang="en-US" b="0"/>
              <a:t>, or the</a:t>
            </a:r>
          </a:p>
          <a:p>
            <a:r>
              <a:rPr lang="en-US" b="0"/>
              <a:t>execution of </a:t>
            </a:r>
            <a:r>
              <a:rPr lang="en-US">
                <a:solidFill>
                  <a:srgbClr val="1A7249"/>
                </a:solidFill>
              </a:rPr>
              <a:t>alternative statements</a:t>
            </a:r>
            <a:r>
              <a:rPr lang="en-US" b="0"/>
              <a:t> depending on alternative</a:t>
            </a:r>
          </a:p>
          <a:p>
            <a:r>
              <a:rPr lang="en-US" b="0"/>
              <a:t>conditions.</a:t>
            </a:r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685800" y="2497138"/>
            <a:ext cx="7924800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endParaRPr lang="en-US" b="0"/>
          </a:p>
          <a:p>
            <a:r>
              <a:rPr lang="en-US" b="0"/>
              <a:t>• </a:t>
            </a:r>
            <a:r>
              <a:rPr lang="en-US"/>
              <a:t>Form:</a:t>
            </a:r>
          </a:p>
          <a:p>
            <a:pPr lvl="3"/>
            <a:r>
              <a:rPr lang="en-US" sz="2200" b="0"/>
              <a:t>if (scalar logical expression) then</a:t>
            </a:r>
          </a:p>
          <a:p>
            <a:pPr lvl="3"/>
            <a:r>
              <a:rPr lang="en-US" sz="2200" b="0"/>
              <a:t>	block</a:t>
            </a:r>
          </a:p>
          <a:p>
            <a:pPr lvl="3"/>
            <a:r>
              <a:rPr lang="en-US" sz="2200" b="0"/>
              <a:t>end if</a:t>
            </a:r>
            <a:endParaRPr lang="en-US" b="0"/>
          </a:p>
          <a:p>
            <a:pPr>
              <a:lnSpc>
                <a:spcPct val="50000"/>
              </a:lnSpc>
            </a:pPr>
            <a:endParaRPr lang="en-US" b="0"/>
          </a:p>
          <a:p>
            <a:r>
              <a:rPr lang="en-US"/>
              <a:t>• Example:</a:t>
            </a:r>
            <a:r>
              <a:rPr lang="en-US" b="0"/>
              <a:t> </a:t>
            </a:r>
          </a:p>
          <a:p>
            <a:pPr lvl="3"/>
            <a:r>
              <a:rPr lang="en-US" sz="2200"/>
              <a:t>if (a .gt. b) then</a:t>
            </a:r>
            <a:endParaRPr lang="en-US" sz="2200" b="0"/>
          </a:p>
          <a:p>
            <a:pPr lvl="4"/>
            <a:r>
              <a:rPr lang="en-US" sz="2200" b="0"/>
              <a:t>cp = a</a:t>
            </a:r>
          </a:p>
          <a:p>
            <a:pPr lvl="4"/>
            <a:r>
              <a:rPr lang="en-US" sz="2200" b="0"/>
              <a:t>a = b</a:t>
            </a:r>
          </a:p>
          <a:p>
            <a:pPr lvl="4"/>
            <a:r>
              <a:rPr lang="en-US" sz="2200" b="0"/>
              <a:t>b=cp</a:t>
            </a:r>
          </a:p>
          <a:p>
            <a:pPr lvl="3"/>
            <a:r>
              <a:rPr lang="en-US" sz="2200"/>
              <a:t>endif</a:t>
            </a:r>
            <a:endParaRPr lang="en-US" sz="2200" b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92650" y="5181600"/>
            <a:ext cx="247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!exchange a and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0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4EDD75-4765-CF43-A458-0CBC2ED80062}" type="slidenum">
              <a:rPr lang="en-US" sz="1400" b="0"/>
              <a:pPr/>
              <a:t>30</a:t>
            </a:fld>
            <a:endParaRPr lang="en-US" sz="1400" b="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chemeClr val="accent2"/>
                </a:solidFill>
              </a:rPr>
              <a:t>subroutines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029200" y="1279525"/>
            <a:ext cx="3962400" cy="453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i="1"/>
              <a:t>subroutine vec_sum (x, y, sum)</a:t>
            </a: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real, intent(in)    :: x(:), y(:)</a:t>
            </a:r>
          </a:p>
          <a:p>
            <a:pPr>
              <a:lnSpc>
                <a:spcPct val="110000"/>
              </a:lnSpc>
            </a:pPr>
            <a:r>
              <a:rPr lang="en-US" sz="2200" i="1">
                <a:solidFill>
                  <a:srgbClr val="F2093A"/>
                </a:solidFill>
              </a:rPr>
              <a:t>real, intent(out) :: sum(:)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integer                :: j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b="0" i="1"/>
              <a:t>do j=1, size(x)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    sum(j) = x(j) + y(j)</a:t>
            </a:r>
          </a:p>
          <a:p>
            <a:pPr>
              <a:lnSpc>
                <a:spcPct val="110000"/>
              </a:lnSpc>
            </a:pPr>
            <a:r>
              <a:rPr lang="en-US" sz="2200" b="0" i="1"/>
              <a:t>end do</a:t>
            </a:r>
          </a:p>
          <a:p>
            <a:pPr>
              <a:lnSpc>
                <a:spcPct val="110000"/>
              </a:lnSpc>
            </a:pPr>
            <a:endParaRPr lang="en-US" sz="2200" b="0" i="1"/>
          </a:p>
          <a:p>
            <a:pPr>
              <a:lnSpc>
                <a:spcPct val="110000"/>
              </a:lnSpc>
            </a:pPr>
            <a:r>
              <a:rPr lang="en-US" sz="2200" i="1"/>
              <a:t>end subroutine vec_sum</a:t>
            </a:r>
            <a:endParaRPr lang="en-US" b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76200" y="762000"/>
            <a:ext cx="4953000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en-US" sz="2200" b="0" i="1"/>
              <a:t>program main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implicit none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integer, parameter :: n=5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real  ::  u(n), v(n), sum(n)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   </a:t>
            </a:r>
            <a:r>
              <a:rPr lang="en-US" sz="2200" i="1">
                <a:solidFill>
                  <a:srgbClr val="F2093A"/>
                </a:solidFill>
              </a:rPr>
              <a:t>subroutine</a:t>
            </a:r>
            <a:r>
              <a:rPr lang="en-US" sz="2200" i="1"/>
              <a:t> vec_sum(u,v,sum)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   implicit none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   real, intent(in)       :: u(:), v(:)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   </a:t>
            </a:r>
            <a:r>
              <a:rPr lang="en-US" sz="2200" i="1">
                <a:solidFill>
                  <a:srgbClr val="F2093A"/>
                </a:solidFill>
              </a:rPr>
              <a:t>real, intent(out)     :: sum(:)</a:t>
            </a:r>
            <a:endParaRPr lang="en-US" sz="2200" i="1"/>
          </a:p>
          <a:p>
            <a:pPr lvl="2">
              <a:lnSpc>
                <a:spcPct val="110000"/>
              </a:lnSpc>
            </a:pPr>
            <a:r>
              <a:rPr lang="en-US" sz="2200" i="1"/>
              <a:t>   end </a:t>
            </a:r>
            <a:r>
              <a:rPr lang="en-US" sz="2200" i="1">
                <a:solidFill>
                  <a:srgbClr val="F2093A"/>
                </a:solidFill>
              </a:rPr>
              <a:t>subroutine</a:t>
            </a:r>
            <a:r>
              <a:rPr lang="en-US" sz="2200" i="1"/>
              <a:t> vec_sum</a:t>
            </a:r>
          </a:p>
          <a:p>
            <a:pPr lvl="2">
              <a:lnSpc>
                <a:spcPct val="110000"/>
              </a:lnSpc>
            </a:pPr>
            <a:r>
              <a:rPr lang="en-US" sz="2200" i="1"/>
              <a:t>end interface</a:t>
            </a:r>
            <a:endParaRPr lang="en-US" sz="2200" b="0" i="1"/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i="1">
                <a:solidFill>
                  <a:srgbClr val="1A7249"/>
                </a:solidFill>
              </a:rPr>
              <a:t>call  vec_sum(u, v, sum)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…</a:t>
            </a:r>
          </a:p>
          <a:p>
            <a:pPr lvl="2">
              <a:lnSpc>
                <a:spcPct val="110000"/>
              </a:lnSpc>
            </a:pPr>
            <a:r>
              <a:rPr lang="en-US" sz="2200" b="0" i="1"/>
              <a:t>end program main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7010400" y="5867400"/>
            <a:ext cx="1943100" cy="311150"/>
          </a:xfrm>
          <a:prstGeom prst="rect">
            <a:avLst/>
          </a:prstGeom>
          <a:solidFill>
            <a:srgbClr val="C3C3C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b="0"/>
              <a:t>vec_sum_subroutine.f90</a:t>
            </a:r>
          </a:p>
        </p:txBody>
      </p:sp>
    </p:spTree>
    <p:extLst>
      <p:ext uri="{BB962C8B-B14F-4D97-AF65-F5344CB8AC3E}">
        <p14:creationId xmlns:p14="http://schemas.microsoft.com/office/powerpoint/2010/main" val="3637151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B3966B-4BEA-5A44-9B02-8CF5D5559C82}" type="slidenum">
              <a:rPr lang="en-US" sz="1400" b="0" i="0"/>
              <a:pPr/>
              <a:t>4</a:t>
            </a:fld>
            <a:endParaRPr lang="en-US" sz="1400" b="0" i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if Construct (cont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d)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609600" y="1192213"/>
            <a:ext cx="75438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• if then – else – endif</a:t>
            </a:r>
          </a:p>
          <a:p>
            <a:endParaRPr lang="en-US" b="0"/>
          </a:p>
          <a:p>
            <a:r>
              <a:rPr lang="en-US"/>
              <a:t>• Form:</a:t>
            </a:r>
            <a:r>
              <a:rPr lang="en-US" b="0"/>
              <a:t> </a:t>
            </a:r>
          </a:p>
          <a:p>
            <a:pPr lvl="3"/>
            <a:r>
              <a:rPr lang="en-US" sz="2200" b="0"/>
              <a:t>if ( scalar logical expr ) then</a:t>
            </a:r>
          </a:p>
          <a:p>
            <a:pPr lvl="4"/>
            <a:r>
              <a:rPr lang="en-US" sz="2200" b="0"/>
              <a:t>block1</a:t>
            </a:r>
          </a:p>
          <a:p>
            <a:pPr lvl="3"/>
            <a:r>
              <a:rPr lang="en-US" sz="2200">
                <a:solidFill>
                  <a:srgbClr val="1A7249"/>
                </a:solidFill>
              </a:rPr>
              <a:t>else</a:t>
            </a:r>
            <a:endParaRPr lang="en-US" sz="2200" b="0"/>
          </a:p>
          <a:p>
            <a:pPr lvl="4"/>
            <a:r>
              <a:rPr lang="en-US" sz="2200" b="0"/>
              <a:t>block2</a:t>
            </a:r>
          </a:p>
          <a:p>
            <a:pPr lvl="3"/>
            <a:r>
              <a:rPr lang="en-US" sz="2200" b="0"/>
              <a:t>endif</a:t>
            </a:r>
          </a:p>
          <a:p>
            <a:pPr lvl="3"/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45456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1383AB1-7316-8E45-A84F-B31E7D52DC82}" type="slidenum">
              <a:rPr lang="en-US" sz="1400" b="0" i="0"/>
              <a:pPr/>
              <a:t>5</a:t>
            </a:fld>
            <a:endParaRPr lang="en-US" sz="1400" b="0" i="0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if Construct (cont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d)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75438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3"/>
            <a:endParaRPr lang="en-US" b="0"/>
          </a:p>
          <a:p>
            <a:r>
              <a:rPr lang="en-US"/>
              <a:t>• if then – elseif then – [elseif then] – [else] – endif</a:t>
            </a:r>
          </a:p>
          <a:p>
            <a:endParaRPr lang="en-US" b="0"/>
          </a:p>
          <a:p>
            <a:r>
              <a:rPr lang="en-US"/>
              <a:t>• Form:</a:t>
            </a:r>
            <a:r>
              <a:rPr lang="en-US" b="0"/>
              <a:t> </a:t>
            </a:r>
          </a:p>
          <a:p>
            <a:pPr lvl="3"/>
            <a:r>
              <a:rPr lang="en-US" sz="2200" b="0"/>
              <a:t>if ( scalar logical expr ) then</a:t>
            </a:r>
          </a:p>
          <a:p>
            <a:pPr lvl="3"/>
            <a:r>
              <a:rPr lang="en-US" sz="2200" b="0"/>
              <a:t>	block1</a:t>
            </a:r>
          </a:p>
          <a:p>
            <a:pPr lvl="3"/>
            <a:r>
              <a:rPr lang="en-US" sz="2200" b="0"/>
              <a:t>else if ( scalar logical expr ) then</a:t>
            </a:r>
          </a:p>
          <a:p>
            <a:pPr lvl="3"/>
            <a:r>
              <a:rPr lang="en-US" sz="2200" b="0"/>
              <a:t>	block2</a:t>
            </a:r>
          </a:p>
          <a:p>
            <a:pPr lvl="3"/>
            <a:r>
              <a:rPr lang="en-US" sz="2200" b="0"/>
              <a:t>else</a:t>
            </a:r>
          </a:p>
          <a:p>
            <a:pPr lvl="3"/>
            <a:r>
              <a:rPr lang="en-US" sz="2200" b="0"/>
              <a:t>	block3</a:t>
            </a:r>
          </a:p>
          <a:p>
            <a:pPr lvl="3"/>
            <a:r>
              <a:rPr lang="en-US" sz="2200" b="0"/>
              <a:t>endif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8101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609D05-7FD8-DF4F-8A0F-1BC601F66176}" type="slidenum">
              <a:rPr lang="en-US" sz="1400" b="0" i="0"/>
              <a:pPr/>
              <a:t>6</a:t>
            </a:fld>
            <a:endParaRPr lang="en-US" sz="1400" b="0" i="0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Nested if Construct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803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Example:</a:t>
            </a:r>
            <a:r>
              <a:rPr lang="en-US" b="0"/>
              <a:t> Calculate the </a:t>
            </a:r>
            <a:r>
              <a:rPr lang="en-US">
                <a:solidFill>
                  <a:srgbClr val="1A7249"/>
                </a:solidFill>
              </a:rPr>
              <a:t>square root of x/y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667000" y="1066800"/>
            <a:ext cx="341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if </a:t>
            </a:r>
            <a:r>
              <a:rPr lang="en-US" b="0"/>
              <a:t>constructs can be </a:t>
            </a:r>
            <a:r>
              <a:rPr lang="en-US"/>
              <a:t>nested</a:t>
            </a:r>
          </a:p>
        </p:txBody>
      </p:sp>
      <p:sp>
        <p:nvSpPr>
          <p:cNvPr id="814085" name="Text Box 5"/>
          <p:cNvSpPr txBox="1">
            <a:spLocks noChangeArrowheads="1"/>
          </p:cNvSpPr>
          <p:nvPr/>
        </p:nvSpPr>
        <p:spPr bwMode="auto">
          <a:xfrm>
            <a:off x="266700" y="2133600"/>
            <a:ext cx="8039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b="0"/>
          </a:p>
          <a:p>
            <a:pPr lvl="3">
              <a:lnSpc>
                <a:spcPct val="110000"/>
              </a:lnSpc>
            </a:pPr>
            <a:r>
              <a:rPr lang="en-US" sz="2200" b="0"/>
              <a:t>if (y .ne. 0.0) then       ! Square root of x/y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	if (x/y .ge. 0.0) then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		sr = sqrt(x/y)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	else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                    write(*,*) </a:t>
            </a:r>
            <a:r>
              <a:rPr lang="ja-JP" altLang="en-US" sz="2200" b="0"/>
              <a:t>‘</a:t>
            </a:r>
            <a:r>
              <a:rPr lang="en-US" sz="2200" b="0"/>
              <a:t>Argument is negative</a:t>
            </a:r>
            <a:r>
              <a:rPr lang="ja-JP" altLang="en-US" sz="2200" b="0"/>
              <a:t>’</a:t>
            </a:r>
            <a:endParaRPr lang="en-US" sz="2200" b="0"/>
          </a:p>
          <a:p>
            <a:pPr lvl="3">
              <a:lnSpc>
                <a:spcPct val="110000"/>
              </a:lnSpc>
            </a:pPr>
            <a:r>
              <a:rPr lang="en-US" sz="2200" b="0"/>
              <a:t>	endif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else</a:t>
            </a:r>
          </a:p>
          <a:p>
            <a:pPr lvl="3">
              <a:lnSpc>
                <a:spcPct val="110000"/>
              </a:lnSpc>
            </a:pPr>
            <a:r>
              <a:rPr lang="en-US" sz="2200" b="0"/>
              <a:t>       write(*,*) </a:t>
            </a:r>
            <a:r>
              <a:rPr lang="ja-JP" altLang="en-US" sz="2200" b="0"/>
              <a:t>‘</a:t>
            </a:r>
            <a:r>
              <a:rPr lang="en-US" sz="2200" b="0"/>
              <a:t>You are dividing by zero!</a:t>
            </a:r>
            <a:r>
              <a:rPr lang="ja-JP" altLang="en-US" sz="2200" b="0"/>
              <a:t>’</a:t>
            </a:r>
            <a:endParaRPr lang="en-US" sz="2200" b="0"/>
          </a:p>
          <a:p>
            <a:pPr lvl="3">
              <a:lnSpc>
                <a:spcPct val="110000"/>
              </a:lnSpc>
            </a:pPr>
            <a:r>
              <a:rPr lang="en-US" sz="2200" b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976695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3EEA920-ADF4-274C-B2A6-00E4C341BE49}" type="slidenum">
              <a:rPr lang="en-US" sz="1400" b="0" i="0"/>
              <a:pPr/>
              <a:t>7</a:t>
            </a:fld>
            <a:endParaRPr lang="en-US" sz="1400" b="0" i="0"/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Example: Bisection Method</a:t>
            </a: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3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Consider a cubic function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241800" y="1236663"/>
          <a:ext cx="25400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236663"/>
                        <a:ext cx="25400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518" name="Picture 6" descr="cub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52600"/>
            <a:ext cx="3173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19" name="Text Box 7"/>
          <p:cNvSpPr txBox="1">
            <a:spLocks noChangeArrowheads="1"/>
          </p:cNvSpPr>
          <p:nvPr/>
        </p:nvSpPr>
        <p:spPr bwMode="auto">
          <a:xfrm>
            <a:off x="3810000" y="18288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Find the </a:t>
            </a:r>
            <a:r>
              <a:rPr lang="en-US"/>
              <a:t>root</a:t>
            </a:r>
            <a:r>
              <a:rPr lang="en-US" b="0"/>
              <a:t> of f(x) that is accurate</a:t>
            </a:r>
          </a:p>
          <a:p>
            <a:r>
              <a:rPr lang="en-US" b="0"/>
              <a:t>within a specified </a:t>
            </a:r>
            <a:r>
              <a:rPr lang="en-US"/>
              <a:t>tolerance</a:t>
            </a:r>
            <a:r>
              <a:rPr lang="en-US" b="0"/>
              <a:t> value</a:t>
            </a:r>
          </a:p>
        </p:txBody>
      </p:sp>
      <p:sp>
        <p:nvSpPr>
          <p:cNvPr id="832520" name="Text Box 8"/>
          <p:cNvSpPr txBox="1">
            <a:spLocks noChangeArrowheads="1"/>
          </p:cNvSpPr>
          <p:nvPr/>
        </p:nvSpPr>
        <p:spPr bwMode="auto">
          <a:xfrm>
            <a:off x="3810000" y="2895600"/>
            <a:ext cx="5105400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0"/>
              <a:t>REPEAT </a:t>
            </a:r>
          </a:p>
          <a:p>
            <a:pPr>
              <a:lnSpc>
                <a:spcPct val="120000"/>
              </a:lnSpc>
            </a:pPr>
            <a:r>
              <a:rPr lang="en-US" b="0"/>
              <a:t>	Set x</a:t>
            </a:r>
            <a:r>
              <a:rPr lang="en-US" b="0" baseline="-25000"/>
              <a:t>3</a:t>
            </a:r>
            <a:r>
              <a:rPr lang="en-US" b="0"/>
              <a:t> = (x</a:t>
            </a:r>
            <a:r>
              <a:rPr lang="en-US" b="0" baseline="-25000"/>
              <a:t>1</a:t>
            </a:r>
            <a:r>
              <a:rPr lang="en-US" b="0"/>
              <a:t> + x</a:t>
            </a:r>
            <a:r>
              <a:rPr lang="en-US" b="0" baseline="-25000"/>
              <a:t>2</a:t>
            </a:r>
            <a:r>
              <a:rPr lang="en-US" b="0"/>
              <a:t>) /2.</a:t>
            </a:r>
          </a:p>
          <a:p>
            <a:pPr>
              <a:lnSpc>
                <a:spcPct val="120000"/>
              </a:lnSpc>
            </a:pPr>
            <a:r>
              <a:rPr lang="en-US" b="0"/>
              <a:t>	IF  f(x</a:t>
            </a:r>
            <a:r>
              <a:rPr lang="en-US" b="0" baseline="-25000"/>
              <a:t>3</a:t>
            </a:r>
            <a:r>
              <a:rPr lang="en-US" b="0"/>
              <a:t>) * f(x</a:t>
            </a:r>
            <a:r>
              <a:rPr lang="en-US" b="0" baseline="-25000"/>
              <a:t>1</a:t>
            </a:r>
            <a:r>
              <a:rPr lang="en-US" b="0"/>
              <a:t>) &lt; 0.</a:t>
            </a:r>
          </a:p>
          <a:p>
            <a:pPr>
              <a:lnSpc>
                <a:spcPct val="120000"/>
              </a:lnSpc>
            </a:pPr>
            <a:r>
              <a:rPr lang="en-US" b="0"/>
              <a:t>			Set x</a:t>
            </a:r>
            <a:r>
              <a:rPr lang="en-US" b="0" baseline="-25000"/>
              <a:t>2</a:t>
            </a:r>
            <a:r>
              <a:rPr lang="en-US" b="0"/>
              <a:t> = x</a:t>
            </a:r>
            <a:r>
              <a:rPr lang="en-US" b="0" baseline="-25000"/>
              <a:t>3</a:t>
            </a:r>
          </a:p>
          <a:p>
            <a:pPr>
              <a:lnSpc>
                <a:spcPct val="120000"/>
              </a:lnSpc>
            </a:pPr>
            <a:r>
              <a:rPr lang="en-US" b="0" baseline="-25000"/>
              <a:t>	</a:t>
            </a:r>
            <a:r>
              <a:rPr lang="en-US" b="0"/>
              <a:t>ELSE</a:t>
            </a:r>
            <a:r>
              <a:rPr lang="en-US" b="0" baseline="-25000"/>
              <a:t>	</a:t>
            </a:r>
            <a:r>
              <a:rPr lang="en-US" b="0"/>
              <a:t>Set x</a:t>
            </a:r>
            <a:r>
              <a:rPr lang="en-US" b="0" baseline="-25000"/>
              <a:t>1</a:t>
            </a:r>
            <a:r>
              <a:rPr lang="en-US" b="0"/>
              <a:t> = x</a:t>
            </a:r>
            <a:r>
              <a:rPr lang="en-US" b="0" baseline="-25000"/>
              <a:t>3</a:t>
            </a:r>
            <a:endParaRPr lang="en-US" b="0"/>
          </a:p>
          <a:p>
            <a:pPr>
              <a:lnSpc>
                <a:spcPct val="120000"/>
              </a:lnSpc>
            </a:pPr>
            <a:r>
              <a:rPr lang="en-US" b="0"/>
              <a:t>	ENDIF</a:t>
            </a:r>
          </a:p>
          <a:p>
            <a:pPr>
              <a:lnSpc>
                <a:spcPct val="120000"/>
              </a:lnSpc>
            </a:pPr>
            <a:r>
              <a:rPr lang="en-US" b="0"/>
              <a:t>UNTIL (|x</a:t>
            </a:r>
            <a:r>
              <a:rPr lang="en-US" b="0" baseline="-25000"/>
              <a:t>1</a:t>
            </a:r>
            <a:r>
              <a:rPr lang="en-US" b="0"/>
              <a:t> - x</a:t>
            </a:r>
            <a:r>
              <a:rPr lang="en-US" b="0" baseline="-25000"/>
              <a:t>2</a:t>
            </a:r>
            <a:r>
              <a:rPr lang="en-US" b="0"/>
              <a:t>|) &lt; Tol  OR   f(x</a:t>
            </a:r>
            <a:r>
              <a:rPr lang="en-US" b="0" baseline="-25000"/>
              <a:t>3</a:t>
            </a:r>
            <a:r>
              <a:rPr lang="en-US" b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616543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9" grpId="0"/>
      <p:bldP spid="8325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C147DB-3121-DA49-AE47-F412C7EF882B}" type="slidenum">
              <a:rPr lang="en-US" sz="1400" b="0" i="0"/>
              <a:pPr/>
              <a:t>8</a:t>
            </a:fld>
            <a:endParaRPr lang="en-US" sz="1400" b="0" i="0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case Construct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75707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The case construct is very similar to the if construct.</a:t>
            </a:r>
          </a:p>
          <a:p>
            <a:pPr>
              <a:lnSpc>
                <a:spcPct val="60000"/>
              </a:lnSpc>
            </a:pPr>
            <a:endParaRPr lang="en-US" sz="2200"/>
          </a:p>
          <a:p>
            <a:r>
              <a:rPr lang="en-US" sz="2200" b="0"/>
              <a:t>For the case construct </a:t>
            </a:r>
            <a:r>
              <a:rPr lang="en-US" sz="2200"/>
              <a:t>only one</a:t>
            </a:r>
            <a:r>
              <a:rPr lang="en-US" sz="2200" b="0"/>
              <a:t> expression is evaluated for testing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757363" y="2057400"/>
            <a:ext cx="548163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select case (case-expr)</a:t>
            </a:r>
          </a:p>
          <a:p>
            <a:r>
              <a:rPr lang="en-US" sz="2200" b="0"/>
              <a:t>      case (1st case-selector)</a:t>
            </a:r>
          </a:p>
          <a:p>
            <a:r>
              <a:rPr lang="en-US" sz="2200" b="0"/>
              <a:t>             things that need to be done for case 1</a:t>
            </a:r>
          </a:p>
          <a:p>
            <a:r>
              <a:rPr lang="en-US" sz="2200" b="0"/>
              <a:t>      case (2nd case-selector)</a:t>
            </a:r>
          </a:p>
          <a:p>
            <a:r>
              <a:rPr lang="en-US" sz="2200" b="0"/>
              <a:t>             things that need to be done for case 2</a:t>
            </a:r>
          </a:p>
          <a:p>
            <a:r>
              <a:rPr lang="en-US" sz="2200" b="0"/>
              <a:t>                     ….</a:t>
            </a:r>
          </a:p>
          <a:p>
            <a:r>
              <a:rPr lang="en-US" sz="2200" b="0"/>
              <a:t>       [case default]</a:t>
            </a:r>
          </a:p>
          <a:p>
            <a:r>
              <a:rPr lang="en-US" sz="2200" b="0"/>
              <a:t>end select [name]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609600" y="4975225"/>
            <a:ext cx="76168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case-expression must be a scalar and can be integer, logical, or character</a:t>
            </a:r>
          </a:p>
          <a:p>
            <a:pPr>
              <a:lnSpc>
                <a:spcPct val="30000"/>
              </a:lnSpc>
            </a:pPr>
            <a:endParaRPr lang="en-US" sz="2200"/>
          </a:p>
          <a:p>
            <a:r>
              <a:rPr lang="en-US" sz="2200"/>
              <a:t>case-selector must agree with the type of the case-expression</a:t>
            </a:r>
            <a:endParaRPr lang="en-US" sz="2200" b="0"/>
          </a:p>
        </p:txBody>
      </p:sp>
    </p:spTree>
    <p:extLst>
      <p:ext uri="{BB962C8B-B14F-4D97-AF65-F5344CB8AC3E}">
        <p14:creationId xmlns:p14="http://schemas.microsoft.com/office/powerpoint/2010/main" val="346821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A0AED9-8AAC-5848-8E01-F56C81036A4B}" type="slidenum">
              <a:rPr lang="en-US" sz="1400" b="0" i="0"/>
              <a:pPr/>
              <a:t>9</a:t>
            </a:fld>
            <a:endParaRPr lang="en-US" sz="1400" b="0" i="0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case Construct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1239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Example</a:t>
            </a:r>
            <a:endParaRPr lang="en-US" sz="2200" b="0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4676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select case (color)    !color is of type character</a:t>
            </a:r>
          </a:p>
          <a:p>
            <a:r>
              <a:rPr lang="en-US" sz="2200" b="0"/>
              <a:t>      case (</a:t>
            </a:r>
            <a:r>
              <a:rPr lang="ja-JP" altLang="en-US" sz="2200" b="0"/>
              <a:t>‘</a:t>
            </a:r>
            <a:r>
              <a:rPr lang="en-US" sz="2200" b="0"/>
              <a:t>red</a:t>
            </a:r>
            <a:r>
              <a:rPr lang="ja-JP" altLang="en-US" sz="2200" b="0"/>
              <a:t>’</a:t>
            </a:r>
            <a:r>
              <a:rPr lang="en-US" sz="2200" b="0"/>
              <a:t>)</a:t>
            </a:r>
          </a:p>
          <a:p>
            <a:r>
              <a:rPr lang="en-US" sz="2200" b="0"/>
              <a:t>             write(*,*) </a:t>
            </a:r>
            <a:r>
              <a:rPr lang="ja-JP" altLang="en-US" sz="2200" b="0"/>
              <a:t>‘</a:t>
            </a:r>
            <a:r>
              <a:rPr lang="en-US" sz="2200" b="0"/>
              <a:t>STOP</a:t>
            </a:r>
            <a:r>
              <a:rPr lang="ja-JP" altLang="en-US" sz="2200" b="0"/>
              <a:t>’</a:t>
            </a:r>
            <a:endParaRPr lang="en-US" sz="2200" b="0"/>
          </a:p>
          <a:p>
            <a:r>
              <a:rPr lang="en-US" sz="2200" b="0"/>
              <a:t>      case (</a:t>
            </a:r>
            <a:r>
              <a:rPr lang="ja-JP" altLang="en-US" sz="2200" b="0"/>
              <a:t>‘</a:t>
            </a:r>
            <a:r>
              <a:rPr lang="en-US" sz="2200" b="0"/>
              <a:t>green</a:t>
            </a:r>
            <a:r>
              <a:rPr lang="ja-JP" altLang="en-US" sz="2200" b="0"/>
              <a:t>’</a:t>
            </a:r>
            <a:r>
              <a:rPr lang="en-US" sz="2200" b="0"/>
              <a:t>)</a:t>
            </a:r>
          </a:p>
          <a:p>
            <a:r>
              <a:rPr lang="en-US" sz="2200" b="0"/>
              <a:t>             write(*,*) </a:t>
            </a:r>
            <a:r>
              <a:rPr lang="ja-JP" altLang="en-US" sz="2200" b="0"/>
              <a:t>‘</a:t>
            </a:r>
            <a:r>
              <a:rPr lang="en-US" sz="2200" b="0"/>
              <a:t>GO</a:t>
            </a:r>
            <a:r>
              <a:rPr lang="ja-JP" altLang="en-US" sz="2200" b="0"/>
              <a:t>’</a:t>
            </a:r>
            <a:r>
              <a:rPr lang="en-US" sz="2200" b="0"/>
              <a:t> </a:t>
            </a:r>
          </a:p>
          <a:p>
            <a:r>
              <a:rPr lang="en-US" sz="2200" b="0"/>
              <a:t>      case (</a:t>
            </a:r>
            <a:r>
              <a:rPr lang="ja-JP" altLang="en-US" sz="2200" b="0"/>
              <a:t>‘</a:t>
            </a:r>
            <a:r>
              <a:rPr lang="en-US" sz="2200" b="0"/>
              <a:t>yellow</a:t>
            </a:r>
            <a:r>
              <a:rPr lang="ja-JP" altLang="en-US" sz="2200" b="0"/>
              <a:t>’</a:t>
            </a:r>
            <a:r>
              <a:rPr lang="en-US" sz="2200" b="0"/>
              <a:t>)</a:t>
            </a:r>
          </a:p>
          <a:p>
            <a:r>
              <a:rPr lang="en-US" sz="2200" b="0"/>
              <a:t>             write(*,*) </a:t>
            </a:r>
            <a:r>
              <a:rPr lang="ja-JP" altLang="en-US" sz="2200" b="0"/>
              <a:t>‘</a:t>
            </a:r>
            <a:r>
              <a:rPr lang="en-US" sz="2200" b="0"/>
              <a:t>Be Careful</a:t>
            </a:r>
            <a:r>
              <a:rPr lang="ja-JP" altLang="en-US" sz="2200" b="0"/>
              <a:t>’</a:t>
            </a:r>
            <a:endParaRPr lang="en-US" sz="2200" b="0"/>
          </a:p>
          <a:p>
            <a:r>
              <a:rPr lang="en-US" sz="2200" b="0"/>
              <a:t>      case default</a:t>
            </a:r>
          </a:p>
          <a:p>
            <a:r>
              <a:rPr lang="en-US" sz="2200" b="0"/>
              <a:t>             write(*,*) </a:t>
            </a:r>
            <a:r>
              <a:rPr lang="ja-JP" altLang="en-US" sz="2200" b="0"/>
              <a:t>‘</a:t>
            </a:r>
            <a:r>
              <a:rPr lang="en-US" sz="2200" b="0"/>
              <a:t>Something is wrong. Check the traffic light</a:t>
            </a:r>
            <a:r>
              <a:rPr lang="ja-JP" altLang="en-US" sz="2200" b="0"/>
              <a:t>’</a:t>
            </a:r>
            <a:endParaRPr lang="en-US" sz="2200" b="0"/>
          </a:p>
          <a:p>
            <a:r>
              <a:rPr lang="en-US" sz="2200" b="0"/>
              <a:t>end select [name]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case default selects </a:t>
            </a:r>
            <a:r>
              <a:rPr lang="en-US" sz="2200"/>
              <a:t>all the other</a:t>
            </a:r>
            <a:r>
              <a:rPr lang="en-US" sz="2200" b="0"/>
              <a:t> possible values of case-expression that are not included in the other selectors of the construct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93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12860</TotalTime>
  <Words>2724</Words>
  <Application>Microsoft Macintosh PowerPoint</Application>
  <PresentationFormat>On-screen Show (4:3)</PresentationFormat>
  <Paragraphs>542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CASS USU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 USU</dc:creator>
  <cp:lastModifiedBy>Ludger Scherliess</cp:lastModifiedBy>
  <cp:revision>368</cp:revision>
  <cp:lastPrinted>2016-01-10T05:56:08Z</cp:lastPrinted>
  <dcterms:created xsi:type="dcterms:W3CDTF">2014-01-07T04:07:05Z</dcterms:created>
  <dcterms:modified xsi:type="dcterms:W3CDTF">2018-02-07T17:23:30Z</dcterms:modified>
</cp:coreProperties>
</file>