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7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17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8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9.xml" ContentType="application/vnd.openxmlformats-officedocument.presentationml.notesSlide+xml"/>
  <Override PartName="/ppt/embeddings/oleObject40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41.bin" ContentType="application/vnd.openxmlformats-officedocument.oleObject"/>
  <Override PartName="/ppt/notesSlides/notesSlide27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28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65" r:id="rId2"/>
    <p:sldId id="566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587" r:id="rId24"/>
    <p:sldId id="588" r:id="rId25"/>
    <p:sldId id="589" r:id="rId26"/>
    <p:sldId id="590" r:id="rId27"/>
    <p:sldId id="591" r:id="rId28"/>
    <p:sldId id="59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i="1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695BF4"/>
    <a:srgbClr val="B2B2B2"/>
    <a:srgbClr val="C3C3C3"/>
    <a:srgbClr val="F2093A"/>
    <a:srgbClr val="1A8D2E"/>
    <a:srgbClr val="760805"/>
    <a:srgbClr val="1A7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536" y="-112"/>
      </p:cViewPr>
      <p:guideLst>
        <p:guide orient="horz" pos="2064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Relationship Id="rId3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4" Type="http://schemas.openxmlformats.org/officeDocument/2006/relationships/image" Target="../media/image59.emf"/><Relationship Id="rId1" Type="http://schemas.openxmlformats.org/officeDocument/2006/relationships/image" Target="../media/image56.emf"/><Relationship Id="rId2" Type="http://schemas.openxmlformats.org/officeDocument/2006/relationships/image" Target="../media/image5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5FA621-268D-514C-ABAD-1DEEFC0A744B}" type="datetime1">
              <a:rPr lang="en-US"/>
              <a:pPr>
                <a:defRPr/>
              </a:pPr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66D37C-A6D3-9D45-8695-27A831D6C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5F99D81C-CD7B-8448-A7B7-A40C6B3BC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9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610FBDD-F016-5348-8D76-F7790E1BEE6B}" type="slidenum">
              <a:rPr lang="en-US" sz="1200" b="0"/>
              <a:pPr/>
              <a:t>1</a:t>
            </a:fld>
            <a:endParaRPr lang="en-US" sz="1200" b="0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149D6EB-C861-364C-8183-9BCB5B2819B6}" type="slidenum">
              <a:rPr lang="en-US" sz="1200" b="0"/>
              <a:pPr/>
              <a:t>10</a:t>
            </a:fld>
            <a:endParaRPr lang="en-US" sz="1200" b="0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B15EB76-2D96-F445-92DC-0B117C4CC29D}" type="slidenum">
              <a:rPr lang="en-US" sz="1200" b="0"/>
              <a:pPr/>
              <a:t>11</a:t>
            </a:fld>
            <a:endParaRPr lang="en-US" sz="1200" b="0"/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F5C4D7E-81B5-294F-AD2F-B97E7E95A0D4}" type="slidenum">
              <a:rPr lang="en-US" sz="1200" b="0"/>
              <a:pPr/>
              <a:t>12</a:t>
            </a:fld>
            <a:endParaRPr lang="en-US" sz="1200" b="0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B6BAA39-B268-6A48-A730-504BC8AB8BC2}" type="slidenum">
              <a:rPr lang="en-US" sz="1200" b="0"/>
              <a:pPr/>
              <a:t>13</a:t>
            </a:fld>
            <a:endParaRPr lang="en-US" sz="1200" b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47F47B2-324A-4544-B108-12790C22AB72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88E5C22-5497-C845-9343-404E4D3FBE58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7496875-8745-E84F-B790-28F33A5452BA}" type="slidenum">
              <a:rPr lang="en-US" sz="1200" b="0"/>
              <a:pPr/>
              <a:t>16</a:t>
            </a:fld>
            <a:endParaRPr lang="en-US" sz="1200" b="0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7EF8E69-20B6-9243-A1D4-6D04F9B9173C}" type="slidenum">
              <a:rPr lang="en-US" sz="1200" b="0"/>
              <a:pPr/>
              <a:t>17</a:t>
            </a:fld>
            <a:endParaRPr lang="en-US" sz="1200" b="0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6907541-FEBD-A248-9CAE-EA1677817D99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0A3E532-C133-5E45-ABE1-FACEC31D8A54}" type="slidenum">
              <a:rPr lang="en-US" sz="1200" b="0"/>
              <a:pPr/>
              <a:t>19</a:t>
            </a:fld>
            <a:endParaRPr lang="en-US" sz="1200" b="0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5785B11-37AC-CC43-A193-046EA3F069EE}" type="slidenum">
              <a:rPr lang="en-US" sz="1200" b="0"/>
              <a:pPr/>
              <a:t>2</a:t>
            </a:fld>
            <a:endParaRPr lang="en-US" sz="1200" b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A66E741-5F7A-F24A-BD82-4998AE6133DD}" type="slidenum">
              <a:rPr lang="en-US" sz="1200" b="0"/>
              <a:pPr/>
              <a:t>20</a:t>
            </a:fld>
            <a:endParaRPr lang="en-US" sz="1200" b="0"/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9ACEEDE-1B6F-994D-B368-DBC034389060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5403549-B836-9445-A2D3-BF165B25162F}" type="slidenum">
              <a:rPr lang="en-US" sz="1200" b="0"/>
              <a:pPr/>
              <a:t>22</a:t>
            </a:fld>
            <a:endParaRPr lang="en-US" sz="1200" b="0"/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4AA457A-5B14-3743-BA5A-068C605E1682}" type="slidenum">
              <a:rPr lang="en-US" sz="1200" b="0"/>
              <a:pPr/>
              <a:t>23</a:t>
            </a:fld>
            <a:endParaRPr lang="en-US" sz="1200" b="0"/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5479931-F184-544D-A0DC-5A8089DEA479}" type="slidenum">
              <a:rPr lang="en-US" sz="1200" b="0"/>
              <a:pPr/>
              <a:t>24</a:t>
            </a:fld>
            <a:endParaRPr lang="en-US" sz="1200" b="0"/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5E4D13E-DA4E-1B4E-AD00-4345E4ACFC22}" type="slidenum">
              <a:rPr lang="en-US" sz="1200" b="0"/>
              <a:pPr/>
              <a:t>25</a:t>
            </a:fld>
            <a:endParaRPr lang="en-US" sz="1200" b="0"/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4362726-0C5F-E241-94BB-21651DAE64ED}" type="slidenum">
              <a:rPr lang="en-US" sz="1200" b="0"/>
              <a:pPr/>
              <a:t>26</a:t>
            </a:fld>
            <a:endParaRPr lang="en-US" sz="1200" b="0"/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D44200B-ABCA-CA40-8EC5-8510D1870AE3}" type="slidenum">
              <a:rPr lang="en-US" sz="1200" b="0"/>
              <a:pPr/>
              <a:t>27</a:t>
            </a:fld>
            <a:endParaRPr lang="en-US" sz="1200" b="0"/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14DD538-E9BC-CD45-B32B-2E4D55B33F45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6E47429-5136-764C-AA3C-84184460A0DF}" type="slidenum">
              <a:rPr lang="en-US" sz="1200" b="0"/>
              <a:pPr/>
              <a:t>3</a:t>
            </a:fld>
            <a:endParaRPr lang="en-US" sz="1200" b="0"/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0E319F0-C0E2-6D45-A8FE-8B14CC898721}" type="slidenum">
              <a:rPr lang="en-US" sz="1200" b="0"/>
              <a:pPr/>
              <a:t>4</a:t>
            </a:fld>
            <a:endParaRPr lang="en-US" sz="1200" b="0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A5B17CA-2132-2C48-B1DC-6C485C86FFC8}" type="slidenum">
              <a:rPr lang="en-US" sz="1200" b="0"/>
              <a:pPr/>
              <a:t>5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10CD889-C8B4-C64E-83AE-C547FD076462}" type="slidenum">
              <a:rPr lang="en-US" sz="1200" b="0"/>
              <a:pPr/>
              <a:t>6</a:t>
            </a:fld>
            <a:endParaRPr lang="en-US" sz="1200" b="0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481E826-EAEA-154D-B8C3-CD795E24DBB3}" type="slidenum">
              <a:rPr lang="en-US" sz="1200" b="0"/>
              <a:pPr/>
              <a:t>7</a:t>
            </a:fld>
            <a:endParaRPr lang="en-US" sz="1200" b="0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EC08B5F-A78A-3241-A57D-70B38205950A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66A8EE9-54EE-C24D-AE00-472A0B9BE496}" type="slidenum">
              <a:rPr lang="en-US" sz="1200" b="0"/>
              <a:pPr/>
              <a:t>9</a:t>
            </a:fld>
            <a:endParaRPr lang="en-US" sz="1200" b="0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61C82-2F83-BA48-8FFA-C73496F65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97A48-DFD6-8C41-AAE0-AC9FD1257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9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AA43-E442-2047-8155-21515806E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7C5F6-DFD4-6D46-B108-2C8354B36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6524D-E3F2-914B-A041-744A3B3B6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E1470-AD20-5846-A2A9-5DC905EDE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5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2137A-FE8E-3545-8E77-2B6F4A266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7DA6-5D69-CA47-9659-C64F29B13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3CE14-0735-1643-9F6C-0144A4B49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BAE2B-90E4-5D45-BB05-4551D8D77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3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F7AD3-598E-E542-8E4E-316A78D3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8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Times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/>
            </a:lvl1pPr>
          </a:lstStyle>
          <a:p>
            <a:pPr>
              <a:defRPr/>
            </a:pPr>
            <a:fld id="{99C53B2F-9046-4549-9F0E-747557CF5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8.png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30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8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3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emf"/><Relationship Id="rId12" Type="http://schemas.openxmlformats.org/officeDocument/2006/relationships/oleObject" Target="../embeddings/oleObject38.bin"/><Relationship Id="rId13" Type="http://schemas.openxmlformats.org/officeDocument/2006/relationships/image" Target="../media/image44.emf"/><Relationship Id="rId14" Type="http://schemas.openxmlformats.org/officeDocument/2006/relationships/oleObject" Target="../embeddings/oleObject39.bin"/><Relationship Id="rId15" Type="http://schemas.openxmlformats.org/officeDocument/2006/relationships/image" Target="../media/image4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41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42.emf"/><Relationship Id="rId10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47.png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55.png"/><Relationship Id="rId5" Type="http://schemas.openxmlformats.org/officeDocument/2006/relationships/oleObject" Target="../embeddings/oleObject41.bin"/><Relationship Id="rId6" Type="http://schemas.openxmlformats.org/officeDocument/2006/relationships/image" Target="../media/image5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56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58.emf"/><Relationship Id="rId10" Type="http://schemas.openxmlformats.org/officeDocument/2006/relationships/oleObject" Target="../embeddings/oleObject45.bin"/><Relationship Id="rId11" Type="http://schemas.openxmlformats.org/officeDocument/2006/relationships/image" Target="../media/image5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60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6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image" Target="../media/image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oleObject" Target="../embeddings/oleObject16.bin"/><Relationship Id="rId13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0.emf"/><Relationship Id="rId10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463CEAB-8212-3444-AEFB-F9611DA53F5A}" type="slidenum">
              <a:rPr lang="en-US" sz="1400" b="0"/>
              <a:pPr/>
              <a:t>1</a:t>
            </a:fld>
            <a:endParaRPr lang="en-US" sz="1400" b="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Interpolation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1066800" y="2032000"/>
            <a:ext cx="249237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x   |	  y</a:t>
            </a:r>
          </a:p>
          <a:p>
            <a:r>
              <a:rPr lang="en-US" b="0"/>
              <a:t>----------------------</a:t>
            </a:r>
          </a:p>
          <a:p>
            <a:r>
              <a:rPr lang="en-US" b="0"/>
              <a:t>0   |	 0</a:t>
            </a:r>
          </a:p>
          <a:p>
            <a:r>
              <a:rPr lang="en-US" b="0"/>
              <a:t>1   | 	 0.8415</a:t>
            </a:r>
          </a:p>
          <a:p>
            <a:r>
              <a:rPr lang="en-US" b="0"/>
              <a:t>2   | 	 0.9093</a:t>
            </a:r>
          </a:p>
          <a:p>
            <a:r>
              <a:rPr lang="en-US" b="0"/>
              <a:t>3   | 	 0.1411</a:t>
            </a:r>
          </a:p>
          <a:p>
            <a:r>
              <a:rPr lang="en-US" b="0"/>
              <a:t>4   | 	-0.7568</a:t>
            </a:r>
          </a:p>
          <a:p>
            <a:r>
              <a:rPr lang="en-US" b="0"/>
              <a:t>5   | 	-0.9589</a:t>
            </a:r>
          </a:p>
          <a:p>
            <a:r>
              <a:rPr lang="en-US" b="0"/>
              <a:t>6   |	-0.2794</a:t>
            </a:r>
          </a:p>
        </p:txBody>
      </p: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746125" y="1295400"/>
            <a:ext cx="611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Let</a:t>
            </a:r>
            <a:r>
              <a:rPr lang="ja-JP" altLang="en-US"/>
              <a:t>’</a:t>
            </a:r>
            <a:r>
              <a:rPr lang="en-US"/>
              <a:t>s assume we have a set of measurements: </a:t>
            </a:r>
          </a:p>
        </p:txBody>
      </p:sp>
      <p:pic>
        <p:nvPicPr>
          <p:cNvPr id="15366" name="Picture 9" descr="lagrange_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2179638"/>
            <a:ext cx="3495675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463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AAEBFA7-ECC6-B940-B4C6-F8543212FBFF}" type="slidenum">
              <a:rPr lang="en-US" sz="1400" b="0"/>
              <a:pPr/>
              <a:t>10</a:t>
            </a:fld>
            <a:endParaRPr lang="en-US" sz="1400" b="0"/>
          </a:p>
        </p:txBody>
      </p:sp>
      <p:sp>
        <p:nvSpPr>
          <p:cNvPr id="33799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4387850" y="1130300"/>
          <a:ext cx="315595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4" imgW="1955800" imgH="1282700" progId="Equation.3">
                  <p:embed/>
                </p:oleObj>
              </mc:Choice>
              <mc:Fallback>
                <p:oleObj name="Equation" r:id="rId4" imgW="1955800" imgH="1282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1130300"/>
                        <a:ext cx="3155950" cy="2070100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609600" y="1143000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Back to our example:</a:t>
            </a:r>
            <a:endParaRPr lang="en-US" sz="2200" i="1">
              <a:solidFill>
                <a:srgbClr val="F2093A"/>
              </a:solidFill>
            </a:endParaRPr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685800" y="1752600"/>
            <a:ext cx="249237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x   |	  y</a:t>
            </a:r>
          </a:p>
          <a:p>
            <a:r>
              <a:rPr lang="en-US" b="0"/>
              <a:t>----------------------</a:t>
            </a:r>
          </a:p>
          <a:p>
            <a:r>
              <a:rPr lang="en-US" b="0"/>
              <a:t>0   |	 0</a:t>
            </a:r>
          </a:p>
          <a:p>
            <a:r>
              <a:rPr lang="en-US" b="0"/>
              <a:t>1   | 	 0.8415</a:t>
            </a:r>
          </a:p>
          <a:p>
            <a:r>
              <a:rPr lang="en-US" b="0"/>
              <a:t>2   | 	 0.9093</a:t>
            </a:r>
          </a:p>
          <a:p>
            <a:r>
              <a:rPr lang="en-US" b="0"/>
              <a:t>3   | 	 0.1411</a:t>
            </a:r>
          </a:p>
          <a:p>
            <a:r>
              <a:rPr lang="en-US" b="0"/>
              <a:t>4   | 	-0.7568</a:t>
            </a:r>
          </a:p>
          <a:p>
            <a:r>
              <a:rPr lang="en-US" b="0"/>
              <a:t>5   | 	-0.9589</a:t>
            </a:r>
          </a:p>
          <a:p>
            <a:r>
              <a:rPr lang="en-US" b="0"/>
              <a:t>6   |	-0.2794</a:t>
            </a:r>
          </a:p>
        </p:txBody>
      </p:sp>
      <p:graphicFrame>
        <p:nvGraphicFramePr>
          <p:cNvPr id="594955" name="Object 3"/>
          <p:cNvGraphicFramePr>
            <a:graphicFrameLocks noChangeAspect="1"/>
          </p:cNvGraphicFramePr>
          <p:nvPr/>
        </p:nvGraphicFramePr>
        <p:xfrm>
          <a:off x="4648200" y="3549650"/>
          <a:ext cx="25908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6" imgW="1663700" imgH="1244600" progId="Equation.3">
                  <p:embed/>
                </p:oleObj>
              </mc:Choice>
              <mc:Fallback>
                <p:oleObj name="Equation" r:id="rId6" imgW="1663700" imgH="124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49650"/>
                        <a:ext cx="25908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6" name="Object 4"/>
          <p:cNvGraphicFramePr>
            <a:graphicFrameLocks noChangeAspect="1"/>
          </p:cNvGraphicFramePr>
          <p:nvPr/>
        </p:nvGraphicFramePr>
        <p:xfrm>
          <a:off x="685800" y="5562600"/>
          <a:ext cx="51244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8" imgW="2895600" imgH="431800" progId="Equation.3">
                  <p:embed/>
                </p:oleObj>
              </mc:Choice>
              <mc:Fallback>
                <p:oleObj name="Equation" r:id="rId8" imgW="2895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62600"/>
                        <a:ext cx="51244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7" name="Object 5"/>
          <p:cNvGraphicFramePr>
            <a:graphicFrameLocks noChangeAspect="1"/>
          </p:cNvGraphicFramePr>
          <p:nvPr/>
        </p:nvGraphicFramePr>
        <p:xfrm>
          <a:off x="5867400" y="5805488"/>
          <a:ext cx="28321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10" imgW="1600200" imgH="165100" progId="Equation.3">
                  <p:embed/>
                </p:oleObj>
              </mc:Choice>
              <mc:Fallback>
                <p:oleObj name="Equation" r:id="rId10" imgW="16002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805488"/>
                        <a:ext cx="283210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3288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AB5DA63-A9D7-8044-8514-53F1F1CA3BA8}" type="slidenum">
              <a:rPr lang="en-US" sz="1400" b="0"/>
              <a:pPr/>
              <a:t>11</a:t>
            </a:fld>
            <a:endParaRPr lang="en-US" sz="1400" b="0"/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2209800" y="1371600"/>
            <a:ext cx="495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A Parabola through the first three points</a:t>
            </a:r>
            <a:endParaRPr lang="en-US" sz="2200" i="1">
              <a:solidFill>
                <a:srgbClr val="F2093A"/>
              </a:solidFill>
            </a:endParaRPr>
          </a:p>
        </p:txBody>
      </p:sp>
      <p:pic>
        <p:nvPicPr>
          <p:cNvPr id="35846" name="Picture 8" descr="lagrange_dp_function_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4384675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4267200" y="2209800"/>
          <a:ext cx="22860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5" imgW="2070100" imgH="215900" progId="Equation.3">
                  <p:embed/>
                </p:oleObj>
              </mc:Choice>
              <mc:Fallback>
                <p:oleObj name="Equation" r:id="rId5" imgW="2070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09800"/>
                        <a:ext cx="2286000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914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A32C472-1679-394B-96EE-B1639F6ECB87}" type="slidenum">
              <a:rPr lang="en-US" sz="1400" b="0"/>
              <a:pPr/>
              <a:t>12</a:t>
            </a:fld>
            <a:endParaRPr lang="en-US" sz="1400" b="0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</p:txBody>
      </p:sp>
      <p:pic>
        <p:nvPicPr>
          <p:cNvPr id="37892" name="Picture 5" descr="lagrange_dp_function_1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4384675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2209800" y="1371600"/>
            <a:ext cx="495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A Parabola through point 1, 2, and 3</a:t>
            </a:r>
            <a:endParaRPr lang="en-US" sz="2200" i="1">
              <a:solidFill>
                <a:srgbClr val="F209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14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3EB55C7-395F-7841-B698-88DC315802D2}" type="slidenum">
              <a:rPr lang="en-US" sz="1400" b="0"/>
              <a:pPr/>
              <a:t>13</a:t>
            </a:fld>
            <a:endParaRPr lang="en-US" sz="1400" b="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</p:txBody>
      </p:sp>
      <p:pic>
        <p:nvPicPr>
          <p:cNvPr id="39940" name="Picture 5" descr="lagrange_dp_function_2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65338"/>
            <a:ext cx="4384675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2209800" y="1371600"/>
            <a:ext cx="495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A Parabola through points 2, 3, and 4</a:t>
            </a:r>
            <a:endParaRPr lang="en-US" sz="2200" i="1">
              <a:solidFill>
                <a:srgbClr val="F209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506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AA4879E-CD61-7C4F-9D90-DD79CFD6A213}" type="slidenum">
              <a:rPr lang="en-US" sz="1400" b="0"/>
              <a:pPr/>
              <a:t>14</a:t>
            </a:fld>
            <a:endParaRPr lang="en-US" sz="1400" b="0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</p:txBody>
      </p:sp>
      <p:pic>
        <p:nvPicPr>
          <p:cNvPr id="41988" name="Picture 5" descr="lagrange_dp_function_3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65338"/>
            <a:ext cx="4384675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2209800" y="1371600"/>
            <a:ext cx="495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A Parabola through points 3, 4, and 5</a:t>
            </a:r>
            <a:endParaRPr lang="en-US" sz="2200" i="1">
              <a:solidFill>
                <a:srgbClr val="F209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348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E241638-897F-EE44-BC79-063C6F711449}" type="slidenum">
              <a:rPr lang="en-US" sz="1400" b="0"/>
              <a:pPr/>
              <a:t>15</a:t>
            </a:fld>
            <a:endParaRPr lang="en-US" sz="1400" b="0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</p:txBody>
      </p:sp>
      <p:pic>
        <p:nvPicPr>
          <p:cNvPr id="44036" name="Picture 6" descr="lagrange_dp_function_4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65338"/>
            <a:ext cx="4384675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2209800" y="1371600"/>
            <a:ext cx="495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A Parabola through the final three points</a:t>
            </a:r>
            <a:endParaRPr lang="en-US" sz="2200" i="1">
              <a:solidFill>
                <a:srgbClr val="F209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287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0FC4D69-A2C2-F54E-8A98-447F886ED846}" type="slidenum">
              <a:rPr lang="en-US" sz="1400" b="0"/>
              <a:pPr/>
              <a:t>16</a:t>
            </a:fld>
            <a:endParaRPr lang="en-US" sz="1400" b="0"/>
          </a:p>
        </p:txBody>
      </p:sp>
      <p:sp>
        <p:nvSpPr>
          <p:cNvPr id="46087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</p:txBody>
      </p:sp>
      <p:sp>
        <p:nvSpPr>
          <p:cNvPr id="46088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762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Let</a:t>
            </a:r>
            <a:r>
              <a:rPr lang="ja-JP" altLang="en-US" sz="2200" b="0"/>
              <a:t>’</a:t>
            </a:r>
            <a:r>
              <a:rPr lang="en-US" sz="2200" b="0"/>
              <a:t>s include all </a:t>
            </a:r>
            <a:r>
              <a:rPr lang="en-US" sz="2200" b="0" i="1"/>
              <a:t>n+1</a:t>
            </a:r>
            <a:r>
              <a:rPr lang="en-US" sz="2200" b="0"/>
              <a:t> points, which will result in a polynominal of degree </a:t>
            </a:r>
            <a:r>
              <a:rPr lang="en-US" sz="2200" b="0" i="1"/>
              <a:t>n. </a:t>
            </a:r>
          </a:p>
          <a:p>
            <a:pPr>
              <a:lnSpc>
                <a:spcPct val="50000"/>
              </a:lnSpc>
            </a:pPr>
            <a:endParaRPr lang="en-US" sz="2200" b="0"/>
          </a:p>
          <a:p>
            <a:pPr>
              <a:buFont typeface="Wingdings 3" charset="0"/>
              <a:buChar char=""/>
            </a:pPr>
            <a:r>
              <a:rPr lang="en-US" sz="2200" b="0">
                <a:solidFill>
                  <a:srgbClr val="F2093A"/>
                </a:solidFill>
              </a:rPr>
              <a:t> Construct this polynominal from</a:t>
            </a:r>
            <a:r>
              <a:rPr lang="en-US" sz="2200">
                <a:solidFill>
                  <a:srgbClr val="F2093A"/>
                </a:solidFill>
              </a:rPr>
              <a:t> </a:t>
            </a:r>
            <a:r>
              <a:rPr lang="en-US" sz="2200" i="1">
                <a:solidFill>
                  <a:srgbClr val="F2093A"/>
                </a:solidFill>
              </a:rPr>
              <a:t>higher degree Lagrange interpolation polynominals</a:t>
            </a:r>
            <a:r>
              <a:rPr lang="en-US" sz="2200">
                <a:solidFill>
                  <a:srgbClr val="F2093A"/>
                </a:solidFill>
              </a:rPr>
              <a:t>:</a:t>
            </a:r>
          </a:p>
        </p:txBody>
      </p:sp>
      <p:graphicFrame>
        <p:nvGraphicFramePr>
          <p:cNvPr id="599049" name="Object 2"/>
          <p:cNvGraphicFramePr>
            <a:graphicFrameLocks noChangeAspect="1"/>
          </p:cNvGraphicFramePr>
          <p:nvPr/>
        </p:nvGraphicFramePr>
        <p:xfrm>
          <a:off x="5791200" y="5227638"/>
          <a:ext cx="23558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" name="Equation" r:id="rId4" imgW="1104900" imgH="228600" progId="Equation.3">
                  <p:embed/>
                </p:oleObj>
              </mc:Choice>
              <mc:Fallback>
                <p:oleObj name="Equation" r:id="rId4" imgW="1104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227638"/>
                        <a:ext cx="23558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9050" name="Object 3"/>
          <p:cNvGraphicFramePr>
            <a:graphicFrameLocks noChangeAspect="1"/>
          </p:cNvGraphicFramePr>
          <p:nvPr/>
        </p:nvGraphicFramePr>
        <p:xfrm>
          <a:off x="2495550" y="4953000"/>
          <a:ext cx="28384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Equation" r:id="rId6" imgW="1460500" imgH="482600" progId="Equation.3">
                  <p:embed/>
                </p:oleObj>
              </mc:Choice>
              <mc:Fallback>
                <p:oleObj name="Equation" r:id="rId6" imgW="1460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953000"/>
                        <a:ext cx="28384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9056" name="Text Box 16"/>
          <p:cNvSpPr txBox="1">
            <a:spLocks noChangeArrowheads="1"/>
          </p:cNvSpPr>
          <p:nvPr/>
        </p:nvSpPr>
        <p:spPr bwMode="auto">
          <a:xfrm>
            <a:off x="609600" y="2895600"/>
            <a:ext cx="588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So far our Lagrange polynominals looked like:</a:t>
            </a:r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14400" y="3452813"/>
            <a:ext cx="1709738" cy="1300162"/>
            <a:chOff x="576" y="2175"/>
            <a:chExt cx="1077" cy="819"/>
          </a:xfrm>
        </p:grpSpPr>
        <p:graphicFrame>
          <p:nvGraphicFramePr>
            <p:cNvPr id="46085" name="Object 5"/>
            <p:cNvGraphicFramePr>
              <a:graphicFrameLocks noChangeAspect="1"/>
            </p:cNvGraphicFramePr>
            <p:nvPr/>
          </p:nvGraphicFramePr>
          <p:xfrm>
            <a:off x="576" y="2448"/>
            <a:ext cx="1058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1" name="Equation" r:id="rId8" imgW="787400" imgH="406400" progId="Equation.3">
                    <p:embed/>
                  </p:oleObj>
                </mc:Choice>
                <mc:Fallback>
                  <p:oleObj name="Equation" r:id="rId8" imgW="7874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448"/>
                          <a:ext cx="1058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4" name="Text Box 17"/>
            <p:cNvSpPr txBox="1">
              <a:spLocks noChangeArrowheads="1"/>
            </p:cNvSpPr>
            <p:nvPr/>
          </p:nvSpPr>
          <p:spPr bwMode="auto">
            <a:xfrm>
              <a:off x="662" y="2175"/>
              <a:ext cx="99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2200"/>
                <a:t>First Order</a:t>
              </a:r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495800" y="3452813"/>
            <a:ext cx="3276600" cy="1252537"/>
            <a:chOff x="2832" y="2175"/>
            <a:chExt cx="2064" cy="789"/>
          </a:xfrm>
        </p:grpSpPr>
        <p:graphicFrame>
          <p:nvGraphicFramePr>
            <p:cNvPr id="46084" name="Object 4"/>
            <p:cNvGraphicFramePr>
              <a:graphicFrameLocks noChangeAspect="1"/>
            </p:cNvGraphicFramePr>
            <p:nvPr/>
          </p:nvGraphicFramePr>
          <p:xfrm>
            <a:off x="2832" y="2448"/>
            <a:ext cx="2064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2" name="Equation" r:id="rId10" imgW="1625600" imgH="406400" progId="Equation.3">
                    <p:embed/>
                  </p:oleObj>
                </mc:Choice>
                <mc:Fallback>
                  <p:oleObj name="Equation" r:id="rId10" imgW="16256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448"/>
                          <a:ext cx="2064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3" name="Text Box 18"/>
            <p:cNvSpPr txBox="1">
              <a:spLocks noChangeArrowheads="1"/>
            </p:cNvSpPr>
            <p:nvPr/>
          </p:nvSpPr>
          <p:spPr bwMode="auto">
            <a:xfrm>
              <a:off x="3249" y="2175"/>
              <a:ext cx="11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2200"/>
                <a:t>Second Order</a:t>
              </a:r>
              <a:endParaRPr lang="en-US"/>
            </a:p>
          </p:txBody>
        </p:sp>
      </p:grpSp>
      <p:sp>
        <p:nvSpPr>
          <p:cNvPr id="599059" name="Text Box 19"/>
          <p:cNvSpPr txBox="1">
            <a:spLocks noChangeArrowheads="1"/>
          </p:cNvSpPr>
          <p:nvPr/>
        </p:nvSpPr>
        <p:spPr bwMode="auto">
          <a:xfrm>
            <a:off x="869950" y="5181600"/>
            <a:ext cx="14160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/>
              <a:t>n</a:t>
            </a:r>
            <a:r>
              <a:rPr lang="en-US" sz="2200" baseline="30000"/>
              <a:t>th</a:t>
            </a:r>
            <a:r>
              <a:rPr lang="en-US" sz="2200"/>
              <a:t> Order: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13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56" grpId="0"/>
      <p:bldP spid="5990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A43F3B6-6AC9-1240-95B6-B8C84EE631FE}" type="slidenum">
              <a:rPr lang="en-US" sz="1400" b="0"/>
              <a:pPr/>
              <a:t>17</a:t>
            </a:fld>
            <a:endParaRPr lang="en-US" sz="1400" b="0"/>
          </a:p>
        </p:txBody>
      </p:sp>
      <p:sp>
        <p:nvSpPr>
          <p:cNvPr id="48134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</p:txBody>
      </p:sp>
      <p:sp>
        <p:nvSpPr>
          <p:cNvPr id="48135" name="Text Box 3"/>
          <p:cNvSpPr txBox="1">
            <a:spLocks noChangeArrowheads="1"/>
          </p:cNvSpPr>
          <p:nvPr/>
        </p:nvSpPr>
        <p:spPr bwMode="auto">
          <a:xfrm>
            <a:off x="609600" y="1173163"/>
            <a:ext cx="7620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>
                <a:solidFill>
                  <a:srgbClr val="F2093A"/>
                </a:solidFill>
              </a:rPr>
              <a:t>The higher order Lagrange Polynominals are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4572000" y="1981200"/>
          <a:ext cx="23558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Equation" r:id="rId4" imgW="1104900" imgH="228600" progId="Equation.3">
                  <p:embed/>
                </p:oleObj>
              </mc:Choice>
              <mc:Fallback>
                <p:oleObj name="Equation" r:id="rId4" imgW="1104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23558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23" name="Text Box 7"/>
          <p:cNvSpPr txBox="1">
            <a:spLocks noChangeArrowheads="1"/>
          </p:cNvSpPr>
          <p:nvPr/>
        </p:nvSpPr>
        <p:spPr bwMode="auto">
          <a:xfrm>
            <a:off x="609600" y="3200400"/>
            <a:ext cx="7620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The final polynominal that passes through </a:t>
            </a:r>
            <a:r>
              <a:rPr lang="en-US" sz="2200" i="1"/>
              <a:t>all n+1 points</a:t>
            </a:r>
            <a:r>
              <a:rPr lang="en-US" sz="2200" b="0"/>
              <a:t> is than gives as:</a:t>
            </a:r>
            <a:endParaRPr lang="en-US" sz="2200">
              <a:solidFill>
                <a:srgbClr val="F2093A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62200" y="4114800"/>
            <a:ext cx="3962400" cy="1219200"/>
            <a:chOff x="1488" y="3120"/>
            <a:chExt cx="2496" cy="768"/>
          </a:xfrm>
        </p:grpSpPr>
        <p:graphicFrame>
          <p:nvGraphicFramePr>
            <p:cNvPr id="48132" name="Object 4"/>
            <p:cNvGraphicFramePr>
              <a:graphicFrameLocks noChangeAspect="1"/>
            </p:cNvGraphicFramePr>
            <p:nvPr/>
          </p:nvGraphicFramePr>
          <p:xfrm>
            <a:off x="1632" y="3204"/>
            <a:ext cx="2234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4" name="Equation" r:id="rId6" imgW="1663700" imgH="431800" progId="Equation.3">
                    <p:embed/>
                  </p:oleObj>
                </mc:Choice>
                <mc:Fallback>
                  <p:oleObj name="Equation" r:id="rId6" imgW="16637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204"/>
                          <a:ext cx="2234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488" y="3120"/>
              <a:ext cx="2496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828800" y="1828800"/>
          <a:ext cx="25336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8" imgW="1460500" imgH="482600" progId="Equation.3">
                  <p:embed/>
                </p:oleObj>
              </mc:Choice>
              <mc:Fallback>
                <p:oleObj name="Equation" r:id="rId8" imgW="1460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25336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940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E87F86C-2A4E-524C-B685-693F28538368}" type="slidenum">
              <a:rPr lang="en-US" sz="1400" b="0"/>
              <a:pPr/>
              <a:t>18</a:t>
            </a:fld>
            <a:endParaRPr lang="en-US" sz="1400" b="0"/>
          </a:p>
        </p:txBody>
      </p:sp>
      <p:sp>
        <p:nvSpPr>
          <p:cNvPr id="50185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</p:txBody>
      </p:sp>
      <p:grpSp>
        <p:nvGrpSpPr>
          <p:cNvPr id="50186" name="Group 6"/>
          <p:cNvGrpSpPr>
            <a:grpSpLocks/>
          </p:cNvGrpSpPr>
          <p:nvPr/>
        </p:nvGrpSpPr>
        <p:grpSpPr bwMode="auto">
          <a:xfrm>
            <a:off x="609600" y="1066800"/>
            <a:ext cx="3962400" cy="1219200"/>
            <a:chOff x="1488" y="3120"/>
            <a:chExt cx="2496" cy="768"/>
          </a:xfrm>
        </p:grpSpPr>
        <p:graphicFrame>
          <p:nvGraphicFramePr>
            <p:cNvPr id="50183" name="Object 7"/>
            <p:cNvGraphicFramePr>
              <a:graphicFrameLocks noChangeAspect="1"/>
            </p:cNvGraphicFramePr>
            <p:nvPr/>
          </p:nvGraphicFramePr>
          <p:xfrm>
            <a:off x="1632" y="3204"/>
            <a:ext cx="2234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3" name="Equation" r:id="rId4" imgW="1663700" imgH="431800" progId="Equation.3">
                    <p:embed/>
                  </p:oleObj>
                </mc:Choice>
                <mc:Fallback>
                  <p:oleObj name="Equation" r:id="rId4" imgW="16637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204"/>
                          <a:ext cx="2234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9" name="Rectangle 8"/>
            <p:cNvSpPr>
              <a:spLocks noChangeArrowheads="1"/>
            </p:cNvSpPr>
            <p:nvPr/>
          </p:nvSpPr>
          <p:spPr bwMode="auto">
            <a:xfrm>
              <a:off x="1488" y="3120"/>
              <a:ext cx="2496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4800600" y="1201738"/>
          <a:ext cx="30480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4" name="Equation" r:id="rId6" imgW="1460500" imgH="482600" progId="Equation.3">
                  <p:embed/>
                </p:oleObj>
              </mc:Choice>
              <mc:Fallback>
                <p:oleObj name="Equation" r:id="rId6" imgW="1460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01738"/>
                        <a:ext cx="30480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4" name="Object 3"/>
          <p:cNvGraphicFramePr>
            <a:graphicFrameLocks noChangeAspect="1"/>
          </p:cNvGraphicFramePr>
          <p:nvPr/>
        </p:nvGraphicFramePr>
        <p:xfrm>
          <a:off x="696913" y="3163888"/>
          <a:ext cx="709136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5" name="Equation" r:id="rId8" imgW="3987800" imgH="406400" progId="Equation.3">
                  <p:embed/>
                </p:oleObj>
              </mc:Choice>
              <mc:Fallback>
                <p:oleObj name="Equation" r:id="rId8" imgW="3987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163888"/>
                        <a:ext cx="7091362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5" name="Object 4"/>
          <p:cNvGraphicFramePr>
            <a:graphicFrameLocks noChangeAspect="1"/>
          </p:cNvGraphicFramePr>
          <p:nvPr/>
        </p:nvGraphicFramePr>
        <p:xfrm>
          <a:off x="1701800" y="4154488"/>
          <a:ext cx="59182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6" name="Equation" r:id="rId10" imgW="3327400" imgH="406400" progId="Equation.3">
                  <p:embed/>
                </p:oleObj>
              </mc:Choice>
              <mc:Fallback>
                <p:oleObj name="Equation" r:id="rId10" imgW="3327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154488"/>
                        <a:ext cx="59182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27200" y="5187950"/>
            <a:ext cx="6121400" cy="1212850"/>
            <a:chOff x="1088" y="3268"/>
            <a:chExt cx="3856" cy="764"/>
          </a:xfrm>
        </p:grpSpPr>
        <p:graphicFrame>
          <p:nvGraphicFramePr>
            <p:cNvPr id="50181" name="Object 5"/>
            <p:cNvGraphicFramePr>
              <a:graphicFrameLocks noChangeAspect="1"/>
            </p:cNvGraphicFramePr>
            <p:nvPr/>
          </p:nvGraphicFramePr>
          <p:xfrm>
            <a:off x="1088" y="3577"/>
            <a:ext cx="3856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7" name="Equation" r:id="rId12" imgW="3441700" imgH="406400" progId="Equation.3">
                    <p:embed/>
                  </p:oleObj>
                </mc:Choice>
                <mc:Fallback>
                  <p:oleObj name="Equation" r:id="rId12" imgW="34417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3577"/>
                          <a:ext cx="3856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2" name="Object 6"/>
            <p:cNvGraphicFramePr>
              <a:graphicFrameLocks noChangeAspect="1"/>
            </p:cNvGraphicFramePr>
            <p:nvPr/>
          </p:nvGraphicFramePr>
          <p:xfrm>
            <a:off x="1104" y="3268"/>
            <a:ext cx="470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8" name="Equation" r:id="rId14" imgW="419100" imgH="101600" progId="Equation.3">
                    <p:embed/>
                  </p:oleObj>
                </mc:Choice>
                <mc:Fallback>
                  <p:oleObj name="Equation" r:id="rId14" imgW="419100" imgH="10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268"/>
                          <a:ext cx="470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8" name="Text Box 14"/>
          <p:cNvSpPr txBox="1">
            <a:spLocks noChangeArrowheads="1"/>
          </p:cNvSpPr>
          <p:nvPr/>
        </p:nvSpPr>
        <p:spPr bwMode="auto">
          <a:xfrm>
            <a:off x="517525" y="2574925"/>
            <a:ext cx="485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For our example with the </a:t>
            </a:r>
            <a:r>
              <a:rPr lang="en-US" i="1"/>
              <a:t>seven</a:t>
            </a:r>
            <a:r>
              <a:rPr lang="en-US" b="0"/>
              <a:t> points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10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845F8A5-F181-FC46-9583-A96D223BFE23}" type="slidenum">
              <a:rPr lang="en-US" sz="1400" b="0"/>
              <a:pPr/>
              <a:t>19</a:t>
            </a:fld>
            <a:endParaRPr lang="en-US" sz="1400" b="0"/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First Term</a:t>
            </a:r>
          </a:p>
        </p:txBody>
      </p:sp>
      <p:pic>
        <p:nvPicPr>
          <p:cNvPr id="578568" name="Picture 8" descr="dp_term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89138"/>
            <a:ext cx="4384675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46125" y="2209800"/>
            <a:ext cx="2968625" cy="3640138"/>
            <a:chOff x="470" y="1392"/>
            <a:chExt cx="1870" cy="2293"/>
          </a:xfrm>
        </p:grpSpPr>
        <p:sp>
          <p:nvSpPr>
            <p:cNvPr id="52231" name="Text Box 14"/>
            <p:cNvSpPr txBox="1">
              <a:spLocks noChangeArrowheads="1"/>
            </p:cNvSpPr>
            <p:nvPr/>
          </p:nvSpPr>
          <p:spPr bwMode="auto">
            <a:xfrm>
              <a:off x="624" y="1728"/>
              <a:ext cx="1570" cy="1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2200" b="0"/>
                <a:t>x   |	  y</a:t>
              </a:r>
            </a:p>
            <a:p>
              <a:r>
                <a:rPr lang="en-US" sz="2200" b="0"/>
                <a:t>----------------------</a:t>
              </a:r>
            </a:p>
            <a:p>
              <a:r>
                <a:rPr lang="en-US" sz="2200" b="0"/>
                <a:t>0   |	 0</a:t>
              </a:r>
            </a:p>
            <a:p>
              <a:r>
                <a:rPr lang="en-US" sz="2200" b="0"/>
                <a:t>1   | 	 0.8415</a:t>
              </a:r>
            </a:p>
            <a:p>
              <a:r>
                <a:rPr lang="en-US" sz="2200" b="0"/>
                <a:t>2   | 	 0.9093</a:t>
              </a:r>
            </a:p>
            <a:p>
              <a:r>
                <a:rPr lang="en-US" sz="2200" b="0"/>
                <a:t>3   | 	 0.1411</a:t>
              </a:r>
            </a:p>
            <a:p>
              <a:r>
                <a:rPr lang="en-US" sz="2200" b="0"/>
                <a:t>4   | 	-0.7568</a:t>
              </a:r>
            </a:p>
            <a:p>
              <a:r>
                <a:rPr lang="en-US" sz="2200" b="0"/>
                <a:t>5   | 	-0.9589</a:t>
              </a:r>
            </a:p>
            <a:p>
              <a:r>
                <a:rPr lang="en-US" sz="2200" b="0"/>
                <a:t>6   |	-0.2794</a:t>
              </a:r>
              <a:endParaRPr lang="en-US" b="0"/>
            </a:p>
          </p:txBody>
        </p:sp>
        <p:sp>
          <p:nvSpPr>
            <p:cNvPr id="52232" name="Text Box 15"/>
            <p:cNvSpPr txBox="1">
              <a:spLocks noChangeArrowheads="1"/>
            </p:cNvSpPr>
            <p:nvPr/>
          </p:nvSpPr>
          <p:spPr bwMode="auto">
            <a:xfrm>
              <a:off x="470" y="1392"/>
              <a:ext cx="18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Back to our example:</a:t>
              </a:r>
            </a:p>
          </p:txBody>
        </p:sp>
      </p:grp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914400" y="1106488"/>
          <a:ext cx="7091363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5" imgW="3987800" imgH="406400" progId="Equation.3">
                  <p:embed/>
                </p:oleObj>
              </mc:Choice>
              <mc:Fallback>
                <p:oleObj name="Equation" r:id="rId5" imgW="3987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6488"/>
                        <a:ext cx="7091363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422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8EA3733-8EAD-6D46-8F97-A701514A6630}" type="slidenum">
              <a:rPr lang="en-US" sz="1400" b="0"/>
              <a:pPr/>
              <a:t>2</a:t>
            </a:fld>
            <a:endParaRPr lang="en-US" sz="1400" b="0"/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Interpolation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685800" y="11430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Interpolation is a </a:t>
            </a:r>
            <a:r>
              <a:rPr lang="en-US" sz="2200">
                <a:solidFill>
                  <a:srgbClr val="1A8D2E"/>
                </a:solidFill>
              </a:rPr>
              <a:t>method to approximate a function</a:t>
            </a:r>
            <a:r>
              <a:rPr lang="en-US" sz="2200" b="0"/>
              <a:t>, </a:t>
            </a:r>
            <a:r>
              <a:rPr lang="en-US" sz="2200" b="0" i="1"/>
              <a:t>f</a:t>
            </a:r>
            <a:r>
              <a:rPr lang="en-US" sz="2200" b="0"/>
              <a:t>,</a:t>
            </a:r>
            <a:r>
              <a:rPr lang="en-US" sz="2200"/>
              <a:t> </a:t>
            </a:r>
            <a:r>
              <a:rPr lang="en-US" sz="2200" b="0"/>
              <a:t>at a </a:t>
            </a:r>
            <a:r>
              <a:rPr lang="en-US" sz="2200">
                <a:solidFill>
                  <a:srgbClr val="F2093A"/>
                </a:solidFill>
              </a:rPr>
              <a:t>desired location, </a:t>
            </a:r>
            <a:r>
              <a:rPr lang="en-US" sz="2200" i="1">
                <a:solidFill>
                  <a:srgbClr val="F2093A"/>
                </a:solidFill>
              </a:rPr>
              <a:t>x</a:t>
            </a:r>
            <a:r>
              <a:rPr lang="en-US" sz="2200" b="0"/>
              <a:t>, given a set of </a:t>
            </a:r>
            <a:r>
              <a:rPr lang="en-US" sz="2200" i="1"/>
              <a:t>n+1</a:t>
            </a:r>
            <a:r>
              <a:rPr lang="en-US" sz="2200"/>
              <a:t> support points</a:t>
            </a:r>
            <a:r>
              <a:rPr lang="en-US" sz="2200" b="0"/>
              <a:t> (</a:t>
            </a:r>
            <a:r>
              <a:rPr lang="en-US" sz="2200" b="0" i="1"/>
              <a:t>x</a:t>
            </a:r>
            <a:r>
              <a:rPr lang="en-US" sz="2200" b="0"/>
              <a:t> and </a:t>
            </a:r>
            <a:r>
              <a:rPr lang="en-US" sz="2200" b="0" i="1"/>
              <a:t>y</a:t>
            </a:r>
            <a:r>
              <a:rPr lang="en-US" sz="2200" b="0"/>
              <a:t> values)</a:t>
            </a:r>
            <a:r>
              <a:rPr lang="en-US" b="0"/>
              <a:t> </a:t>
            </a:r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743200" y="2135188"/>
          <a:ext cx="30861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4" imgW="1447800" imgH="177800" progId="Equation.3">
                  <p:embed/>
                </p:oleObj>
              </mc:Choice>
              <mc:Fallback>
                <p:oleObj name="Equation" r:id="rId4" imgW="14478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5188"/>
                        <a:ext cx="30861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13" descr="lagrange_d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895600"/>
            <a:ext cx="34956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6103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3EE09D0-11D3-BE41-98C8-D1DE575A4168}" type="slidenum">
              <a:rPr lang="en-US" sz="1400" b="0"/>
              <a:pPr/>
              <a:t>20</a:t>
            </a:fld>
            <a:endParaRPr lang="en-US" sz="1400" b="0"/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Interpolation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1066800" y="2074863"/>
            <a:ext cx="2492375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x   |	  y</a:t>
            </a:r>
          </a:p>
          <a:p>
            <a:r>
              <a:rPr lang="en-US" sz="2200" b="0"/>
              <a:t>----------------------</a:t>
            </a:r>
          </a:p>
          <a:p>
            <a:r>
              <a:rPr lang="en-US" sz="2200" b="0"/>
              <a:t>0   |	 0</a:t>
            </a:r>
          </a:p>
          <a:p>
            <a:r>
              <a:rPr lang="en-US" sz="2200" b="0"/>
              <a:t>1   | 	 0.8415</a:t>
            </a:r>
          </a:p>
          <a:p>
            <a:r>
              <a:rPr lang="en-US" sz="2200" b="0"/>
              <a:t>2   | 	 0.9093</a:t>
            </a:r>
          </a:p>
          <a:p>
            <a:r>
              <a:rPr lang="en-US" sz="2200" b="0"/>
              <a:t>3   | 	 0.1411</a:t>
            </a:r>
          </a:p>
          <a:p>
            <a:r>
              <a:rPr lang="en-US" sz="2200" b="0"/>
              <a:t>4   | 	-0.7568</a:t>
            </a:r>
          </a:p>
          <a:p>
            <a:r>
              <a:rPr lang="en-US" sz="2200" b="0"/>
              <a:t>5   | 	-0.9589</a:t>
            </a:r>
          </a:p>
          <a:p>
            <a:r>
              <a:rPr lang="en-US" sz="2200" b="0"/>
              <a:t>6   |	-0.2794</a:t>
            </a:r>
            <a:endParaRPr lang="en-US" b="0"/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746125" y="114300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Back to our example:</a:t>
            </a:r>
          </a:p>
        </p:txBody>
      </p:sp>
      <p:pic>
        <p:nvPicPr>
          <p:cNvPr id="54278" name="Picture 6" descr="dp_ter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89138"/>
            <a:ext cx="4384675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5145088" y="1508125"/>
            <a:ext cx="2551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Term in Series</a:t>
            </a:r>
          </a:p>
        </p:txBody>
      </p:sp>
    </p:spTree>
    <p:extLst>
      <p:ext uri="{BB962C8B-B14F-4D97-AF65-F5344CB8AC3E}">
        <p14:creationId xmlns:p14="http://schemas.microsoft.com/office/powerpoint/2010/main" val="34776128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4AAAF7-7812-994F-95D8-F73346AFD4DE}" type="slidenum">
              <a:rPr lang="en-US" sz="1400" b="0"/>
              <a:pPr/>
              <a:t>21</a:t>
            </a:fld>
            <a:endParaRPr lang="en-US" sz="1400" b="0"/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Interpolation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1066800" y="2074863"/>
            <a:ext cx="2492375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x   |	  y</a:t>
            </a:r>
          </a:p>
          <a:p>
            <a:r>
              <a:rPr lang="en-US" sz="2200" b="0"/>
              <a:t>----------------------</a:t>
            </a:r>
          </a:p>
          <a:p>
            <a:r>
              <a:rPr lang="en-US" sz="2200" b="0"/>
              <a:t>0   |	 0</a:t>
            </a:r>
          </a:p>
          <a:p>
            <a:r>
              <a:rPr lang="en-US" sz="2200" b="0"/>
              <a:t>1   | 	 0.8415</a:t>
            </a:r>
          </a:p>
          <a:p>
            <a:r>
              <a:rPr lang="en-US" sz="2200" b="0"/>
              <a:t>2   | 	 0.9093</a:t>
            </a:r>
          </a:p>
          <a:p>
            <a:r>
              <a:rPr lang="en-US" sz="2200" b="0"/>
              <a:t>3   | 	 0.1411</a:t>
            </a:r>
          </a:p>
          <a:p>
            <a:r>
              <a:rPr lang="en-US" sz="2200" b="0"/>
              <a:t>4   | 	-0.7568</a:t>
            </a:r>
          </a:p>
          <a:p>
            <a:r>
              <a:rPr lang="en-US" sz="2200" b="0"/>
              <a:t>5   | 	-0.9589</a:t>
            </a:r>
          </a:p>
          <a:p>
            <a:r>
              <a:rPr lang="en-US" sz="2200" b="0"/>
              <a:t>6   |	-0.2794</a:t>
            </a:r>
            <a:endParaRPr lang="en-US" b="0"/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746125" y="114300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Back to our example:</a:t>
            </a:r>
          </a:p>
        </p:txBody>
      </p:sp>
      <p:pic>
        <p:nvPicPr>
          <p:cNvPr id="56326" name="Picture 6" descr="dp_ter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89138"/>
            <a:ext cx="4384675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145088" y="1508125"/>
            <a:ext cx="2528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Term in Series</a:t>
            </a:r>
          </a:p>
        </p:txBody>
      </p:sp>
    </p:spTree>
    <p:extLst>
      <p:ext uri="{BB962C8B-B14F-4D97-AF65-F5344CB8AC3E}">
        <p14:creationId xmlns:p14="http://schemas.microsoft.com/office/powerpoint/2010/main" val="31789707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32A8A32-D473-6E45-8D68-3C320C3B9F73}" type="slidenum">
              <a:rPr lang="en-US" sz="1400" b="0"/>
              <a:pPr/>
              <a:t>22</a:t>
            </a:fld>
            <a:endParaRPr lang="en-US" sz="1400" b="0"/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Interpolation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1066800" y="2074863"/>
            <a:ext cx="2492375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x   |	  y</a:t>
            </a:r>
          </a:p>
          <a:p>
            <a:r>
              <a:rPr lang="en-US" sz="2200" b="0"/>
              <a:t>----------------------</a:t>
            </a:r>
          </a:p>
          <a:p>
            <a:r>
              <a:rPr lang="en-US" sz="2200" b="0"/>
              <a:t>0   |	 0</a:t>
            </a:r>
          </a:p>
          <a:p>
            <a:r>
              <a:rPr lang="en-US" sz="2200" b="0"/>
              <a:t>1   | 	 0.8415</a:t>
            </a:r>
          </a:p>
          <a:p>
            <a:r>
              <a:rPr lang="en-US" sz="2200" b="0"/>
              <a:t>2   | 	 0.9093</a:t>
            </a:r>
          </a:p>
          <a:p>
            <a:r>
              <a:rPr lang="en-US" sz="2200" b="0"/>
              <a:t>3   | 	 0.1411</a:t>
            </a:r>
          </a:p>
          <a:p>
            <a:r>
              <a:rPr lang="en-US" sz="2200" b="0"/>
              <a:t>4   | 	-0.7568</a:t>
            </a:r>
          </a:p>
          <a:p>
            <a:r>
              <a:rPr lang="en-US" sz="2200" b="0"/>
              <a:t>5   | 	-0.9589</a:t>
            </a:r>
          </a:p>
          <a:p>
            <a:r>
              <a:rPr lang="en-US" sz="2200" b="0"/>
              <a:t>6   |	-0.2794</a:t>
            </a:r>
            <a:endParaRPr lang="en-US" b="0"/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746125" y="114300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Back to our example:</a:t>
            </a:r>
          </a:p>
        </p:txBody>
      </p:sp>
      <p:pic>
        <p:nvPicPr>
          <p:cNvPr id="58374" name="Picture 6" descr="dp_term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89138"/>
            <a:ext cx="4384675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145088" y="1508125"/>
            <a:ext cx="2506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  <a:r>
              <a:rPr lang="en-US" baseline="30000"/>
              <a:t>th</a:t>
            </a:r>
            <a:r>
              <a:rPr lang="en-US"/>
              <a:t> Term in Series</a:t>
            </a:r>
          </a:p>
        </p:txBody>
      </p:sp>
    </p:spTree>
    <p:extLst>
      <p:ext uri="{BB962C8B-B14F-4D97-AF65-F5344CB8AC3E}">
        <p14:creationId xmlns:p14="http://schemas.microsoft.com/office/powerpoint/2010/main" val="3148746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71DEAF2-522C-374F-BE29-4B5CF1EAF1BF}" type="slidenum">
              <a:rPr lang="en-US" sz="1400" b="0"/>
              <a:pPr/>
              <a:t>23</a:t>
            </a:fld>
            <a:endParaRPr lang="en-US" sz="1400" b="0"/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Interpolation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066800" y="2074863"/>
            <a:ext cx="2492375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x   |	  y</a:t>
            </a:r>
          </a:p>
          <a:p>
            <a:r>
              <a:rPr lang="en-US" sz="2200" b="0"/>
              <a:t>----------------------</a:t>
            </a:r>
          </a:p>
          <a:p>
            <a:r>
              <a:rPr lang="en-US" sz="2200" b="0"/>
              <a:t>0   |	 0</a:t>
            </a:r>
          </a:p>
          <a:p>
            <a:r>
              <a:rPr lang="en-US" sz="2200" b="0"/>
              <a:t>1   | 	 0.8415</a:t>
            </a:r>
          </a:p>
          <a:p>
            <a:r>
              <a:rPr lang="en-US" sz="2200" b="0"/>
              <a:t>2   | 	 0.9093</a:t>
            </a:r>
          </a:p>
          <a:p>
            <a:r>
              <a:rPr lang="en-US" sz="2200" b="0"/>
              <a:t>3   | 	 0.1411</a:t>
            </a:r>
          </a:p>
          <a:p>
            <a:r>
              <a:rPr lang="en-US" sz="2200" b="0"/>
              <a:t>4   | 	-0.7568</a:t>
            </a:r>
          </a:p>
          <a:p>
            <a:r>
              <a:rPr lang="en-US" sz="2200" b="0"/>
              <a:t>5   | 	-0.9589</a:t>
            </a:r>
          </a:p>
          <a:p>
            <a:r>
              <a:rPr lang="en-US" sz="2200" b="0"/>
              <a:t>6   |	-0.2794</a:t>
            </a:r>
            <a:endParaRPr lang="en-US" b="0"/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746125" y="114300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Back to our example:</a:t>
            </a:r>
          </a:p>
        </p:txBody>
      </p:sp>
      <p:pic>
        <p:nvPicPr>
          <p:cNvPr id="60422" name="Picture 6" descr="dp_term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89138"/>
            <a:ext cx="4384675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5145088" y="1508125"/>
            <a:ext cx="2506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  <a:r>
              <a:rPr lang="en-US" baseline="30000"/>
              <a:t>th</a:t>
            </a:r>
            <a:r>
              <a:rPr lang="en-US"/>
              <a:t> Term in Series</a:t>
            </a:r>
          </a:p>
        </p:txBody>
      </p:sp>
    </p:spTree>
    <p:extLst>
      <p:ext uri="{BB962C8B-B14F-4D97-AF65-F5344CB8AC3E}">
        <p14:creationId xmlns:p14="http://schemas.microsoft.com/office/powerpoint/2010/main" val="2473700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4EF2204-EE37-8848-9FA5-091BCF77EA54}" type="slidenum">
              <a:rPr lang="en-US" sz="1400" b="0"/>
              <a:pPr/>
              <a:t>24</a:t>
            </a:fld>
            <a:endParaRPr lang="en-US" sz="1400" b="0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Interpolation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1066800" y="2074863"/>
            <a:ext cx="2492375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x   |	  y</a:t>
            </a:r>
          </a:p>
          <a:p>
            <a:r>
              <a:rPr lang="en-US" sz="2200" b="0"/>
              <a:t>----------------------</a:t>
            </a:r>
          </a:p>
          <a:p>
            <a:r>
              <a:rPr lang="en-US" sz="2200" b="0"/>
              <a:t>0   |	 0</a:t>
            </a:r>
          </a:p>
          <a:p>
            <a:r>
              <a:rPr lang="en-US" sz="2200" b="0"/>
              <a:t>1   | 	 0.8415</a:t>
            </a:r>
          </a:p>
          <a:p>
            <a:r>
              <a:rPr lang="en-US" sz="2200" b="0"/>
              <a:t>2   | 	 0.9093</a:t>
            </a:r>
          </a:p>
          <a:p>
            <a:r>
              <a:rPr lang="en-US" sz="2200" b="0"/>
              <a:t>3   | 	 0.1411</a:t>
            </a:r>
          </a:p>
          <a:p>
            <a:r>
              <a:rPr lang="en-US" sz="2200" b="0"/>
              <a:t>4   | 	-0.7568</a:t>
            </a:r>
          </a:p>
          <a:p>
            <a:r>
              <a:rPr lang="en-US" sz="2200" b="0"/>
              <a:t>5   | 	-0.9589</a:t>
            </a:r>
          </a:p>
          <a:p>
            <a:r>
              <a:rPr lang="en-US" sz="2200" b="0"/>
              <a:t>6   |	-0.2794</a:t>
            </a:r>
            <a:endParaRPr lang="en-US" b="0"/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746125" y="114300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Back to our example:</a:t>
            </a:r>
          </a:p>
        </p:txBody>
      </p:sp>
      <p:pic>
        <p:nvPicPr>
          <p:cNvPr id="62470" name="Picture 6" descr="dp_term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89138"/>
            <a:ext cx="4384675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145088" y="1508125"/>
            <a:ext cx="2506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  <a:r>
              <a:rPr lang="en-US" baseline="30000"/>
              <a:t>th</a:t>
            </a:r>
            <a:r>
              <a:rPr lang="en-US"/>
              <a:t> Term in Series</a:t>
            </a:r>
          </a:p>
        </p:txBody>
      </p:sp>
    </p:spTree>
    <p:extLst>
      <p:ext uri="{BB962C8B-B14F-4D97-AF65-F5344CB8AC3E}">
        <p14:creationId xmlns:p14="http://schemas.microsoft.com/office/powerpoint/2010/main" val="2362555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B4E9C0E-28B7-2046-895F-CF324A5493B5}" type="slidenum">
              <a:rPr lang="en-US" sz="1400" b="0"/>
              <a:pPr/>
              <a:t>25</a:t>
            </a:fld>
            <a:endParaRPr lang="en-US" sz="1400" b="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Interpolation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1066800" y="2074863"/>
            <a:ext cx="2492375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x   |	  y</a:t>
            </a:r>
          </a:p>
          <a:p>
            <a:r>
              <a:rPr lang="en-US" sz="2200" b="0"/>
              <a:t>----------------------</a:t>
            </a:r>
          </a:p>
          <a:p>
            <a:r>
              <a:rPr lang="en-US" sz="2200" b="0"/>
              <a:t>0   |	 0</a:t>
            </a:r>
          </a:p>
          <a:p>
            <a:r>
              <a:rPr lang="en-US" sz="2200" b="0"/>
              <a:t>1   | 	 0.8415</a:t>
            </a:r>
          </a:p>
          <a:p>
            <a:r>
              <a:rPr lang="en-US" sz="2200" b="0"/>
              <a:t>2   | 	 0.9093</a:t>
            </a:r>
          </a:p>
          <a:p>
            <a:r>
              <a:rPr lang="en-US" sz="2200" b="0"/>
              <a:t>3   | 	 0.1411</a:t>
            </a:r>
          </a:p>
          <a:p>
            <a:r>
              <a:rPr lang="en-US" sz="2200" b="0"/>
              <a:t>4   | 	-0.7568</a:t>
            </a:r>
          </a:p>
          <a:p>
            <a:r>
              <a:rPr lang="en-US" sz="2200" b="0"/>
              <a:t>5   | 	-0.9589</a:t>
            </a:r>
          </a:p>
          <a:p>
            <a:r>
              <a:rPr lang="en-US" sz="2200" b="0"/>
              <a:t>6   |	-0.2794</a:t>
            </a:r>
            <a:endParaRPr lang="en-US" b="0"/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746125" y="114300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Back to our example:</a:t>
            </a:r>
          </a:p>
        </p:txBody>
      </p:sp>
      <p:pic>
        <p:nvPicPr>
          <p:cNvPr id="64518" name="Picture 6" descr="dp_term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89138"/>
            <a:ext cx="4384675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5145088" y="1508125"/>
            <a:ext cx="2506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  <a:r>
              <a:rPr lang="en-US" baseline="30000"/>
              <a:t>th</a:t>
            </a:r>
            <a:r>
              <a:rPr lang="en-US"/>
              <a:t> Term in Series</a:t>
            </a:r>
          </a:p>
        </p:txBody>
      </p:sp>
    </p:spTree>
    <p:extLst>
      <p:ext uri="{BB962C8B-B14F-4D97-AF65-F5344CB8AC3E}">
        <p14:creationId xmlns:p14="http://schemas.microsoft.com/office/powerpoint/2010/main" val="21438420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AFD8876-74C2-6B41-B590-2B3DD451C124}" type="slidenum">
              <a:rPr lang="en-US" sz="1400" b="0"/>
              <a:pPr/>
              <a:t>26</a:t>
            </a:fld>
            <a:endParaRPr lang="en-US" sz="1400" b="0"/>
          </a:p>
        </p:txBody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Interpolation</a:t>
            </a:r>
          </a:p>
        </p:txBody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1066800" y="2074863"/>
            <a:ext cx="2492375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x   |	  y</a:t>
            </a:r>
          </a:p>
          <a:p>
            <a:r>
              <a:rPr lang="en-US" sz="2200" b="0"/>
              <a:t>----------------------</a:t>
            </a:r>
          </a:p>
          <a:p>
            <a:r>
              <a:rPr lang="en-US" sz="2200" b="0"/>
              <a:t>0   |	 0</a:t>
            </a:r>
          </a:p>
          <a:p>
            <a:r>
              <a:rPr lang="en-US" sz="2200" b="0"/>
              <a:t>1   | 	 0.8415</a:t>
            </a:r>
          </a:p>
          <a:p>
            <a:r>
              <a:rPr lang="en-US" sz="2200" b="0"/>
              <a:t>2   | 	 0.9093</a:t>
            </a:r>
          </a:p>
          <a:p>
            <a:r>
              <a:rPr lang="en-US" sz="2200" b="0"/>
              <a:t>3   | 	 0.1411</a:t>
            </a:r>
          </a:p>
          <a:p>
            <a:r>
              <a:rPr lang="en-US" sz="2200" b="0"/>
              <a:t>4   | 	-0.7568</a:t>
            </a:r>
          </a:p>
          <a:p>
            <a:r>
              <a:rPr lang="en-US" sz="2200" b="0"/>
              <a:t>5   | 	-0.9589</a:t>
            </a:r>
          </a:p>
          <a:p>
            <a:r>
              <a:rPr lang="en-US" sz="2200" b="0"/>
              <a:t>6   |	-0.2794</a:t>
            </a:r>
            <a:endParaRPr lang="en-US" b="0"/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746125" y="1143000"/>
            <a:ext cx="296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Back to our example:</a:t>
            </a:r>
          </a:p>
        </p:txBody>
      </p:sp>
      <p:pic>
        <p:nvPicPr>
          <p:cNvPr id="66567" name="Picture 5" descr="lagrange_dp_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1589088"/>
            <a:ext cx="4029075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8" name="Text Box 6"/>
          <p:cNvSpPr txBox="1">
            <a:spLocks noChangeArrowheads="1"/>
          </p:cNvSpPr>
          <p:nvPr/>
        </p:nvSpPr>
        <p:spPr bwMode="auto">
          <a:xfrm>
            <a:off x="3581400" y="5546725"/>
            <a:ext cx="5410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0"/>
              <a:t>P(x) = - 0.0001521*x</a:t>
            </a:r>
            <a:r>
              <a:rPr lang="en-US" sz="2000" b="0" baseline="30000"/>
              <a:t>6</a:t>
            </a:r>
            <a:r>
              <a:rPr lang="en-US" sz="2000" b="0"/>
              <a:t> - 0.003130*x</a:t>
            </a:r>
            <a:r>
              <a:rPr lang="en-US" sz="2000" b="0" baseline="30000"/>
              <a:t>5</a:t>
            </a:r>
            <a:r>
              <a:rPr lang="en-US" sz="2000" b="0"/>
              <a:t> + 0.07321*x</a:t>
            </a:r>
            <a:r>
              <a:rPr lang="en-US" sz="2000" b="0" baseline="30000"/>
              <a:t>4</a:t>
            </a:r>
            <a:r>
              <a:rPr lang="en-US" sz="2000" b="0"/>
              <a:t> </a:t>
            </a:r>
          </a:p>
          <a:p>
            <a:pPr>
              <a:spcBef>
                <a:spcPct val="50000"/>
              </a:spcBef>
            </a:pPr>
            <a:r>
              <a:rPr lang="en-US" sz="2000" b="0"/>
              <a:t>           - 0.3577*x</a:t>
            </a:r>
            <a:r>
              <a:rPr lang="en-US" sz="2000" b="0" baseline="30000"/>
              <a:t>3</a:t>
            </a:r>
            <a:r>
              <a:rPr lang="en-US" sz="2000" b="0"/>
              <a:t> +  0.2255*x</a:t>
            </a:r>
            <a:r>
              <a:rPr lang="en-US" sz="2000" b="0" baseline="30000"/>
              <a:t>2</a:t>
            </a:r>
            <a:r>
              <a:rPr lang="en-US" sz="2000" b="0"/>
              <a:t> + 0.9038*x</a:t>
            </a:r>
            <a:endParaRPr lang="en-US" b="0"/>
          </a:p>
        </p:txBody>
      </p:sp>
      <p:sp>
        <p:nvSpPr>
          <p:cNvPr id="66569" name="Text Box 7"/>
          <p:cNvSpPr txBox="1">
            <a:spLocks noChangeArrowheads="1"/>
          </p:cNvSpPr>
          <p:nvPr/>
        </p:nvSpPr>
        <p:spPr bwMode="auto">
          <a:xfrm>
            <a:off x="4495800" y="1143000"/>
            <a:ext cx="352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All Terms added together</a:t>
            </a:r>
          </a:p>
        </p:txBody>
      </p:sp>
      <p:grpSp>
        <p:nvGrpSpPr>
          <p:cNvPr id="66570" name="Group 8"/>
          <p:cNvGrpSpPr>
            <a:grpSpLocks/>
          </p:cNvGrpSpPr>
          <p:nvPr/>
        </p:nvGrpSpPr>
        <p:grpSpPr bwMode="auto">
          <a:xfrm>
            <a:off x="381000" y="5486400"/>
            <a:ext cx="3124200" cy="762000"/>
            <a:chOff x="1488" y="3120"/>
            <a:chExt cx="2496" cy="768"/>
          </a:xfrm>
        </p:grpSpPr>
        <p:graphicFrame>
          <p:nvGraphicFramePr>
            <p:cNvPr id="66562" name="Object 2"/>
            <p:cNvGraphicFramePr>
              <a:graphicFrameLocks noChangeAspect="1"/>
            </p:cNvGraphicFramePr>
            <p:nvPr/>
          </p:nvGraphicFramePr>
          <p:xfrm>
            <a:off x="1632" y="3204"/>
            <a:ext cx="2234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7" name="Equation" r:id="rId5" imgW="1663700" imgH="431800" progId="Equation.3">
                    <p:embed/>
                  </p:oleObj>
                </mc:Choice>
                <mc:Fallback>
                  <p:oleObj name="Equation" r:id="rId5" imgW="16637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204"/>
                          <a:ext cx="2234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1" name="Rectangle 10"/>
            <p:cNvSpPr>
              <a:spLocks noChangeArrowheads="1"/>
            </p:cNvSpPr>
            <p:nvPr/>
          </p:nvSpPr>
          <p:spPr bwMode="auto">
            <a:xfrm>
              <a:off x="1488" y="3120"/>
              <a:ext cx="2496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7976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ACE684C-EC4A-E141-9A90-7FB7D7254B58}" type="slidenum">
              <a:rPr lang="en-US" sz="1400" b="0"/>
              <a:pPr/>
              <a:t>27</a:t>
            </a:fld>
            <a:endParaRPr lang="en-US" sz="1400" b="0"/>
          </a:p>
        </p:txBody>
      </p:sp>
      <p:sp>
        <p:nvSpPr>
          <p:cNvPr id="68615" name="Text Box 2"/>
          <p:cNvSpPr txBox="1">
            <a:spLocks noChangeArrowheads="1"/>
          </p:cNvSpPr>
          <p:nvPr/>
        </p:nvSpPr>
        <p:spPr bwMode="auto">
          <a:xfrm>
            <a:off x="5334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Existence and Uniqueness</a:t>
            </a:r>
          </a:p>
        </p:txBody>
      </p:sp>
      <p:sp>
        <p:nvSpPr>
          <p:cNvPr id="68616" name="Text Box 3"/>
          <p:cNvSpPr txBox="1">
            <a:spLocks noChangeArrowheads="1"/>
          </p:cNvSpPr>
          <p:nvPr/>
        </p:nvSpPr>
        <p:spPr bwMode="auto">
          <a:xfrm>
            <a:off x="381000" y="1082675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For </a:t>
            </a:r>
            <a:r>
              <a:rPr lang="en-US" i="1">
                <a:solidFill>
                  <a:srgbClr val="1A8D2E"/>
                </a:solidFill>
              </a:rPr>
              <a:t>n+1</a:t>
            </a:r>
            <a:r>
              <a:rPr lang="en-US">
                <a:solidFill>
                  <a:srgbClr val="1A8D2E"/>
                </a:solidFill>
              </a:rPr>
              <a:t> arbitrary support points</a:t>
            </a:r>
            <a:r>
              <a:rPr lang="en-US" b="0"/>
              <a:t>  </a:t>
            </a:r>
            <a:r>
              <a:rPr lang="en-US" b="0" i="1"/>
              <a:t>(x</a:t>
            </a:r>
            <a:r>
              <a:rPr lang="en-US" b="0" i="1" baseline="-25000"/>
              <a:t>i</a:t>
            </a:r>
            <a:r>
              <a:rPr lang="en-US" b="0" i="1"/>
              <a:t>, y</a:t>
            </a:r>
            <a:r>
              <a:rPr lang="en-US" b="0" i="1" baseline="-25000"/>
              <a:t>i</a:t>
            </a:r>
            <a:r>
              <a:rPr lang="en-US" b="0" i="1"/>
              <a:t>)</a:t>
            </a:r>
            <a:r>
              <a:rPr lang="en-US" b="0"/>
              <a:t> where </a:t>
            </a:r>
            <a:r>
              <a:rPr lang="en-US" b="0" i="1"/>
              <a:t>x</a:t>
            </a:r>
            <a:r>
              <a:rPr lang="en-US" b="0" i="1" baseline="-25000"/>
              <a:t>0 </a:t>
            </a:r>
            <a:r>
              <a:rPr lang="en-US" b="0" i="1"/>
              <a:t>&lt; x</a:t>
            </a:r>
            <a:r>
              <a:rPr lang="en-US" b="0" i="1" baseline="-25000"/>
              <a:t>1 </a:t>
            </a:r>
            <a:r>
              <a:rPr lang="en-US" b="0" i="1"/>
              <a:t>&lt;… &lt; x</a:t>
            </a:r>
            <a:r>
              <a:rPr lang="en-US" b="0" i="1" baseline="-25000"/>
              <a:t>n</a:t>
            </a:r>
            <a:r>
              <a:rPr lang="en-US" b="0" i="1"/>
              <a:t>,</a:t>
            </a:r>
            <a:r>
              <a:rPr lang="en-US" b="0"/>
              <a:t> there </a:t>
            </a:r>
            <a:r>
              <a:rPr lang="en-US" i="1">
                <a:solidFill>
                  <a:srgbClr val="F2093A"/>
                </a:solidFill>
              </a:rPr>
              <a:t>exists</a:t>
            </a:r>
            <a:r>
              <a:rPr lang="en-US" b="0"/>
              <a:t> a </a:t>
            </a:r>
            <a:r>
              <a:rPr lang="en-US" i="1">
                <a:solidFill>
                  <a:srgbClr val="F2093A"/>
                </a:solidFill>
              </a:rPr>
              <a:t>unique</a:t>
            </a:r>
            <a:r>
              <a:rPr lang="en-US" b="0"/>
              <a:t> </a:t>
            </a:r>
            <a:r>
              <a:rPr lang="en-US" b="0" i="1"/>
              <a:t>n-th</a:t>
            </a:r>
            <a:r>
              <a:rPr lang="en-US" b="0"/>
              <a:t> order polynominal which satisfies</a:t>
            </a:r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714625" y="2211388"/>
          <a:ext cx="33035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1549400" imgH="177800" progId="Equation.3">
                  <p:embed/>
                </p:oleObj>
              </mc:Choice>
              <mc:Fallback>
                <p:oleObj name="Equation" r:id="rId4" imgW="15494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211388"/>
                        <a:ext cx="330358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3" name="Object 3"/>
          <p:cNvGraphicFramePr>
            <a:graphicFrameLocks noChangeAspect="1"/>
          </p:cNvGraphicFramePr>
          <p:nvPr/>
        </p:nvGraphicFramePr>
        <p:xfrm>
          <a:off x="3105150" y="3429000"/>
          <a:ext cx="25336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1460500" imgH="482600" progId="Equation.3">
                  <p:embed/>
                </p:oleObj>
              </mc:Choice>
              <mc:Fallback>
                <p:oleObj name="Equation" r:id="rId6" imgW="1460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3429000"/>
                        <a:ext cx="25336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441325" y="2803525"/>
            <a:ext cx="737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Existence: </a:t>
            </a:r>
            <a:r>
              <a:rPr lang="en-US" b="0"/>
              <a:t>Construct the Lagrange polynominals as before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8638" y="4359275"/>
            <a:ext cx="6934200" cy="835025"/>
            <a:chOff x="333" y="2746"/>
            <a:chExt cx="4368" cy="526"/>
          </a:xfrm>
        </p:grpSpPr>
        <p:sp>
          <p:nvSpPr>
            <p:cNvPr id="68621" name="Text Box 8"/>
            <p:cNvSpPr txBox="1">
              <a:spLocks noChangeArrowheads="1"/>
            </p:cNvSpPr>
            <p:nvPr/>
          </p:nvSpPr>
          <p:spPr bwMode="auto">
            <a:xfrm>
              <a:off x="333" y="2888"/>
              <a:ext cx="28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0"/>
                <a:t>If we construct our polynominal as: </a:t>
              </a:r>
            </a:p>
          </p:txBody>
        </p:sp>
        <p:graphicFrame>
          <p:nvGraphicFramePr>
            <p:cNvPr id="68613" name="Object 5"/>
            <p:cNvGraphicFramePr>
              <a:graphicFrameLocks noChangeAspect="1"/>
            </p:cNvGraphicFramePr>
            <p:nvPr/>
          </p:nvGraphicFramePr>
          <p:xfrm>
            <a:off x="3309" y="2746"/>
            <a:ext cx="1392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8" imgW="1143000" imgH="431800" progId="Equation.3">
                    <p:embed/>
                  </p:oleObj>
                </mc:Choice>
                <mc:Fallback>
                  <p:oleObj name="Equation" r:id="rId8" imgW="11430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9" y="2746"/>
                          <a:ext cx="1392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28638" y="5422900"/>
            <a:ext cx="7091362" cy="901700"/>
            <a:chOff x="333" y="3416"/>
            <a:chExt cx="4467" cy="568"/>
          </a:xfrm>
        </p:grpSpPr>
        <p:sp>
          <p:nvSpPr>
            <p:cNvPr id="68620" name="Text Box 10"/>
            <p:cNvSpPr txBox="1">
              <a:spLocks noChangeArrowheads="1"/>
            </p:cNvSpPr>
            <p:nvPr/>
          </p:nvSpPr>
          <p:spPr bwMode="auto">
            <a:xfrm>
              <a:off x="333" y="3416"/>
              <a:ext cx="4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0"/>
                <a:t>than this polynominal has in fact n-th order and satisfies </a:t>
              </a:r>
            </a:p>
          </p:txBody>
        </p:sp>
        <p:graphicFrame>
          <p:nvGraphicFramePr>
            <p:cNvPr id="68612" name="Object 4"/>
            <p:cNvGraphicFramePr>
              <a:graphicFrameLocks noChangeAspect="1"/>
            </p:cNvGraphicFramePr>
            <p:nvPr/>
          </p:nvGraphicFramePr>
          <p:xfrm>
            <a:off x="1917" y="3752"/>
            <a:ext cx="20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10" imgW="1549400" imgH="177800" progId="Equation.3">
                    <p:embed/>
                  </p:oleObj>
                </mc:Choice>
                <mc:Fallback>
                  <p:oleObj name="Equation" r:id="rId10" imgW="15494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" y="3752"/>
                          <a:ext cx="20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2246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CA6453F-A769-AD45-9670-6ED69D17E8C6}" type="slidenum">
              <a:rPr lang="en-US" sz="1400" b="0"/>
              <a:pPr/>
              <a:t>28</a:t>
            </a:fld>
            <a:endParaRPr lang="en-US" sz="1400" b="0"/>
          </a:p>
        </p:txBody>
      </p:sp>
      <p:sp>
        <p:nvSpPr>
          <p:cNvPr id="70661" name="Text Box 2"/>
          <p:cNvSpPr txBox="1">
            <a:spLocks noChangeArrowheads="1"/>
          </p:cNvSpPr>
          <p:nvPr/>
        </p:nvSpPr>
        <p:spPr bwMode="auto">
          <a:xfrm>
            <a:off x="5334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Existence and Uniqueness</a:t>
            </a:r>
          </a:p>
        </p:txBody>
      </p:sp>
      <p:sp>
        <p:nvSpPr>
          <p:cNvPr id="7066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608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Uniqueness: </a:t>
            </a:r>
            <a:r>
              <a:rPr lang="en-US" b="0"/>
              <a:t>(show by method of contradiction)</a:t>
            </a:r>
          </a:p>
        </p:txBody>
      </p:sp>
      <p:sp>
        <p:nvSpPr>
          <p:cNvPr id="644100" name="Text Box 4"/>
          <p:cNvSpPr txBox="1">
            <a:spLocks noChangeArrowheads="1"/>
          </p:cNvSpPr>
          <p:nvPr/>
        </p:nvSpPr>
        <p:spPr bwMode="auto">
          <a:xfrm>
            <a:off x="457200" y="1692275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Let</a:t>
            </a:r>
            <a:r>
              <a:rPr lang="ja-JP" altLang="en-US" b="0"/>
              <a:t>’</a:t>
            </a:r>
            <a:r>
              <a:rPr lang="en-US" b="0"/>
              <a:t>s assume that </a:t>
            </a:r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 i="1"/>
              <a:t> </a:t>
            </a:r>
            <a:r>
              <a:rPr lang="en-US" b="0"/>
              <a:t>and </a:t>
            </a:r>
            <a:r>
              <a:rPr lang="en-US" i="1"/>
              <a:t>P</a:t>
            </a:r>
            <a:r>
              <a:rPr lang="en-US" i="1" baseline="-25000"/>
              <a:t>2</a:t>
            </a:r>
            <a:r>
              <a:rPr lang="en-US" b="0"/>
              <a:t> are </a:t>
            </a:r>
            <a:r>
              <a:rPr lang="en-US" i="1">
                <a:solidFill>
                  <a:srgbClr val="F2093A"/>
                </a:solidFill>
              </a:rPr>
              <a:t>n-th</a:t>
            </a:r>
            <a:r>
              <a:rPr lang="en-US">
                <a:solidFill>
                  <a:srgbClr val="F2093A"/>
                </a:solidFill>
              </a:rPr>
              <a:t> order polynominals</a:t>
            </a:r>
            <a:r>
              <a:rPr lang="en-US" b="0"/>
              <a:t> that</a:t>
            </a:r>
            <a:r>
              <a:rPr lang="en-US" i="1"/>
              <a:t> both</a:t>
            </a:r>
            <a:r>
              <a:rPr lang="en-US" b="0"/>
              <a:t> satisfy 		</a:t>
            </a:r>
            <a:r>
              <a:rPr lang="en-US" b="0" i="1"/>
              <a:t>P(x</a:t>
            </a:r>
            <a:r>
              <a:rPr lang="en-US" b="0" i="1" baseline="-25000"/>
              <a:t>i</a:t>
            </a:r>
            <a:r>
              <a:rPr lang="en-US" b="0" i="1"/>
              <a:t>) = y</a:t>
            </a:r>
            <a:r>
              <a:rPr lang="en-US" b="0" i="1" baseline="-25000"/>
              <a:t>i</a:t>
            </a:r>
            <a:r>
              <a:rPr lang="en-US" b="0" i="1"/>
              <a:t>  for 0 ≤ i ≤ n.</a:t>
            </a:r>
          </a:p>
        </p:txBody>
      </p:sp>
      <p:sp>
        <p:nvSpPr>
          <p:cNvPr id="644101" name="Text Box 5"/>
          <p:cNvSpPr txBox="1">
            <a:spLocks noChangeArrowheads="1"/>
          </p:cNvSpPr>
          <p:nvPr/>
        </p:nvSpPr>
        <p:spPr bwMode="auto">
          <a:xfrm>
            <a:off x="457200" y="2759075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If we construct the polynominal  </a:t>
            </a:r>
            <a:r>
              <a:rPr lang="en-US" i="1"/>
              <a:t>P</a:t>
            </a:r>
            <a:r>
              <a:rPr lang="en-US" i="1" baseline="-25000"/>
              <a:t>3</a:t>
            </a:r>
            <a:r>
              <a:rPr lang="en-US" i="1"/>
              <a:t>= P</a:t>
            </a:r>
            <a:r>
              <a:rPr lang="en-US" i="1" baseline="-25000"/>
              <a:t>1 </a:t>
            </a:r>
            <a:r>
              <a:rPr lang="en-US" i="1"/>
              <a:t>- P</a:t>
            </a:r>
            <a:r>
              <a:rPr lang="en-US" i="1" baseline="-25000"/>
              <a:t>2</a:t>
            </a:r>
            <a:r>
              <a:rPr lang="en-US" b="0" i="1"/>
              <a:t> </a:t>
            </a:r>
            <a:r>
              <a:rPr lang="en-US" b="0"/>
              <a:t>, than </a:t>
            </a:r>
            <a:r>
              <a:rPr lang="en-US" b="0" i="1"/>
              <a:t>P</a:t>
            </a:r>
            <a:r>
              <a:rPr lang="en-US" b="0" i="1" baseline="-25000"/>
              <a:t>3</a:t>
            </a:r>
            <a:r>
              <a:rPr lang="en-US" b="0"/>
              <a:t> is </a:t>
            </a:r>
            <a:r>
              <a:rPr lang="en-US">
                <a:solidFill>
                  <a:srgbClr val="F2093A"/>
                </a:solidFill>
              </a:rPr>
              <a:t>at most</a:t>
            </a:r>
            <a:r>
              <a:rPr lang="en-US" b="0"/>
              <a:t> an  </a:t>
            </a:r>
            <a:r>
              <a:rPr lang="en-US" i="1"/>
              <a:t>n-th</a:t>
            </a:r>
            <a:r>
              <a:rPr lang="en-US"/>
              <a:t> order polynominal</a:t>
            </a:r>
            <a:r>
              <a:rPr lang="en-US" b="0"/>
              <a:t> with at </a:t>
            </a:r>
            <a:r>
              <a:rPr lang="en-US" i="1"/>
              <a:t>most n distinct roots z</a:t>
            </a:r>
            <a:r>
              <a:rPr lang="en-US" i="1" baseline="-25000"/>
              <a:t>i</a:t>
            </a:r>
            <a:endParaRPr lang="en-US" b="0" i="1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3810000"/>
            <a:ext cx="7286625" cy="457200"/>
            <a:chOff x="1056" y="2448"/>
            <a:chExt cx="4590" cy="288"/>
          </a:xfrm>
        </p:grpSpPr>
        <p:graphicFrame>
          <p:nvGraphicFramePr>
            <p:cNvPr id="70659" name="Object 3"/>
            <p:cNvGraphicFramePr>
              <a:graphicFrameLocks noChangeAspect="1"/>
            </p:cNvGraphicFramePr>
            <p:nvPr/>
          </p:nvGraphicFramePr>
          <p:xfrm>
            <a:off x="1056" y="2504"/>
            <a:ext cx="180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4" name="Equation" r:id="rId4" imgW="1384300" imgH="177800" progId="Equation.3">
                    <p:embed/>
                  </p:oleObj>
                </mc:Choice>
                <mc:Fallback>
                  <p:oleObj name="Equation" r:id="rId4" imgW="13843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04"/>
                          <a:ext cx="180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9" name="Text Box 8"/>
            <p:cNvSpPr txBox="1">
              <a:spLocks noChangeArrowheads="1"/>
            </p:cNvSpPr>
            <p:nvPr/>
          </p:nvSpPr>
          <p:spPr bwMode="auto">
            <a:xfrm>
              <a:off x="3216" y="2448"/>
              <a:ext cx="2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0"/>
                <a:t>(From complete factorization)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57200" y="4572000"/>
            <a:ext cx="6911975" cy="457200"/>
            <a:chOff x="288" y="2880"/>
            <a:chExt cx="4354" cy="288"/>
          </a:xfrm>
        </p:grpSpPr>
        <p:sp>
          <p:nvSpPr>
            <p:cNvPr id="70668" name="Text Box 10"/>
            <p:cNvSpPr txBox="1">
              <a:spLocks noChangeArrowheads="1"/>
            </p:cNvSpPr>
            <p:nvPr/>
          </p:nvSpPr>
          <p:spPr bwMode="auto">
            <a:xfrm>
              <a:off x="288" y="2880"/>
              <a:ext cx="9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0"/>
                <a:t>However, </a:t>
              </a:r>
            </a:p>
          </p:txBody>
        </p:sp>
        <p:graphicFrame>
          <p:nvGraphicFramePr>
            <p:cNvPr id="70658" name="Object 2"/>
            <p:cNvGraphicFramePr>
              <a:graphicFrameLocks noChangeAspect="1"/>
            </p:cNvGraphicFramePr>
            <p:nvPr/>
          </p:nvGraphicFramePr>
          <p:xfrm>
            <a:off x="1288" y="2928"/>
            <a:ext cx="335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5" name="Equation" r:id="rId6" imgW="2578100" imgH="177800" progId="Equation.3">
                    <p:embed/>
                  </p:oleObj>
                </mc:Choice>
                <mc:Fallback>
                  <p:oleObj name="Equation" r:id="rId6" imgW="25781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8" y="2928"/>
                          <a:ext cx="335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4108" name="Text Box 12"/>
          <p:cNvSpPr txBox="1">
            <a:spLocks noChangeArrowheads="1"/>
          </p:cNvSpPr>
          <p:nvPr/>
        </p:nvSpPr>
        <p:spPr bwMode="auto">
          <a:xfrm>
            <a:off x="381000" y="5349875"/>
            <a:ext cx="83439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/>
              <a:t>Consequently, our assumption is wrong and </a:t>
            </a:r>
            <a:r>
              <a:rPr lang="en-US" b="0" i="1"/>
              <a:t>P</a:t>
            </a:r>
            <a:r>
              <a:rPr lang="en-US" b="0" i="1" baseline="-25000"/>
              <a:t>3</a:t>
            </a:r>
            <a:r>
              <a:rPr lang="en-US" b="0" i="1"/>
              <a:t> </a:t>
            </a:r>
            <a:r>
              <a:rPr lang="en-US" b="0"/>
              <a:t>can only be equal 0</a:t>
            </a:r>
          </a:p>
          <a:p>
            <a:pPr>
              <a:lnSpc>
                <a:spcPct val="60000"/>
              </a:lnSpc>
            </a:pPr>
            <a:r>
              <a:rPr lang="en-US" b="0"/>
              <a:t>			</a:t>
            </a:r>
          </a:p>
          <a:p>
            <a:r>
              <a:rPr lang="en-US" b="0"/>
              <a:t>			</a:t>
            </a:r>
            <a:r>
              <a:rPr lang="en-US">
                <a:solidFill>
                  <a:srgbClr val="F2093A"/>
                </a:solidFill>
              </a:rPr>
              <a:t>---&gt;  </a:t>
            </a:r>
            <a:r>
              <a:rPr lang="en-US" i="1">
                <a:solidFill>
                  <a:srgbClr val="F2093A"/>
                </a:solidFill>
              </a:rPr>
              <a:t>P</a:t>
            </a:r>
            <a:r>
              <a:rPr lang="en-US" i="1" baseline="-25000">
                <a:solidFill>
                  <a:srgbClr val="F2093A"/>
                </a:solidFill>
              </a:rPr>
              <a:t>1</a:t>
            </a:r>
            <a:r>
              <a:rPr lang="en-US" i="1">
                <a:solidFill>
                  <a:srgbClr val="F2093A"/>
                </a:solidFill>
              </a:rPr>
              <a:t> = P</a:t>
            </a:r>
            <a:r>
              <a:rPr lang="en-US" i="1" baseline="-25000">
                <a:solidFill>
                  <a:srgbClr val="F2093A"/>
                </a:solidFill>
              </a:rPr>
              <a:t>2</a:t>
            </a:r>
            <a:endParaRPr lang="en-US">
              <a:solidFill>
                <a:srgbClr val="F209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55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/>
      <p:bldP spid="644101" grpId="0"/>
      <p:bldP spid="644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3924A5D-F44D-E344-BC13-F4E207663DAA}" type="slidenum">
              <a:rPr lang="en-US" sz="1400" b="0"/>
              <a:pPr/>
              <a:t>3</a:t>
            </a:fld>
            <a:endParaRPr lang="en-US" sz="1400" b="0"/>
          </a:p>
        </p:txBody>
      </p:sp>
      <p:sp>
        <p:nvSpPr>
          <p:cNvPr id="19462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Interpolation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743200" y="2135188"/>
          <a:ext cx="30861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4" imgW="1447800" imgH="177800" progId="Equation.3">
                  <p:embed/>
                </p:oleObj>
              </mc:Choice>
              <mc:Fallback>
                <p:oleObj name="Equation" r:id="rId4" imgW="14478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5188"/>
                        <a:ext cx="30861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685800" y="32766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Let</a:t>
            </a:r>
            <a:r>
              <a:rPr lang="ja-JP" altLang="en-US" sz="2200" b="0"/>
              <a:t>’</a:t>
            </a:r>
            <a:r>
              <a:rPr lang="en-US" sz="2200" b="0"/>
              <a:t>s consider a </a:t>
            </a:r>
            <a:r>
              <a:rPr lang="en-US" sz="2200" i="1"/>
              <a:t>family of functions</a:t>
            </a:r>
            <a:r>
              <a:rPr lang="en-US" sz="2200" b="0"/>
              <a:t>, </a:t>
            </a:r>
            <a:r>
              <a:rPr lang="en-US" sz="2200" b="0" i="1">
                <a:sym typeface="Symbol" charset="0"/>
              </a:rPr>
              <a:t></a:t>
            </a:r>
            <a:r>
              <a:rPr lang="en-US" sz="2200" b="0">
                <a:sym typeface="Symbol" charset="0"/>
              </a:rPr>
              <a:t>, that is characterized by </a:t>
            </a:r>
            <a:r>
              <a:rPr lang="en-US" sz="2200" i="1">
                <a:sym typeface="Symbol" charset="0"/>
              </a:rPr>
              <a:t>n+1 parameters</a:t>
            </a:r>
            <a:r>
              <a:rPr lang="en-US" sz="2200" b="0">
                <a:sym typeface="Symbol" charset="0"/>
              </a:rPr>
              <a:t>, </a:t>
            </a:r>
            <a:r>
              <a:rPr lang="en-US" sz="2200" b="0" i="1">
                <a:sym typeface="Symbol" charset="0"/>
              </a:rPr>
              <a:t>c</a:t>
            </a:r>
            <a:r>
              <a:rPr lang="en-US" sz="2200" b="0" i="1" baseline="-25000">
                <a:sym typeface="Symbol" charset="0"/>
              </a:rPr>
              <a:t>0</a:t>
            </a:r>
            <a:r>
              <a:rPr lang="en-US" sz="2200" b="0" i="1">
                <a:sym typeface="Symbol" charset="0"/>
              </a:rPr>
              <a:t>, c</a:t>
            </a:r>
            <a:r>
              <a:rPr lang="en-US" sz="2200" b="0" i="1" baseline="-25000">
                <a:sym typeface="Symbol" charset="0"/>
              </a:rPr>
              <a:t>1</a:t>
            </a:r>
            <a:r>
              <a:rPr lang="en-US" sz="2200" b="0" i="1">
                <a:sym typeface="Symbol" charset="0"/>
              </a:rPr>
              <a:t>,….., c</a:t>
            </a:r>
            <a:r>
              <a:rPr lang="en-US" sz="2200" b="0" i="1" baseline="-25000">
                <a:sym typeface="Symbol" charset="0"/>
              </a:rPr>
              <a:t>n</a:t>
            </a:r>
            <a:r>
              <a:rPr lang="en-US" sz="2200" b="0" baseline="-25000">
                <a:sym typeface="Symbol" charset="0"/>
              </a:rPr>
              <a:t> </a:t>
            </a:r>
            <a:r>
              <a:rPr lang="en-US" sz="2200" b="0">
                <a:sym typeface="Symbol" charset="0"/>
              </a:rPr>
              <a:t>and our variable </a:t>
            </a:r>
            <a:r>
              <a:rPr lang="en-US" sz="2200" b="0" i="1">
                <a:sym typeface="Symbol" charset="0"/>
              </a:rPr>
              <a:t>x</a:t>
            </a:r>
            <a:endParaRPr lang="en-US" sz="2200" b="0" baseline="-25000">
              <a:sym typeface="Symbol" charset="0"/>
            </a:endParaRPr>
          </a:p>
        </p:txBody>
      </p:sp>
      <p:graphicFrame>
        <p:nvGraphicFramePr>
          <p:cNvPr id="656390" name="Object 3"/>
          <p:cNvGraphicFramePr>
            <a:graphicFrameLocks noChangeAspect="1"/>
          </p:cNvGraphicFramePr>
          <p:nvPr/>
        </p:nvGraphicFramePr>
        <p:xfrm>
          <a:off x="1941513" y="5715000"/>
          <a:ext cx="4521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6" imgW="2120900" imgH="177800" progId="Equation.3">
                  <p:embed/>
                </p:oleObj>
              </mc:Choice>
              <mc:Fallback>
                <p:oleObj name="Equation" r:id="rId6" imgW="2120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5715000"/>
                        <a:ext cx="45212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391" name="Text Box 7"/>
          <p:cNvSpPr txBox="1">
            <a:spLocks noChangeArrowheads="1"/>
          </p:cNvSpPr>
          <p:nvPr/>
        </p:nvSpPr>
        <p:spPr bwMode="auto">
          <a:xfrm>
            <a:off x="685800" y="5105400"/>
            <a:ext cx="807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i="1"/>
              <a:t>Interpolation</a:t>
            </a:r>
            <a:r>
              <a:rPr lang="en-US" sz="2200" b="0"/>
              <a:t> tries to determine the </a:t>
            </a:r>
            <a:r>
              <a:rPr lang="en-US" sz="2200" i="1"/>
              <a:t>coefficients</a:t>
            </a:r>
            <a:r>
              <a:rPr lang="en-US" sz="2200" b="0"/>
              <a:t> </a:t>
            </a:r>
            <a:r>
              <a:rPr lang="en-US" sz="2200" b="0" i="1"/>
              <a:t>c</a:t>
            </a:r>
            <a:r>
              <a:rPr lang="en-US" sz="2200" b="0" i="1" baseline="-25000"/>
              <a:t>i</a:t>
            </a:r>
            <a:r>
              <a:rPr lang="en-US" sz="2200" b="0"/>
              <a:t>, so that</a:t>
            </a:r>
            <a:endParaRPr 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352800" y="4268788"/>
          <a:ext cx="213836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8" imgW="1003300" imgH="177800" progId="Equation.3">
                  <p:embed/>
                </p:oleObj>
              </mc:Choice>
              <mc:Fallback>
                <p:oleObj name="Equation" r:id="rId8" imgW="1003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8788"/>
                        <a:ext cx="213836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85800" y="11430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Interpolation is a </a:t>
            </a:r>
            <a:r>
              <a:rPr lang="en-US" sz="2200">
                <a:solidFill>
                  <a:srgbClr val="1A8D2E"/>
                </a:solidFill>
              </a:rPr>
              <a:t>method to approximate a function</a:t>
            </a:r>
            <a:r>
              <a:rPr lang="en-US" sz="2200" b="0"/>
              <a:t>, </a:t>
            </a:r>
            <a:r>
              <a:rPr lang="en-US" sz="2200" b="0" i="1"/>
              <a:t>f</a:t>
            </a:r>
            <a:r>
              <a:rPr lang="en-US" sz="2200" b="0"/>
              <a:t>,</a:t>
            </a:r>
            <a:r>
              <a:rPr lang="en-US" sz="2200"/>
              <a:t> </a:t>
            </a:r>
            <a:r>
              <a:rPr lang="en-US" sz="2200" b="0"/>
              <a:t>at a </a:t>
            </a:r>
            <a:r>
              <a:rPr lang="en-US" sz="2200">
                <a:solidFill>
                  <a:srgbClr val="F2093A"/>
                </a:solidFill>
              </a:rPr>
              <a:t>desired location, </a:t>
            </a:r>
            <a:r>
              <a:rPr lang="en-US" sz="2200" i="1">
                <a:solidFill>
                  <a:srgbClr val="F2093A"/>
                </a:solidFill>
              </a:rPr>
              <a:t>x</a:t>
            </a:r>
            <a:r>
              <a:rPr lang="en-US" sz="2200" b="0"/>
              <a:t>, given a set of </a:t>
            </a:r>
            <a:r>
              <a:rPr lang="en-US" sz="2200" i="1"/>
              <a:t>n+1</a:t>
            </a:r>
            <a:r>
              <a:rPr lang="en-US" sz="2200"/>
              <a:t> support points</a:t>
            </a:r>
            <a:r>
              <a:rPr lang="en-US" sz="2200" b="0"/>
              <a:t> (</a:t>
            </a:r>
            <a:r>
              <a:rPr lang="en-US" sz="2200" b="0" i="1"/>
              <a:t>x</a:t>
            </a:r>
            <a:r>
              <a:rPr lang="en-US" sz="2200" b="0"/>
              <a:t> and </a:t>
            </a:r>
            <a:r>
              <a:rPr lang="en-US" sz="2200" b="0" i="1"/>
              <a:t>y</a:t>
            </a:r>
            <a:r>
              <a:rPr lang="en-US" sz="2200" b="0"/>
              <a:t> values)</a:t>
            </a:r>
            <a:r>
              <a:rPr lang="en-US" b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33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1A2CE55-0E9E-864B-AC22-C4454DE1136C}" type="slidenum">
              <a:rPr lang="en-US" sz="1400" b="0"/>
              <a:pPr/>
              <a:t>4</a:t>
            </a:fld>
            <a:endParaRPr lang="en-US" sz="1400" b="0"/>
          </a:p>
        </p:txBody>
      </p:sp>
      <p:sp>
        <p:nvSpPr>
          <p:cNvPr id="21510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Types of Interpolation</a:t>
            </a:r>
          </a:p>
        </p:txBody>
      </p:sp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807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i="1"/>
              <a:t>Linear Interpolation:</a:t>
            </a:r>
            <a:r>
              <a:rPr lang="en-US" sz="2200" b="0"/>
              <a:t> The function </a:t>
            </a:r>
            <a:r>
              <a:rPr lang="en-US" sz="2200" b="0" i="1">
                <a:sym typeface="Symbol" charset="0"/>
              </a:rPr>
              <a:t> </a:t>
            </a:r>
            <a:r>
              <a:rPr lang="en-US" sz="2200" b="0">
                <a:sym typeface="Symbol" charset="0"/>
              </a:rPr>
              <a:t>depends linearly on the </a:t>
            </a:r>
            <a:r>
              <a:rPr lang="en-US" sz="2200" b="0" i="1">
                <a:sym typeface="Symbol" charset="0"/>
              </a:rPr>
              <a:t>c</a:t>
            </a:r>
            <a:r>
              <a:rPr lang="en-US" sz="2200" b="0" i="1" baseline="-25000">
                <a:sym typeface="Symbol" charset="0"/>
              </a:rPr>
              <a:t>i</a:t>
            </a:r>
            <a:r>
              <a:rPr lang="ja-JP" altLang="en-US" sz="2200" b="0">
                <a:sym typeface="Symbol" charset="0"/>
              </a:rPr>
              <a:t>’</a:t>
            </a:r>
            <a:r>
              <a:rPr lang="en-US" sz="2200" b="0">
                <a:sym typeface="Symbol" charset="0"/>
              </a:rPr>
              <a:t>s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311400" y="1219200"/>
          <a:ext cx="4521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4" imgW="2120900" imgH="177800" progId="Equation.3">
                  <p:embed/>
                </p:oleObj>
              </mc:Choice>
              <mc:Fallback>
                <p:oleObj name="Equation" r:id="rId4" imgW="2120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1219200"/>
                        <a:ext cx="45212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4" name="Text Box 10"/>
          <p:cNvSpPr txBox="1">
            <a:spLocks noChangeArrowheads="1"/>
          </p:cNvSpPr>
          <p:nvPr/>
        </p:nvSpPr>
        <p:spPr bwMode="auto">
          <a:xfrm>
            <a:off x="1258888" y="2427288"/>
            <a:ext cx="477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/>
              <a:t>1.  Polynominal: </a:t>
            </a:r>
            <a:r>
              <a:rPr lang="en-US" sz="2200" b="0" i="1">
                <a:sym typeface="Symbol" charset="0"/>
              </a:rPr>
              <a:t> = c</a:t>
            </a:r>
            <a:r>
              <a:rPr lang="en-US" sz="2200" b="0" i="1" baseline="-25000">
                <a:sym typeface="Symbol" charset="0"/>
              </a:rPr>
              <a:t>0</a:t>
            </a:r>
            <a:r>
              <a:rPr lang="en-US" sz="2200" b="0" i="1">
                <a:sym typeface="Symbol" charset="0"/>
              </a:rPr>
              <a:t> +c</a:t>
            </a:r>
            <a:r>
              <a:rPr lang="en-US" sz="2200" b="0" i="1" baseline="-25000">
                <a:sym typeface="Symbol" charset="0"/>
              </a:rPr>
              <a:t>1</a:t>
            </a:r>
            <a:r>
              <a:rPr lang="en-US" sz="2200" b="0" i="1">
                <a:sym typeface="Symbol" charset="0"/>
              </a:rPr>
              <a:t>x +…+c</a:t>
            </a:r>
            <a:r>
              <a:rPr lang="en-US" sz="2200" b="0" i="1" baseline="-25000">
                <a:sym typeface="Symbol" charset="0"/>
              </a:rPr>
              <a:t>n</a:t>
            </a:r>
            <a:r>
              <a:rPr lang="en-US" sz="2200" b="0" i="1">
                <a:sym typeface="Symbol" charset="0"/>
              </a:rPr>
              <a:t>x</a:t>
            </a:r>
            <a:r>
              <a:rPr lang="en-US" sz="2200" b="0" i="1" baseline="30000">
                <a:sym typeface="Symbol" charset="0"/>
              </a:rPr>
              <a:t>n</a:t>
            </a:r>
            <a:r>
              <a:rPr lang="en-US"/>
              <a:t> </a:t>
            </a:r>
          </a:p>
        </p:txBody>
      </p:sp>
      <p:sp>
        <p:nvSpPr>
          <p:cNvPr id="584715" name="Text Box 11"/>
          <p:cNvSpPr txBox="1">
            <a:spLocks noChangeArrowheads="1"/>
          </p:cNvSpPr>
          <p:nvPr/>
        </p:nvSpPr>
        <p:spPr bwMode="auto">
          <a:xfrm>
            <a:off x="1258888" y="2976563"/>
            <a:ext cx="40100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/>
              <a:t>2.  Splines: </a:t>
            </a:r>
            <a:r>
              <a:rPr lang="en-US" sz="2200" b="0"/>
              <a:t>nonlocal interpolation</a:t>
            </a:r>
            <a:endParaRPr lang="en-US"/>
          </a:p>
        </p:txBody>
      </p:sp>
      <p:sp>
        <p:nvSpPr>
          <p:cNvPr id="584716" name="Text Box 12"/>
          <p:cNvSpPr txBox="1">
            <a:spLocks noChangeArrowheads="1"/>
          </p:cNvSpPr>
          <p:nvPr/>
        </p:nvSpPr>
        <p:spPr bwMode="auto">
          <a:xfrm>
            <a:off x="1295400" y="3551238"/>
            <a:ext cx="55514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sz="2200"/>
              <a:t>3. Trigonometric: </a:t>
            </a:r>
            <a:r>
              <a:rPr lang="en-US" sz="2200" b="0" i="1">
                <a:sym typeface="Symbol" charset="0"/>
              </a:rPr>
              <a:t> = c</a:t>
            </a:r>
            <a:r>
              <a:rPr lang="en-US" sz="2200" b="0" i="1" baseline="-25000">
                <a:sym typeface="Symbol" charset="0"/>
              </a:rPr>
              <a:t>0</a:t>
            </a:r>
            <a:r>
              <a:rPr lang="en-US" sz="2200" b="0" i="1">
                <a:sym typeface="Symbol" charset="0"/>
              </a:rPr>
              <a:t> +c</a:t>
            </a:r>
            <a:r>
              <a:rPr lang="en-US" sz="2200" b="0" i="1" baseline="-25000">
                <a:sym typeface="Symbol" charset="0"/>
              </a:rPr>
              <a:t>1</a:t>
            </a:r>
            <a:r>
              <a:rPr lang="en-US" sz="2200" b="0" i="1">
                <a:sym typeface="Symbol" charset="0"/>
              </a:rPr>
              <a:t>e</a:t>
            </a:r>
            <a:r>
              <a:rPr lang="en-US" sz="2200" b="0" i="1" baseline="30000">
                <a:sym typeface="Symbol" charset="0"/>
              </a:rPr>
              <a:t>ix</a:t>
            </a:r>
            <a:r>
              <a:rPr lang="en-US" sz="2200" b="0" i="1">
                <a:sym typeface="Symbol" charset="0"/>
              </a:rPr>
              <a:t> +…+c</a:t>
            </a:r>
            <a:r>
              <a:rPr lang="en-US" sz="2200" b="0" i="1" baseline="-25000">
                <a:sym typeface="Symbol" charset="0"/>
              </a:rPr>
              <a:t>n</a:t>
            </a:r>
            <a:r>
              <a:rPr lang="en-US" sz="2200" b="0" i="1">
                <a:sym typeface="Symbol" charset="0"/>
              </a:rPr>
              <a:t>e</a:t>
            </a:r>
            <a:r>
              <a:rPr lang="en-US" sz="2200" b="0" i="1" baseline="30000">
                <a:sym typeface="Symbol" charset="0"/>
              </a:rPr>
              <a:t>inx</a:t>
            </a:r>
          </a:p>
          <a:p>
            <a:pPr>
              <a:buFont typeface="Arial" charset="0"/>
              <a:buNone/>
            </a:pPr>
            <a:r>
              <a:rPr lang="en-US" sz="2200"/>
              <a:t>	(</a:t>
            </a:r>
            <a:r>
              <a:rPr lang="en-US" sz="2200" b="0"/>
              <a:t>Fourier analysis, Fast Fourier Transforms)</a:t>
            </a:r>
            <a:r>
              <a:rPr lang="en-US" b="0"/>
              <a:t> </a:t>
            </a:r>
          </a:p>
        </p:txBody>
      </p:sp>
      <p:sp>
        <p:nvSpPr>
          <p:cNvPr id="584717" name="Text Box 13"/>
          <p:cNvSpPr txBox="1">
            <a:spLocks noChangeArrowheads="1"/>
          </p:cNvSpPr>
          <p:nvPr/>
        </p:nvSpPr>
        <p:spPr bwMode="auto">
          <a:xfrm>
            <a:off x="457200" y="4525963"/>
            <a:ext cx="807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i="1"/>
              <a:t>Nonlinear Interpolation:</a:t>
            </a:r>
            <a:r>
              <a:rPr lang="en-US" sz="2200" b="0"/>
              <a:t> </a:t>
            </a:r>
            <a:r>
              <a:rPr lang="en-US" sz="2200" b="0" i="1">
                <a:sym typeface="Symbol" charset="0"/>
              </a:rPr>
              <a:t> </a:t>
            </a:r>
            <a:r>
              <a:rPr lang="en-US" sz="2200" b="0">
                <a:sym typeface="Symbol" charset="0"/>
              </a:rPr>
              <a:t>depends nonlinearly on the </a:t>
            </a:r>
            <a:r>
              <a:rPr lang="en-US" sz="2200" b="0" i="1">
                <a:sym typeface="Symbol" charset="0"/>
              </a:rPr>
              <a:t>c</a:t>
            </a:r>
            <a:r>
              <a:rPr lang="en-US" sz="2200" b="0" i="1" baseline="-25000">
                <a:sym typeface="Symbol" charset="0"/>
              </a:rPr>
              <a:t>i</a:t>
            </a:r>
            <a:r>
              <a:rPr lang="ja-JP" altLang="en-US" sz="2200" b="0">
                <a:sym typeface="Symbol" charset="0"/>
              </a:rPr>
              <a:t>’</a:t>
            </a:r>
            <a:r>
              <a:rPr lang="en-US" sz="2200" b="0">
                <a:sym typeface="Symbol" charset="0"/>
              </a:rPr>
              <a:t>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9200" y="4953000"/>
            <a:ext cx="6781800" cy="817563"/>
            <a:chOff x="768" y="3120"/>
            <a:chExt cx="4272" cy="515"/>
          </a:xfrm>
        </p:grpSpPr>
        <p:graphicFrame>
          <p:nvGraphicFramePr>
            <p:cNvPr id="21507" name="Object 3"/>
            <p:cNvGraphicFramePr>
              <a:graphicFrameLocks noChangeAspect="1"/>
            </p:cNvGraphicFramePr>
            <p:nvPr/>
          </p:nvGraphicFramePr>
          <p:xfrm>
            <a:off x="2688" y="3168"/>
            <a:ext cx="720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0" name="Equation" r:id="rId6" imgW="647700" imgH="419100" progId="Equation.3">
                    <p:embed/>
                  </p:oleObj>
                </mc:Choice>
                <mc:Fallback>
                  <p:oleObj name="Equation" r:id="rId6" imgW="6477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168"/>
                          <a:ext cx="720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768" y="3274"/>
              <a:ext cx="18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2200"/>
                <a:t>1.  Rational Functions:</a:t>
              </a:r>
              <a:endParaRPr lang="en-US"/>
            </a:p>
          </p:txBody>
        </p:sp>
        <p:graphicFrame>
          <p:nvGraphicFramePr>
            <p:cNvPr id="21508" name="Object 4"/>
            <p:cNvGraphicFramePr>
              <a:graphicFrameLocks noChangeAspect="1"/>
            </p:cNvGraphicFramePr>
            <p:nvPr/>
          </p:nvGraphicFramePr>
          <p:xfrm>
            <a:off x="3544" y="3120"/>
            <a:ext cx="149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1" name="Equation" r:id="rId8" imgW="1346200" imgH="444500" progId="Equation.3">
                    <p:embed/>
                  </p:oleObj>
                </mc:Choice>
                <mc:Fallback>
                  <p:oleObj name="Equation" r:id="rId8" imgW="13462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3120"/>
                          <a:ext cx="1496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4720" name="Text Box 16"/>
          <p:cNvSpPr txBox="1">
            <a:spLocks noChangeArrowheads="1"/>
          </p:cNvSpPr>
          <p:nvPr/>
        </p:nvSpPr>
        <p:spPr bwMode="auto">
          <a:xfrm>
            <a:off x="1524000" y="5867400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i="1"/>
              <a:t>Rational functions are a good choice if the function that we want to interpolate has a pole in the region of interest.</a:t>
            </a:r>
            <a:endParaRPr lang="en-US" sz="2200" b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24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/>
      <p:bldP spid="584714" grpId="0"/>
      <p:bldP spid="584715" grpId="0"/>
      <p:bldP spid="584716" grpId="0"/>
      <p:bldP spid="584717" grpId="0"/>
      <p:bldP spid="5847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93BB2E7-D5F3-154C-9C70-8988A00ADA98}" type="slidenum">
              <a:rPr lang="en-US" sz="1400" b="0"/>
              <a:pPr/>
              <a:t>5</a:t>
            </a:fld>
            <a:endParaRPr lang="en-US" sz="1400" b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  <a:p>
            <a:pPr algn="ctr">
              <a:lnSpc>
                <a:spcPct val="40000"/>
              </a:lnSpc>
            </a:pPr>
            <a:endParaRPr lang="en-US" sz="2800">
              <a:solidFill>
                <a:schemeClr val="accent2"/>
              </a:solidFill>
            </a:endParaRPr>
          </a:p>
          <a:p>
            <a:pPr algn="ctr"/>
            <a:r>
              <a:rPr lang="en-US"/>
              <a:t>Linear Interpolation</a:t>
            </a:r>
          </a:p>
        </p:txBody>
      </p:sp>
      <p:graphicFrame>
        <p:nvGraphicFramePr>
          <p:cNvPr id="586757" name="Object 2"/>
          <p:cNvGraphicFramePr>
            <a:graphicFrameLocks noChangeAspect="1"/>
          </p:cNvGraphicFramePr>
          <p:nvPr/>
        </p:nvGraphicFramePr>
        <p:xfrm>
          <a:off x="2514600" y="5562600"/>
          <a:ext cx="39544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4" imgW="1854200" imgH="406400" progId="Equation.3">
                  <p:embed/>
                </p:oleObj>
              </mc:Choice>
              <mc:Fallback>
                <p:oleObj name="Equation" r:id="rId4" imgW="1854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62600"/>
                        <a:ext cx="39544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65" name="Text Box 13"/>
          <p:cNvSpPr txBox="1">
            <a:spLocks noChangeArrowheads="1"/>
          </p:cNvSpPr>
          <p:nvPr/>
        </p:nvSpPr>
        <p:spPr bwMode="auto">
          <a:xfrm>
            <a:off x="381000" y="50292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A </a:t>
            </a:r>
            <a:r>
              <a:rPr lang="en-US" sz="2200" i="1"/>
              <a:t>linear function</a:t>
            </a:r>
            <a:r>
              <a:rPr lang="en-US" sz="2200" b="0"/>
              <a:t> interpolating between the first two values can be written as:</a:t>
            </a:r>
            <a:endParaRPr lang="en-US" sz="2200" b="0">
              <a:sym typeface="Symbol" charset="0"/>
            </a:endParaRPr>
          </a:p>
        </p:txBody>
      </p:sp>
      <p:pic>
        <p:nvPicPr>
          <p:cNvPr id="23558" name="Picture 18" descr="lagrange_d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70038"/>
            <a:ext cx="3495675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645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4EC95E1-2358-A94D-86DE-796DBF01105B}" type="slidenum">
              <a:rPr lang="en-US" sz="1400" b="0"/>
              <a:pPr/>
              <a:t>6</a:t>
            </a:fld>
            <a:endParaRPr lang="en-US" sz="1400" b="0"/>
          </a:p>
        </p:txBody>
      </p:sp>
      <p:sp>
        <p:nvSpPr>
          <p:cNvPr id="25606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362200" y="1371600"/>
          <a:ext cx="39544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4" imgW="1854200" imgH="406400" progId="Equation.3">
                  <p:embed/>
                </p:oleObj>
              </mc:Choice>
              <mc:Fallback>
                <p:oleObj name="Equation" r:id="rId4" imgW="1854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71600"/>
                        <a:ext cx="39544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609600" y="2514600"/>
            <a:ext cx="807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We can easily see that the function P</a:t>
            </a:r>
            <a:r>
              <a:rPr lang="en-US" sz="2200" b="0" baseline="-25000"/>
              <a:t>0,1</a:t>
            </a:r>
            <a:r>
              <a:rPr lang="en-US" sz="2200" b="0"/>
              <a:t> is of </a:t>
            </a:r>
            <a:r>
              <a:rPr lang="en-US" sz="2200" i="1"/>
              <a:t>degree 1</a:t>
            </a:r>
            <a:r>
              <a:rPr lang="en-US" sz="2200" b="0"/>
              <a:t> and satisfies</a:t>
            </a:r>
            <a:endParaRPr lang="en-US" sz="2200" b="0">
              <a:sym typeface="Symbol" charset="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544763" y="3170238"/>
          <a:ext cx="40084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6" imgW="1879600" imgH="190500" progId="Equation.3">
                  <p:embed/>
                </p:oleObj>
              </mc:Choice>
              <mc:Fallback>
                <p:oleObj name="Equation" r:id="rId6" imgW="18796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3170238"/>
                        <a:ext cx="40084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56" name="Text Box 8"/>
          <p:cNvSpPr txBox="1">
            <a:spLocks noChangeArrowheads="1"/>
          </p:cNvSpPr>
          <p:nvPr/>
        </p:nvSpPr>
        <p:spPr bwMode="auto">
          <a:xfrm>
            <a:off x="685800" y="4221163"/>
            <a:ext cx="807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We can rewrite this as:</a:t>
            </a:r>
            <a:endParaRPr lang="en-US" sz="2200" b="0">
              <a:sym typeface="Symbol" charset="0"/>
            </a:endParaRPr>
          </a:p>
        </p:txBody>
      </p:sp>
      <p:graphicFrame>
        <p:nvGraphicFramePr>
          <p:cNvPr id="642057" name="Object 4"/>
          <p:cNvGraphicFramePr>
            <a:graphicFrameLocks noChangeAspect="1"/>
          </p:cNvGraphicFramePr>
          <p:nvPr/>
        </p:nvGraphicFramePr>
        <p:xfrm>
          <a:off x="2667000" y="4953000"/>
          <a:ext cx="36020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8" imgW="1689100" imgH="215900" progId="Equation.3">
                  <p:embed/>
                </p:oleObj>
              </mc:Choice>
              <mc:Fallback>
                <p:oleObj name="Equation" r:id="rId8" imgW="1689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53000"/>
                        <a:ext cx="36020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7270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0B2B06F-624A-C549-BB0C-A47EE726999F}" type="slidenum">
              <a:rPr lang="en-US" sz="1400" b="0"/>
              <a:pPr/>
              <a:t>7</a:t>
            </a:fld>
            <a:endParaRPr lang="en-US" sz="1400" b="0"/>
          </a:p>
        </p:txBody>
      </p:sp>
      <p:sp>
        <p:nvSpPr>
          <p:cNvPr id="27656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187575" y="2514600"/>
          <a:ext cx="16795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4" imgW="787400" imgH="406400" progId="Equation.3">
                  <p:embed/>
                </p:oleObj>
              </mc:Choice>
              <mc:Fallback>
                <p:oleObj name="Equation" r:id="rId4" imgW="787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2514600"/>
                        <a:ext cx="16795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533400" y="37338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The functions L</a:t>
            </a:r>
            <a:r>
              <a:rPr lang="en-US" sz="2200" b="0" baseline="-25000"/>
              <a:t>0</a:t>
            </a:r>
            <a:r>
              <a:rPr lang="en-US" sz="2200" b="0" baseline="30000"/>
              <a:t>(1)</a:t>
            </a:r>
            <a:r>
              <a:rPr lang="en-US" sz="2200" b="0"/>
              <a:t> and L</a:t>
            </a:r>
            <a:r>
              <a:rPr lang="en-US" sz="2200" b="0" baseline="-25000"/>
              <a:t>1</a:t>
            </a:r>
            <a:r>
              <a:rPr lang="en-US" sz="2200" b="0" baseline="30000"/>
              <a:t>(1)</a:t>
            </a:r>
            <a:r>
              <a:rPr lang="en-US" sz="2200" b="0"/>
              <a:t> are examples of </a:t>
            </a:r>
            <a:r>
              <a:rPr lang="en-US" sz="2200" i="1">
                <a:solidFill>
                  <a:srgbClr val="F2093A"/>
                </a:solidFill>
              </a:rPr>
              <a:t>Lagrange interpolating polynominals.</a:t>
            </a:r>
            <a:r>
              <a:rPr lang="en-US" sz="2200" i="1"/>
              <a:t> </a:t>
            </a:r>
            <a:r>
              <a:rPr lang="en-US" sz="2200" b="0"/>
              <a:t>They have the property</a:t>
            </a:r>
            <a:endParaRPr lang="en-US" sz="2200" i="1">
              <a:solidFill>
                <a:srgbClr val="F2093A"/>
              </a:solidFill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857750" y="2514600"/>
          <a:ext cx="16795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6" imgW="787400" imgH="406400" progId="Equation.3">
                  <p:embed/>
                </p:oleObj>
              </mc:Choice>
              <mc:Fallback>
                <p:oleObj name="Equation" r:id="rId6" imgW="787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514600"/>
                        <a:ext cx="16795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11" name="Object 4"/>
          <p:cNvGraphicFramePr>
            <a:graphicFrameLocks noChangeAspect="1"/>
          </p:cNvGraphicFramePr>
          <p:nvPr/>
        </p:nvGraphicFramePr>
        <p:xfrm>
          <a:off x="838200" y="4800600"/>
          <a:ext cx="75025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8" imgW="3517900" imgH="203200" progId="Equation.3">
                  <p:embed/>
                </p:oleObj>
              </mc:Choice>
              <mc:Fallback>
                <p:oleObj name="Equation" r:id="rId8" imgW="3517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75025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12" name="Object 5"/>
          <p:cNvGraphicFramePr>
            <a:graphicFrameLocks noChangeAspect="1"/>
          </p:cNvGraphicFramePr>
          <p:nvPr/>
        </p:nvGraphicFramePr>
        <p:xfrm>
          <a:off x="3276600" y="5684838"/>
          <a:ext cx="23018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10" imgW="1079500" imgH="228600" progId="Equation.3">
                  <p:embed/>
                </p:oleObj>
              </mc:Choice>
              <mc:Fallback>
                <p:oleObj name="Equation" r:id="rId10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84838"/>
                        <a:ext cx="23018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514600" y="1143000"/>
          <a:ext cx="39544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12" imgW="1854200" imgH="406400" progId="Equation.3">
                  <p:embed/>
                </p:oleObj>
              </mc:Choice>
              <mc:Fallback>
                <p:oleObj name="Equation" r:id="rId12" imgW="1854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143000"/>
                        <a:ext cx="395446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76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3D63677-C08E-B442-AEA2-F9C339866FD2}" type="slidenum">
              <a:rPr lang="en-US" sz="1400" b="0"/>
              <a:pPr/>
              <a:t>8</a:t>
            </a:fld>
            <a:endParaRPr lang="en-US" sz="1400" b="0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</p:txBody>
      </p:sp>
      <p:sp>
        <p:nvSpPr>
          <p:cNvPr id="590857" name="Text Box 9"/>
          <p:cNvSpPr txBox="1">
            <a:spLocks noChangeArrowheads="1"/>
          </p:cNvSpPr>
          <p:nvPr/>
        </p:nvSpPr>
        <p:spPr bwMode="auto">
          <a:xfrm>
            <a:off x="990600" y="53340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The </a:t>
            </a:r>
            <a:r>
              <a:rPr lang="en-US" sz="2200" i="1">
                <a:solidFill>
                  <a:srgbClr val="F2093A"/>
                </a:solidFill>
              </a:rPr>
              <a:t>slope</a:t>
            </a:r>
            <a:r>
              <a:rPr lang="en-US" sz="2200" b="0"/>
              <a:t> between the 1</a:t>
            </a:r>
            <a:r>
              <a:rPr lang="en-US" sz="2200" b="0" baseline="30000"/>
              <a:t>st</a:t>
            </a:r>
            <a:r>
              <a:rPr lang="en-US" sz="2200" b="0"/>
              <a:t> and 2</a:t>
            </a:r>
            <a:r>
              <a:rPr lang="en-US" sz="2200" b="0" baseline="30000"/>
              <a:t>nd</a:t>
            </a:r>
            <a:r>
              <a:rPr lang="en-US" sz="2200" b="0"/>
              <a:t> and between the 2</a:t>
            </a:r>
            <a:r>
              <a:rPr lang="en-US" sz="2200" b="0" baseline="30000"/>
              <a:t>nd</a:t>
            </a:r>
            <a:r>
              <a:rPr lang="en-US" sz="2200" b="0"/>
              <a:t> and 3</a:t>
            </a:r>
            <a:r>
              <a:rPr lang="en-US" sz="2200" b="0" baseline="30000"/>
              <a:t>rd </a:t>
            </a:r>
            <a:r>
              <a:rPr lang="en-US" sz="2200" b="0"/>
              <a:t>data point </a:t>
            </a:r>
            <a:r>
              <a:rPr lang="en-US" sz="2200" i="1">
                <a:solidFill>
                  <a:srgbClr val="F2093A"/>
                </a:solidFill>
              </a:rPr>
              <a:t>dramatically changes.</a:t>
            </a:r>
          </a:p>
        </p:txBody>
      </p:sp>
      <p:grpSp>
        <p:nvGrpSpPr>
          <p:cNvPr id="29701" name="Group 13"/>
          <p:cNvGrpSpPr>
            <a:grpSpLocks/>
          </p:cNvGrpSpPr>
          <p:nvPr/>
        </p:nvGrpSpPr>
        <p:grpSpPr bwMode="auto">
          <a:xfrm>
            <a:off x="2438400" y="1200150"/>
            <a:ext cx="4114800" cy="3981450"/>
            <a:chOff x="2016" y="1517"/>
            <a:chExt cx="2592" cy="2508"/>
          </a:xfrm>
        </p:grpSpPr>
        <p:pic>
          <p:nvPicPr>
            <p:cNvPr id="29702" name="Picture 10" descr="lagrange_d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517"/>
              <a:ext cx="2592" cy="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3" name="Line 11"/>
            <p:cNvSpPr>
              <a:spLocks noChangeShapeType="1"/>
            </p:cNvSpPr>
            <p:nvPr/>
          </p:nvSpPr>
          <p:spPr bwMode="auto">
            <a:xfrm flipV="1">
              <a:off x="2256" y="1872"/>
              <a:ext cx="384" cy="816"/>
            </a:xfrm>
            <a:prstGeom prst="line">
              <a:avLst/>
            </a:prstGeom>
            <a:noFill/>
            <a:ln w="19050">
              <a:solidFill>
                <a:srgbClr val="F2093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12"/>
            <p:cNvSpPr>
              <a:spLocks noChangeShapeType="1"/>
            </p:cNvSpPr>
            <p:nvPr/>
          </p:nvSpPr>
          <p:spPr bwMode="auto">
            <a:xfrm flipV="1">
              <a:off x="2640" y="1824"/>
              <a:ext cx="384" cy="48"/>
            </a:xfrm>
            <a:prstGeom prst="line">
              <a:avLst/>
            </a:prstGeom>
            <a:noFill/>
            <a:ln w="28575">
              <a:solidFill>
                <a:srgbClr val="F2093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6567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80FC790-C615-C44B-9CD8-10B9F7D92413}" type="slidenum">
              <a:rPr lang="en-US" sz="1400" b="0"/>
              <a:pPr/>
              <a:t>9</a:t>
            </a:fld>
            <a:endParaRPr lang="en-US" sz="1400" b="0"/>
          </a:p>
        </p:txBody>
      </p:sp>
      <p:sp>
        <p:nvSpPr>
          <p:cNvPr id="31752" name="Text Box 2"/>
          <p:cNvSpPr txBox="1">
            <a:spLocks noChangeArrowheads="1"/>
          </p:cNvSpPr>
          <p:nvPr/>
        </p:nvSpPr>
        <p:spPr bwMode="auto">
          <a:xfrm>
            <a:off x="609600" y="4714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2"/>
                </a:solidFill>
              </a:rPr>
              <a:t>Polynominal Interpolation</a:t>
            </a:r>
          </a:p>
        </p:txBody>
      </p:sp>
      <p:graphicFrame>
        <p:nvGraphicFramePr>
          <p:cNvPr id="592899" name="Object 2"/>
          <p:cNvGraphicFramePr>
            <a:graphicFrameLocks noChangeAspect="1"/>
          </p:cNvGraphicFramePr>
          <p:nvPr/>
        </p:nvGraphicFramePr>
        <p:xfrm>
          <a:off x="457200" y="3048000"/>
          <a:ext cx="8001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4" imgW="4521200" imgH="406400" progId="Equation.3">
                  <p:embed/>
                </p:oleObj>
              </mc:Choice>
              <mc:Fallback>
                <p:oleObj name="Equation" r:id="rId4" imgW="4521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80010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A better interpolation might be obtained by taking the </a:t>
            </a:r>
            <a:r>
              <a:rPr lang="en-US" sz="2200">
                <a:solidFill>
                  <a:srgbClr val="F2093A"/>
                </a:solidFill>
              </a:rPr>
              <a:t>change in the slope</a:t>
            </a:r>
            <a:r>
              <a:rPr lang="en-US" sz="2200" b="0"/>
              <a:t> into account by selecting </a:t>
            </a:r>
            <a:r>
              <a:rPr lang="en-US" sz="2200" i="1"/>
              <a:t>polynominals with curvature</a:t>
            </a:r>
            <a:endParaRPr lang="en-US" sz="2200" i="1">
              <a:solidFill>
                <a:srgbClr val="F2093A"/>
              </a:solidFill>
            </a:endParaRPr>
          </a:p>
        </p:txBody>
      </p:sp>
      <p:sp>
        <p:nvSpPr>
          <p:cNvPr id="592902" name="Text Box 6"/>
          <p:cNvSpPr txBox="1">
            <a:spLocks noChangeArrowheads="1"/>
          </p:cNvSpPr>
          <p:nvPr/>
        </p:nvSpPr>
        <p:spPr bwMode="auto">
          <a:xfrm>
            <a:off x="609600" y="220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0"/>
              <a:t>A polynominal of </a:t>
            </a:r>
            <a:r>
              <a:rPr lang="en-US" sz="2200" i="1"/>
              <a:t>degree 2</a:t>
            </a:r>
            <a:r>
              <a:rPr lang="en-US" sz="2200" b="0"/>
              <a:t> that passes through the points </a:t>
            </a:r>
            <a:r>
              <a:rPr lang="en-US" sz="2200" b="0" i="1"/>
              <a:t>0, 1</a:t>
            </a:r>
            <a:r>
              <a:rPr lang="en-US" sz="2200" b="0"/>
              <a:t>, and</a:t>
            </a:r>
            <a:r>
              <a:rPr lang="en-US" sz="2200" b="0" i="1"/>
              <a:t> 2</a:t>
            </a:r>
            <a:r>
              <a:rPr lang="en-US" sz="2200" b="0"/>
              <a:t> can be written as:</a:t>
            </a:r>
            <a:endParaRPr lang="en-US" sz="2200" i="1">
              <a:solidFill>
                <a:srgbClr val="F2093A"/>
              </a:solidFill>
            </a:endParaRPr>
          </a:p>
        </p:txBody>
      </p:sp>
      <p:graphicFrame>
        <p:nvGraphicFramePr>
          <p:cNvPr id="592903" name="Object 3"/>
          <p:cNvGraphicFramePr>
            <a:graphicFrameLocks noChangeAspect="1"/>
          </p:cNvGraphicFramePr>
          <p:nvPr/>
        </p:nvGraphicFramePr>
        <p:xfrm>
          <a:off x="1524000" y="4114800"/>
          <a:ext cx="2819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6" imgW="1625600" imgH="406400" progId="Equation.3">
                  <p:embed/>
                </p:oleObj>
              </mc:Choice>
              <mc:Fallback>
                <p:oleObj name="Equation" r:id="rId6" imgW="1625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28194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4" name="Object 4"/>
          <p:cNvGraphicFramePr>
            <a:graphicFrameLocks noChangeAspect="1"/>
          </p:cNvGraphicFramePr>
          <p:nvPr/>
        </p:nvGraphicFramePr>
        <p:xfrm>
          <a:off x="1519238" y="4953000"/>
          <a:ext cx="27590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8" imgW="1600200" imgH="406400" progId="Equation.3">
                  <p:embed/>
                </p:oleObj>
              </mc:Choice>
              <mc:Fallback>
                <p:oleObj name="Equation" r:id="rId8" imgW="1600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4953000"/>
                        <a:ext cx="275907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5" name="Object 5"/>
          <p:cNvGraphicFramePr>
            <a:graphicFrameLocks noChangeAspect="1"/>
          </p:cNvGraphicFramePr>
          <p:nvPr/>
        </p:nvGraphicFramePr>
        <p:xfrm>
          <a:off x="1447800" y="5791200"/>
          <a:ext cx="2819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10" imgW="1625600" imgH="406400" progId="Equation.3">
                  <p:embed/>
                </p:oleObj>
              </mc:Choice>
              <mc:Fallback>
                <p:oleObj name="Equation" r:id="rId10" imgW="1625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1200"/>
                        <a:ext cx="28194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6" name="Object 6"/>
          <p:cNvGraphicFramePr>
            <a:graphicFrameLocks noChangeAspect="1"/>
          </p:cNvGraphicFramePr>
          <p:nvPr/>
        </p:nvGraphicFramePr>
        <p:xfrm>
          <a:off x="5568950" y="4999038"/>
          <a:ext cx="23558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12" imgW="1104900" imgH="228600" progId="Equation.3">
                  <p:embed/>
                </p:oleObj>
              </mc:Choice>
              <mc:Fallback>
                <p:oleObj name="Equation" r:id="rId12" imgW="1104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4999038"/>
                        <a:ext cx="23558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158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2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18100</TotalTime>
  <Words>790</Words>
  <Application>Microsoft Macintosh PowerPoint</Application>
  <PresentationFormat>On-screen Show (4:3)</PresentationFormat>
  <Paragraphs>241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Blank Presentation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CASS USU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 USU</dc:creator>
  <cp:lastModifiedBy>Ludger Scherliess</cp:lastModifiedBy>
  <cp:revision>364</cp:revision>
  <cp:lastPrinted>2016-01-10T05:56:08Z</cp:lastPrinted>
  <dcterms:created xsi:type="dcterms:W3CDTF">2014-01-07T04:07:05Z</dcterms:created>
  <dcterms:modified xsi:type="dcterms:W3CDTF">2018-02-09T17:35:11Z</dcterms:modified>
</cp:coreProperties>
</file>