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2.xml" ContentType="application/vnd.openxmlformats-officedocument.presentationml.notesSlide+xml"/>
  <Override PartName="/ppt/embeddings/oleObject5.bin" ContentType="application/vnd.openxmlformats-officedocument.oleObject"/>
  <Override PartName="/ppt/notesSlides/notesSlide3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4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5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6.xml" ContentType="application/vnd.openxmlformats-officedocument.presentationml.notesSlide+xml"/>
  <Override PartName="/ppt/embeddings/oleObject18.bin" ContentType="application/vnd.openxmlformats-officedocument.oleObject"/>
  <Override PartName="/ppt/notesSlides/notesSlide7.xml" ContentType="application/vnd.openxmlformats-officedocument.presentationml.notesSlide+xml"/>
  <Override PartName="/ppt/embeddings/oleObject19.bin" ContentType="application/vnd.openxmlformats-officedocument.oleObject"/>
  <Override PartName="/ppt/notesSlides/notesSlide8.xml" ContentType="application/vnd.openxmlformats-officedocument.presentationml.notesSlide+xml"/>
  <Override PartName="/ppt/embeddings/oleObject20.bin" ContentType="application/vnd.openxmlformats-officedocument.oleObject"/>
  <Override PartName="/ppt/notesSlides/notesSlide9.xml" ContentType="application/vnd.openxmlformats-officedocument.presentationml.notesSlide+xml"/>
  <Override PartName="/ppt/embeddings/oleObject21.bin" ContentType="application/vnd.openxmlformats-officedocument.oleObject"/>
  <Override PartName="/ppt/notesSlides/notesSlide10.xml" ContentType="application/vnd.openxmlformats-officedocument.presentationml.notesSlide+xml"/>
  <Override PartName="/ppt/embeddings/oleObject22.bin" ContentType="application/vnd.openxmlformats-officedocument.oleObject"/>
  <Override PartName="/ppt/notesSlides/notesSlide11.xml" ContentType="application/vnd.openxmlformats-officedocument.presentationml.notesSlide+xml"/>
  <Override PartName="/ppt/embeddings/oleObject23.bin" ContentType="application/vnd.openxmlformats-officedocument.oleObject"/>
  <Override PartName="/ppt/notesSlides/notesSlide12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13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22.xml" ContentType="application/vnd.openxmlformats-officedocument.presentationml.notesSlide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notesSlides/notesSlide23.xml" ContentType="application/vnd.openxmlformats-officedocument.presentationml.notesSlide+xml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notesSlides/notesSlide24.xml" ContentType="application/vnd.openxmlformats-officedocument.presentationml.notesSlide+xml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notesSlides/notesSlide25.xml" ContentType="application/vnd.openxmlformats-officedocument.presentationml.notesSlide+xml"/>
  <Override PartName="/ppt/embeddings/oleObject53.bin" ContentType="application/vnd.openxmlformats-officedocument.oleObject"/>
  <Override PartName="/ppt/notesSlides/notesSlide26.xml" ContentType="application/vnd.openxmlformats-officedocument.presentationml.notesSlide+xml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notesSlides/notesSlide27.xml" ContentType="application/vnd.openxmlformats-officedocument.presentationml.notesSlide+xml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notesSlides/notesSlide28.xml" ContentType="application/vnd.openxmlformats-officedocument.presentationml.notesSlide+xml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notesSlides/notesSlide29.xml" ContentType="application/vnd.openxmlformats-officedocument.presentationml.notesSlide+xml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593" r:id="rId2"/>
    <p:sldId id="594" r:id="rId3"/>
    <p:sldId id="595" r:id="rId4"/>
    <p:sldId id="596" r:id="rId5"/>
    <p:sldId id="597" r:id="rId6"/>
    <p:sldId id="598" r:id="rId7"/>
    <p:sldId id="599" r:id="rId8"/>
    <p:sldId id="600" r:id="rId9"/>
    <p:sldId id="601" r:id="rId10"/>
    <p:sldId id="602" r:id="rId11"/>
    <p:sldId id="603" r:id="rId12"/>
    <p:sldId id="604" r:id="rId13"/>
    <p:sldId id="605" r:id="rId14"/>
    <p:sldId id="606" r:id="rId15"/>
    <p:sldId id="607" r:id="rId16"/>
    <p:sldId id="608" r:id="rId17"/>
    <p:sldId id="609" r:id="rId18"/>
    <p:sldId id="610" r:id="rId19"/>
    <p:sldId id="611" r:id="rId20"/>
    <p:sldId id="612" r:id="rId21"/>
    <p:sldId id="613" r:id="rId22"/>
    <p:sldId id="614" r:id="rId23"/>
    <p:sldId id="615" r:id="rId24"/>
    <p:sldId id="616" r:id="rId25"/>
    <p:sldId id="617" r:id="rId26"/>
    <p:sldId id="618" r:id="rId27"/>
    <p:sldId id="619" r:id="rId28"/>
    <p:sldId id="620" r:id="rId29"/>
    <p:sldId id="621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i="1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i="1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i="1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i="1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695BF4"/>
    <a:srgbClr val="B2B2B2"/>
    <a:srgbClr val="C3C3C3"/>
    <a:srgbClr val="F2093A"/>
    <a:srgbClr val="1A8D2E"/>
    <a:srgbClr val="760805"/>
    <a:srgbClr val="1A7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-536" y="-112"/>
      </p:cViewPr>
      <p:guideLst>
        <p:guide orient="horz" pos="2064"/>
        <p:guide pos="51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5" Type="http://schemas.openxmlformats.org/officeDocument/2006/relationships/image" Target="../media/image35.emf"/><Relationship Id="rId6" Type="http://schemas.openxmlformats.org/officeDocument/2006/relationships/image" Target="../media/image36.emf"/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Relationship Id="rId2" Type="http://schemas.openxmlformats.org/officeDocument/2006/relationships/image" Target="../media/image3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Relationship Id="rId2" Type="http://schemas.openxmlformats.org/officeDocument/2006/relationships/image" Target="../media/image40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4" Type="http://schemas.openxmlformats.org/officeDocument/2006/relationships/image" Target="../media/image45.emf"/><Relationship Id="rId5" Type="http://schemas.openxmlformats.org/officeDocument/2006/relationships/image" Target="../media/image46.emf"/><Relationship Id="rId6" Type="http://schemas.openxmlformats.org/officeDocument/2006/relationships/image" Target="../media/image47.emf"/><Relationship Id="rId7" Type="http://schemas.openxmlformats.org/officeDocument/2006/relationships/image" Target="../media/image48.emf"/><Relationship Id="rId1" Type="http://schemas.openxmlformats.org/officeDocument/2006/relationships/image" Target="../media/image42.emf"/><Relationship Id="rId2" Type="http://schemas.openxmlformats.org/officeDocument/2006/relationships/image" Target="../media/image43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4" Type="http://schemas.openxmlformats.org/officeDocument/2006/relationships/image" Target="../media/image52.emf"/><Relationship Id="rId5" Type="http://schemas.openxmlformats.org/officeDocument/2006/relationships/image" Target="../media/image53.emf"/><Relationship Id="rId6" Type="http://schemas.openxmlformats.org/officeDocument/2006/relationships/image" Target="../media/image54.emf"/><Relationship Id="rId7" Type="http://schemas.openxmlformats.org/officeDocument/2006/relationships/image" Target="../media/image55.emf"/><Relationship Id="rId8" Type="http://schemas.openxmlformats.org/officeDocument/2006/relationships/image" Target="../media/image56.emf"/><Relationship Id="rId1" Type="http://schemas.openxmlformats.org/officeDocument/2006/relationships/image" Target="../media/image49.emf"/><Relationship Id="rId2" Type="http://schemas.openxmlformats.org/officeDocument/2006/relationships/image" Target="../media/image50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4" Type="http://schemas.openxmlformats.org/officeDocument/2006/relationships/image" Target="../media/image60.emf"/><Relationship Id="rId1" Type="http://schemas.openxmlformats.org/officeDocument/2006/relationships/image" Target="../media/image57.emf"/><Relationship Id="rId2" Type="http://schemas.openxmlformats.org/officeDocument/2006/relationships/image" Target="../media/image5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Relationship Id="rId2" Type="http://schemas.openxmlformats.org/officeDocument/2006/relationships/image" Target="../media/image6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Relationship Id="rId2" Type="http://schemas.openxmlformats.org/officeDocument/2006/relationships/image" Target="../media/image6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Relationship Id="rId2" Type="http://schemas.openxmlformats.org/officeDocument/2006/relationships/image" Target="../media/image6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Relationship Id="rId2" Type="http://schemas.openxmlformats.org/officeDocument/2006/relationships/image" Target="../media/image6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5FA621-268D-514C-ABAD-1DEEFC0A744B}" type="datetime1">
              <a:rPr lang="en-US"/>
              <a:pPr>
                <a:defRPr/>
              </a:pPr>
              <a:t>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566D37C-A6D3-9D45-8695-27A831D6C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96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Times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Times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Times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/>
            </a:lvl1pPr>
          </a:lstStyle>
          <a:p>
            <a:pPr>
              <a:defRPr/>
            </a:pPr>
            <a:fld id="{5F99D81C-CD7B-8448-A7B7-A40C6B3BC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99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10D491B-6A75-F042-8FA7-A8F2E32E8F87}" type="slidenum">
              <a:rPr lang="en-US" sz="1200" b="0"/>
              <a:pPr/>
              <a:t>1</a:t>
            </a:fld>
            <a:endParaRPr lang="en-US" sz="1200" b="0"/>
          </a:p>
        </p:txBody>
      </p:sp>
      <p:sp>
        <p:nvSpPr>
          <p:cNvPr id="737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F9CCE32-A312-C54C-ADD3-0E240087ABF6}" type="slidenum">
              <a:rPr lang="en-US" sz="1200" b="0"/>
              <a:pPr/>
              <a:t>10</a:t>
            </a:fld>
            <a:endParaRPr lang="en-US" sz="1200" b="0"/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0B91A22-EAAF-914C-9FB3-8143E0050E37}" type="slidenum">
              <a:rPr lang="en-US" sz="1200" b="0"/>
              <a:pPr/>
              <a:t>11</a:t>
            </a:fld>
            <a:endParaRPr lang="en-US" sz="1200" b="0"/>
          </a:p>
        </p:txBody>
      </p:sp>
      <p:sp>
        <p:nvSpPr>
          <p:cNvPr id="942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4B4402E3-B601-3D44-912C-B704C663AF2E}" type="slidenum">
              <a:rPr lang="en-US" sz="1200" b="0"/>
              <a:pPr/>
              <a:t>12</a:t>
            </a:fld>
            <a:endParaRPr lang="en-US" sz="1200" b="0"/>
          </a:p>
        </p:txBody>
      </p:sp>
      <p:sp>
        <p:nvSpPr>
          <p:cNvPr id="962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C86D40D-D4E5-0445-8BD8-875AECDF66EA}" type="slidenum">
              <a:rPr lang="en-US" sz="1200" b="0"/>
              <a:pPr/>
              <a:t>13</a:t>
            </a:fld>
            <a:endParaRPr lang="en-US" sz="1200" b="0"/>
          </a:p>
        </p:txBody>
      </p:sp>
      <p:sp>
        <p:nvSpPr>
          <p:cNvPr id="983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B3B6C83-DACB-8741-9A8E-66FC556D6EAB}" type="slidenum">
              <a:rPr lang="en-US" sz="1200" b="0"/>
              <a:pPr/>
              <a:t>14</a:t>
            </a:fld>
            <a:endParaRPr lang="en-US" sz="1200" b="0"/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C1CA33A-BF44-024F-A9D1-803147142429}" type="slidenum">
              <a:rPr lang="en-US" sz="1200" b="0"/>
              <a:pPr/>
              <a:t>15</a:t>
            </a:fld>
            <a:endParaRPr lang="en-US" sz="1200" b="0"/>
          </a:p>
        </p:txBody>
      </p:sp>
      <p:sp>
        <p:nvSpPr>
          <p:cNvPr id="1024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A7F28BC-FBBD-B348-82ED-078EA9BD039C}" type="slidenum">
              <a:rPr lang="en-US" sz="1200" b="0"/>
              <a:pPr/>
              <a:t>16</a:t>
            </a:fld>
            <a:endParaRPr lang="en-US" sz="1200" b="0"/>
          </a:p>
        </p:txBody>
      </p:sp>
      <p:sp>
        <p:nvSpPr>
          <p:cNvPr id="1044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6F650F2-A3FB-0744-AFE6-18E162801C8F}" type="slidenum">
              <a:rPr lang="en-US" sz="1200" b="0"/>
              <a:pPr/>
              <a:t>17</a:t>
            </a:fld>
            <a:endParaRPr lang="en-US" sz="1200" b="0"/>
          </a:p>
        </p:txBody>
      </p:sp>
      <p:sp>
        <p:nvSpPr>
          <p:cNvPr id="1064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8D31960-E14F-0D47-A0DB-D230AE3A4D3D}" type="slidenum">
              <a:rPr lang="en-US" sz="1200" b="0"/>
              <a:pPr/>
              <a:t>18</a:t>
            </a:fld>
            <a:endParaRPr lang="en-US" sz="1200" b="0"/>
          </a:p>
        </p:txBody>
      </p:sp>
      <p:sp>
        <p:nvSpPr>
          <p:cNvPr id="1085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E51DE6A-68CC-CE45-88ED-BE39819CE714}" type="slidenum">
              <a:rPr lang="en-US" sz="1200" b="0"/>
              <a:pPr/>
              <a:t>19</a:t>
            </a:fld>
            <a:endParaRPr lang="en-US" sz="1200" b="0"/>
          </a:p>
        </p:txBody>
      </p:sp>
      <p:sp>
        <p:nvSpPr>
          <p:cNvPr id="1105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EDDD639-B1E1-1140-AC15-D725902176D4}" type="slidenum">
              <a:rPr lang="en-US" sz="1200" b="0"/>
              <a:pPr/>
              <a:t>2</a:t>
            </a:fld>
            <a:endParaRPr lang="en-US" sz="1200" b="0"/>
          </a:p>
        </p:txBody>
      </p:sp>
      <p:sp>
        <p:nvSpPr>
          <p:cNvPr id="757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50BD5A8-FB66-C242-BAD6-ECC4D6805A02}" type="slidenum">
              <a:rPr lang="en-US" sz="1200" b="0"/>
              <a:pPr/>
              <a:t>20</a:t>
            </a:fld>
            <a:endParaRPr lang="en-US" sz="1200" b="0"/>
          </a:p>
        </p:txBody>
      </p:sp>
      <p:sp>
        <p:nvSpPr>
          <p:cNvPr id="1126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EF0640A-A4A0-AB4E-B727-88223F9B6592}" type="slidenum">
              <a:rPr lang="en-US" sz="1200" b="0"/>
              <a:pPr/>
              <a:t>21</a:t>
            </a:fld>
            <a:endParaRPr lang="en-US" sz="1200" b="0"/>
          </a:p>
        </p:txBody>
      </p:sp>
      <p:sp>
        <p:nvSpPr>
          <p:cNvPr id="512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ECB041B-508B-964D-9170-9992AC768EFA}" type="slidenum">
              <a:rPr lang="en-US" sz="1200" b="0"/>
              <a:pPr/>
              <a:t>22</a:t>
            </a:fld>
            <a:endParaRPr lang="en-US" sz="1200" b="0"/>
          </a:p>
        </p:txBody>
      </p:sp>
      <p:sp>
        <p:nvSpPr>
          <p:cNvPr id="532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C39DF5E-4A53-474D-8AA7-09F98A21DB2A}" type="slidenum">
              <a:rPr lang="en-US" sz="1200" b="0"/>
              <a:pPr/>
              <a:t>23</a:t>
            </a:fld>
            <a:endParaRPr lang="en-US" sz="1200" b="0"/>
          </a:p>
        </p:txBody>
      </p:sp>
      <p:sp>
        <p:nvSpPr>
          <p:cNvPr id="552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A88F5B9-EF90-084A-826E-52D6AA842770}" type="slidenum">
              <a:rPr lang="en-US" sz="1200" b="0"/>
              <a:pPr/>
              <a:t>24</a:t>
            </a:fld>
            <a:endParaRPr lang="en-US" sz="1200" b="0"/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672AD18-BD8A-6141-A79B-B14DBD0F1D4A}" type="slidenum">
              <a:rPr lang="en-US" sz="1200" b="0"/>
              <a:pPr/>
              <a:t>25</a:t>
            </a:fld>
            <a:endParaRPr lang="en-US" sz="1200" b="0"/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E813FC4-0C67-B74B-A2A9-1E33E9DF4E4F}" type="slidenum">
              <a:rPr lang="en-US" sz="1200" b="0"/>
              <a:pPr/>
              <a:t>26</a:t>
            </a:fld>
            <a:endParaRPr lang="en-US" sz="1200" b="0"/>
          </a:p>
        </p:txBody>
      </p:sp>
      <p:sp>
        <p:nvSpPr>
          <p:cNvPr id="614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6064378-10AD-1548-AA84-6F45C8C650C8}" type="slidenum">
              <a:rPr lang="en-US" sz="1200" b="0"/>
              <a:pPr/>
              <a:t>27</a:t>
            </a:fld>
            <a:endParaRPr lang="en-US" sz="1200" b="0"/>
          </a:p>
        </p:txBody>
      </p:sp>
      <p:sp>
        <p:nvSpPr>
          <p:cNvPr id="634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2E431B6-4CC6-1041-BBCC-E8E48FA9D699}" type="slidenum">
              <a:rPr lang="en-US" sz="1200" b="0"/>
              <a:pPr/>
              <a:t>28</a:t>
            </a:fld>
            <a:endParaRPr lang="en-US" sz="1200" b="0"/>
          </a:p>
        </p:txBody>
      </p:sp>
      <p:sp>
        <p:nvSpPr>
          <p:cNvPr id="655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6890FCD-8997-6B4E-9D0C-43D9F82B961C}" type="slidenum">
              <a:rPr lang="en-US" sz="1200" b="0"/>
              <a:pPr/>
              <a:t>29</a:t>
            </a:fld>
            <a:endParaRPr lang="en-US" sz="1200" b="0"/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2C0F843-C2F3-924A-8AE3-2F210083AEA0}" type="slidenum">
              <a:rPr lang="en-US" sz="1200" b="0"/>
              <a:pPr/>
              <a:t>3</a:t>
            </a:fld>
            <a:endParaRPr lang="en-US" sz="1200" b="0"/>
          </a:p>
        </p:txBody>
      </p:sp>
      <p:sp>
        <p:nvSpPr>
          <p:cNvPr id="778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D75A690-A5D6-6A4D-AB4E-9A4B13FAAB2B}" type="slidenum">
              <a:rPr lang="en-US" sz="1200" b="0"/>
              <a:pPr/>
              <a:t>4</a:t>
            </a:fld>
            <a:endParaRPr lang="en-US" sz="1200" b="0"/>
          </a:p>
        </p:txBody>
      </p:sp>
      <p:sp>
        <p:nvSpPr>
          <p:cNvPr id="798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8ACBA91-4551-7146-AA17-EB1614502A59}" type="slidenum">
              <a:rPr lang="en-US" sz="1200" b="0"/>
              <a:pPr/>
              <a:t>5</a:t>
            </a:fld>
            <a:endParaRPr lang="en-US" sz="1200" b="0"/>
          </a:p>
        </p:txBody>
      </p:sp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59A3032-78FB-564A-935A-D5B4703731A0}" type="slidenum">
              <a:rPr lang="en-US" sz="1200" b="0"/>
              <a:pPr/>
              <a:t>6</a:t>
            </a:fld>
            <a:endParaRPr lang="en-US" sz="1200" b="0"/>
          </a:p>
        </p:txBody>
      </p:sp>
      <p:sp>
        <p:nvSpPr>
          <p:cNvPr id="839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C2FE9DE-BBA2-C440-A154-AF58C5AFC6A1}" type="slidenum">
              <a:rPr lang="en-US" sz="1200" b="0"/>
              <a:pPr/>
              <a:t>7</a:t>
            </a:fld>
            <a:endParaRPr lang="en-US" sz="1200" b="0"/>
          </a:p>
        </p:txBody>
      </p:sp>
      <p:sp>
        <p:nvSpPr>
          <p:cNvPr id="860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A5A4AE6-0877-AC46-AD0F-EC1066B64BD6}" type="slidenum">
              <a:rPr lang="en-US" sz="1200" b="0"/>
              <a:pPr/>
              <a:t>8</a:t>
            </a:fld>
            <a:endParaRPr lang="en-US" sz="1200" b="0"/>
          </a:p>
        </p:txBody>
      </p:sp>
      <p:sp>
        <p:nvSpPr>
          <p:cNvPr id="880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E411337-773C-564C-9CF9-517370F7E886}" type="slidenum">
              <a:rPr lang="en-US" sz="1200" b="0"/>
              <a:pPr/>
              <a:t>9</a:t>
            </a:fld>
            <a:endParaRPr lang="en-US" sz="1200" b="0"/>
          </a:p>
        </p:txBody>
      </p:sp>
      <p:sp>
        <p:nvSpPr>
          <p:cNvPr id="901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61C82-2F83-BA48-8FFA-C73496F65C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97A48-DFD6-8C41-AAE0-AC9FD1257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9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4AA43-E442-2047-8155-21515806EA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7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7C5F6-DFD4-6D46-B108-2C8354B36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8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6524D-E3F2-914B-A041-744A3B3B6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E1470-AD20-5846-A2A9-5DC905EDE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5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2137A-FE8E-3545-8E77-2B6F4A266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97DA6-5D69-CA47-9659-C64F29B134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9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3CE14-0735-1643-9F6C-0144A4B496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BAE2B-90E4-5D45-BB05-4551D8D77F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3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F7AD3-598E-E542-8E4E-316A78D31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8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>
                <a:latin typeface="Times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latin typeface="Times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/>
            </a:lvl1pPr>
          </a:lstStyle>
          <a:p>
            <a:pPr>
              <a:defRPr/>
            </a:pPr>
            <a:fld id="{99C53B2F-9046-4549-9F0E-747557CF56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9" charset="0"/>
          <a:ea typeface="ＭＳ Ｐゴシック" pitchFamily="-109" charset="-128"/>
          <a:cs typeface="ＭＳ Ｐゴシック" pitchFamily="-109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9" charset="0"/>
          <a:ea typeface="ＭＳ Ｐゴシック" pitchFamily="-109" charset="-128"/>
          <a:cs typeface="ＭＳ Ｐゴシック" pitchFamily="-109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9" charset="0"/>
          <a:ea typeface="ＭＳ Ｐゴシック" pitchFamily="-109" charset="-128"/>
          <a:cs typeface="ＭＳ Ｐゴシック" pitchFamily="-109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9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9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9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9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28.png"/><Relationship Id="rId5" Type="http://schemas.openxmlformats.org/officeDocument/2006/relationships/oleObject" Target="../embeddings/oleObject22.bin"/><Relationship Id="rId6" Type="http://schemas.openxmlformats.org/officeDocument/2006/relationships/image" Target="../media/image2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30.png"/><Relationship Id="rId5" Type="http://schemas.openxmlformats.org/officeDocument/2006/relationships/oleObject" Target="../embeddings/oleObject23.bin"/><Relationship Id="rId6" Type="http://schemas.openxmlformats.org/officeDocument/2006/relationships/image" Target="../media/image29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4.emf"/><Relationship Id="rId12" Type="http://schemas.openxmlformats.org/officeDocument/2006/relationships/oleObject" Target="../embeddings/oleObject28.bin"/><Relationship Id="rId13" Type="http://schemas.openxmlformats.org/officeDocument/2006/relationships/image" Target="../media/image35.emf"/><Relationship Id="rId14" Type="http://schemas.openxmlformats.org/officeDocument/2006/relationships/oleObject" Target="../embeddings/oleObject29.bin"/><Relationship Id="rId15" Type="http://schemas.openxmlformats.org/officeDocument/2006/relationships/image" Target="../media/image36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31.e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32.emf"/><Relationship Id="rId8" Type="http://schemas.openxmlformats.org/officeDocument/2006/relationships/oleObject" Target="../embeddings/oleObject26.bin"/><Relationship Id="rId9" Type="http://schemas.openxmlformats.org/officeDocument/2006/relationships/image" Target="../media/image33.emf"/><Relationship Id="rId10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37.emf"/><Relationship Id="rId6" Type="http://schemas.openxmlformats.org/officeDocument/2006/relationships/oleObject" Target="../embeddings/oleObject31.bin"/><Relationship Id="rId7" Type="http://schemas.openxmlformats.org/officeDocument/2006/relationships/image" Target="../media/image38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39.emf"/><Relationship Id="rId6" Type="http://schemas.openxmlformats.org/officeDocument/2006/relationships/image" Target="../media/image41.png"/><Relationship Id="rId7" Type="http://schemas.openxmlformats.org/officeDocument/2006/relationships/oleObject" Target="../embeddings/oleObject33.bin"/><Relationship Id="rId8" Type="http://schemas.openxmlformats.org/officeDocument/2006/relationships/image" Target="../media/image40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5.emf"/><Relationship Id="rId12" Type="http://schemas.openxmlformats.org/officeDocument/2006/relationships/oleObject" Target="../embeddings/oleObject38.bin"/><Relationship Id="rId13" Type="http://schemas.openxmlformats.org/officeDocument/2006/relationships/image" Target="../media/image46.emf"/><Relationship Id="rId14" Type="http://schemas.openxmlformats.org/officeDocument/2006/relationships/oleObject" Target="../embeddings/oleObject39.bin"/><Relationship Id="rId15" Type="http://schemas.openxmlformats.org/officeDocument/2006/relationships/image" Target="../media/image47.emf"/><Relationship Id="rId16" Type="http://schemas.openxmlformats.org/officeDocument/2006/relationships/oleObject" Target="../embeddings/oleObject40.bin"/><Relationship Id="rId17" Type="http://schemas.openxmlformats.org/officeDocument/2006/relationships/image" Target="../media/image48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42.e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43.emf"/><Relationship Id="rId8" Type="http://schemas.openxmlformats.org/officeDocument/2006/relationships/oleObject" Target="../embeddings/oleObject36.bin"/><Relationship Id="rId9" Type="http://schemas.openxmlformats.org/officeDocument/2006/relationships/image" Target="../media/image44.emf"/><Relationship Id="rId10" Type="http://schemas.openxmlformats.org/officeDocument/2006/relationships/oleObject" Target="../embeddings/oleObject37.bin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2.emf"/><Relationship Id="rId12" Type="http://schemas.openxmlformats.org/officeDocument/2006/relationships/oleObject" Target="../embeddings/oleObject45.bin"/><Relationship Id="rId13" Type="http://schemas.openxmlformats.org/officeDocument/2006/relationships/image" Target="../media/image53.emf"/><Relationship Id="rId14" Type="http://schemas.openxmlformats.org/officeDocument/2006/relationships/oleObject" Target="../embeddings/oleObject46.bin"/><Relationship Id="rId15" Type="http://schemas.openxmlformats.org/officeDocument/2006/relationships/image" Target="../media/image54.emf"/><Relationship Id="rId16" Type="http://schemas.openxmlformats.org/officeDocument/2006/relationships/oleObject" Target="../embeddings/oleObject47.bin"/><Relationship Id="rId17" Type="http://schemas.openxmlformats.org/officeDocument/2006/relationships/image" Target="../media/image55.emf"/><Relationship Id="rId18" Type="http://schemas.openxmlformats.org/officeDocument/2006/relationships/oleObject" Target="../embeddings/oleObject48.bin"/><Relationship Id="rId19" Type="http://schemas.openxmlformats.org/officeDocument/2006/relationships/image" Target="../media/image56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49.emf"/><Relationship Id="rId6" Type="http://schemas.openxmlformats.org/officeDocument/2006/relationships/oleObject" Target="../embeddings/oleObject42.bin"/><Relationship Id="rId7" Type="http://schemas.openxmlformats.org/officeDocument/2006/relationships/image" Target="../media/image50.emf"/><Relationship Id="rId8" Type="http://schemas.openxmlformats.org/officeDocument/2006/relationships/oleObject" Target="../embeddings/oleObject43.bin"/><Relationship Id="rId9" Type="http://schemas.openxmlformats.org/officeDocument/2006/relationships/image" Target="../media/image51.emf"/><Relationship Id="rId10" Type="http://schemas.openxmlformats.org/officeDocument/2006/relationships/oleObject" Target="../embeddings/oleObject4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57.emf"/><Relationship Id="rId6" Type="http://schemas.openxmlformats.org/officeDocument/2006/relationships/oleObject" Target="../embeddings/oleObject50.bin"/><Relationship Id="rId7" Type="http://schemas.openxmlformats.org/officeDocument/2006/relationships/image" Target="../media/image58.emf"/><Relationship Id="rId8" Type="http://schemas.openxmlformats.org/officeDocument/2006/relationships/oleObject" Target="../embeddings/oleObject51.bin"/><Relationship Id="rId9" Type="http://schemas.openxmlformats.org/officeDocument/2006/relationships/image" Target="../media/image59.emf"/><Relationship Id="rId10" Type="http://schemas.openxmlformats.org/officeDocument/2006/relationships/oleObject" Target="../embeddings/oleObject52.bin"/><Relationship Id="rId11" Type="http://schemas.openxmlformats.org/officeDocument/2006/relationships/image" Target="../media/image60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53.bin"/><Relationship Id="rId5" Type="http://schemas.openxmlformats.org/officeDocument/2006/relationships/oleObject" Target="../embeddings/Microsoft_Excel_97_-_2004_Worksheet1.xls"/><Relationship Id="rId6" Type="http://schemas.openxmlformats.org/officeDocument/2006/relationships/image" Target="../media/image61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62.emf"/><Relationship Id="rId6" Type="http://schemas.openxmlformats.org/officeDocument/2006/relationships/oleObject" Target="../embeddings/oleObject55.bin"/><Relationship Id="rId7" Type="http://schemas.openxmlformats.org/officeDocument/2006/relationships/image" Target="../media/image63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64.emf"/><Relationship Id="rId6" Type="http://schemas.openxmlformats.org/officeDocument/2006/relationships/oleObject" Target="../embeddings/oleObject57.bin"/><Relationship Id="rId7" Type="http://schemas.openxmlformats.org/officeDocument/2006/relationships/image" Target="../media/image65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58.bin"/><Relationship Id="rId5" Type="http://schemas.openxmlformats.org/officeDocument/2006/relationships/image" Target="../media/image66.emf"/><Relationship Id="rId6" Type="http://schemas.openxmlformats.org/officeDocument/2006/relationships/oleObject" Target="../embeddings/oleObject59.bin"/><Relationship Id="rId7" Type="http://schemas.openxmlformats.org/officeDocument/2006/relationships/image" Target="../media/image67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60.bin"/><Relationship Id="rId5" Type="http://schemas.openxmlformats.org/officeDocument/2006/relationships/image" Target="../media/image68.emf"/><Relationship Id="rId6" Type="http://schemas.openxmlformats.org/officeDocument/2006/relationships/oleObject" Target="../embeddings/oleObject61.bin"/><Relationship Id="rId7" Type="http://schemas.openxmlformats.org/officeDocument/2006/relationships/image" Target="../media/image69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emf"/><Relationship Id="rId12" Type="http://schemas.openxmlformats.org/officeDocument/2006/relationships/oleObject" Target="../embeddings/oleObject13.bin"/><Relationship Id="rId13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1.emf"/><Relationship Id="rId10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5.e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16.emf"/><Relationship Id="rId10" Type="http://schemas.openxmlformats.org/officeDocument/2006/relationships/oleObject" Target="../embeddings/oleObject17.bin"/><Relationship Id="rId11" Type="http://schemas.openxmlformats.org/officeDocument/2006/relationships/image" Target="../media/image1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19.png"/><Relationship Id="rId5" Type="http://schemas.openxmlformats.org/officeDocument/2006/relationships/oleObject" Target="../embeddings/oleObject18.bin"/><Relationship Id="rId6" Type="http://schemas.openxmlformats.org/officeDocument/2006/relationships/image" Target="../media/image1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0.emf"/><Relationship Id="rId6" Type="http://schemas.openxmlformats.org/officeDocument/2006/relationships/image" Target="../media/image21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2.emf"/><Relationship Id="rId6" Type="http://schemas.openxmlformats.org/officeDocument/2006/relationships/image" Target="../media/image21.png"/><Relationship Id="rId7" Type="http://schemas.openxmlformats.org/officeDocument/2006/relationships/image" Target="../media/image23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B8DB77E-7184-4B45-9169-F46042730F46}" type="slidenum">
              <a:rPr lang="en-US" sz="1400" b="0"/>
              <a:pPr/>
              <a:t>1</a:t>
            </a:fld>
            <a:endParaRPr lang="en-US" sz="1400" b="0"/>
          </a:p>
        </p:txBody>
      </p:sp>
      <p:sp>
        <p:nvSpPr>
          <p:cNvPr id="72711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Error Estimation</a:t>
            </a:r>
          </a:p>
        </p:txBody>
      </p:sp>
      <p:sp>
        <p:nvSpPr>
          <p:cNvPr id="72712" name="Text Box 4"/>
          <p:cNvSpPr txBox="1">
            <a:spLocks noChangeArrowheads="1"/>
          </p:cNvSpPr>
          <p:nvPr/>
        </p:nvSpPr>
        <p:spPr bwMode="auto">
          <a:xfrm>
            <a:off x="571500" y="1143000"/>
            <a:ext cx="76581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0"/>
              <a:t>An interpolating polynominal, while passing through the support points used in its construction </a:t>
            </a:r>
            <a:r>
              <a:rPr lang="en-US" sz="2200" i="1"/>
              <a:t>does not</a:t>
            </a:r>
            <a:r>
              <a:rPr lang="en-US" sz="2200" b="0"/>
              <a:t>, in general, give exactly the correct values when used for interpolation.</a:t>
            </a:r>
            <a:r>
              <a:rPr lang="en-US"/>
              <a:t>   </a:t>
            </a:r>
          </a:p>
        </p:txBody>
      </p:sp>
      <p:graphicFrame>
        <p:nvGraphicFramePr>
          <p:cNvPr id="601093" name="Object 2"/>
          <p:cNvGraphicFramePr>
            <a:graphicFrameLocks noChangeAspect="1"/>
          </p:cNvGraphicFramePr>
          <p:nvPr/>
        </p:nvGraphicFramePr>
        <p:xfrm>
          <a:off x="990600" y="3044825"/>
          <a:ext cx="24384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9" name="Equation" r:id="rId4" imgW="1257300" imgH="177800" progId="Equation.3">
                  <p:embed/>
                </p:oleObj>
              </mc:Choice>
              <mc:Fallback>
                <p:oleObj name="Equation" r:id="rId4" imgW="12573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44825"/>
                        <a:ext cx="24384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1094" name="Text Box 6"/>
          <p:cNvSpPr txBox="1">
            <a:spLocks noChangeArrowheads="1"/>
          </p:cNvSpPr>
          <p:nvPr/>
        </p:nvSpPr>
        <p:spPr bwMode="auto">
          <a:xfrm>
            <a:off x="590550" y="2362200"/>
            <a:ext cx="41338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0"/>
              <a:t>The </a:t>
            </a:r>
            <a:r>
              <a:rPr lang="en-US" sz="2200" i="1">
                <a:solidFill>
                  <a:srgbClr val="F2093A"/>
                </a:solidFill>
              </a:rPr>
              <a:t>error</a:t>
            </a:r>
            <a:r>
              <a:rPr lang="en-US" sz="2200" b="0"/>
              <a:t> that we make is given by</a:t>
            </a:r>
            <a:endParaRPr lang="en-US" b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494088" y="2362200"/>
            <a:ext cx="5251450" cy="1025525"/>
            <a:chOff x="2201" y="1488"/>
            <a:chExt cx="3308" cy="646"/>
          </a:xfrm>
        </p:grpSpPr>
        <p:graphicFrame>
          <p:nvGraphicFramePr>
            <p:cNvPr id="72709" name="Object 5"/>
            <p:cNvGraphicFramePr>
              <a:graphicFrameLocks noChangeAspect="1"/>
            </p:cNvGraphicFramePr>
            <p:nvPr/>
          </p:nvGraphicFramePr>
          <p:xfrm>
            <a:off x="2201" y="1920"/>
            <a:ext cx="2599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50" name="Equation" r:id="rId6" imgW="2159000" imgH="177800" progId="Equation.3">
                    <p:embed/>
                  </p:oleObj>
                </mc:Choice>
                <mc:Fallback>
                  <p:oleObj name="Equation" r:id="rId6" imgW="2159000" imgH="177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1" y="1920"/>
                          <a:ext cx="2599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2716" name="Group 10"/>
            <p:cNvGrpSpPr>
              <a:grpSpLocks/>
            </p:cNvGrpSpPr>
            <p:nvPr/>
          </p:nvGrpSpPr>
          <p:grpSpPr bwMode="auto">
            <a:xfrm>
              <a:off x="3600" y="1488"/>
              <a:ext cx="1909" cy="432"/>
              <a:chOff x="3600" y="1488"/>
              <a:chExt cx="1909" cy="432"/>
            </a:xfrm>
          </p:grpSpPr>
          <p:sp>
            <p:nvSpPr>
              <p:cNvPr id="72717" name="Text Box 8"/>
              <p:cNvSpPr txBox="1">
                <a:spLocks noChangeArrowheads="1"/>
              </p:cNvSpPr>
              <p:nvPr/>
            </p:nvSpPr>
            <p:spPr bwMode="auto">
              <a:xfrm>
                <a:off x="3600" y="1488"/>
                <a:ext cx="1909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 sz="1800" i="1">
                    <a:solidFill>
                      <a:srgbClr val="F2093A"/>
                    </a:solidFill>
                  </a:rPr>
                  <a:t>Error at support points is zero</a:t>
                </a:r>
                <a:endParaRPr lang="en-US" b="0"/>
              </a:p>
            </p:txBody>
          </p:sp>
          <p:sp>
            <p:nvSpPr>
              <p:cNvPr id="72718" name="Line 9"/>
              <p:cNvSpPr>
                <a:spLocks noChangeShapeType="1"/>
              </p:cNvSpPr>
              <p:nvPr/>
            </p:nvSpPr>
            <p:spPr bwMode="auto">
              <a:xfrm flipH="1">
                <a:off x="3696" y="1728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601100" name="Object 3"/>
          <p:cNvGraphicFramePr>
            <a:graphicFrameLocks noChangeAspect="1"/>
          </p:cNvGraphicFramePr>
          <p:nvPr/>
        </p:nvGraphicFramePr>
        <p:xfrm>
          <a:off x="1114425" y="3886200"/>
          <a:ext cx="65055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1" name="Equation" r:id="rId8" imgW="3403600" imgH="177800" progId="Equation.3">
                  <p:embed/>
                </p:oleObj>
              </mc:Choice>
              <mc:Fallback>
                <p:oleObj name="Equation" r:id="rId8" imgW="34036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3886200"/>
                        <a:ext cx="650557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1101" name="Text Box 13"/>
          <p:cNvSpPr txBox="1">
            <a:spLocks noChangeArrowheads="1"/>
          </p:cNvSpPr>
          <p:nvPr/>
        </p:nvSpPr>
        <p:spPr bwMode="auto">
          <a:xfrm>
            <a:off x="609600" y="4572000"/>
            <a:ext cx="6057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0"/>
              <a:t>Let</a:t>
            </a:r>
            <a:r>
              <a:rPr lang="ja-JP" altLang="en-US" sz="2200" b="0"/>
              <a:t>’</a:t>
            </a:r>
            <a:r>
              <a:rPr lang="en-US" sz="2200" b="0"/>
              <a:t>s look at an </a:t>
            </a:r>
            <a:r>
              <a:rPr lang="en-US" sz="2200">
                <a:solidFill>
                  <a:srgbClr val="F2093A"/>
                </a:solidFill>
              </a:rPr>
              <a:t>auxiliary function </a:t>
            </a:r>
            <a:r>
              <a:rPr lang="en-US" sz="2200" i="1">
                <a:solidFill>
                  <a:srgbClr val="F2093A"/>
                </a:solidFill>
              </a:rPr>
              <a:t>W(t),</a:t>
            </a:r>
            <a:r>
              <a:rPr lang="en-US" sz="2200" b="0"/>
              <a:t> defined as:</a:t>
            </a:r>
          </a:p>
        </p:txBody>
      </p:sp>
      <p:graphicFrame>
        <p:nvGraphicFramePr>
          <p:cNvPr id="601102" name="Object 4"/>
          <p:cNvGraphicFramePr>
            <a:graphicFrameLocks noChangeAspect="1"/>
          </p:cNvGraphicFramePr>
          <p:nvPr/>
        </p:nvGraphicFramePr>
        <p:xfrm>
          <a:off x="1203325" y="5146675"/>
          <a:ext cx="61880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2" name="Equation" r:id="rId10" imgW="3238500" imgH="177800" progId="Equation.3">
                  <p:embed/>
                </p:oleObj>
              </mc:Choice>
              <mc:Fallback>
                <p:oleObj name="Equation" r:id="rId10" imgW="32385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5146675"/>
                        <a:ext cx="618807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5604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4" grpId="0"/>
      <p:bldP spid="60110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DBC0FD1-F238-0B41-A3BE-F1EE005E8C67}" type="slidenum">
              <a:rPr lang="en-US" sz="1400" b="0"/>
              <a:pPr/>
              <a:t>10</a:t>
            </a:fld>
            <a:endParaRPr lang="en-US" sz="1400" b="0"/>
          </a:p>
        </p:txBody>
      </p:sp>
      <p:sp>
        <p:nvSpPr>
          <p:cNvPr id="91140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Difficult Data</a:t>
            </a:r>
          </a:p>
        </p:txBody>
      </p:sp>
      <p:pic>
        <p:nvPicPr>
          <p:cNvPr id="91141" name="Picture 10" descr="runge_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88" y="1946275"/>
            <a:ext cx="4365625" cy="296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142" name="Group 13"/>
          <p:cNvGrpSpPr>
            <a:grpSpLocks/>
          </p:cNvGrpSpPr>
          <p:nvPr/>
        </p:nvGrpSpPr>
        <p:grpSpPr bwMode="auto">
          <a:xfrm>
            <a:off x="1685925" y="1049338"/>
            <a:ext cx="5172075" cy="779462"/>
            <a:chOff x="1062" y="661"/>
            <a:chExt cx="3258" cy="491"/>
          </a:xfrm>
        </p:grpSpPr>
        <p:graphicFrame>
          <p:nvGraphicFramePr>
            <p:cNvPr id="91138" name="Object 2"/>
            <p:cNvGraphicFramePr>
              <a:graphicFrameLocks noChangeAspect="1"/>
            </p:cNvGraphicFramePr>
            <p:nvPr/>
          </p:nvGraphicFramePr>
          <p:xfrm>
            <a:off x="3000" y="661"/>
            <a:ext cx="1320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14" name="Equation" r:id="rId5" imgW="990600" imgH="368300" progId="Equation.3">
                    <p:embed/>
                  </p:oleObj>
                </mc:Choice>
                <mc:Fallback>
                  <p:oleObj name="Equation" r:id="rId5" imgW="9906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0" y="661"/>
                          <a:ext cx="1320" cy="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45" name="Text Box 12"/>
            <p:cNvSpPr txBox="1">
              <a:spLocks noChangeArrowheads="1"/>
            </p:cNvSpPr>
            <p:nvPr/>
          </p:nvSpPr>
          <p:spPr bwMode="auto">
            <a:xfrm>
              <a:off x="1062" y="768"/>
              <a:ext cx="18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The Runge Function:</a:t>
              </a:r>
            </a:p>
          </p:txBody>
        </p:sp>
      </p:grpSp>
      <p:sp>
        <p:nvSpPr>
          <p:cNvPr id="91143" name="Text Box 15"/>
          <p:cNvSpPr txBox="1">
            <a:spLocks noChangeArrowheads="1"/>
          </p:cNvSpPr>
          <p:nvPr/>
        </p:nvSpPr>
        <p:spPr bwMode="auto">
          <a:xfrm>
            <a:off x="7070725" y="2057400"/>
            <a:ext cx="137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11 Points</a:t>
            </a:r>
          </a:p>
        </p:txBody>
      </p:sp>
      <p:sp>
        <p:nvSpPr>
          <p:cNvPr id="91144" name="Text Box 16"/>
          <p:cNvSpPr txBox="1">
            <a:spLocks noChangeArrowheads="1"/>
          </p:cNvSpPr>
          <p:nvPr/>
        </p:nvSpPr>
        <p:spPr bwMode="auto">
          <a:xfrm>
            <a:off x="1736725" y="5105400"/>
            <a:ext cx="565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The Runge function is a smooth function.</a:t>
            </a:r>
          </a:p>
        </p:txBody>
      </p:sp>
    </p:spTree>
    <p:extLst>
      <p:ext uri="{BB962C8B-B14F-4D97-AF65-F5344CB8AC3E}">
        <p14:creationId xmlns:p14="http://schemas.microsoft.com/office/powerpoint/2010/main" val="5281063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03D1452-5E75-F744-86C1-271389CB3721}" type="slidenum">
              <a:rPr lang="en-US" sz="1400" b="0"/>
              <a:pPr/>
              <a:t>11</a:t>
            </a:fld>
            <a:endParaRPr lang="en-US" sz="1400" b="0"/>
          </a:p>
        </p:txBody>
      </p:sp>
      <p:sp>
        <p:nvSpPr>
          <p:cNvPr id="93188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Difficult Data</a:t>
            </a:r>
          </a:p>
        </p:txBody>
      </p:sp>
      <p:pic>
        <p:nvPicPr>
          <p:cNvPr id="93189" name="Picture 4" descr="runge_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88" y="1944688"/>
            <a:ext cx="4365625" cy="296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190" name="Group 5"/>
          <p:cNvGrpSpPr>
            <a:grpSpLocks/>
          </p:cNvGrpSpPr>
          <p:nvPr/>
        </p:nvGrpSpPr>
        <p:grpSpPr bwMode="auto">
          <a:xfrm>
            <a:off x="1685925" y="1049338"/>
            <a:ext cx="5172075" cy="779462"/>
            <a:chOff x="1062" y="661"/>
            <a:chExt cx="3258" cy="491"/>
          </a:xfrm>
        </p:grpSpPr>
        <p:graphicFrame>
          <p:nvGraphicFramePr>
            <p:cNvPr id="93186" name="Object 2"/>
            <p:cNvGraphicFramePr>
              <a:graphicFrameLocks noChangeAspect="1"/>
            </p:cNvGraphicFramePr>
            <p:nvPr/>
          </p:nvGraphicFramePr>
          <p:xfrm>
            <a:off x="3000" y="661"/>
            <a:ext cx="1320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38" name="Equation" r:id="rId5" imgW="990600" imgH="368300" progId="Equation.3">
                    <p:embed/>
                  </p:oleObj>
                </mc:Choice>
                <mc:Fallback>
                  <p:oleObj name="Equation" r:id="rId5" imgW="9906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0" y="661"/>
                          <a:ext cx="1320" cy="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193" name="Text Box 7"/>
            <p:cNvSpPr txBox="1">
              <a:spLocks noChangeArrowheads="1"/>
            </p:cNvSpPr>
            <p:nvPr/>
          </p:nvSpPr>
          <p:spPr bwMode="auto">
            <a:xfrm>
              <a:off x="1062" y="768"/>
              <a:ext cx="18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The Runge Function:</a:t>
              </a:r>
            </a:p>
          </p:txBody>
        </p:sp>
      </p:grpSp>
      <p:sp>
        <p:nvSpPr>
          <p:cNvPr id="93191" name="Text Box 8"/>
          <p:cNvSpPr txBox="1">
            <a:spLocks noChangeArrowheads="1"/>
          </p:cNvSpPr>
          <p:nvPr/>
        </p:nvSpPr>
        <p:spPr bwMode="auto">
          <a:xfrm>
            <a:off x="914400" y="5013325"/>
            <a:ext cx="74834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The interpolating polynominal oscillates toward the end of the interpolation interval. </a:t>
            </a:r>
          </a:p>
        </p:txBody>
      </p:sp>
      <p:sp>
        <p:nvSpPr>
          <p:cNvPr id="93192" name="Text Box 9"/>
          <p:cNvSpPr txBox="1">
            <a:spLocks noChangeArrowheads="1"/>
          </p:cNvSpPr>
          <p:nvPr/>
        </p:nvSpPr>
        <p:spPr bwMode="auto">
          <a:xfrm>
            <a:off x="7070725" y="2057400"/>
            <a:ext cx="137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11 Points</a:t>
            </a:r>
          </a:p>
        </p:txBody>
      </p:sp>
    </p:spTree>
    <p:extLst>
      <p:ext uri="{BB962C8B-B14F-4D97-AF65-F5344CB8AC3E}">
        <p14:creationId xmlns:p14="http://schemas.microsoft.com/office/powerpoint/2010/main" val="6308683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F81CC46-DA97-1343-B6CA-21B4C0EDA3AC}" type="slidenum">
              <a:rPr lang="en-US" sz="1400" b="0"/>
              <a:pPr/>
              <a:t>12</a:t>
            </a:fld>
            <a:endParaRPr lang="en-US" sz="1400" b="0"/>
          </a:p>
        </p:txBody>
      </p:sp>
      <p:sp>
        <p:nvSpPr>
          <p:cNvPr id="95241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Computer Program</a:t>
            </a:r>
          </a:p>
        </p:txBody>
      </p:sp>
      <p:graphicFrame>
        <p:nvGraphicFramePr>
          <p:cNvPr id="95234" name="Object 2"/>
          <p:cNvGraphicFramePr>
            <a:graphicFrameLocks noChangeAspect="1"/>
          </p:cNvGraphicFramePr>
          <p:nvPr/>
        </p:nvGraphicFramePr>
        <p:xfrm>
          <a:off x="1847850" y="908050"/>
          <a:ext cx="56197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7" name="Equation" r:id="rId4" imgW="2819400" imgH="431800" progId="Equation.3">
                  <p:embed/>
                </p:oleObj>
              </mc:Choice>
              <mc:Fallback>
                <p:oleObj name="Equation" r:id="rId4" imgW="2819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908050"/>
                        <a:ext cx="561975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5" name="Object 3"/>
          <p:cNvGraphicFramePr>
            <a:graphicFrameLocks noChangeAspect="1"/>
          </p:cNvGraphicFramePr>
          <p:nvPr/>
        </p:nvGraphicFramePr>
        <p:xfrm>
          <a:off x="1295400" y="2024063"/>
          <a:ext cx="670560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8" name="Equation" r:id="rId6" imgW="3429000" imgH="406400" progId="Equation.3">
                  <p:embed/>
                </p:oleObj>
              </mc:Choice>
              <mc:Fallback>
                <p:oleObj name="Equation" r:id="rId6" imgW="34290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024063"/>
                        <a:ext cx="6705600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838200" y="3078163"/>
            <a:ext cx="7086600" cy="884237"/>
            <a:chOff x="528" y="1939"/>
            <a:chExt cx="4464" cy="557"/>
          </a:xfrm>
        </p:grpSpPr>
        <p:sp>
          <p:nvSpPr>
            <p:cNvPr id="95245" name="Text Box 8"/>
            <p:cNvSpPr txBox="1">
              <a:spLocks noChangeArrowheads="1"/>
            </p:cNvSpPr>
            <p:nvPr/>
          </p:nvSpPr>
          <p:spPr bwMode="auto">
            <a:xfrm>
              <a:off x="528" y="1939"/>
              <a:ext cx="224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sz="2200" b="0"/>
                <a:t>The </a:t>
              </a:r>
              <a:r>
                <a:rPr lang="en-US" sz="2200"/>
                <a:t>numerator</a:t>
              </a:r>
              <a:r>
                <a:rPr lang="en-US" sz="2200" b="0"/>
                <a:t> is the product</a:t>
              </a:r>
              <a:endParaRPr lang="en-US"/>
            </a:p>
          </p:txBody>
        </p:sp>
        <p:graphicFrame>
          <p:nvGraphicFramePr>
            <p:cNvPr id="95239" name="Object 7"/>
            <p:cNvGraphicFramePr>
              <a:graphicFrameLocks noChangeAspect="1"/>
            </p:cNvGraphicFramePr>
            <p:nvPr/>
          </p:nvGraphicFramePr>
          <p:xfrm>
            <a:off x="816" y="2237"/>
            <a:ext cx="4176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79" name="Equation" r:id="rId8" imgW="3276600" imgH="203200" progId="Equation.3">
                    <p:embed/>
                  </p:oleObj>
                </mc:Choice>
                <mc:Fallback>
                  <p:oleObj name="Equation" r:id="rId8" imgW="32766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237"/>
                          <a:ext cx="4176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803275" y="4221163"/>
            <a:ext cx="7045325" cy="903287"/>
            <a:chOff x="506" y="2659"/>
            <a:chExt cx="4438" cy="569"/>
          </a:xfrm>
        </p:grpSpPr>
        <p:sp>
          <p:nvSpPr>
            <p:cNvPr id="95244" name="Text Box 10"/>
            <p:cNvSpPr txBox="1">
              <a:spLocks noChangeArrowheads="1"/>
            </p:cNvSpPr>
            <p:nvPr/>
          </p:nvSpPr>
          <p:spPr bwMode="auto">
            <a:xfrm>
              <a:off x="506" y="2659"/>
              <a:ext cx="26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sz="2200" b="0"/>
                <a:t>And the </a:t>
              </a:r>
              <a:r>
                <a:rPr lang="en-US" sz="2200"/>
                <a:t>denominator</a:t>
              </a:r>
              <a:r>
                <a:rPr lang="en-US" sz="2200" b="0"/>
                <a:t> is the product</a:t>
              </a:r>
              <a:endParaRPr lang="en-US"/>
            </a:p>
          </p:txBody>
        </p:sp>
        <p:graphicFrame>
          <p:nvGraphicFramePr>
            <p:cNvPr id="95238" name="Object 6"/>
            <p:cNvGraphicFramePr>
              <a:graphicFrameLocks noChangeAspect="1"/>
            </p:cNvGraphicFramePr>
            <p:nvPr/>
          </p:nvGraphicFramePr>
          <p:xfrm>
            <a:off x="768" y="2976"/>
            <a:ext cx="417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80" name="Equation" r:id="rId10" imgW="3365500" imgH="203200" progId="Equation.3">
                    <p:embed/>
                  </p:oleObj>
                </mc:Choice>
                <mc:Fallback>
                  <p:oleObj name="Equation" r:id="rId10" imgW="33655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976"/>
                          <a:ext cx="417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5196" name="Object 4"/>
          <p:cNvGraphicFramePr>
            <a:graphicFrameLocks noChangeAspect="1"/>
          </p:cNvGraphicFramePr>
          <p:nvPr/>
        </p:nvGraphicFramePr>
        <p:xfrm>
          <a:off x="422275" y="5464175"/>
          <a:ext cx="44545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1" name="Equation" r:id="rId12" imgW="2311400" imgH="406400" progId="Equation.3">
                  <p:embed/>
                </p:oleObj>
              </mc:Choice>
              <mc:Fallback>
                <p:oleObj name="Equation" r:id="rId12" imgW="23114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5464175"/>
                        <a:ext cx="445452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197" name="Object 5"/>
          <p:cNvGraphicFramePr>
            <a:graphicFrameLocks noChangeAspect="1"/>
          </p:cNvGraphicFramePr>
          <p:nvPr/>
        </p:nvGraphicFramePr>
        <p:xfrm>
          <a:off x="4981575" y="5676900"/>
          <a:ext cx="404018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2" name="Equation" r:id="rId14" imgW="2095500" imgH="177800" progId="Equation.3">
                  <p:embed/>
                </p:oleObj>
              </mc:Choice>
              <mc:Fallback>
                <p:oleObj name="Equation" r:id="rId14" imgW="20955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5" y="5676900"/>
                        <a:ext cx="4040188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84807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B7CD13F-DE39-AF4E-B431-5BD3046F83AB}" type="slidenum">
              <a:rPr lang="en-US" sz="1400" b="0"/>
              <a:pPr/>
              <a:t>13</a:t>
            </a:fld>
            <a:endParaRPr lang="en-US" sz="1400" b="0"/>
          </a:p>
        </p:txBody>
      </p:sp>
      <p:sp>
        <p:nvSpPr>
          <p:cNvPr id="97285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Computer Program</a:t>
            </a:r>
          </a:p>
        </p:txBody>
      </p:sp>
      <p:graphicFrame>
        <p:nvGraphicFramePr>
          <p:cNvPr id="97282" name="Object 2"/>
          <p:cNvGraphicFramePr>
            <a:graphicFrameLocks noChangeAspect="1"/>
          </p:cNvGraphicFramePr>
          <p:nvPr/>
        </p:nvGraphicFramePr>
        <p:xfrm>
          <a:off x="1257300" y="1600200"/>
          <a:ext cx="66294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7" name="Equation" r:id="rId4" imgW="3276600" imgH="203200" progId="Equation.3">
                  <p:embed/>
                </p:oleObj>
              </mc:Choice>
              <mc:Fallback>
                <p:oleObj name="Equation" r:id="rId4" imgW="3276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1600200"/>
                        <a:ext cx="66294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3"/>
          <p:cNvGraphicFramePr>
            <a:graphicFrameLocks noChangeAspect="1"/>
          </p:cNvGraphicFramePr>
          <p:nvPr/>
        </p:nvGraphicFramePr>
        <p:xfrm>
          <a:off x="2133600" y="990600"/>
          <a:ext cx="464978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8" name="Equation" r:id="rId6" imgW="2413000" imgH="177800" progId="Equation.3">
                  <p:embed/>
                </p:oleObj>
              </mc:Choice>
              <mc:Fallback>
                <p:oleObj name="Equation" r:id="rId6" imgW="24130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990600"/>
                        <a:ext cx="4649788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685" name="Text Box 13"/>
          <p:cNvSpPr txBox="1">
            <a:spLocks noChangeArrowheads="1"/>
          </p:cNvSpPr>
          <p:nvPr/>
        </p:nvSpPr>
        <p:spPr bwMode="auto">
          <a:xfrm>
            <a:off x="1066800" y="3117850"/>
            <a:ext cx="6115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>
                <a:sym typeface="Wingdings 2" charset="0"/>
              </a:rPr>
              <a:t></a:t>
            </a:r>
            <a:r>
              <a:rPr lang="en-US" sz="2000"/>
              <a:t> Our Program should read n+1 data pairs from a file</a:t>
            </a:r>
            <a:endParaRPr lang="en-US"/>
          </a:p>
        </p:txBody>
      </p:sp>
      <p:sp>
        <p:nvSpPr>
          <p:cNvPr id="668686" name="Text Box 14"/>
          <p:cNvSpPr txBox="1">
            <a:spLocks noChangeArrowheads="1"/>
          </p:cNvSpPr>
          <p:nvPr/>
        </p:nvSpPr>
        <p:spPr bwMode="auto">
          <a:xfrm>
            <a:off x="1066800" y="3711575"/>
            <a:ext cx="7415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>
                <a:sym typeface="Wingdings 2" charset="0"/>
              </a:rPr>
              <a:t> </a:t>
            </a:r>
            <a:r>
              <a:rPr lang="en-US" sz="2000"/>
              <a:t>The Coefficients </a:t>
            </a:r>
            <a:r>
              <a:rPr lang="en-US" sz="2000" i="1"/>
              <a:t>c</a:t>
            </a:r>
            <a:r>
              <a:rPr lang="en-US" sz="2000" i="1" baseline="-25000"/>
              <a:t>n</a:t>
            </a:r>
            <a:r>
              <a:rPr lang="en-US" sz="2000"/>
              <a:t> need to be calculated and stored (in a vector)</a:t>
            </a:r>
            <a:endParaRPr lang="en-US"/>
          </a:p>
        </p:txBody>
      </p:sp>
      <p:sp>
        <p:nvSpPr>
          <p:cNvPr id="668687" name="Text Box 15"/>
          <p:cNvSpPr txBox="1">
            <a:spLocks noChangeArrowheads="1"/>
          </p:cNvSpPr>
          <p:nvPr/>
        </p:nvSpPr>
        <p:spPr bwMode="auto">
          <a:xfrm>
            <a:off x="990600" y="2438400"/>
            <a:ext cx="904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u="sng"/>
              <a:t>Tasks:</a:t>
            </a:r>
            <a:endParaRPr lang="en-US" u="sng"/>
          </a:p>
        </p:txBody>
      </p:sp>
      <p:sp>
        <p:nvSpPr>
          <p:cNvPr id="668688" name="Text Box 16"/>
          <p:cNvSpPr txBox="1">
            <a:spLocks noChangeArrowheads="1"/>
          </p:cNvSpPr>
          <p:nvPr/>
        </p:nvSpPr>
        <p:spPr bwMode="auto">
          <a:xfrm>
            <a:off x="1066800" y="4403725"/>
            <a:ext cx="678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>
                <a:sym typeface="Wingdings 2" charset="0"/>
              </a:rPr>
              <a:t> </a:t>
            </a:r>
            <a:r>
              <a:rPr lang="en-US" sz="2000"/>
              <a:t>The Polynominal </a:t>
            </a:r>
            <a:r>
              <a:rPr lang="en-US" sz="2000" i="1"/>
              <a:t>P(x)</a:t>
            </a:r>
            <a:r>
              <a:rPr lang="en-US" sz="2000"/>
              <a:t> needs to be calculated at 101 points   between </a:t>
            </a:r>
            <a:r>
              <a:rPr lang="en-US" sz="2000" i="1"/>
              <a:t>x</a:t>
            </a:r>
            <a:r>
              <a:rPr lang="en-US" sz="2000" i="1" baseline="-25000"/>
              <a:t>0</a:t>
            </a:r>
            <a:r>
              <a:rPr lang="en-US" sz="2000"/>
              <a:t> and </a:t>
            </a:r>
            <a:r>
              <a:rPr lang="en-US" sz="2000" i="1"/>
              <a:t>x</a:t>
            </a:r>
            <a:r>
              <a:rPr lang="en-US" sz="2000" i="1" baseline="-25000"/>
              <a:t>n</a:t>
            </a:r>
            <a:endParaRPr lang="en-US"/>
          </a:p>
        </p:txBody>
      </p:sp>
      <p:sp>
        <p:nvSpPr>
          <p:cNvPr id="668689" name="Text Box 17"/>
          <p:cNvSpPr txBox="1">
            <a:spLocks noChangeArrowheads="1"/>
          </p:cNvSpPr>
          <p:nvPr/>
        </p:nvSpPr>
        <p:spPr bwMode="auto">
          <a:xfrm>
            <a:off x="1066800" y="5318125"/>
            <a:ext cx="678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>
                <a:sym typeface="Wingdings 2" charset="0"/>
              </a:rPr>
              <a:t> </a:t>
            </a:r>
            <a:r>
              <a:rPr lang="en-US" sz="2000"/>
              <a:t>The Results should be written out on the screen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054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85" grpId="0"/>
      <p:bldP spid="668686" grpId="0"/>
      <p:bldP spid="668687" grpId="0"/>
      <p:bldP spid="668688" grpId="0"/>
      <p:bldP spid="66868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3"/>
          <p:cNvSpPr txBox="1">
            <a:spLocks noChangeArrowheads="1"/>
          </p:cNvSpPr>
          <p:nvPr/>
        </p:nvSpPr>
        <p:spPr bwMode="auto">
          <a:xfrm>
            <a:off x="762000" y="354013"/>
            <a:ext cx="5559425" cy="664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200"/>
              <a:t>PROGRAM LAGRANGE_INTERPOLATION</a:t>
            </a:r>
            <a:endParaRPr lang="en-US" sz="1200" b="0"/>
          </a:p>
          <a:p>
            <a:r>
              <a:rPr lang="en-US" sz="1200"/>
              <a:t>IMPLICIT NONE</a:t>
            </a:r>
          </a:p>
          <a:p>
            <a:endParaRPr lang="en-US" sz="1200"/>
          </a:p>
          <a:p>
            <a:r>
              <a:rPr lang="en-US" sz="1200"/>
              <a:t>INTEGER, PARAMETER :: MAXPOINTS=20</a:t>
            </a:r>
          </a:p>
          <a:p>
            <a:r>
              <a:rPr lang="en-US" sz="1200"/>
              <a:t>INTEGER                             :: ISTEP, NPOINTS</a:t>
            </a:r>
          </a:p>
          <a:p>
            <a:endParaRPr lang="en-US" sz="1200"/>
          </a:p>
          <a:p>
            <a:r>
              <a:rPr lang="en-US" sz="1200"/>
              <a:t>REAL    :: X(MAXPOINTS), Y(MAXPOINTS)     !ORIGINAL DATA SET</a:t>
            </a:r>
          </a:p>
          <a:p>
            <a:r>
              <a:rPr lang="en-US" sz="1200"/>
              <a:t>REAL    :: XP, POLY                                                 !INTERPOLATED DATA</a:t>
            </a:r>
          </a:p>
          <a:p>
            <a:r>
              <a:rPr lang="en-US" sz="1200"/>
              <a:t>REAL    :: XMIN, XMAX, DX, STEP</a:t>
            </a:r>
          </a:p>
          <a:p>
            <a:endParaRPr lang="en-US" sz="1200"/>
          </a:p>
          <a:p>
            <a:r>
              <a:rPr lang="en-US" sz="1200"/>
              <a:t>REAL, ALLOCATABLE :: LCOEF (:)                  !LAGRANGE COEFFICIENTS</a:t>
            </a:r>
            <a:endParaRPr lang="en-US" sz="1200" b="0"/>
          </a:p>
          <a:p>
            <a:endParaRPr lang="en-US" sz="1000" b="0"/>
          </a:p>
          <a:p>
            <a:r>
              <a:rPr lang="en-US" sz="1000" b="0"/>
              <a:t>INTERFACE</a:t>
            </a:r>
          </a:p>
          <a:p>
            <a:r>
              <a:rPr lang="en-US" sz="1000" b="0"/>
              <a:t>   …..</a:t>
            </a:r>
          </a:p>
          <a:p>
            <a:r>
              <a:rPr lang="en-US" sz="1000" b="0"/>
              <a:t>END INTERFACE</a:t>
            </a:r>
          </a:p>
          <a:p>
            <a:endParaRPr lang="en-US" sz="1000" b="0"/>
          </a:p>
          <a:p>
            <a:r>
              <a:rPr lang="en-US" sz="1000" b="0"/>
              <a:t>!READ DATA FROM FILE DATA.DAT</a:t>
            </a:r>
          </a:p>
          <a:p>
            <a:r>
              <a:rPr lang="en-US" sz="1000" b="0"/>
              <a:t> ……</a:t>
            </a:r>
          </a:p>
          <a:p>
            <a:r>
              <a:rPr lang="en-US" sz="1000" b="0"/>
              <a:t>!END READ DATA FRM FILE    </a:t>
            </a:r>
          </a:p>
          <a:p>
            <a:endParaRPr lang="en-US" sz="1000" b="0"/>
          </a:p>
          <a:p>
            <a:r>
              <a:rPr lang="en-US" sz="1000" b="0"/>
              <a:t>!GET COEFFICIENTS FOR LAGRANGE POLYNOMINALS</a:t>
            </a:r>
          </a:p>
          <a:p>
            <a:endParaRPr lang="en-US" sz="1000" b="0"/>
          </a:p>
          <a:p>
            <a:r>
              <a:rPr lang="en-US" sz="1000" b="0"/>
              <a:t>!USE ARRAY_VALUED FUNCTION</a:t>
            </a:r>
          </a:p>
          <a:p>
            <a:r>
              <a:rPr lang="en-US" sz="1000" b="0"/>
              <a:t>    ALLOCATE (LCOEF(NPOINTS))</a:t>
            </a:r>
          </a:p>
          <a:p>
            <a:r>
              <a:rPr lang="en-US" sz="1000" b="0"/>
              <a:t>    </a:t>
            </a:r>
          </a:p>
          <a:p>
            <a:r>
              <a:rPr lang="en-US" sz="1000" b="0"/>
              <a:t>    LCOEF = CK (X, Y, NPOINTS)</a:t>
            </a:r>
          </a:p>
          <a:p>
            <a:endParaRPr lang="en-US" sz="1000" b="0"/>
          </a:p>
          <a:p>
            <a:r>
              <a:rPr lang="en-US" sz="1000" b="0"/>
              <a:t>!GET THE MINIMUM AND MAXIMUM X-VALUE</a:t>
            </a:r>
          </a:p>
          <a:p>
            <a:r>
              <a:rPr lang="en-US" sz="1000" b="0"/>
              <a:t>    XMIN=MINVAL(X(1:NPOINTS))</a:t>
            </a:r>
          </a:p>
          <a:p>
            <a:r>
              <a:rPr lang="en-US" sz="1000" b="0"/>
              <a:t>    XMAX=MAXVAL(X(1:NPOINTS))</a:t>
            </a:r>
          </a:p>
          <a:p>
            <a:endParaRPr lang="en-US" sz="1000" b="0"/>
          </a:p>
          <a:p>
            <a:r>
              <a:rPr lang="en-US" sz="1000" b="0"/>
              <a:t>!CALCULATE THE LAGRANGE POLYNOMINAL FROM</a:t>
            </a:r>
          </a:p>
          <a:p>
            <a:r>
              <a:rPr lang="en-US" sz="1000" b="0"/>
              <a:t>!XMIN TO XMAX IN 101 STEPS</a:t>
            </a:r>
          </a:p>
          <a:p>
            <a:r>
              <a:rPr lang="en-US" sz="1000" b="0"/>
              <a:t>   …….</a:t>
            </a:r>
          </a:p>
          <a:p>
            <a:r>
              <a:rPr lang="en-US" sz="1000" b="0"/>
              <a:t>!END CALCULATE THE LAGRANGE POLYNOMINALS</a:t>
            </a:r>
          </a:p>
          <a:p>
            <a:endParaRPr lang="en-US" sz="1000" b="0"/>
          </a:p>
          <a:p>
            <a:r>
              <a:rPr lang="en-US" sz="1000" b="0"/>
              <a:t>STOP</a:t>
            </a:r>
          </a:p>
          <a:p>
            <a:r>
              <a:rPr lang="en-US" sz="1000"/>
              <a:t>END PROGRAM LAGRANGE_INTERPOLATION</a:t>
            </a:r>
            <a:endParaRPr lang="en-US" sz="1000" b="0"/>
          </a:p>
          <a:p>
            <a:endParaRPr lang="en-US"/>
          </a:p>
        </p:txBody>
      </p:sp>
      <p:sp>
        <p:nvSpPr>
          <p:cNvPr id="99331" name="Text Box 10"/>
          <p:cNvSpPr txBox="1">
            <a:spLocks noChangeArrowheads="1"/>
          </p:cNvSpPr>
          <p:nvPr/>
        </p:nvSpPr>
        <p:spPr bwMode="auto">
          <a:xfrm>
            <a:off x="6362700" y="6030913"/>
            <a:ext cx="2343150" cy="400050"/>
          </a:xfrm>
          <a:prstGeom prst="rect">
            <a:avLst/>
          </a:prstGeom>
          <a:solidFill>
            <a:srgbClr val="C3C3C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/>
              <a:t>lagrange_interp.f90</a:t>
            </a:r>
          </a:p>
        </p:txBody>
      </p:sp>
      <p:sp>
        <p:nvSpPr>
          <p:cNvPr id="993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604BCBB-616A-7443-B223-4BE021E11BC0}" type="slidenum">
              <a:rPr lang="en-US" sz="1400" b="0"/>
              <a:pPr/>
              <a:t>14</a:t>
            </a:fld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10574003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99CB885-48EA-1D45-A159-71057FFDBB2C}" type="slidenum">
              <a:rPr lang="en-US" sz="1400" b="0"/>
              <a:pPr/>
              <a:t>15</a:t>
            </a:fld>
            <a:endParaRPr lang="en-US" sz="1400" b="0"/>
          </a:p>
        </p:txBody>
      </p:sp>
      <p:sp>
        <p:nvSpPr>
          <p:cNvPr id="101379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4019550" cy="603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000" b="0"/>
              <a:t>PROGRAM LAGRANGE_INTERPOLATION</a:t>
            </a:r>
          </a:p>
          <a:p>
            <a:r>
              <a:rPr lang="en-US" sz="1000" b="0"/>
              <a:t>IMPLICIT NONE</a:t>
            </a:r>
          </a:p>
          <a:p>
            <a:endParaRPr lang="en-US" sz="1000" b="0"/>
          </a:p>
          <a:p>
            <a:r>
              <a:rPr lang="en-US" sz="1000" b="0"/>
              <a:t>INTEGER, PARAMETER :: MAXPOINTS=20</a:t>
            </a:r>
          </a:p>
          <a:p>
            <a:r>
              <a:rPr lang="en-US" sz="1000" b="0"/>
              <a:t>INTEGER            :: ISTEP,NPOINTS</a:t>
            </a:r>
          </a:p>
          <a:p>
            <a:endParaRPr lang="en-US" sz="1000" b="0"/>
          </a:p>
          <a:p>
            <a:r>
              <a:rPr lang="en-US" sz="1000" b="0"/>
              <a:t>REAL    :: X(MAXPOINTS),Y(MAXPOINTS)  !ORIGINAL DATA SET</a:t>
            </a:r>
          </a:p>
          <a:p>
            <a:r>
              <a:rPr lang="en-US" sz="1000" b="0"/>
              <a:t>REAL    :: XP,POLY                                            !INTERPOLATED DATA</a:t>
            </a:r>
          </a:p>
          <a:p>
            <a:r>
              <a:rPr lang="en-US" sz="1000" b="0"/>
              <a:t>REAL    :: XMIN,XMAX,DX,STEP</a:t>
            </a:r>
          </a:p>
          <a:p>
            <a:endParaRPr lang="en-US" sz="1000" b="0"/>
          </a:p>
          <a:p>
            <a:r>
              <a:rPr lang="en-US" sz="1000" b="0"/>
              <a:t>REAL, ALLOCATABLE :: LCOEF(:)</a:t>
            </a:r>
          </a:p>
          <a:p>
            <a:endParaRPr lang="en-US" sz="1000" b="0"/>
          </a:p>
          <a:p>
            <a:r>
              <a:rPr lang="en-US" sz="1200"/>
              <a:t>INTERFACE</a:t>
            </a:r>
          </a:p>
          <a:p>
            <a:r>
              <a:rPr lang="en-US" sz="1200"/>
              <a:t>   …..</a:t>
            </a:r>
          </a:p>
          <a:p>
            <a:r>
              <a:rPr lang="en-US" sz="1200"/>
              <a:t>END INTERFACE</a:t>
            </a:r>
            <a:endParaRPr lang="en-US" sz="1200" b="0"/>
          </a:p>
          <a:p>
            <a:endParaRPr lang="en-US" sz="1000" b="0"/>
          </a:p>
          <a:p>
            <a:r>
              <a:rPr lang="en-US" sz="1000" b="0"/>
              <a:t>!READ DATA FROM FILE DATA.DAT</a:t>
            </a:r>
          </a:p>
          <a:p>
            <a:r>
              <a:rPr lang="en-US" sz="1000" b="0"/>
              <a:t> ……</a:t>
            </a:r>
          </a:p>
          <a:p>
            <a:r>
              <a:rPr lang="en-US" sz="1000" b="0"/>
              <a:t>!END READ DATA FRM FILE    </a:t>
            </a:r>
          </a:p>
          <a:p>
            <a:endParaRPr lang="en-US" sz="1000" b="0"/>
          </a:p>
          <a:p>
            <a:r>
              <a:rPr lang="en-US" sz="1000" b="0"/>
              <a:t>!GET COEFFICIENTS FOR LAGRANGE POLYNOMINALS</a:t>
            </a:r>
          </a:p>
          <a:p>
            <a:endParaRPr lang="en-US" sz="1000" b="0"/>
          </a:p>
          <a:p>
            <a:r>
              <a:rPr lang="en-US" sz="1000" b="0"/>
              <a:t>!USE ARRAY_VALUED FUNCTION</a:t>
            </a:r>
          </a:p>
          <a:p>
            <a:r>
              <a:rPr lang="en-US" sz="1000" b="0"/>
              <a:t>    ALLOCATE (LCOEF(NPOINTS))</a:t>
            </a:r>
          </a:p>
          <a:p>
            <a:r>
              <a:rPr lang="en-US" sz="1000" b="0"/>
              <a:t>    </a:t>
            </a:r>
          </a:p>
          <a:p>
            <a:r>
              <a:rPr lang="en-US" sz="1000" b="0"/>
              <a:t>    LCOEF = CK (X, Y, NPOINTS)</a:t>
            </a:r>
          </a:p>
          <a:p>
            <a:endParaRPr lang="en-US" sz="1000" b="0"/>
          </a:p>
          <a:p>
            <a:r>
              <a:rPr lang="en-US" sz="1000" b="0"/>
              <a:t>!GET THE MINIMUM AND MAXIMUM X-VALUE</a:t>
            </a:r>
          </a:p>
          <a:p>
            <a:r>
              <a:rPr lang="en-US" sz="1000" b="0"/>
              <a:t>    XMIN=MINVAL(X(1:NPOINTS))</a:t>
            </a:r>
          </a:p>
          <a:p>
            <a:r>
              <a:rPr lang="en-US" sz="1000" b="0"/>
              <a:t>    XMAX=MAXVAL(X(1:NPOINTS))</a:t>
            </a:r>
          </a:p>
          <a:p>
            <a:endParaRPr lang="en-US" sz="1000" b="0"/>
          </a:p>
          <a:p>
            <a:r>
              <a:rPr lang="en-US" sz="1000" b="0"/>
              <a:t>!CALCULATE THE LAGRANGE POLYNOMINAL FROM</a:t>
            </a:r>
          </a:p>
          <a:p>
            <a:r>
              <a:rPr lang="en-US" sz="1000" b="0"/>
              <a:t>!XMIN TO XMAX IN 101 STEPS</a:t>
            </a:r>
          </a:p>
          <a:p>
            <a:r>
              <a:rPr lang="en-US" sz="1000" b="0"/>
              <a:t>   …….</a:t>
            </a:r>
          </a:p>
          <a:p>
            <a:r>
              <a:rPr lang="en-US" sz="1000" b="0"/>
              <a:t>!END CALCULATE THE LAGRANGE POLYNOMINALS</a:t>
            </a:r>
          </a:p>
          <a:p>
            <a:endParaRPr lang="en-US" sz="1000" b="0"/>
          </a:p>
          <a:p>
            <a:r>
              <a:rPr lang="en-US" sz="1000" b="0"/>
              <a:t>STOP</a:t>
            </a:r>
          </a:p>
          <a:p>
            <a:r>
              <a:rPr lang="en-US" sz="1000" b="0"/>
              <a:t>END PROGRAM LAGRANGE_INTERPOLATION</a:t>
            </a:r>
            <a:endParaRPr lang="en-US"/>
          </a:p>
        </p:txBody>
      </p:sp>
      <p:grpSp>
        <p:nvGrpSpPr>
          <p:cNvPr id="101380" name="Group 5"/>
          <p:cNvGrpSpPr>
            <a:grpSpLocks/>
          </p:cNvGrpSpPr>
          <p:nvPr/>
        </p:nvGrpSpPr>
        <p:grpSpPr bwMode="auto">
          <a:xfrm>
            <a:off x="2209800" y="963613"/>
            <a:ext cx="6829425" cy="3074987"/>
            <a:chOff x="1488" y="672"/>
            <a:chExt cx="4302" cy="1937"/>
          </a:xfrm>
        </p:grpSpPr>
        <p:sp>
          <p:nvSpPr>
            <p:cNvPr id="101381" name="Text Box 3"/>
            <p:cNvSpPr txBox="1">
              <a:spLocks noChangeArrowheads="1"/>
            </p:cNvSpPr>
            <p:nvPr/>
          </p:nvSpPr>
          <p:spPr bwMode="auto">
            <a:xfrm>
              <a:off x="3177" y="672"/>
              <a:ext cx="2613" cy="1937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sz="1300"/>
                <a:t>INTERFACE</a:t>
              </a:r>
            </a:p>
            <a:p>
              <a:r>
                <a:rPr lang="en-US" sz="1300"/>
                <a:t>  FUNCTION CK(X, Y, NPOINTS)</a:t>
              </a:r>
            </a:p>
            <a:p>
              <a:r>
                <a:rPr lang="en-US" sz="1300"/>
                <a:t>    IMPLICIT NONE</a:t>
              </a:r>
            </a:p>
            <a:p>
              <a:r>
                <a:rPr lang="en-US" sz="1300"/>
                <a:t>    REAL, INTENT (IN) :: X(:), Y(:)</a:t>
              </a:r>
            </a:p>
            <a:p>
              <a:r>
                <a:rPr lang="en-US" sz="1300"/>
                <a:t>    INTEGER, INTENT(IN) :: NPOINTS</a:t>
              </a:r>
            </a:p>
            <a:p>
              <a:r>
                <a:rPr lang="en-US" sz="1300"/>
                <a:t>    REAL, DIMENSION(NPOINTS) :: CK</a:t>
              </a:r>
            </a:p>
            <a:p>
              <a:r>
                <a:rPr lang="en-US" sz="1300"/>
                <a:t>  END FUNCTION CK</a:t>
              </a:r>
            </a:p>
            <a:p>
              <a:endParaRPr lang="en-US" sz="1300"/>
            </a:p>
            <a:p>
              <a:r>
                <a:rPr lang="en-US" sz="1300"/>
                <a:t>  FUNCTION LAGRANGE(XP, X, LCOEF, NPOINTS)</a:t>
              </a:r>
            </a:p>
            <a:p>
              <a:r>
                <a:rPr lang="en-US" sz="1300"/>
                <a:t>     IMPLICIT NONE</a:t>
              </a:r>
            </a:p>
            <a:p>
              <a:r>
                <a:rPr lang="en-US" sz="1300"/>
                <a:t>     REAL :: LAGRANGE</a:t>
              </a:r>
            </a:p>
            <a:p>
              <a:r>
                <a:rPr lang="en-US" sz="1300"/>
                <a:t>     REAL, INTENT(IN) :: XP, X(:), LCOEF(:)</a:t>
              </a:r>
            </a:p>
            <a:p>
              <a:r>
                <a:rPr lang="en-US" sz="1300"/>
                <a:t>     INTEGER, INTENT(IN) :: NPOINTS</a:t>
              </a:r>
            </a:p>
            <a:p>
              <a:r>
                <a:rPr lang="en-US" sz="1300"/>
                <a:t>  END FUNCTION LAGRANGE</a:t>
              </a:r>
            </a:p>
            <a:p>
              <a:r>
                <a:rPr lang="en-US" sz="1300"/>
                <a:t>END INTERFACE</a:t>
              </a:r>
              <a:endParaRPr lang="en-US" sz="1000" b="0"/>
            </a:p>
          </p:txBody>
        </p:sp>
        <p:sp>
          <p:nvSpPr>
            <p:cNvPr id="101382" name="Line 4"/>
            <p:cNvSpPr>
              <a:spLocks noChangeShapeType="1"/>
            </p:cNvSpPr>
            <p:nvPr/>
          </p:nvSpPr>
          <p:spPr bwMode="auto">
            <a:xfrm flipH="1">
              <a:off x="1488" y="1632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73036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EFC0CC8-ED29-4042-B64D-711E7DC53D70}" type="slidenum">
              <a:rPr lang="en-US" sz="1400" b="0"/>
              <a:pPr/>
              <a:t>16</a:t>
            </a:fld>
            <a:endParaRPr lang="en-US" sz="1400" b="0"/>
          </a:p>
        </p:txBody>
      </p:sp>
      <p:sp>
        <p:nvSpPr>
          <p:cNvPr id="103427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4019550" cy="643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000" b="0"/>
              <a:t>PROGRAM LAGRANGE_INTERPOLATION</a:t>
            </a:r>
          </a:p>
          <a:p>
            <a:r>
              <a:rPr lang="en-US" sz="1000" b="0"/>
              <a:t>IMPLICIT NONE</a:t>
            </a:r>
          </a:p>
          <a:p>
            <a:endParaRPr lang="en-US" sz="1000" b="0"/>
          </a:p>
          <a:p>
            <a:r>
              <a:rPr lang="en-US" sz="1000" b="0"/>
              <a:t>INTEGER, PARAMETER :: MAXPOINTS=20</a:t>
            </a:r>
          </a:p>
          <a:p>
            <a:r>
              <a:rPr lang="en-US" sz="1000" b="0"/>
              <a:t>INTEGER            :: ISTEP,NPOINTS</a:t>
            </a:r>
          </a:p>
          <a:p>
            <a:endParaRPr lang="en-US" sz="1000" b="0"/>
          </a:p>
          <a:p>
            <a:r>
              <a:rPr lang="en-US" sz="1000" b="0"/>
              <a:t>REAL    :: X(MAXPOINTS),Y(MAXPOINTS)  !ORIGINAL DATA SET</a:t>
            </a:r>
          </a:p>
          <a:p>
            <a:r>
              <a:rPr lang="en-US" sz="1000" b="0"/>
              <a:t>REAL    :: XP,POLY                                            !INTERPOLATED DATA</a:t>
            </a:r>
          </a:p>
          <a:p>
            <a:r>
              <a:rPr lang="en-US" sz="1000" b="0"/>
              <a:t>REAL    :: XMIN,XMAX,DX,STEP</a:t>
            </a:r>
          </a:p>
          <a:p>
            <a:endParaRPr lang="en-US" sz="1000" b="0"/>
          </a:p>
          <a:p>
            <a:r>
              <a:rPr lang="en-US" sz="1000" b="0"/>
              <a:t>REAL, ALLOCATABLE :: LCOEF(:)</a:t>
            </a:r>
          </a:p>
          <a:p>
            <a:endParaRPr lang="en-US" sz="1000" b="0"/>
          </a:p>
          <a:p>
            <a:r>
              <a:rPr lang="en-US" sz="1000" b="0"/>
              <a:t>INTERFACE</a:t>
            </a:r>
          </a:p>
          <a:p>
            <a:r>
              <a:rPr lang="en-US" sz="1000" b="0"/>
              <a:t>   …..</a:t>
            </a:r>
          </a:p>
          <a:p>
            <a:r>
              <a:rPr lang="en-US" sz="1000" b="0"/>
              <a:t>END INTERFACE</a:t>
            </a:r>
          </a:p>
          <a:p>
            <a:endParaRPr lang="en-US" sz="1200" b="0"/>
          </a:p>
          <a:p>
            <a:r>
              <a:rPr lang="en-US" sz="1200"/>
              <a:t>!READ DATA FROM FILE DATA.DAT</a:t>
            </a:r>
          </a:p>
          <a:p>
            <a:r>
              <a:rPr lang="en-US" sz="1200"/>
              <a:t> ……</a:t>
            </a:r>
          </a:p>
          <a:p>
            <a:r>
              <a:rPr lang="en-US" sz="1200"/>
              <a:t>!END READ DATA FRM FILE</a:t>
            </a:r>
            <a:r>
              <a:rPr lang="en-US" sz="1200" b="0"/>
              <a:t>    </a:t>
            </a:r>
          </a:p>
          <a:p>
            <a:endParaRPr lang="en-US" sz="1000" b="0"/>
          </a:p>
          <a:p>
            <a:r>
              <a:rPr lang="en-US" sz="1000" b="0"/>
              <a:t>!GET COEFFICIENTS FOR LAGRANGE POLYNOMINALS</a:t>
            </a:r>
          </a:p>
          <a:p>
            <a:endParaRPr lang="en-US" sz="1000" b="0"/>
          </a:p>
          <a:p>
            <a:r>
              <a:rPr lang="en-US" sz="1000" b="0"/>
              <a:t>!USE ARRAY_VALUED FUNCTION</a:t>
            </a:r>
          </a:p>
          <a:p>
            <a:r>
              <a:rPr lang="en-US" sz="1000" b="0"/>
              <a:t>    ALLOCATE (LCOEF(NPOINTS))</a:t>
            </a:r>
          </a:p>
          <a:p>
            <a:r>
              <a:rPr lang="en-US" sz="1000" b="0"/>
              <a:t>    </a:t>
            </a:r>
          </a:p>
          <a:p>
            <a:r>
              <a:rPr lang="en-US" sz="1000" b="0"/>
              <a:t>    LCOEF = CK (X, Y, NPOINTS)</a:t>
            </a:r>
          </a:p>
          <a:p>
            <a:endParaRPr lang="en-US" sz="1000" b="0"/>
          </a:p>
          <a:p>
            <a:r>
              <a:rPr lang="en-US" sz="1000" b="0"/>
              <a:t>!GET THE MINIMUM AND MAXIMUM X-VALUE</a:t>
            </a:r>
          </a:p>
          <a:p>
            <a:r>
              <a:rPr lang="en-US" sz="1000" b="0"/>
              <a:t>    XMIN=MINVAL(X(1:NPOINTS))</a:t>
            </a:r>
          </a:p>
          <a:p>
            <a:r>
              <a:rPr lang="en-US" sz="1000" b="0"/>
              <a:t>    XMAX=MAXVAL(X(1:NPOINTS))</a:t>
            </a:r>
          </a:p>
          <a:p>
            <a:endParaRPr lang="en-US" sz="1000" b="0"/>
          </a:p>
          <a:p>
            <a:r>
              <a:rPr lang="en-US" sz="1000" b="0"/>
              <a:t>!CALCULATE THE LAGRANGE POLYNOMINAL FROM</a:t>
            </a:r>
          </a:p>
          <a:p>
            <a:r>
              <a:rPr lang="en-US" sz="1000" b="0"/>
              <a:t>!XMIN TO XMAX IN 101 STEPS</a:t>
            </a:r>
          </a:p>
          <a:p>
            <a:r>
              <a:rPr lang="en-US" sz="1000" b="0"/>
              <a:t>   …….</a:t>
            </a:r>
          </a:p>
          <a:p>
            <a:r>
              <a:rPr lang="en-US" sz="1000" b="0"/>
              <a:t>!END CALCULATE THE LAGRANGE POLYNOMINALS</a:t>
            </a:r>
          </a:p>
          <a:p>
            <a:endParaRPr lang="en-US" sz="1000" b="0"/>
          </a:p>
          <a:p>
            <a:r>
              <a:rPr lang="en-US" sz="1000" b="0"/>
              <a:t>STOP</a:t>
            </a:r>
          </a:p>
          <a:p>
            <a:r>
              <a:rPr lang="en-US" sz="1000" b="0"/>
              <a:t>END PROGRAM LAGRANGE_INTERPOLATION</a:t>
            </a:r>
            <a:endParaRPr lang="en-US" b="0"/>
          </a:p>
          <a:p>
            <a:endParaRPr lang="en-US"/>
          </a:p>
        </p:txBody>
      </p:sp>
      <p:grpSp>
        <p:nvGrpSpPr>
          <p:cNvPr id="103428" name="Group 7"/>
          <p:cNvGrpSpPr>
            <a:grpSpLocks/>
          </p:cNvGrpSpPr>
          <p:nvPr/>
        </p:nvGrpSpPr>
        <p:grpSpPr bwMode="auto">
          <a:xfrm>
            <a:off x="3146425" y="1816100"/>
            <a:ext cx="5845175" cy="2678113"/>
            <a:chOff x="2304" y="1144"/>
            <a:chExt cx="3682" cy="1687"/>
          </a:xfrm>
        </p:grpSpPr>
        <p:sp>
          <p:nvSpPr>
            <p:cNvPr id="103429" name="Text Box 4"/>
            <p:cNvSpPr txBox="1">
              <a:spLocks noChangeArrowheads="1"/>
            </p:cNvSpPr>
            <p:nvPr/>
          </p:nvSpPr>
          <p:spPr bwMode="auto">
            <a:xfrm>
              <a:off x="3360" y="1144"/>
              <a:ext cx="2626" cy="1687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sz="1300"/>
                <a:t>!READ DATA FROM FILE </a:t>
              </a:r>
              <a:r>
                <a:rPr lang="en-US" sz="1300" i="1"/>
                <a:t>DATA.DAT</a:t>
              </a:r>
            </a:p>
            <a:p>
              <a:r>
                <a:rPr lang="en-US" sz="1300"/>
                <a:t>     OPEN(10, FILE = </a:t>
              </a:r>
              <a:r>
                <a:rPr lang="ja-JP" altLang="en-US" sz="1300"/>
                <a:t>’</a:t>
              </a:r>
              <a:r>
                <a:rPr lang="en-US" sz="1300"/>
                <a:t>DATA.DAT', STATUS='OLD')</a:t>
              </a:r>
            </a:p>
            <a:p>
              <a:r>
                <a:rPr lang="en-US" sz="1300"/>
                <a:t>     NPOINTS = 0</a:t>
              </a:r>
            </a:p>
            <a:p>
              <a:r>
                <a:rPr lang="en-US" sz="1300"/>
                <a:t>     DO</a:t>
              </a:r>
            </a:p>
            <a:p>
              <a:r>
                <a:rPr lang="en-US" sz="1300"/>
                <a:t>       NPOINTS = NPOINTS+1</a:t>
              </a:r>
            </a:p>
            <a:p>
              <a:r>
                <a:rPr lang="en-US" sz="1300"/>
                <a:t>       IF (NPOINTS .GT. MAXPOINTS) THEN</a:t>
              </a:r>
            </a:p>
            <a:p>
              <a:r>
                <a:rPr lang="en-US" sz="1300"/>
                <a:t>         WRITE(*,*) 'TOO MANY POINTS'</a:t>
              </a:r>
            </a:p>
            <a:p>
              <a:r>
                <a:rPr lang="en-US" sz="1300"/>
                <a:t>         STOP</a:t>
              </a:r>
            </a:p>
            <a:p>
              <a:r>
                <a:rPr lang="en-US" sz="1300"/>
                <a:t>       END IF</a:t>
              </a:r>
            </a:p>
            <a:p>
              <a:r>
                <a:rPr lang="en-US" sz="1300"/>
                <a:t>       READ(10,*, END = 99) X(NPOINTS), Y(NPOINTS)</a:t>
              </a:r>
            </a:p>
            <a:p>
              <a:r>
                <a:rPr lang="en-US" sz="1300"/>
                <a:t>     END DO</a:t>
              </a:r>
            </a:p>
            <a:p>
              <a:r>
                <a:rPr lang="en-US" sz="1300"/>
                <a:t>99  NPOINTS = NPOINTS - 1</a:t>
              </a:r>
            </a:p>
            <a:p>
              <a:r>
                <a:rPr lang="en-US" sz="1300"/>
                <a:t>      CLOSE(10)</a:t>
              </a:r>
              <a:endParaRPr lang="en-US" sz="1000" b="0"/>
            </a:p>
          </p:txBody>
        </p:sp>
        <p:sp>
          <p:nvSpPr>
            <p:cNvPr id="103430" name="Line 6"/>
            <p:cNvSpPr>
              <a:spLocks noChangeShapeType="1"/>
            </p:cNvSpPr>
            <p:nvPr/>
          </p:nvSpPr>
          <p:spPr bwMode="auto">
            <a:xfrm flipH="1">
              <a:off x="2304" y="196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339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4340225" cy="661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000" b="0"/>
              <a:t>PROGRAM LAGRANGE_INTERPOLATION</a:t>
            </a:r>
          </a:p>
          <a:p>
            <a:r>
              <a:rPr lang="en-US" sz="1000" b="0"/>
              <a:t>IMPLICIT NONE</a:t>
            </a:r>
          </a:p>
          <a:p>
            <a:endParaRPr lang="en-US" sz="1000" b="0"/>
          </a:p>
          <a:p>
            <a:r>
              <a:rPr lang="en-US" sz="1000" b="0"/>
              <a:t>INTEGER, PARAMETER :: MAXPOINTS=20</a:t>
            </a:r>
          </a:p>
          <a:p>
            <a:r>
              <a:rPr lang="en-US" sz="1000" b="0"/>
              <a:t>INTEGER            :: ISTEP,NPOINTS</a:t>
            </a:r>
          </a:p>
          <a:p>
            <a:endParaRPr lang="en-US" sz="1000" b="0"/>
          </a:p>
          <a:p>
            <a:r>
              <a:rPr lang="en-US" sz="1000" b="0"/>
              <a:t>REAL    :: X(MAXPOINTS),Y(MAXPOINTS)  !ORIGINAL DATA SET</a:t>
            </a:r>
          </a:p>
          <a:p>
            <a:r>
              <a:rPr lang="en-US" sz="1000" b="0"/>
              <a:t>REAL    :: XP,POLY                                            !INTERPOLATED DATA</a:t>
            </a:r>
          </a:p>
          <a:p>
            <a:r>
              <a:rPr lang="en-US" sz="1000" b="0"/>
              <a:t>REAL    :: XMIN,XMAX,DX,STEP</a:t>
            </a:r>
          </a:p>
          <a:p>
            <a:endParaRPr lang="en-US" sz="1000" b="0"/>
          </a:p>
          <a:p>
            <a:r>
              <a:rPr lang="en-US" sz="1000" b="0"/>
              <a:t>REAL, ALLOCATABLE :: LCOEF(:)</a:t>
            </a:r>
          </a:p>
          <a:p>
            <a:endParaRPr lang="en-US" sz="1000" b="0"/>
          </a:p>
          <a:p>
            <a:r>
              <a:rPr lang="en-US" sz="1000" b="0"/>
              <a:t>INTERFACE</a:t>
            </a:r>
          </a:p>
          <a:p>
            <a:r>
              <a:rPr lang="en-US" sz="1000" b="0"/>
              <a:t>   …..</a:t>
            </a:r>
          </a:p>
          <a:p>
            <a:r>
              <a:rPr lang="en-US" sz="1000" b="0"/>
              <a:t>END INTERFACE</a:t>
            </a:r>
          </a:p>
          <a:p>
            <a:endParaRPr lang="en-US" sz="1000" b="0"/>
          </a:p>
          <a:p>
            <a:r>
              <a:rPr lang="en-US" sz="1000" b="0"/>
              <a:t>!READ DATA FROM FILE DATA.DAT</a:t>
            </a:r>
          </a:p>
          <a:p>
            <a:r>
              <a:rPr lang="en-US" sz="1000" b="0"/>
              <a:t> ……</a:t>
            </a:r>
          </a:p>
          <a:p>
            <a:r>
              <a:rPr lang="en-US" sz="1400" b="0"/>
              <a:t>!END READ DATA FRM FILE    </a:t>
            </a:r>
          </a:p>
          <a:p>
            <a:endParaRPr lang="en-US" sz="1400" b="0"/>
          </a:p>
          <a:p>
            <a:r>
              <a:rPr lang="en-US" sz="1200"/>
              <a:t>!GET COEFFICIENTS FOR LAGRANGE POLYNOMINALS</a:t>
            </a:r>
          </a:p>
          <a:p>
            <a:endParaRPr lang="en-US" sz="1200"/>
          </a:p>
          <a:p>
            <a:r>
              <a:rPr lang="en-US" sz="1200"/>
              <a:t>!USE ARRAY_VALUED FUNCTION</a:t>
            </a:r>
          </a:p>
          <a:p>
            <a:r>
              <a:rPr lang="en-US" sz="1200"/>
              <a:t>    ALLOCATE ( LCOEF(NPOINTS) )</a:t>
            </a:r>
            <a:endParaRPr lang="en-US" sz="1200" b="0"/>
          </a:p>
          <a:p>
            <a:r>
              <a:rPr lang="en-US" sz="1200" b="0"/>
              <a:t>    </a:t>
            </a:r>
          </a:p>
          <a:p>
            <a:r>
              <a:rPr lang="en-US" sz="1200" b="0"/>
              <a:t>    </a:t>
            </a:r>
            <a:r>
              <a:rPr lang="en-US" sz="1200"/>
              <a:t>LCOEF = CK (X, Y, NPOINTS)</a:t>
            </a:r>
            <a:endParaRPr lang="en-US" sz="1200" b="0"/>
          </a:p>
          <a:p>
            <a:endParaRPr lang="en-US" sz="1000" b="0"/>
          </a:p>
          <a:p>
            <a:r>
              <a:rPr lang="en-US" sz="1000" b="0"/>
              <a:t>!GET THE MINIMUM AND MAXIMUM X-VALUE</a:t>
            </a:r>
          </a:p>
          <a:p>
            <a:r>
              <a:rPr lang="en-US" sz="1000" b="0"/>
              <a:t>    XMIN=MINVAL(X(1:NPOINTS))</a:t>
            </a:r>
          </a:p>
          <a:p>
            <a:r>
              <a:rPr lang="en-US" sz="1000" b="0"/>
              <a:t>    XMAX=MAXVAL(X(1:NPOINTS))</a:t>
            </a:r>
          </a:p>
          <a:p>
            <a:endParaRPr lang="en-US" sz="1000" b="0"/>
          </a:p>
          <a:p>
            <a:r>
              <a:rPr lang="en-US" sz="1000" b="0"/>
              <a:t>!CALCULATE THE LAGRANGE POLYNOMINAL FROM</a:t>
            </a:r>
          </a:p>
          <a:p>
            <a:r>
              <a:rPr lang="en-US" sz="1000" b="0"/>
              <a:t>!XMIN TO XMAX IN 101 STEPS</a:t>
            </a:r>
          </a:p>
          <a:p>
            <a:r>
              <a:rPr lang="en-US" sz="1000" b="0"/>
              <a:t>   …….</a:t>
            </a:r>
          </a:p>
          <a:p>
            <a:r>
              <a:rPr lang="en-US" sz="1000" b="0"/>
              <a:t>!END CALCULATE THE LAGRANGE POLYNOMINALS</a:t>
            </a:r>
          </a:p>
          <a:p>
            <a:endParaRPr lang="en-US" sz="1000" b="0"/>
          </a:p>
          <a:p>
            <a:r>
              <a:rPr lang="en-US" sz="1000" b="0"/>
              <a:t>STOP</a:t>
            </a:r>
          </a:p>
          <a:p>
            <a:r>
              <a:rPr lang="en-US" sz="1000" b="0"/>
              <a:t>END PROGRAM LAGRANGE_INTERPOLATION</a:t>
            </a:r>
            <a:endParaRPr lang="en-US" b="0"/>
          </a:p>
          <a:p>
            <a:endParaRPr lang="en-US"/>
          </a:p>
        </p:txBody>
      </p:sp>
      <p:grpSp>
        <p:nvGrpSpPr>
          <p:cNvPr id="105475" name="Group 8"/>
          <p:cNvGrpSpPr>
            <a:grpSpLocks/>
          </p:cNvGrpSpPr>
          <p:nvPr/>
        </p:nvGrpSpPr>
        <p:grpSpPr bwMode="auto">
          <a:xfrm>
            <a:off x="3429000" y="1938338"/>
            <a:ext cx="5246688" cy="4646612"/>
            <a:chOff x="2160" y="1221"/>
            <a:chExt cx="3305" cy="2927"/>
          </a:xfrm>
        </p:grpSpPr>
        <p:sp>
          <p:nvSpPr>
            <p:cNvPr id="105477" name="Text Box 6"/>
            <p:cNvSpPr txBox="1">
              <a:spLocks noChangeArrowheads="1"/>
            </p:cNvSpPr>
            <p:nvPr/>
          </p:nvSpPr>
          <p:spPr bwMode="auto">
            <a:xfrm>
              <a:off x="3606" y="1221"/>
              <a:ext cx="1859" cy="2927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sz="1300"/>
                <a:t>!CALCULATE THE COEFFICIENTS</a:t>
              </a:r>
            </a:p>
            <a:p>
              <a:r>
                <a:rPr lang="en-US" sz="1300"/>
                <a:t>FUNCTION CK(X, Y, N)</a:t>
              </a:r>
            </a:p>
            <a:p>
              <a:r>
                <a:rPr lang="en-US" sz="1300"/>
                <a:t>IMPLICIT NONE</a:t>
              </a:r>
            </a:p>
            <a:p>
              <a:endParaRPr lang="en-US" sz="1300"/>
            </a:p>
            <a:p>
              <a:r>
                <a:rPr lang="en-US" sz="1300"/>
                <a:t>INTEGER, INTENT(IN)  :: N</a:t>
              </a:r>
            </a:p>
            <a:p>
              <a:r>
                <a:rPr lang="en-US" sz="1300"/>
                <a:t>REAL, INTENT(IN)         :: X(:), Y(:)</a:t>
              </a:r>
            </a:p>
            <a:p>
              <a:r>
                <a:rPr lang="en-US" sz="1300"/>
                <a:t>REAL, DIMENSION(N)   :: CK</a:t>
              </a:r>
            </a:p>
            <a:p>
              <a:endParaRPr lang="en-US" sz="1300"/>
            </a:p>
            <a:p>
              <a:r>
                <a:rPr lang="en-US" sz="1300"/>
                <a:t>INTEGER :: I, K</a:t>
              </a:r>
            </a:p>
            <a:p>
              <a:r>
                <a:rPr lang="en-US" sz="1300"/>
                <a:t>REAL        :: DK</a:t>
              </a:r>
            </a:p>
            <a:p>
              <a:endParaRPr lang="en-US" sz="1300"/>
            </a:p>
            <a:p>
              <a:r>
                <a:rPr lang="en-US" sz="1300"/>
                <a:t>DO K = 1, N</a:t>
              </a:r>
            </a:p>
            <a:p>
              <a:r>
                <a:rPr lang="en-US" sz="1300"/>
                <a:t>  DK = 1.</a:t>
              </a:r>
            </a:p>
            <a:p>
              <a:r>
                <a:rPr lang="en-US" sz="1300"/>
                <a:t>  DO I = 1, N</a:t>
              </a:r>
            </a:p>
            <a:p>
              <a:r>
                <a:rPr lang="en-US" sz="1300"/>
                <a:t>    IF(I .NE. K) THEN</a:t>
              </a:r>
            </a:p>
            <a:p>
              <a:r>
                <a:rPr lang="en-US" sz="1300"/>
                <a:t>      DK = DK*(X(K)-X(I))</a:t>
              </a:r>
            </a:p>
            <a:p>
              <a:r>
                <a:rPr lang="en-US" sz="1300"/>
                <a:t>    END IF</a:t>
              </a:r>
            </a:p>
            <a:p>
              <a:r>
                <a:rPr lang="en-US" sz="1300"/>
                <a:t>  END DO</a:t>
              </a:r>
            </a:p>
            <a:p>
              <a:r>
                <a:rPr lang="en-US" sz="1300"/>
                <a:t> CK(K) = Y(K)/DK</a:t>
              </a:r>
            </a:p>
            <a:p>
              <a:r>
                <a:rPr lang="en-US" sz="1300"/>
                <a:t>END DO</a:t>
              </a:r>
            </a:p>
            <a:p>
              <a:r>
                <a:rPr lang="en-US" sz="1300"/>
                <a:t>RETURN</a:t>
              </a:r>
            </a:p>
            <a:p>
              <a:r>
                <a:rPr lang="en-US" sz="1300"/>
                <a:t>END FUNCTION CK</a:t>
              </a:r>
              <a:endParaRPr lang="en-US" b="0"/>
            </a:p>
            <a:p>
              <a:endParaRPr lang="en-US"/>
            </a:p>
          </p:txBody>
        </p:sp>
        <p:sp>
          <p:nvSpPr>
            <p:cNvPr id="105478" name="Line 7"/>
            <p:cNvSpPr>
              <a:spLocks noChangeShapeType="1"/>
            </p:cNvSpPr>
            <p:nvPr/>
          </p:nvSpPr>
          <p:spPr bwMode="auto">
            <a:xfrm flipH="1">
              <a:off x="2160" y="278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4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70ECFB0-7B83-0B47-B66C-7B5D9B1F98ED}" type="slidenum">
              <a:rPr lang="en-US" sz="1400" b="0"/>
              <a:pPr/>
              <a:t>17</a:t>
            </a:fld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31419265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4192588" cy="655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000" b="0"/>
              <a:t>PROGRAM LAGRANGE_INTERPOLATION</a:t>
            </a:r>
          </a:p>
          <a:p>
            <a:r>
              <a:rPr lang="en-US" sz="1000" b="0"/>
              <a:t>IMPLICIT NONE</a:t>
            </a:r>
          </a:p>
          <a:p>
            <a:endParaRPr lang="en-US" sz="1000" b="0"/>
          </a:p>
          <a:p>
            <a:r>
              <a:rPr lang="en-US" sz="1000" b="0"/>
              <a:t>INTEGER, PARAMETER :: MAXPOINTS=20</a:t>
            </a:r>
          </a:p>
          <a:p>
            <a:r>
              <a:rPr lang="en-US" sz="1000" b="0"/>
              <a:t>INTEGER            :: ISTEP,NPOINTS</a:t>
            </a:r>
          </a:p>
          <a:p>
            <a:endParaRPr lang="en-US" sz="1000" b="0"/>
          </a:p>
          <a:p>
            <a:r>
              <a:rPr lang="en-US" sz="1000" b="0"/>
              <a:t>REAL    :: X(MAXPOINTS),Y(MAXPOINTS)  !ORIGINAL DATA SET</a:t>
            </a:r>
          </a:p>
          <a:p>
            <a:r>
              <a:rPr lang="en-US" sz="1000" b="0"/>
              <a:t>REAL    :: XP,POLY                                            !INTERPOLATED DATA</a:t>
            </a:r>
          </a:p>
          <a:p>
            <a:r>
              <a:rPr lang="en-US" sz="1000" b="0"/>
              <a:t>REAL    :: XMIN,XMAX,DX,STEP</a:t>
            </a:r>
          </a:p>
          <a:p>
            <a:endParaRPr lang="en-US" sz="1000" b="0"/>
          </a:p>
          <a:p>
            <a:r>
              <a:rPr lang="en-US" sz="1000" b="0"/>
              <a:t>REAL, ALLOCATABLE :: LCOEF(:)</a:t>
            </a:r>
          </a:p>
          <a:p>
            <a:endParaRPr lang="en-US" sz="1000" b="0"/>
          </a:p>
          <a:p>
            <a:r>
              <a:rPr lang="en-US" sz="1000" b="0"/>
              <a:t>INTERFACE</a:t>
            </a:r>
          </a:p>
          <a:p>
            <a:r>
              <a:rPr lang="en-US" sz="1000" b="0"/>
              <a:t>   …..</a:t>
            </a:r>
          </a:p>
          <a:p>
            <a:r>
              <a:rPr lang="en-US" sz="1000" b="0"/>
              <a:t>END INTERFACE</a:t>
            </a:r>
          </a:p>
          <a:p>
            <a:endParaRPr lang="en-US" sz="1000" b="0"/>
          </a:p>
          <a:p>
            <a:r>
              <a:rPr lang="en-US" sz="1000" b="0"/>
              <a:t>!READ DATA FROM FILE DATA.DAT</a:t>
            </a:r>
          </a:p>
          <a:p>
            <a:r>
              <a:rPr lang="en-US" sz="1000" b="0"/>
              <a:t> ……</a:t>
            </a:r>
          </a:p>
          <a:p>
            <a:r>
              <a:rPr lang="en-US" sz="1000" b="0"/>
              <a:t>!END READ DATA FRM FILE    </a:t>
            </a:r>
          </a:p>
          <a:p>
            <a:endParaRPr lang="en-US" sz="1000" b="0"/>
          </a:p>
          <a:p>
            <a:r>
              <a:rPr lang="en-US" sz="1000" b="0"/>
              <a:t>!GET COEFFICIENTS FOR LAGRANGE POLYNOMINALS</a:t>
            </a:r>
          </a:p>
          <a:p>
            <a:endParaRPr lang="en-US" sz="1000" b="0"/>
          </a:p>
          <a:p>
            <a:r>
              <a:rPr lang="en-US" sz="1000" b="0"/>
              <a:t>!USE ARRAY_VALUED FUNCTION</a:t>
            </a:r>
          </a:p>
          <a:p>
            <a:r>
              <a:rPr lang="en-US" sz="1000" b="0"/>
              <a:t>    ALLOCATE (LCOEF(NPOINTS))</a:t>
            </a:r>
          </a:p>
          <a:p>
            <a:r>
              <a:rPr lang="en-US" sz="1000" b="0"/>
              <a:t>    </a:t>
            </a:r>
          </a:p>
          <a:p>
            <a:r>
              <a:rPr lang="en-US" sz="1000" b="0"/>
              <a:t>    LCOEF = CK (X, Y, NPOINTS)</a:t>
            </a:r>
          </a:p>
          <a:p>
            <a:endParaRPr lang="en-US" sz="1000" b="0"/>
          </a:p>
          <a:p>
            <a:r>
              <a:rPr lang="en-US" sz="1200"/>
              <a:t>!GET THE MINIMUM AND MAXIMUM X-VALUE</a:t>
            </a:r>
          </a:p>
          <a:p>
            <a:r>
              <a:rPr lang="en-US" sz="1200"/>
              <a:t>    XMIN  = MINVAL(X(1:NPOINTS))</a:t>
            </a:r>
          </a:p>
          <a:p>
            <a:r>
              <a:rPr lang="en-US" sz="1200"/>
              <a:t>    XMAX = MAXVAL(X(1:NPOINTS))</a:t>
            </a:r>
          </a:p>
          <a:p>
            <a:endParaRPr lang="en-US" sz="1200"/>
          </a:p>
          <a:p>
            <a:r>
              <a:rPr lang="en-US" sz="1200"/>
              <a:t>!CALCULATE THE LAGRANGE POLYNOMINAL FROM</a:t>
            </a:r>
          </a:p>
          <a:p>
            <a:r>
              <a:rPr lang="en-US" sz="1200"/>
              <a:t>!XMIN TO XMAX IN 101 STEPS</a:t>
            </a:r>
          </a:p>
          <a:p>
            <a:r>
              <a:rPr lang="en-US" sz="1200"/>
              <a:t>   …….</a:t>
            </a:r>
          </a:p>
          <a:p>
            <a:r>
              <a:rPr lang="en-US" sz="1200"/>
              <a:t>!END CALCULATE THE LAGRANGE POLYNOMINALS</a:t>
            </a:r>
          </a:p>
          <a:p>
            <a:endParaRPr lang="en-US" sz="1000" b="0"/>
          </a:p>
          <a:p>
            <a:r>
              <a:rPr lang="en-US" sz="1000" b="0"/>
              <a:t>STOP</a:t>
            </a:r>
          </a:p>
          <a:p>
            <a:r>
              <a:rPr lang="en-US" sz="1000" b="0"/>
              <a:t>END PROGRAM LAGRANGE_INTERPOLATION</a:t>
            </a:r>
            <a:endParaRPr lang="en-US" b="0"/>
          </a:p>
          <a:p>
            <a:endParaRPr lang="en-US"/>
          </a:p>
        </p:txBody>
      </p:sp>
      <p:grpSp>
        <p:nvGrpSpPr>
          <p:cNvPr id="107523" name="Group 7"/>
          <p:cNvGrpSpPr>
            <a:grpSpLocks/>
          </p:cNvGrpSpPr>
          <p:nvPr/>
        </p:nvGrpSpPr>
        <p:grpSpPr bwMode="auto">
          <a:xfrm>
            <a:off x="4800600" y="4867275"/>
            <a:ext cx="4270375" cy="1692275"/>
            <a:chOff x="3168" y="2920"/>
            <a:chExt cx="2690" cy="1066"/>
          </a:xfrm>
        </p:grpSpPr>
        <p:sp>
          <p:nvSpPr>
            <p:cNvPr id="107526" name="Text Box 5"/>
            <p:cNvSpPr txBox="1">
              <a:spLocks noChangeArrowheads="1"/>
            </p:cNvSpPr>
            <p:nvPr/>
          </p:nvSpPr>
          <p:spPr bwMode="auto">
            <a:xfrm>
              <a:off x="3360" y="2920"/>
              <a:ext cx="2498" cy="106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sz="1300"/>
                <a:t> DX = (XMAX - XMIN)</a:t>
              </a:r>
            </a:p>
            <a:p>
              <a:r>
                <a:rPr lang="en-US" sz="1300"/>
                <a:t> STEP = DX/100.</a:t>
              </a:r>
            </a:p>
            <a:p>
              <a:r>
                <a:rPr lang="en-US" sz="1300"/>
                <a:t> XP = XMIN</a:t>
              </a:r>
            </a:p>
            <a:p>
              <a:r>
                <a:rPr lang="en-US" sz="1300"/>
                <a:t> DO ISTEP = 0, 100</a:t>
              </a:r>
            </a:p>
            <a:p>
              <a:r>
                <a:rPr lang="en-US" sz="1300"/>
                <a:t>    POLY = </a:t>
              </a:r>
              <a:r>
                <a:rPr lang="en-US" sz="1300">
                  <a:solidFill>
                    <a:srgbClr val="F2093A"/>
                  </a:solidFill>
                </a:rPr>
                <a:t>LAGRANGE (XP, X, LCOEF, NPOINTS)</a:t>
              </a:r>
            </a:p>
            <a:p>
              <a:r>
                <a:rPr lang="en-US" sz="1300"/>
                <a:t>    WRITE(*,*) XP, POLY</a:t>
              </a:r>
            </a:p>
            <a:p>
              <a:r>
                <a:rPr lang="en-US" sz="1300"/>
                <a:t>    XP = XP + STEP</a:t>
              </a:r>
            </a:p>
            <a:p>
              <a:r>
                <a:rPr lang="en-US" sz="1300"/>
                <a:t>END DO</a:t>
              </a:r>
              <a:endParaRPr lang="en-US" sz="1000" b="0"/>
            </a:p>
          </p:txBody>
        </p:sp>
        <p:sp>
          <p:nvSpPr>
            <p:cNvPr id="107527" name="Line 6"/>
            <p:cNvSpPr>
              <a:spLocks noChangeShapeType="1"/>
            </p:cNvSpPr>
            <p:nvPr/>
          </p:nvSpPr>
          <p:spPr bwMode="auto">
            <a:xfrm flipH="1">
              <a:off x="3168" y="34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2536" name="Text Box 8"/>
          <p:cNvSpPr txBox="1">
            <a:spLocks noChangeArrowheads="1"/>
          </p:cNvSpPr>
          <p:nvPr/>
        </p:nvSpPr>
        <p:spPr bwMode="auto">
          <a:xfrm>
            <a:off x="5105400" y="434975"/>
            <a:ext cx="3881438" cy="41370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100"/>
              <a:t>!CALCULATE THE INTERPOLATING POLYNOMINAL</a:t>
            </a:r>
          </a:p>
          <a:p>
            <a:r>
              <a:rPr lang="en-US" sz="1100">
                <a:solidFill>
                  <a:srgbClr val="F2093A"/>
                </a:solidFill>
              </a:rPr>
              <a:t>FUNCTION LAGRANGE (T, X, COEF, NPOINTS)</a:t>
            </a:r>
            <a:endParaRPr lang="en-US" sz="1100"/>
          </a:p>
          <a:p>
            <a:r>
              <a:rPr lang="en-US" sz="1100"/>
              <a:t>IMPLICIT NONE</a:t>
            </a:r>
          </a:p>
          <a:p>
            <a:endParaRPr lang="en-US" sz="1100"/>
          </a:p>
          <a:p>
            <a:r>
              <a:rPr lang="en-US" sz="1100"/>
              <a:t>REAL                                :: LAGRANGE</a:t>
            </a:r>
          </a:p>
          <a:p>
            <a:r>
              <a:rPr lang="en-US" sz="1100"/>
              <a:t>INTEGER, INTENT(IN) :: NPOINTS</a:t>
            </a:r>
          </a:p>
          <a:p>
            <a:r>
              <a:rPr lang="en-US" sz="1100"/>
              <a:t>REAL, INTENT(IN)        :: T, X(:),COEF(:)</a:t>
            </a:r>
          </a:p>
          <a:p>
            <a:endParaRPr lang="en-US" sz="1100"/>
          </a:p>
          <a:p>
            <a:r>
              <a:rPr lang="en-US" sz="1100"/>
              <a:t>INTEGER      :: J, K</a:t>
            </a:r>
          </a:p>
          <a:p>
            <a:r>
              <a:rPr lang="en-US" sz="1100"/>
              <a:t>REAL              :: NK</a:t>
            </a:r>
          </a:p>
          <a:p>
            <a:endParaRPr lang="en-US" sz="1100"/>
          </a:p>
          <a:p>
            <a:r>
              <a:rPr lang="en-US" sz="1100"/>
              <a:t>LAGRANGE = 0.   ! INITIALIZE VALUE</a:t>
            </a:r>
          </a:p>
          <a:p>
            <a:endParaRPr lang="en-US" sz="1100"/>
          </a:p>
          <a:p>
            <a:r>
              <a:rPr lang="en-US" sz="1100"/>
              <a:t>DO J = 1, NPOINTS</a:t>
            </a:r>
          </a:p>
          <a:p>
            <a:r>
              <a:rPr lang="en-US" sz="1100"/>
              <a:t>  NK = 1.</a:t>
            </a:r>
          </a:p>
          <a:p>
            <a:r>
              <a:rPr lang="en-US" sz="1100"/>
              <a:t>  DO K = 1, NPOINTS</a:t>
            </a:r>
          </a:p>
          <a:p>
            <a:r>
              <a:rPr lang="en-US" sz="1100"/>
              <a:t>    IF (J. NE. K) THEN</a:t>
            </a:r>
          </a:p>
          <a:p>
            <a:r>
              <a:rPr lang="en-US" sz="1100"/>
              <a:t>      NK = NK*(T-X(K))</a:t>
            </a:r>
          </a:p>
          <a:p>
            <a:r>
              <a:rPr lang="en-US" sz="1100"/>
              <a:t>    END IF</a:t>
            </a:r>
          </a:p>
          <a:p>
            <a:r>
              <a:rPr lang="en-US" sz="1100"/>
              <a:t>  END DO</a:t>
            </a:r>
          </a:p>
          <a:p>
            <a:r>
              <a:rPr lang="en-US" sz="1100"/>
              <a:t>  LAGRANGE = LAGRANGE + NK * COEF(J)</a:t>
            </a:r>
          </a:p>
          <a:p>
            <a:r>
              <a:rPr lang="en-US" sz="1100"/>
              <a:t>END DO</a:t>
            </a:r>
          </a:p>
          <a:p>
            <a:r>
              <a:rPr lang="en-US" sz="1100"/>
              <a:t>RETURN</a:t>
            </a:r>
          </a:p>
          <a:p>
            <a:r>
              <a:rPr lang="en-US" sz="1100"/>
              <a:t>END FUNCTION LAGRANGE</a:t>
            </a:r>
            <a:endParaRPr lang="en-US" b="0"/>
          </a:p>
        </p:txBody>
      </p:sp>
      <p:sp>
        <p:nvSpPr>
          <p:cNvPr id="10752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2DEEC84-DA6D-9D48-B8CD-3B73EFDE5D43}" type="slidenum">
              <a:rPr lang="en-US" sz="1400" b="0"/>
              <a:pPr/>
              <a:t>18</a:t>
            </a:fld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38670315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EFD36EC-A1E8-0945-B0FB-0FEC88763811}" type="slidenum">
              <a:rPr lang="en-US" sz="1400" b="0"/>
              <a:pPr/>
              <a:t>19</a:t>
            </a:fld>
            <a:endParaRPr lang="en-US" sz="1400" b="0"/>
          </a:p>
        </p:txBody>
      </p:sp>
      <p:sp>
        <p:nvSpPr>
          <p:cNvPr id="109571" name="Text Box 2"/>
          <p:cNvSpPr txBox="1">
            <a:spLocks noChangeArrowheads="1"/>
          </p:cNvSpPr>
          <p:nvPr/>
        </p:nvSpPr>
        <p:spPr bwMode="auto">
          <a:xfrm>
            <a:off x="762000" y="533400"/>
            <a:ext cx="4019550" cy="603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000" b="0"/>
              <a:t>PROGRAM LAGRANGE_INTERPOLATION</a:t>
            </a:r>
          </a:p>
          <a:p>
            <a:r>
              <a:rPr lang="en-US" sz="1000" b="0"/>
              <a:t>IMPLICIT NONE</a:t>
            </a:r>
          </a:p>
          <a:p>
            <a:endParaRPr lang="en-US" sz="1000" b="0"/>
          </a:p>
          <a:p>
            <a:r>
              <a:rPr lang="en-US" sz="1000" b="0"/>
              <a:t>INTEGER, PARAMETER :: MAXPOINTS=20</a:t>
            </a:r>
          </a:p>
          <a:p>
            <a:r>
              <a:rPr lang="en-US" sz="1000" b="0"/>
              <a:t>INTEGER            :: ISTEP,NPOINTS</a:t>
            </a:r>
          </a:p>
          <a:p>
            <a:endParaRPr lang="en-US" sz="1000" b="0"/>
          </a:p>
          <a:p>
            <a:r>
              <a:rPr lang="en-US" sz="1000" b="0"/>
              <a:t>REAL    :: X(MAXPOINTS),Y(MAXPOINTS)  !ORIGINAL DATA SET</a:t>
            </a:r>
          </a:p>
          <a:p>
            <a:r>
              <a:rPr lang="en-US" sz="1000" b="0"/>
              <a:t>REAL    :: XP,POLY                                            !INTERPOLATED DATA</a:t>
            </a:r>
          </a:p>
          <a:p>
            <a:r>
              <a:rPr lang="en-US" sz="1000" b="0"/>
              <a:t>REAL    :: XMIN,XMAX,DX,STEP</a:t>
            </a:r>
          </a:p>
          <a:p>
            <a:endParaRPr lang="en-US" sz="1000" b="0"/>
          </a:p>
          <a:p>
            <a:r>
              <a:rPr lang="en-US" sz="1000" b="0"/>
              <a:t>REAL, ALLOCATABLE :: LCOEF(:)</a:t>
            </a:r>
          </a:p>
          <a:p>
            <a:endParaRPr lang="en-US" sz="1000" b="0"/>
          </a:p>
          <a:p>
            <a:r>
              <a:rPr lang="en-US" sz="1200"/>
              <a:t>INTERFACE</a:t>
            </a:r>
          </a:p>
          <a:p>
            <a:r>
              <a:rPr lang="en-US" sz="1200"/>
              <a:t>   …..</a:t>
            </a:r>
          </a:p>
          <a:p>
            <a:r>
              <a:rPr lang="en-US" sz="1200"/>
              <a:t>END INTERFACE</a:t>
            </a:r>
            <a:endParaRPr lang="en-US" sz="1200" b="0"/>
          </a:p>
          <a:p>
            <a:endParaRPr lang="en-US" sz="1000" b="0"/>
          </a:p>
          <a:p>
            <a:r>
              <a:rPr lang="en-US" sz="1000" b="0"/>
              <a:t>!READ DATA FROM FILE DATA.DAT</a:t>
            </a:r>
          </a:p>
          <a:p>
            <a:r>
              <a:rPr lang="en-US" sz="1000" b="0"/>
              <a:t> ……</a:t>
            </a:r>
          </a:p>
          <a:p>
            <a:r>
              <a:rPr lang="en-US" sz="1000" b="0"/>
              <a:t>!END READ DATA FRM FILE    </a:t>
            </a:r>
          </a:p>
          <a:p>
            <a:endParaRPr lang="en-US" sz="1000" b="0"/>
          </a:p>
          <a:p>
            <a:r>
              <a:rPr lang="en-US" sz="1000" b="0"/>
              <a:t>!GET COEFFICIENTS FOR LAGRANGE POLYNOMINALS</a:t>
            </a:r>
          </a:p>
          <a:p>
            <a:endParaRPr lang="en-US" sz="1000" b="0"/>
          </a:p>
          <a:p>
            <a:r>
              <a:rPr lang="en-US" sz="1000" b="0"/>
              <a:t>!USE ARRAY_VALUED FUNCTION</a:t>
            </a:r>
          </a:p>
          <a:p>
            <a:r>
              <a:rPr lang="en-US" sz="1000" b="0"/>
              <a:t>    ALLOCATE (LCOEF(NPOINTS))</a:t>
            </a:r>
          </a:p>
          <a:p>
            <a:r>
              <a:rPr lang="en-US" sz="1000" b="0"/>
              <a:t>    </a:t>
            </a:r>
          </a:p>
          <a:p>
            <a:r>
              <a:rPr lang="en-US" sz="1000" b="0"/>
              <a:t>    LCOEF = CK (X, Y, NPOINTS)</a:t>
            </a:r>
          </a:p>
          <a:p>
            <a:endParaRPr lang="en-US" sz="1000" b="0"/>
          </a:p>
          <a:p>
            <a:r>
              <a:rPr lang="en-US" sz="1000" b="0"/>
              <a:t>!GET THE MINIMUM AND MAXIMUM X-VALUE</a:t>
            </a:r>
          </a:p>
          <a:p>
            <a:r>
              <a:rPr lang="en-US" sz="1000" b="0"/>
              <a:t>    XMIN=MINVAL(X(1:NPOINTS))</a:t>
            </a:r>
          </a:p>
          <a:p>
            <a:r>
              <a:rPr lang="en-US" sz="1000" b="0"/>
              <a:t>    XMAX=MAXVAL(X(1:NPOINTS))</a:t>
            </a:r>
          </a:p>
          <a:p>
            <a:endParaRPr lang="en-US" sz="1000" b="0"/>
          </a:p>
          <a:p>
            <a:r>
              <a:rPr lang="en-US" sz="1000" b="0"/>
              <a:t>!CALCULATE THE LAGRANGE POLYNOMINAL FROM</a:t>
            </a:r>
          </a:p>
          <a:p>
            <a:r>
              <a:rPr lang="en-US" sz="1000" b="0"/>
              <a:t>!XMIN TO XMAX IN 101 STEPS</a:t>
            </a:r>
          </a:p>
          <a:p>
            <a:r>
              <a:rPr lang="en-US" sz="1000" b="0"/>
              <a:t>   …….</a:t>
            </a:r>
          </a:p>
          <a:p>
            <a:r>
              <a:rPr lang="en-US" sz="1000" b="0"/>
              <a:t>!END CALCULATE THE LAGRANGE POLYNOMINALS</a:t>
            </a:r>
          </a:p>
          <a:p>
            <a:endParaRPr lang="en-US" sz="1000" b="0"/>
          </a:p>
          <a:p>
            <a:r>
              <a:rPr lang="en-US" sz="1000" b="0"/>
              <a:t>STOP</a:t>
            </a:r>
          </a:p>
          <a:p>
            <a:r>
              <a:rPr lang="en-US" sz="1000" b="0"/>
              <a:t>END PROGRAM LAGRANGE_INTERPOLATION</a:t>
            </a:r>
            <a:endParaRPr lang="en-US"/>
          </a:p>
        </p:txBody>
      </p:sp>
      <p:grpSp>
        <p:nvGrpSpPr>
          <p:cNvPr id="109572" name="Group 3"/>
          <p:cNvGrpSpPr>
            <a:grpSpLocks/>
          </p:cNvGrpSpPr>
          <p:nvPr/>
        </p:nvGrpSpPr>
        <p:grpSpPr bwMode="auto">
          <a:xfrm>
            <a:off x="2209800" y="963613"/>
            <a:ext cx="6829425" cy="3074987"/>
            <a:chOff x="1488" y="672"/>
            <a:chExt cx="4302" cy="1937"/>
          </a:xfrm>
        </p:grpSpPr>
        <p:sp>
          <p:nvSpPr>
            <p:cNvPr id="109573" name="Text Box 4"/>
            <p:cNvSpPr txBox="1">
              <a:spLocks noChangeArrowheads="1"/>
            </p:cNvSpPr>
            <p:nvPr/>
          </p:nvSpPr>
          <p:spPr bwMode="auto">
            <a:xfrm>
              <a:off x="3177" y="672"/>
              <a:ext cx="2613" cy="1937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sz="1300"/>
                <a:t>INTERFACE</a:t>
              </a:r>
            </a:p>
            <a:p>
              <a:r>
                <a:rPr lang="en-US" sz="1300"/>
                <a:t>  FUNCTION CK(X, Y, NPOINTS)</a:t>
              </a:r>
            </a:p>
            <a:p>
              <a:r>
                <a:rPr lang="en-US" sz="1300"/>
                <a:t>    IMPLICIT NONE</a:t>
              </a:r>
            </a:p>
            <a:p>
              <a:r>
                <a:rPr lang="en-US" sz="1300"/>
                <a:t>    REAL, INTENT (IN) :: X(:), Y(:)</a:t>
              </a:r>
            </a:p>
            <a:p>
              <a:r>
                <a:rPr lang="en-US" sz="1300"/>
                <a:t>    INTEGER, INTENT(IN) :: NPOINTS</a:t>
              </a:r>
            </a:p>
            <a:p>
              <a:r>
                <a:rPr lang="en-US" sz="1300"/>
                <a:t>    REAL, DIMENSION(NPOINTS) :: CK</a:t>
              </a:r>
            </a:p>
            <a:p>
              <a:r>
                <a:rPr lang="en-US" sz="1300"/>
                <a:t>  END FUNCTION CK</a:t>
              </a:r>
            </a:p>
            <a:p>
              <a:endParaRPr lang="en-US" sz="1300"/>
            </a:p>
            <a:p>
              <a:r>
                <a:rPr lang="en-US" sz="1300"/>
                <a:t>  FUNCTION LAGRANGE(XP, X, LCOEF, NPOINTS)</a:t>
              </a:r>
            </a:p>
            <a:p>
              <a:r>
                <a:rPr lang="en-US" sz="1300"/>
                <a:t>     IMPLICIT NONE</a:t>
              </a:r>
            </a:p>
            <a:p>
              <a:r>
                <a:rPr lang="en-US" sz="1300"/>
                <a:t>     REAL :: LAGRANGE</a:t>
              </a:r>
            </a:p>
            <a:p>
              <a:r>
                <a:rPr lang="en-US" sz="1300"/>
                <a:t>     REAL, INTENT(IN) :: XP, X(:), LCOEF(:)</a:t>
              </a:r>
            </a:p>
            <a:p>
              <a:r>
                <a:rPr lang="en-US" sz="1300"/>
                <a:t>     INTEGER, INTENT(IN) :: NPOINTS</a:t>
              </a:r>
            </a:p>
            <a:p>
              <a:r>
                <a:rPr lang="en-US" sz="1300"/>
                <a:t>  END FUNCTION LAGRANGE</a:t>
              </a:r>
            </a:p>
            <a:p>
              <a:r>
                <a:rPr lang="en-US" sz="1300"/>
                <a:t>END INTERFACE</a:t>
              </a:r>
              <a:endParaRPr lang="en-US" sz="1000" b="0"/>
            </a:p>
          </p:txBody>
        </p:sp>
        <p:sp>
          <p:nvSpPr>
            <p:cNvPr id="109574" name="Line 5"/>
            <p:cNvSpPr>
              <a:spLocks noChangeShapeType="1"/>
            </p:cNvSpPr>
            <p:nvPr/>
          </p:nvSpPr>
          <p:spPr bwMode="auto">
            <a:xfrm flipH="1">
              <a:off x="1488" y="1632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01785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5BC4BFD-43AE-284A-86D1-9DD716B21D3E}" type="slidenum">
              <a:rPr lang="en-US" sz="1400" b="0"/>
              <a:pPr/>
              <a:t>2</a:t>
            </a:fld>
            <a:endParaRPr lang="en-US" sz="1400" b="0"/>
          </a:p>
        </p:txBody>
      </p:sp>
      <p:sp>
        <p:nvSpPr>
          <p:cNvPr id="74756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Error Estimation</a:t>
            </a:r>
          </a:p>
        </p:txBody>
      </p:sp>
      <p:sp>
        <p:nvSpPr>
          <p:cNvPr id="607236" name="Text Box 4"/>
          <p:cNvSpPr txBox="1">
            <a:spLocks noChangeArrowheads="1"/>
          </p:cNvSpPr>
          <p:nvPr/>
        </p:nvSpPr>
        <p:spPr bwMode="auto">
          <a:xfrm>
            <a:off x="742950" y="1782763"/>
            <a:ext cx="76581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0"/>
              <a:t>Let</a:t>
            </a:r>
            <a:r>
              <a:rPr lang="ja-JP" altLang="en-US" sz="2200" b="0"/>
              <a:t>’</a:t>
            </a:r>
            <a:r>
              <a:rPr lang="en-US" sz="2200" b="0"/>
              <a:t>s examine the</a:t>
            </a:r>
            <a:r>
              <a:rPr lang="en-US" sz="2200" i="1"/>
              <a:t> zeros</a:t>
            </a:r>
            <a:r>
              <a:rPr lang="en-US" sz="2200" b="0"/>
              <a:t> </a:t>
            </a:r>
            <a:r>
              <a:rPr lang="en-US" sz="2200" b="0" i="1"/>
              <a:t>(roots)</a:t>
            </a:r>
            <a:r>
              <a:rPr lang="en-US" sz="2200" b="0"/>
              <a:t> of </a:t>
            </a:r>
            <a:r>
              <a:rPr lang="en-US" sz="2200" b="0" i="1"/>
              <a:t>W(t):</a:t>
            </a:r>
            <a:endParaRPr lang="en-US"/>
          </a:p>
        </p:txBody>
      </p:sp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1477963" y="1184275"/>
          <a:ext cx="61880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2" name="Equation" r:id="rId4" imgW="3238500" imgH="177800" progId="Equation.3">
                  <p:embed/>
                </p:oleObj>
              </mc:Choice>
              <mc:Fallback>
                <p:oleObj name="Equation" r:id="rId4" imgW="32385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1184275"/>
                        <a:ext cx="618807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7246" name="Text Box 14"/>
          <p:cNvSpPr txBox="1">
            <a:spLocks noChangeArrowheads="1"/>
          </p:cNvSpPr>
          <p:nvPr/>
        </p:nvSpPr>
        <p:spPr bwMode="auto">
          <a:xfrm>
            <a:off x="914400" y="3154363"/>
            <a:ext cx="76581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0"/>
              <a:t>For</a:t>
            </a:r>
            <a:r>
              <a:rPr lang="en-US" sz="2200" b="0" i="1"/>
              <a:t> t= x </a:t>
            </a:r>
            <a:r>
              <a:rPr lang="en-US" sz="2200" b="0"/>
              <a:t>the function</a:t>
            </a:r>
            <a:r>
              <a:rPr lang="en-US" sz="2200" b="0" i="1"/>
              <a:t> W(t) </a:t>
            </a:r>
            <a:r>
              <a:rPr lang="en-US" sz="2200" b="0"/>
              <a:t>is</a:t>
            </a:r>
            <a:r>
              <a:rPr lang="en-US" sz="2200" b="0" i="1"/>
              <a:t> also zero.</a:t>
            </a:r>
            <a:endParaRPr lang="en-US"/>
          </a:p>
        </p:txBody>
      </p:sp>
      <p:sp>
        <p:nvSpPr>
          <p:cNvPr id="607247" name="Text Box 15"/>
          <p:cNvSpPr txBox="1">
            <a:spLocks noChangeArrowheads="1"/>
          </p:cNvSpPr>
          <p:nvPr/>
        </p:nvSpPr>
        <p:spPr bwMode="auto">
          <a:xfrm>
            <a:off x="914400" y="2544763"/>
            <a:ext cx="76581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0"/>
              <a:t>For</a:t>
            </a:r>
            <a:r>
              <a:rPr lang="en-US" sz="2200" b="0" i="1"/>
              <a:t> t= x</a:t>
            </a:r>
            <a:r>
              <a:rPr lang="en-US" sz="2200" b="0" i="1" baseline="-25000"/>
              <a:t>0</a:t>
            </a:r>
            <a:r>
              <a:rPr lang="en-US" sz="2200" b="0" i="1"/>
              <a:t>, x</a:t>
            </a:r>
            <a:r>
              <a:rPr lang="en-US" sz="2200" b="0" i="1" baseline="-25000"/>
              <a:t>1</a:t>
            </a:r>
            <a:r>
              <a:rPr lang="en-US" sz="2200" b="0" i="1"/>
              <a:t>,…,x</a:t>
            </a:r>
            <a:r>
              <a:rPr lang="en-US" sz="2200" b="0" i="1" baseline="-25000"/>
              <a:t>n</a:t>
            </a:r>
            <a:r>
              <a:rPr lang="en-US" sz="2200" b="0" i="1"/>
              <a:t> </a:t>
            </a:r>
            <a:r>
              <a:rPr lang="en-US" sz="2200" b="0"/>
              <a:t>the function</a:t>
            </a:r>
            <a:r>
              <a:rPr lang="en-US" sz="2200" b="0" i="1"/>
              <a:t> W(t) </a:t>
            </a:r>
            <a:r>
              <a:rPr lang="en-US" sz="2200" b="0"/>
              <a:t>is</a:t>
            </a:r>
            <a:r>
              <a:rPr lang="en-US" sz="2200" b="0" i="1"/>
              <a:t> zero: (n+1) times</a:t>
            </a:r>
            <a:endParaRPr lang="en-US"/>
          </a:p>
        </p:txBody>
      </p:sp>
      <p:sp>
        <p:nvSpPr>
          <p:cNvPr id="607248" name="Text Box 16"/>
          <p:cNvSpPr txBox="1">
            <a:spLocks noChangeArrowheads="1"/>
          </p:cNvSpPr>
          <p:nvPr/>
        </p:nvSpPr>
        <p:spPr bwMode="auto">
          <a:xfrm>
            <a:off x="914400" y="3840163"/>
            <a:ext cx="6019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0" i="1"/>
              <a:t>---&gt; </a:t>
            </a:r>
            <a:r>
              <a:rPr lang="en-US" sz="2200" i="1"/>
              <a:t>W(t) </a:t>
            </a:r>
            <a:r>
              <a:rPr lang="en-US" sz="2200"/>
              <a:t>is</a:t>
            </a:r>
            <a:r>
              <a:rPr lang="en-US" sz="2200" i="1"/>
              <a:t> zero at least </a:t>
            </a:r>
            <a:r>
              <a:rPr lang="en-US" sz="2200"/>
              <a:t>a total of</a:t>
            </a:r>
            <a:r>
              <a:rPr lang="en-US" sz="2200" i="1"/>
              <a:t> n+2 </a:t>
            </a:r>
            <a:r>
              <a:rPr lang="en-US" sz="2200"/>
              <a:t>times</a:t>
            </a:r>
            <a:r>
              <a:rPr lang="en-US" sz="2200" i="1"/>
              <a:t>.</a:t>
            </a:r>
            <a:endParaRPr lang="en-US"/>
          </a:p>
        </p:txBody>
      </p:sp>
      <p:sp>
        <p:nvSpPr>
          <p:cNvPr id="607249" name="Text Box 17"/>
          <p:cNvSpPr txBox="1">
            <a:spLocks noChangeArrowheads="1"/>
          </p:cNvSpPr>
          <p:nvPr/>
        </p:nvSpPr>
        <p:spPr bwMode="auto">
          <a:xfrm>
            <a:off x="762000" y="4830763"/>
            <a:ext cx="7620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0"/>
              <a:t>Let</a:t>
            </a:r>
            <a:r>
              <a:rPr lang="ja-JP" altLang="en-US" sz="2200" b="0"/>
              <a:t>’</a:t>
            </a:r>
            <a:r>
              <a:rPr lang="en-US" sz="2200" b="0"/>
              <a:t>s assume that</a:t>
            </a:r>
            <a:r>
              <a:rPr lang="en-US" sz="2200" b="0" i="1"/>
              <a:t>  W(t) </a:t>
            </a:r>
            <a:r>
              <a:rPr lang="en-US" sz="2200" b="0"/>
              <a:t>is</a:t>
            </a:r>
            <a:r>
              <a:rPr lang="en-US" sz="2200" b="0" i="1"/>
              <a:t> </a:t>
            </a:r>
            <a:r>
              <a:rPr lang="en-US" sz="2200" i="1"/>
              <a:t>continuous</a:t>
            </a:r>
            <a:r>
              <a:rPr lang="en-US" sz="2200" b="0" i="1"/>
              <a:t> and </a:t>
            </a:r>
            <a:r>
              <a:rPr lang="en-US" sz="2200" i="1"/>
              <a:t>differentiable</a:t>
            </a:r>
            <a:r>
              <a:rPr lang="en-US" sz="2200" b="0" i="1"/>
              <a:t>.</a:t>
            </a:r>
            <a:endParaRPr lang="en-US"/>
          </a:p>
        </p:txBody>
      </p:sp>
      <p:sp>
        <p:nvSpPr>
          <p:cNvPr id="607252" name="Text Box 20"/>
          <p:cNvSpPr txBox="1">
            <a:spLocks noChangeArrowheads="1"/>
          </p:cNvSpPr>
          <p:nvPr/>
        </p:nvSpPr>
        <p:spPr bwMode="auto">
          <a:xfrm>
            <a:off x="762000" y="5364163"/>
            <a:ext cx="7620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0"/>
              <a:t>This assumption is true whenever the </a:t>
            </a:r>
            <a:r>
              <a:rPr lang="en-US" sz="2200">
                <a:solidFill>
                  <a:srgbClr val="F2093A"/>
                </a:solidFill>
              </a:rPr>
              <a:t>original function</a:t>
            </a:r>
            <a:r>
              <a:rPr lang="en-US" sz="2200" b="0"/>
              <a:t> is also </a:t>
            </a:r>
            <a:r>
              <a:rPr lang="en-US" sz="2200" i="1"/>
              <a:t>continuous</a:t>
            </a:r>
            <a:r>
              <a:rPr lang="en-US" sz="2200" b="0" i="1"/>
              <a:t> and </a:t>
            </a:r>
            <a:r>
              <a:rPr lang="en-US" sz="2200" i="1"/>
              <a:t>differentiable</a:t>
            </a:r>
            <a:r>
              <a:rPr lang="en-US" sz="2200" b="0" i="1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147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6" grpId="0"/>
      <p:bldP spid="607246" grpId="0"/>
      <p:bldP spid="607247" grpId="0"/>
      <p:bldP spid="607248" grpId="0"/>
      <p:bldP spid="607249" grpId="0"/>
      <p:bldP spid="60725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A072413-37C2-E847-B262-0C3E2EFF56B1}" type="slidenum">
              <a:rPr lang="en-US" sz="1400" b="0"/>
              <a:pPr/>
              <a:t>20</a:t>
            </a:fld>
            <a:endParaRPr lang="en-US" sz="1400" b="0"/>
          </a:p>
        </p:txBody>
      </p:sp>
      <p:sp>
        <p:nvSpPr>
          <p:cNvPr id="111619" name="Text Box 2"/>
          <p:cNvSpPr txBox="1">
            <a:spLocks noChangeArrowheads="1"/>
          </p:cNvSpPr>
          <p:nvPr/>
        </p:nvSpPr>
        <p:spPr bwMode="auto">
          <a:xfrm>
            <a:off x="762000" y="152400"/>
            <a:ext cx="4046538" cy="634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000" b="0"/>
              <a:t>PROGRAM LAGRANGE_INTERPOLATION</a:t>
            </a:r>
          </a:p>
          <a:p>
            <a:pPr>
              <a:lnSpc>
                <a:spcPct val="50000"/>
              </a:lnSpc>
            </a:pPr>
            <a:endParaRPr lang="en-US" sz="1000" b="0"/>
          </a:p>
          <a:p>
            <a:r>
              <a:rPr lang="en-US" sz="1600">
                <a:solidFill>
                  <a:srgbClr val="F2093A"/>
                </a:solidFill>
              </a:rPr>
              <a:t>USE LAGRANGE_INTERFACE</a:t>
            </a:r>
            <a:endParaRPr lang="en-US" sz="1000" b="0"/>
          </a:p>
          <a:p>
            <a:pPr>
              <a:lnSpc>
                <a:spcPct val="30000"/>
              </a:lnSpc>
            </a:pPr>
            <a:endParaRPr lang="en-US" sz="1000" b="0"/>
          </a:p>
          <a:p>
            <a:r>
              <a:rPr lang="en-US" sz="1000" b="0"/>
              <a:t>IMPLICIT NONE</a:t>
            </a:r>
          </a:p>
          <a:p>
            <a:endParaRPr lang="en-US" sz="1000" b="0"/>
          </a:p>
          <a:p>
            <a:r>
              <a:rPr lang="en-US" sz="1000" b="0"/>
              <a:t>INTEGER, PARAMETER :: MAXPOINTS=20</a:t>
            </a:r>
          </a:p>
          <a:p>
            <a:r>
              <a:rPr lang="en-US" sz="1000" b="0"/>
              <a:t>INTEGER            :: ISTEP,NPOINTS</a:t>
            </a:r>
          </a:p>
          <a:p>
            <a:endParaRPr lang="en-US" sz="1000" b="0"/>
          </a:p>
          <a:p>
            <a:r>
              <a:rPr lang="en-US" sz="1000" b="0"/>
              <a:t>REAL    :: X(MAXPOINTS),Y(MAXPOINTS)  !ORIGINAL DATA SET</a:t>
            </a:r>
          </a:p>
          <a:p>
            <a:r>
              <a:rPr lang="en-US" sz="1000" b="0"/>
              <a:t>REAL    :: XP,POLY                                            !INTERPOLATED DATA</a:t>
            </a:r>
          </a:p>
          <a:p>
            <a:r>
              <a:rPr lang="en-US" sz="1000" b="0"/>
              <a:t>REAL    :: XMIN,XMAX,DX,STEP</a:t>
            </a:r>
          </a:p>
          <a:p>
            <a:endParaRPr lang="en-US" sz="1000" b="0"/>
          </a:p>
          <a:p>
            <a:r>
              <a:rPr lang="en-US" sz="1000" b="0"/>
              <a:t>REAL, ALLOCATABLE :: LCOEF(:)</a:t>
            </a:r>
          </a:p>
          <a:p>
            <a:endParaRPr lang="en-US" sz="1000" b="0"/>
          </a:p>
          <a:p>
            <a:r>
              <a:rPr lang="en-US" sz="1200">
                <a:solidFill>
                  <a:srgbClr val="1A8D2E"/>
                </a:solidFill>
              </a:rPr>
              <a:t>! INTERFACE</a:t>
            </a:r>
          </a:p>
          <a:p>
            <a:r>
              <a:rPr lang="en-US" sz="1200">
                <a:solidFill>
                  <a:srgbClr val="1A8D2E"/>
                </a:solidFill>
              </a:rPr>
              <a:t>   …..</a:t>
            </a:r>
          </a:p>
          <a:p>
            <a:r>
              <a:rPr lang="en-US" sz="1200">
                <a:solidFill>
                  <a:srgbClr val="1A8D2E"/>
                </a:solidFill>
              </a:rPr>
              <a:t>! END INTERFACE</a:t>
            </a:r>
            <a:endParaRPr lang="en-US" sz="1200" b="0"/>
          </a:p>
          <a:p>
            <a:endParaRPr lang="en-US" sz="1000" b="0"/>
          </a:p>
          <a:p>
            <a:r>
              <a:rPr lang="en-US" sz="1000" b="0"/>
              <a:t>!READ DATA FROM FILE DATA.DAT</a:t>
            </a:r>
          </a:p>
          <a:p>
            <a:r>
              <a:rPr lang="en-US" sz="1000" b="0"/>
              <a:t> ……</a:t>
            </a:r>
          </a:p>
          <a:p>
            <a:r>
              <a:rPr lang="en-US" sz="1000" b="0"/>
              <a:t>!END READ DATA FRM FILE    </a:t>
            </a:r>
          </a:p>
          <a:p>
            <a:endParaRPr lang="en-US" sz="1000" b="0"/>
          </a:p>
          <a:p>
            <a:r>
              <a:rPr lang="en-US" sz="1000" b="0"/>
              <a:t>!GET COEFFICIENTS FOR LAGRANGE POLYNOMINALS</a:t>
            </a:r>
          </a:p>
          <a:p>
            <a:endParaRPr lang="en-US" sz="1000" b="0"/>
          </a:p>
          <a:p>
            <a:r>
              <a:rPr lang="en-US" sz="1000" b="0"/>
              <a:t>!USE ARRAY_VALUED FUNCTION</a:t>
            </a:r>
          </a:p>
          <a:p>
            <a:r>
              <a:rPr lang="en-US" sz="1000" b="0"/>
              <a:t>    ALLOCATE (LCOEF(NPOINTS))</a:t>
            </a:r>
          </a:p>
          <a:p>
            <a:r>
              <a:rPr lang="en-US" sz="1000" b="0"/>
              <a:t>    </a:t>
            </a:r>
          </a:p>
          <a:p>
            <a:r>
              <a:rPr lang="en-US" sz="1000" b="0"/>
              <a:t>    LCOEF = CK (X, Y, NPOINTS)</a:t>
            </a:r>
          </a:p>
          <a:p>
            <a:endParaRPr lang="en-US" sz="1000" b="0"/>
          </a:p>
          <a:p>
            <a:r>
              <a:rPr lang="en-US" sz="1000" b="0"/>
              <a:t>!GET THE MINIMUM AND MAXIMUM X-VALUE</a:t>
            </a:r>
          </a:p>
          <a:p>
            <a:r>
              <a:rPr lang="en-US" sz="1000" b="0"/>
              <a:t>    XMIN=MINVAL(X(1:NPOINTS))</a:t>
            </a:r>
          </a:p>
          <a:p>
            <a:r>
              <a:rPr lang="en-US" sz="1000" b="0"/>
              <a:t>    XMAX=MAXVAL(X(1:NPOINTS))</a:t>
            </a:r>
          </a:p>
          <a:p>
            <a:endParaRPr lang="en-US" sz="1000" b="0"/>
          </a:p>
          <a:p>
            <a:r>
              <a:rPr lang="en-US" sz="1000" b="0"/>
              <a:t>!CALCULATE THE LAGRANGE POLYNOMINAL FROM</a:t>
            </a:r>
          </a:p>
          <a:p>
            <a:r>
              <a:rPr lang="en-US" sz="1000" b="0"/>
              <a:t>!XMIN TO XMAX IN 101 STEPS</a:t>
            </a:r>
          </a:p>
          <a:p>
            <a:r>
              <a:rPr lang="en-US" sz="1000" b="0"/>
              <a:t>   …….</a:t>
            </a:r>
          </a:p>
          <a:p>
            <a:r>
              <a:rPr lang="en-US" sz="1000" b="0"/>
              <a:t>!END CALCULATE THE LAGRANGE POLYNOMINALS</a:t>
            </a:r>
          </a:p>
          <a:p>
            <a:endParaRPr lang="en-US" sz="1000" b="0"/>
          </a:p>
          <a:p>
            <a:r>
              <a:rPr lang="en-US" sz="1000" b="0"/>
              <a:t>STOP</a:t>
            </a:r>
          </a:p>
          <a:p>
            <a:r>
              <a:rPr lang="en-US" sz="1000" b="0"/>
              <a:t>END PROGRAM LAGRANGE_INTERPOLATION</a:t>
            </a:r>
            <a:endParaRPr lang="en-US"/>
          </a:p>
        </p:txBody>
      </p:sp>
      <p:grpSp>
        <p:nvGrpSpPr>
          <p:cNvPr id="111620" name="Group 3"/>
          <p:cNvGrpSpPr>
            <a:grpSpLocks/>
          </p:cNvGrpSpPr>
          <p:nvPr/>
        </p:nvGrpSpPr>
        <p:grpSpPr bwMode="auto">
          <a:xfrm>
            <a:off x="2209800" y="963613"/>
            <a:ext cx="6829425" cy="3074987"/>
            <a:chOff x="1488" y="672"/>
            <a:chExt cx="4302" cy="1937"/>
          </a:xfrm>
        </p:grpSpPr>
        <p:sp>
          <p:nvSpPr>
            <p:cNvPr id="111624" name="Text Box 4"/>
            <p:cNvSpPr txBox="1">
              <a:spLocks noChangeArrowheads="1"/>
            </p:cNvSpPr>
            <p:nvPr/>
          </p:nvSpPr>
          <p:spPr bwMode="auto">
            <a:xfrm>
              <a:off x="3177" y="672"/>
              <a:ext cx="2613" cy="1937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sz="1300"/>
                <a:t>INTERFACE</a:t>
              </a:r>
            </a:p>
            <a:p>
              <a:r>
                <a:rPr lang="en-US" sz="1300"/>
                <a:t>  FUNCTION CK(X, Y, NPOINTS)</a:t>
              </a:r>
            </a:p>
            <a:p>
              <a:r>
                <a:rPr lang="en-US" sz="1300"/>
                <a:t>    IMPLICIT NONE</a:t>
              </a:r>
            </a:p>
            <a:p>
              <a:r>
                <a:rPr lang="en-US" sz="1300"/>
                <a:t>    REAL, INTENT (IN) :: X(:), Y(:)</a:t>
              </a:r>
            </a:p>
            <a:p>
              <a:r>
                <a:rPr lang="en-US" sz="1300"/>
                <a:t>    INTEGER, INTENT(IN) :: NPOINTS</a:t>
              </a:r>
            </a:p>
            <a:p>
              <a:r>
                <a:rPr lang="en-US" sz="1300"/>
                <a:t>    REAL, DIMENSION(NPOINTS) :: CK</a:t>
              </a:r>
            </a:p>
            <a:p>
              <a:r>
                <a:rPr lang="en-US" sz="1300"/>
                <a:t>  END FUNCTION CK</a:t>
              </a:r>
            </a:p>
            <a:p>
              <a:endParaRPr lang="en-US" sz="1300"/>
            </a:p>
            <a:p>
              <a:r>
                <a:rPr lang="en-US" sz="1300"/>
                <a:t>  FUNCTION LAGRANGE(XP, X, LCOEF, NPOINTS)</a:t>
              </a:r>
            </a:p>
            <a:p>
              <a:r>
                <a:rPr lang="en-US" sz="1300"/>
                <a:t>     IMPLICIT NONE</a:t>
              </a:r>
            </a:p>
            <a:p>
              <a:r>
                <a:rPr lang="en-US" sz="1300"/>
                <a:t>     REAL :: LAGRANGE</a:t>
              </a:r>
            </a:p>
            <a:p>
              <a:r>
                <a:rPr lang="en-US" sz="1300"/>
                <a:t>     REAL, INTENT(IN) :: XP, X(:), LCOEF(:)</a:t>
              </a:r>
            </a:p>
            <a:p>
              <a:r>
                <a:rPr lang="en-US" sz="1300"/>
                <a:t>     INTEGER, INTENT(IN) :: NPOINTS</a:t>
              </a:r>
            </a:p>
            <a:p>
              <a:r>
                <a:rPr lang="en-US" sz="1300"/>
                <a:t>  END FUNCTION LAGRANGE</a:t>
              </a:r>
            </a:p>
            <a:p>
              <a:r>
                <a:rPr lang="en-US" sz="1300"/>
                <a:t>END INTERFACE</a:t>
              </a:r>
              <a:endParaRPr lang="en-US" sz="1000" b="0"/>
            </a:p>
          </p:txBody>
        </p:sp>
        <p:sp>
          <p:nvSpPr>
            <p:cNvPr id="111625" name="Line 5"/>
            <p:cNvSpPr>
              <a:spLocks noChangeShapeType="1"/>
            </p:cNvSpPr>
            <p:nvPr/>
          </p:nvSpPr>
          <p:spPr bwMode="auto">
            <a:xfrm flipH="1">
              <a:off x="1488" y="1632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1621" name="Text Box 6"/>
          <p:cNvSpPr txBox="1">
            <a:spLocks noChangeArrowheads="1"/>
          </p:cNvSpPr>
          <p:nvPr/>
        </p:nvSpPr>
        <p:spPr bwMode="auto">
          <a:xfrm>
            <a:off x="4708525" y="608013"/>
            <a:ext cx="3622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F2093A"/>
                </a:solidFill>
              </a:rPr>
              <a:t>MODULE LAGRANGE_INTERFACE</a:t>
            </a:r>
            <a:endParaRPr lang="en-US" sz="1600"/>
          </a:p>
        </p:txBody>
      </p:sp>
      <p:sp>
        <p:nvSpPr>
          <p:cNvPr id="111622" name="Text Box 7"/>
          <p:cNvSpPr txBox="1">
            <a:spLocks noChangeArrowheads="1"/>
          </p:cNvSpPr>
          <p:nvPr/>
        </p:nvSpPr>
        <p:spPr bwMode="auto">
          <a:xfrm>
            <a:off x="4705350" y="4249738"/>
            <a:ext cx="4102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F2093A"/>
                </a:solidFill>
              </a:rPr>
              <a:t>END MODULE LAGRANGE_INTERFACE</a:t>
            </a:r>
            <a:endParaRPr lang="en-US"/>
          </a:p>
        </p:txBody>
      </p:sp>
      <p:sp>
        <p:nvSpPr>
          <p:cNvPr id="111623" name="Text Box 8"/>
          <p:cNvSpPr txBox="1">
            <a:spLocks noChangeArrowheads="1"/>
          </p:cNvSpPr>
          <p:nvPr/>
        </p:nvSpPr>
        <p:spPr bwMode="auto">
          <a:xfrm>
            <a:off x="6400800" y="5181600"/>
            <a:ext cx="2249488" cy="276225"/>
          </a:xfrm>
          <a:prstGeom prst="rect">
            <a:avLst/>
          </a:prstGeom>
          <a:solidFill>
            <a:srgbClr val="C3C3C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200"/>
              <a:t>modules/lagrange_interface.f90</a:t>
            </a:r>
          </a:p>
        </p:txBody>
      </p:sp>
    </p:spTree>
    <p:extLst>
      <p:ext uri="{BB962C8B-B14F-4D97-AF65-F5344CB8AC3E}">
        <p14:creationId xmlns:p14="http://schemas.microsoft.com/office/powerpoint/2010/main" val="18897609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6BF4F41-B5A1-D642-816D-9C783D8BB8E5}" type="slidenum">
              <a:rPr lang="en-US" sz="1400" b="0"/>
              <a:pPr/>
              <a:t>21</a:t>
            </a:fld>
            <a:endParaRPr lang="en-US" sz="1400" b="0"/>
          </a:p>
        </p:txBody>
      </p:sp>
      <p:sp>
        <p:nvSpPr>
          <p:cNvPr id="50181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105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Polynominal Interpolation</a:t>
            </a:r>
          </a:p>
          <a:p>
            <a:pPr algn="ctr">
              <a:lnSpc>
                <a:spcPct val="40000"/>
              </a:lnSpc>
            </a:pPr>
            <a:endParaRPr lang="en-US" sz="2800">
              <a:solidFill>
                <a:schemeClr val="accent2"/>
              </a:solidFill>
            </a:endParaRPr>
          </a:p>
          <a:p>
            <a:pPr algn="ctr"/>
            <a:r>
              <a:rPr lang="en-US"/>
              <a:t>Linear Interpolation</a:t>
            </a: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838200" y="5334000"/>
          <a:ext cx="395446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1" name="Equation" r:id="rId4" imgW="1854200" imgH="406400" progId="Equation.3">
                  <p:embed/>
                </p:oleObj>
              </mc:Choice>
              <mc:Fallback>
                <p:oleObj name="Equation" r:id="rId4" imgW="18542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334000"/>
                        <a:ext cx="3954463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Text Box 4"/>
          <p:cNvSpPr txBox="1">
            <a:spLocks noChangeArrowheads="1"/>
          </p:cNvSpPr>
          <p:nvPr/>
        </p:nvSpPr>
        <p:spPr bwMode="auto">
          <a:xfrm>
            <a:off x="381000" y="4572000"/>
            <a:ext cx="807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>
                <a:solidFill>
                  <a:srgbClr val="F2093A"/>
                </a:solidFill>
              </a:rPr>
              <a:t>Linear interpolation</a:t>
            </a:r>
            <a:r>
              <a:rPr lang="en-US" sz="2200" b="0"/>
              <a:t> between the first two values can be written as:</a:t>
            </a:r>
            <a:endParaRPr lang="en-US" sz="2200" b="0">
              <a:sym typeface="Symbol" charset="0"/>
            </a:endParaRPr>
          </a:p>
        </p:txBody>
      </p:sp>
      <p:pic>
        <p:nvPicPr>
          <p:cNvPr id="50183" name="Picture 5" descr="lagrange_d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497013"/>
            <a:ext cx="31242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09638" name="Object 3"/>
          <p:cNvGraphicFramePr>
            <a:graphicFrameLocks noChangeAspect="1"/>
          </p:cNvGraphicFramePr>
          <p:nvPr/>
        </p:nvGraphicFramePr>
        <p:xfrm>
          <a:off x="4876800" y="5257800"/>
          <a:ext cx="31972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2" name="Equation" r:id="rId7" imgW="1498600" imgH="431800" progId="Equation.3">
                  <p:embed/>
                </p:oleObj>
              </mc:Choice>
              <mc:Fallback>
                <p:oleObj name="Equation" r:id="rId7" imgW="1498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257800"/>
                        <a:ext cx="3197225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44111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0534797-4971-F341-9C0E-6A8CB455401F}" type="slidenum">
              <a:rPr lang="en-US" sz="1400" b="0"/>
              <a:pPr/>
              <a:t>22</a:t>
            </a:fld>
            <a:endParaRPr lang="en-US" sz="1400" b="0"/>
          </a:p>
        </p:txBody>
      </p:sp>
      <p:sp>
        <p:nvSpPr>
          <p:cNvPr id="52234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807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Polynominal Interpolation</a:t>
            </a:r>
            <a:endParaRPr lang="en-US"/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838200" y="1495425"/>
          <a:ext cx="395446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5" name="Equation" r:id="rId4" imgW="1854200" imgH="406400" progId="Equation.3">
                  <p:embed/>
                </p:oleObj>
              </mc:Choice>
              <mc:Fallback>
                <p:oleObj name="Equation" r:id="rId4" imgW="18542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95425"/>
                        <a:ext cx="3954463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5" name="Text Box 4"/>
          <p:cNvSpPr txBox="1">
            <a:spLocks noChangeArrowheads="1"/>
          </p:cNvSpPr>
          <p:nvPr/>
        </p:nvSpPr>
        <p:spPr bwMode="auto">
          <a:xfrm>
            <a:off x="381000" y="792163"/>
            <a:ext cx="8077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>
                <a:solidFill>
                  <a:srgbClr val="F2093A"/>
                </a:solidFill>
              </a:rPr>
              <a:t>Linear interpolation</a:t>
            </a:r>
            <a:r>
              <a:rPr lang="en-US" sz="2200" b="0"/>
              <a:t> between the first two values can be written as:</a:t>
            </a:r>
            <a:endParaRPr lang="en-US" sz="2200" b="0">
              <a:sym typeface="Symbol" charset="0"/>
            </a:endParaRPr>
          </a:p>
        </p:txBody>
      </p:sp>
      <p:graphicFrame>
        <p:nvGraphicFramePr>
          <p:cNvPr id="732166" name="Object 3"/>
          <p:cNvGraphicFramePr>
            <a:graphicFrameLocks noChangeAspect="1"/>
          </p:cNvGraphicFramePr>
          <p:nvPr/>
        </p:nvGraphicFramePr>
        <p:xfrm>
          <a:off x="4876800" y="1427163"/>
          <a:ext cx="31972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6" name="Equation" r:id="rId6" imgW="1498600" imgH="431800" progId="Equation.3">
                  <p:embed/>
                </p:oleObj>
              </mc:Choice>
              <mc:Fallback>
                <p:oleObj name="Equation" r:id="rId6" imgW="1498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427163"/>
                        <a:ext cx="3197225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67" name="Object 4"/>
          <p:cNvGraphicFramePr>
            <a:graphicFrameLocks noChangeAspect="1"/>
          </p:cNvGraphicFramePr>
          <p:nvPr/>
        </p:nvGraphicFramePr>
        <p:xfrm>
          <a:off x="4038600" y="4343400"/>
          <a:ext cx="4800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7" name="Equation" r:id="rId8" imgW="2692400" imgH="406400" progId="Equation.3">
                  <p:embed/>
                </p:oleObj>
              </mc:Choice>
              <mc:Fallback>
                <p:oleObj name="Equation" r:id="rId8" imgW="26924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343400"/>
                        <a:ext cx="4800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68" name="Object 5"/>
          <p:cNvGraphicFramePr>
            <a:graphicFrameLocks noChangeAspect="1"/>
          </p:cNvGraphicFramePr>
          <p:nvPr/>
        </p:nvGraphicFramePr>
        <p:xfrm>
          <a:off x="838200" y="2743200"/>
          <a:ext cx="395446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8" name="Equation" r:id="rId10" imgW="1854200" imgH="406400" progId="Equation.3">
                  <p:embed/>
                </p:oleObj>
              </mc:Choice>
              <mc:Fallback>
                <p:oleObj name="Equation" r:id="rId10" imgW="18542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743200"/>
                        <a:ext cx="3954463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69" name="Object 6"/>
          <p:cNvGraphicFramePr>
            <a:graphicFrameLocks noChangeAspect="1"/>
          </p:cNvGraphicFramePr>
          <p:nvPr/>
        </p:nvGraphicFramePr>
        <p:xfrm>
          <a:off x="4879975" y="2667000"/>
          <a:ext cx="31972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9" name="Equation" r:id="rId12" imgW="1498600" imgH="431800" progId="Equation.3">
                  <p:embed/>
                </p:oleObj>
              </mc:Choice>
              <mc:Fallback>
                <p:oleObj name="Equation" r:id="rId12" imgW="1498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975" y="2667000"/>
                        <a:ext cx="3197225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71" name="Object 7"/>
          <p:cNvGraphicFramePr>
            <a:graphicFrameLocks noChangeAspect="1"/>
          </p:cNvGraphicFramePr>
          <p:nvPr/>
        </p:nvGraphicFramePr>
        <p:xfrm>
          <a:off x="228600" y="4343400"/>
          <a:ext cx="3748088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0" name="Equation" r:id="rId14" imgW="1993900" imgH="406400" progId="Equation.3">
                  <p:embed/>
                </p:oleObj>
              </mc:Choice>
              <mc:Fallback>
                <p:oleObj name="Equation" r:id="rId14" imgW="19939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343400"/>
                        <a:ext cx="3748088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2174" name="Text Box 14"/>
          <p:cNvSpPr txBox="1">
            <a:spLocks noChangeArrowheads="1"/>
          </p:cNvSpPr>
          <p:nvPr/>
        </p:nvSpPr>
        <p:spPr bwMode="auto">
          <a:xfrm>
            <a:off x="381000" y="3810000"/>
            <a:ext cx="4495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>
                <a:solidFill>
                  <a:srgbClr val="F2093A"/>
                </a:solidFill>
              </a:rPr>
              <a:t>Let</a:t>
            </a:r>
            <a:r>
              <a:rPr lang="ja-JP" altLang="en-US" sz="2200">
                <a:solidFill>
                  <a:srgbClr val="F2093A"/>
                </a:solidFill>
              </a:rPr>
              <a:t>’</a:t>
            </a:r>
            <a:r>
              <a:rPr lang="en-US" sz="2200">
                <a:solidFill>
                  <a:srgbClr val="F2093A"/>
                </a:solidFill>
              </a:rPr>
              <a:t>s look at the following term:</a:t>
            </a:r>
            <a:endParaRPr lang="en-US" sz="2200" b="0">
              <a:sym typeface="Symbol" charset="0"/>
            </a:endParaRPr>
          </a:p>
        </p:txBody>
      </p:sp>
      <p:graphicFrame>
        <p:nvGraphicFramePr>
          <p:cNvPr id="732176" name="Object 8"/>
          <p:cNvGraphicFramePr>
            <a:graphicFrameLocks noChangeAspect="1"/>
          </p:cNvGraphicFramePr>
          <p:nvPr/>
        </p:nvGraphicFramePr>
        <p:xfrm>
          <a:off x="4011613" y="5410200"/>
          <a:ext cx="513238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1" name="Equation" r:id="rId16" imgW="2667000" imgH="406400" progId="Equation.3">
                  <p:embed/>
                </p:oleObj>
              </mc:Choice>
              <mc:Fallback>
                <p:oleObj name="Equation" r:id="rId16" imgW="26670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613" y="5410200"/>
                        <a:ext cx="5132387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21188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7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B0AA79A-8F41-654C-B59A-BD3C71D1ED70}" type="slidenum">
              <a:rPr lang="en-US" sz="1400" b="0"/>
              <a:pPr/>
              <a:t>23</a:t>
            </a:fld>
            <a:endParaRPr lang="en-US" sz="1400" b="0"/>
          </a:p>
        </p:txBody>
      </p:sp>
      <p:sp>
        <p:nvSpPr>
          <p:cNvPr id="54283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807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Polynominal Interpolation</a:t>
            </a:r>
            <a:endParaRPr lang="en-US"/>
          </a:p>
        </p:txBody>
      </p:sp>
      <p:graphicFrame>
        <p:nvGraphicFramePr>
          <p:cNvPr id="736266" name="Object 2"/>
          <p:cNvGraphicFramePr>
            <a:graphicFrameLocks noChangeAspect="1"/>
          </p:cNvGraphicFramePr>
          <p:nvPr/>
        </p:nvGraphicFramePr>
        <p:xfrm>
          <a:off x="838200" y="4635500"/>
          <a:ext cx="116681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5" name="Equation" r:id="rId4" imgW="596900" imgH="190500" progId="Equation.3">
                  <p:embed/>
                </p:oleObj>
              </mc:Choice>
              <mc:Fallback>
                <p:oleObj name="Equation" r:id="rId4" imgW="5969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635500"/>
                        <a:ext cx="116681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6268" name="Object 3"/>
          <p:cNvGraphicFramePr>
            <a:graphicFrameLocks noChangeAspect="1"/>
          </p:cNvGraphicFramePr>
          <p:nvPr/>
        </p:nvGraphicFramePr>
        <p:xfrm>
          <a:off x="762000" y="3352800"/>
          <a:ext cx="261461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6" name="Equation" r:id="rId6" imgW="1358900" imgH="406400" progId="Equation.3">
                  <p:embed/>
                </p:oleObj>
              </mc:Choice>
              <mc:Fallback>
                <p:oleObj name="Equation" r:id="rId6" imgW="13589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352800"/>
                        <a:ext cx="261461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4038600" y="990600"/>
          <a:ext cx="4800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7" name="Equation" r:id="rId8" imgW="2692400" imgH="406400" progId="Equation.3">
                  <p:embed/>
                </p:oleObj>
              </mc:Choice>
              <mc:Fallback>
                <p:oleObj name="Equation" r:id="rId8" imgW="26924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990600"/>
                        <a:ext cx="4800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228600" y="990600"/>
          <a:ext cx="3748088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8" name="Equation" r:id="rId10" imgW="1993900" imgH="406400" progId="Equation.3">
                  <p:embed/>
                </p:oleObj>
              </mc:Choice>
              <mc:Fallback>
                <p:oleObj name="Equation" r:id="rId10" imgW="19939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90600"/>
                        <a:ext cx="3748088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4011613" y="2057400"/>
          <a:ext cx="513238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9" name="Equation" r:id="rId12" imgW="2667000" imgH="406400" progId="Equation.3">
                  <p:embed/>
                </p:oleObj>
              </mc:Choice>
              <mc:Fallback>
                <p:oleObj name="Equation" r:id="rId12" imgW="26670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613" y="2057400"/>
                        <a:ext cx="5132387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981200" y="5334000"/>
            <a:ext cx="5029200" cy="1143000"/>
            <a:chOff x="1248" y="3360"/>
            <a:chExt cx="3168" cy="720"/>
          </a:xfrm>
        </p:grpSpPr>
        <p:graphicFrame>
          <p:nvGraphicFramePr>
            <p:cNvPr id="54281" name="Object 9"/>
            <p:cNvGraphicFramePr>
              <a:graphicFrameLocks noChangeAspect="1"/>
            </p:cNvGraphicFramePr>
            <p:nvPr/>
          </p:nvGraphicFramePr>
          <p:xfrm>
            <a:off x="1344" y="3456"/>
            <a:ext cx="2948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90" name="Equation" r:id="rId14" imgW="2489200" imgH="431800" progId="Equation.3">
                    <p:embed/>
                  </p:oleObj>
                </mc:Choice>
                <mc:Fallback>
                  <p:oleObj name="Equation" r:id="rId14" imgW="24892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456"/>
                          <a:ext cx="2948" cy="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5" name="Rectangle 18"/>
            <p:cNvSpPr>
              <a:spLocks noChangeArrowheads="1"/>
            </p:cNvSpPr>
            <p:nvPr/>
          </p:nvSpPr>
          <p:spPr bwMode="auto">
            <a:xfrm>
              <a:off x="1248" y="3360"/>
              <a:ext cx="3168" cy="720"/>
            </a:xfrm>
            <a:prstGeom prst="rect">
              <a:avLst/>
            </a:prstGeom>
            <a:noFill/>
            <a:ln w="19050">
              <a:solidFill>
                <a:srgbClr val="F2093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736276" name="Object 7"/>
          <p:cNvGraphicFramePr>
            <a:graphicFrameLocks noChangeAspect="1"/>
          </p:cNvGraphicFramePr>
          <p:nvPr/>
        </p:nvGraphicFramePr>
        <p:xfrm>
          <a:off x="3505200" y="3352800"/>
          <a:ext cx="24939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1" name="Equation" r:id="rId16" imgW="1295400" imgH="406400" progId="Equation.3">
                  <p:embed/>
                </p:oleObj>
              </mc:Choice>
              <mc:Fallback>
                <p:oleObj name="Equation" r:id="rId16" imgW="12954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352800"/>
                        <a:ext cx="249396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6277" name="Object 8"/>
          <p:cNvGraphicFramePr>
            <a:graphicFrameLocks noChangeAspect="1"/>
          </p:cNvGraphicFramePr>
          <p:nvPr/>
        </p:nvGraphicFramePr>
        <p:xfrm>
          <a:off x="6197600" y="3352800"/>
          <a:ext cx="25654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2" name="Equation" r:id="rId18" imgW="1333500" imgH="406400" progId="Equation.3">
                  <p:embed/>
                </p:oleObj>
              </mc:Choice>
              <mc:Fallback>
                <p:oleObj name="Equation" r:id="rId18" imgW="13335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3352800"/>
                        <a:ext cx="25654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29904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A46D822-85B6-BA48-859F-AA9787BA9730}" type="slidenum">
              <a:rPr lang="en-US" sz="1400" b="0"/>
              <a:pPr/>
              <a:t>24</a:t>
            </a:fld>
            <a:endParaRPr lang="en-US" sz="1400" b="0"/>
          </a:p>
        </p:txBody>
      </p:sp>
      <p:sp>
        <p:nvSpPr>
          <p:cNvPr id="56327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Polynominal Interpolation</a:t>
            </a:r>
            <a:endParaRPr lang="en-US"/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1752600" y="1447800"/>
          <a:ext cx="40640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5" name="Equation" r:id="rId4" imgW="1905000" imgH="431800" progId="Equation.3">
                  <p:embed/>
                </p:oleObj>
              </mc:Choice>
              <mc:Fallback>
                <p:oleObj name="Equation" r:id="rId4" imgW="1905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447800"/>
                        <a:ext cx="40640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17" name="Object 3"/>
          <p:cNvGraphicFramePr>
            <a:graphicFrameLocks noChangeAspect="1"/>
          </p:cNvGraphicFramePr>
          <p:nvPr/>
        </p:nvGraphicFramePr>
        <p:xfrm>
          <a:off x="1701800" y="2819400"/>
          <a:ext cx="520541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6" name="Equation" r:id="rId6" imgW="2489200" imgH="431800" progId="Equation.3">
                  <p:embed/>
                </p:oleObj>
              </mc:Choice>
              <mc:Fallback>
                <p:oleObj name="Equation" r:id="rId6" imgW="2489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2819400"/>
                        <a:ext cx="5205413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19" name="Object 4"/>
          <p:cNvGraphicFramePr>
            <a:graphicFrameLocks noChangeAspect="1"/>
          </p:cNvGraphicFramePr>
          <p:nvPr/>
        </p:nvGraphicFramePr>
        <p:xfrm>
          <a:off x="1666875" y="4478338"/>
          <a:ext cx="138112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7" name="Equation" r:id="rId8" imgW="660400" imgH="190500" progId="Equation.3">
                  <p:embed/>
                </p:oleObj>
              </mc:Choice>
              <mc:Fallback>
                <p:oleObj name="Equation" r:id="rId8" imgW="6604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4478338"/>
                        <a:ext cx="1381125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4220" name="Text Box 12"/>
          <p:cNvSpPr txBox="1">
            <a:spLocks noChangeArrowheads="1"/>
          </p:cNvSpPr>
          <p:nvPr/>
        </p:nvSpPr>
        <p:spPr bwMode="auto">
          <a:xfrm>
            <a:off x="838200" y="5562600"/>
            <a:ext cx="7594600" cy="476250"/>
          </a:xfrm>
          <a:prstGeom prst="rect">
            <a:avLst/>
          </a:prstGeom>
          <a:noFill/>
          <a:ln w="19050">
            <a:solidFill>
              <a:srgbClr val="F209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2093A"/>
                </a:solidFill>
              </a:rPr>
              <a:t>Interpolating Polynominals can be recursively calculated</a:t>
            </a:r>
            <a:endParaRPr lang="en-US"/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3067050" y="4276725"/>
          <a:ext cx="42481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8" name="Equation" r:id="rId10" imgW="2032000" imgH="431800" progId="Equation.3">
                  <p:embed/>
                </p:oleObj>
              </mc:Choice>
              <mc:Fallback>
                <p:oleObj name="Equation" r:id="rId10" imgW="2032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4276725"/>
                        <a:ext cx="424815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91575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E563C34-27EF-854A-BB38-5A224D0A201D}" type="slidenum">
              <a:rPr lang="en-US" sz="1400" b="0"/>
              <a:pPr/>
              <a:t>25</a:t>
            </a:fld>
            <a:endParaRPr lang="en-US" sz="1400" b="0"/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1184275" y="1379538"/>
          <a:ext cx="7502525" cy="486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1" name="Worksheet" r:id="rId5" imgW="7501128" imgH="4867656" progId="Excel.Sheet.8">
                  <p:embed/>
                </p:oleObj>
              </mc:Choice>
              <mc:Fallback>
                <p:oleObj name="Worksheet" r:id="rId5" imgW="7501128" imgH="486765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1379538"/>
                        <a:ext cx="7502525" cy="486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Text Box 6"/>
          <p:cNvSpPr txBox="1">
            <a:spLocks noChangeArrowheads="1"/>
          </p:cNvSpPr>
          <p:nvPr/>
        </p:nvSpPr>
        <p:spPr bwMode="auto">
          <a:xfrm>
            <a:off x="533400" y="3190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Neville</a:t>
            </a:r>
            <a:r>
              <a:rPr lang="ja-JP" altLang="en-US" sz="2800">
                <a:solidFill>
                  <a:schemeClr val="accent2"/>
                </a:solidFill>
              </a:rPr>
              <a:t>’</a:t>
            </a:r>
            <a:r>
              <a:rPr lang="en-US" sz="2800">
                <a:solidFill>
                  <a:schemeClr val="accent2"/>
                </a:solidFill>
              </a:rPr>
              <a:t>s Algorithm</a:t>
            </a:r>
          </a:p>
        </p:txBody>
      </p:sp>
    </p:spTree>
    <p:extLst>
      <p:ext uri="{BB962C8B-B14F-4D97-AF65-F5344CB8AC3E}">
        <p14:creationId xmlns:p14="http://schemas.microsoft.com/office/powerpoint/2010/main" val="16044911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0097A5C-A584-034F-BF95-E547156C2952}" type="slidenum">
              <a:rPr lang="en-US" sz="1400" b="0"/>
              <a:pPr/>
              <a:t>26</a:t>
            </a:fld>
            <a:endParaRPr lang="en-US" sz="1400" b="0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1184275" y="1379538"/>
          <a:ext cx="7502525" cy="486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1" name="Worksheet" r:id="rId4" imgW="7501128" imgH="4867656" progId="Excel.Sheet.8">
                  <p:embed/>
                </p:oleObj>
              </mc:Choice>
              <mc:Fallback>
                <p:oleObj name="Worksheet" r:id="rId4" imgW="7501128" imgH="486765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1379538"/>
                        <a:ext cx="7502525" cy="486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5060" name="Object 3"/>
          <p:cNvGraphicFramePr>
            <a:graphicFrameLocks noChangeAspect="1"/>
          </p:cNvGraphicFramePr>
          <p:nvPr/>
        </p:nvGraphicFramePr>
        <p:xfrm>
          <a:off x="2039938" y="4689475"/>
          <a:ext cx="44196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2" name="Equation" r:id="rId6" imgW="2260600" imgH="406400" progId="Equation.3">
                  <p:embed/>
                </p:oleObj>
              </mc:Choice>
              <mc:Fallback>
                <p:oleObj name="Equation" r:id="rId6" imgW="2260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4689475"/>
                        <a:ext cx="44196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533400" y="3190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Neville</a:t>
            </a:r>
            <a:r>
              <a:rPr lang="ja-JP" altLang="en-US" sz="2800">
                <a:solidFill>
                  <a:schemeClr val="accent2"/>
                </a:solidFill>
              </a:rPr>
              <a:t>’</a:t>
            </a:r>
            <a:r>
              <a:rPr lang="en-US" sz="2800">
                <a:solidFill>
                  <a:schemeClr val="accent2"/>
                </a:solidFill>
              </a:rPr>
              <a:t>s Algorithm</a:t>
            </a:r>
          </a:p>
        </p:txBody>
      </p:sp>
      <p:sp>
        <p:nvSpPr>
          <p:cNvPr id="685062" name="Text Box 6"/>
          <p:cNvSpPr txBox="1">
            <a:spLocks noChangeArrowheads="1"/>
          </p:cNvSpPr>
          <p:nvPr/>
        </p:nvSpPr>
        <p:spPr bwMode="auto">
          <a:xfrm>
            <a:off x="2971800" y="5715000"/>
            <a:ext cx="251936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i="1"/>
              <a:t>1</a:t>
            </a:r>
            <a:r>
              <a:rPr lang="en-US" sz="2000" i="1" baseline="30000"/>
              <a:t>st</a:t>
            </a:r>
            <a:r>
              <a:rPr lang="en-US" sz="2000" i="1"/>
              <a:t> Order Polynominal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62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6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3D95D0F-5EDA-DC4E-B5FF-96E3A7EC018D}" type="slidenum">
              <a:rPr lang="en-US" sz="1400" b="0"/>
              <a:pPr/>
              <a:t>27</a:t>
            </a:fld>
            <a:endParaRPr lang="en-US" sz="1400" b="0"/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1184275" y="1379538"/>
          <a:ext cx="7502525" cy="486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5" name="Worksheet" r:id="rId4" imgW="7501128" imgH="4867656" progId="Excel.Sheet.8">
                  <p:embed/>
                </p:oleObj>
              </mc:Choice>
              <mc:Fallback>
                <p:oleObj name="Worksheet" r:id="rId4" imgW="7501128" imgH="486765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1379538"/>
                        <a:ext cx="7502525" cy="486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9156" name="Object 3"/>
          <p:cNvGraphicFramePr>
            <a:graphicFrameLocks noChangeAspect="1"/>
          </p:cNvGraphicFramePr>
          <p:nvPr/>
        </p:nvGraphicFramePr>
        <p:xfrm>
          <a:off x="1905000" y="4689475"/>
          <a:ext cx="46926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6" name="Equation" r:id="rId6" imgW="2400300" imgH="406400" progId="Equation.3">
                  <p:embed/>
                </p:oleObj>
              </mc:Choice>
              <mc:Fallback>
                <p:oleObj name="Equation" r:id="rId6" imgW="24003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689475"/>
                        <a:ext cx="469265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533400" y="3190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Neville</a:t>
            </a:r>
            <a:r>
              <a:rPr lang="ja-JP" altLang="en-US" sz="2800">
                <a:solidFill>
                  <a:schemeClr val="accent2"/>
                </a:solidFill>
              </a:rPr>
              <a:t>’</a:t>
            </a:r>
            <a:r>
              <a:rPr lang="en-US" sz="2800">
                <a:solidFill>
                  <a:schemeClr val="accent2"/>
                </a:solidFill>
              </a:rPr>
              <a:t>s Algorithm</a:t>
            </a:r>
          </a:p>
        </p:txBody>
      </p:sp>
      <p:sp>
        <p:nvSpPr>
          <p:cNvPr id="689158" name="Text Box 6"/>
          <p:cNvSpPr txBox="1">
            <a:spLocks noChangeArrowheads="1"/>
          </p:cNvSpPr>
          <p:nvPr/>
        </p:nvSpPr>
        <p:spPr bwMode="auto">
          <a:xfrm>
            <a:off x="2971800" y="5715000"/>
            <a:ext cx="258286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i="1"/>
              <a:t>2</a:t>
            </a:r>
            <a:r>
              <a:rPr lang="en-US" sz="2000" i="1" baseline="30000"/>
              <a:t>nd</a:t>
            </a:r>
            <a:r>
              <a:rPr lang="en-US" sz="2000" i="1"/>
              <a:t> Order Polynominal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019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13FFAF6-3363-CC4F-B832-C2A33C688903}" type="slidenum">
              <a:rPr lang="en-US" sz="1400" b="0"/>
              <a:pPr/>
              <a:t>28</a:t>
            </a:fld>
            <a:endParaRPr lang="en-US" sz="1400" b="0"/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1184275" y="1379538"/>
          <a:ext cx="7502525" cy="486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9" name="Worksheet" r:id="rId4" imgW="7501128" imgH="4867656" progId="Excel.Sheet.8">
                  <p:embed/>
                </p:oleObj>
              </mc:Choice>
              <mc:Fallback>
                <p:oleObj name="Worksheet" r:id="rId4" imgW="7501128" imgH="486765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1379538"/>
                        <a:ext cx="7502525" cy="486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08" name="Object 3"/>
          <p:cNvGraphicFramePr>
            <a:graphicFrameLocks noChangeAspect="1"/>
          </p:cNvGraphicFramePr>
          <p:nvPr/>
        </p:nvGraphicFramePr>
        <p:xfrm>
          <a:off x="1755775" y="4689475"/>
          <a:ext cx="49911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0" name="Equation" r:id="rId6" imgW="2552700" imgH="406400" progId="Equation.3">
                  <p:embed/>
                </p:oleObj>
              </mc:Choice>
              <mc:Fallback>
                <p:oleObj name="Equation" r:id="rId6" imgW="25527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4689475"/>
                        <a:ext cx="49911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533400" y="3190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Neville</a:t>
            </a:r>
            <a:r>
              <a:rPr lang="ja-JP" altLang="en-US" sz="2800">
                <a:solidFill>
                  <a:schemeClr val="accent2"/>
                </a:solidFill>
              </a:rPr>
              <a:t>’</a:t>
            </a:r>
            <a:r>
              <a:rPr lang="en-US" sz="2800">
                <a:solidFill>
                  <a:schemeClr val="accent2"/>
                </a:solidFill>
              </a:rPr>
              <a:t>s Algorithm</a:t>
            </a:r>
          </a:p>
        </p:txBody>
      </p:sp>
      <p:sp>
        <p:nvSpPr>
          <p:cNvPr id="687110" name="Text Box 6"/>
          <p:cNvSpPr txBox="1">
            <a:spLocks noChangeArrowheads="1"/>
          </p:cNvSpPr>
          <p:nvPr/>
        </p:nvSpPr>
        <p:spPr bwMode="auto">
          <a:xfrm>
            <a:off x="2971800" y="5715000"/>
            <a:ext cx="25558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i="1"/>
              <a:t>3</a:t>
            </a:r>
            <a:r>
              <a:rPr lang="en-US" sz="2000" i="1" baseline="30000"/>
              <a:t>rd</a:t>
            </a:r>
            <a:r>
              <a:rPr lang="en-US" sz="2000" i="1"/>
              <a:t> Order Polynominal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068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C6A3E10-1FCA-0349-9791-B03657DBBBF3}" type="slidenum">
              <a:rPr lang="en-US" sz="1400" b="0"/>
              <a:pPr/>
              <a:t>29</a:t>
            </a:fld>
            <a:endParaRPr lang="en-US" sz="1400" b="0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1184275" y="1379538"/>
          <a:ext cx="7502525" cy="486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3" name="Worksheet" r:id="rId4" imgW="7501128" imgH="4867656" progId="Excel.Sheet.8">
                  <p:embed/>
                </p:oleObj>
              </mc:Choice>
              <mc:Fallback>
                <p:oleObj name="Worksheet" r:id="rId4" imgW="7501128" imgH="486765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1379538"/>
                        <a:ext cx="7502525" cy="486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1595438" y="4689475"/>
          <a:ext cx="531336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4" name="Equation" r:id="rId6" imgW="2717800" imgH="406400" progId="Equation.3">
                  <p:embed/>
                </p:oleObj>
              </mc:Choice>
              <mc:Fallback>
                <p:oleObj name="Equation" r:id="rId6" imgW="27178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4689475"/>
                        <a:ext cx="5313362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533400" y="3190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Neville</a:t>
            </a:r>
            <a:r>
              <a:rPr lang="ja-JP" altLang="en-US" sz="2800">
                <a:solidFill>
                  <a:schemeClr val="accent2"/>
                </a:solidFill>
              </a:rPr>
              <a:t>’</a:t>
            </a:r>
            <a:r>
              <a:rPr lang="en-US" sz="2800">
                <a:solidFill>
                  <a:schemeClr val="accent2"/>
                </a:solidFill>
              </a:rPr>
              <a:t>s Algorithm</a:t>
            </a:r>
          </a:p>
        </p:txBody>
      </p:sp>
      <p:sp>
        <p:nvSpPr>
          <p:cNvPr id="691206" name="Text Box 6"/>
          <p:cNvSpPr txBox="1">
            <a:spLocks noChangeArrowheads="1"/>
          </p:cNvSpPr>
          <p:nvPr/>
        </p:nvSpPr>
        <p:spPr bwMode="auto">
          <a:xfrm>
            <a:off x="2971800" y="5715000"/>
            <a:ext cx="254635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i="1"/>
              <a:t>4</a:t>
            </a:r>
            <a:r>
              <a:rPr lang="en-US" sz="2000" i="1" baseline="30000"/>
              <a:t>th</a:t>
            </a:r>
            <a:r>
              <a:rPr lang="en-US" sz="2000" i="1"/>
              <a:t> Order Polynominal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538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543CF0F-F52F-1C4A-B1FD-FEC4A11E302B}" type="slidenum">
              <a:rPr lang="en-US" sz="1400" b="0"/>
              <a:pPr/>
              <a:t>3</a:t>
            </a:fld>
            <a:endParaRPr lang="en-US" sz="1400" b="0"/>
          </a:p>
        </p:txBody>
      </p:sp>
      <p:sp>
        <p:nvSpPr>
          <p:cNvPr id="76806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Error Estimation</a:t>
            </a:r>
          </a:p>
        </p:txBody>
      </p:sp>
      <p:sp>
        <p:nvSpPr>
          <p:cNvPr id="76807" name="Text Box 9"/>
          <p:cNvSpPr txBox="1">
            <a:spLocks noChangeArrowheads="1"/>
          </p:cNvSpPr>
          <p:nvPr/>
        </p:nvSpPr>
        <p:spPr bwMode="auto">
          <a:xfrm>
            <a:off x="990600" y="1143000"/>
            <a:ext cx="7620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0" i="1"/>
              <a:t>Between each of the n+2 zeros of W(t) we find a zero of  W</a:t>
            </a:r>
            <a:r>
              <a:rPr lang="ja-JP" altLang="en-US" sz="2200" b="0" i="1"/>
              <a:t>’</a:t>
            </a:r>
            <a:r>
              <a:rPr lang="en-US" sz="2200" b="0" i="1"/>
              <a:t>(t) </a:t>
            </a:r>
            <a:endParaRPr lang="en-US"/>
          </a:p>
        </p:txBody>
      </p:sp>
      <p:sp>
        <p:nvSpPr>
          <p:cNvPr id="609290" name="Text Box 10"/>
          <p:cNvSpPr txBox="1">
            <a:spLocks noChangeArrowheads="1"/>
          </p:cNvSpPr>
          <p:nvPr/>
        </p:nvSpPr>
        <p:spPr bwMode="auto">
          <a:xfrm>
            <a:off x="1295400" y="1752600"/>
            <a:ext cx="6934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0" i="1"/>
              <a:t>---&gt; W</a:t>
            </a:r>
            <a:r>
              <a:rPr lang="ja-JP" altLang="en-US" sz="2200" b="0" i="1"/>
              <a:t>’</a:t>
            </a:r>
            <a:r>
              <a:rPr lang="en-US" sz="2200" b="0" i="1"/>
              <a:t>(t) </a:t>
            </a:r>
            <a:r>
              <a:rPr lang="en-US" sz="2200" b="0"/>
              <a:t>has a total of at least </a:t>
            </a:r>
            <a:r>
              <a:rPr lang="en-US" sz="2200" b="0" i="1"/>
              <a:t>n+1 </a:t>
            </a:r>
            <a:r>
              <a:rPr lang="en-US" sz="2200" b="0"/>
              <a:t>zeros</a:t>
            </a:r>
            <a:r>
              <a:rPr lang="en-US" sz="2200" b="0" i="1"/>
              <a:t>.</a:t>
            </a:r>
            <a:endParaRPr lang="en-US"/>
          </a:p>
        </p:txBody>
      </p:sp>
      <p:sp>
        <p:nvSpPr>
          <p:cNvPr id="609291" name="Text Box 11"/>
          <p:cNvSpPr txBox="1">
            <a:spLocks noChangeArrowheads="1"/>
          </p:cNvSpPr>
          <p:nvPr/>
        </p:nvSpPr>
        <p:spPr bwMode="auto">
          <a:xfrm>
            <a:off x="1295400" y="2316163"/>
            <a:ext cx="6934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0" i="1"/>
              <a:t>---&gt; W</a:t>
            </a:r>
            <a:r>
              <a:rPr lang="ja-JP" altLang="en-US" sz="2200" b="0" i="1"/>
              <a:t>’’</a:t>
            </a:r>
            <a:r>
              <a:rPr lang="en-US" sz="2200" b="0" i="1"/>
              <a:t>(t) </a:t>
            </a:r>
            <a:r>
              <a:rPr lang="en-US" sz="2200" b="0"/>
              <a:t>has a total of at least </a:t>
            </a:r>
            <a:r>
              <a:rPr lang="en-US" sz="2200" b="0" i="1"/>
              <a:t>n </a:t>
            </a:r>
            <a:r>
              <a:rPr lang="en-US" sz="2200" b="0"/>
              <a:t>zeros</a:t>
            </a:r>
            <a:r>
              <a:rPr lang="en-US" sz="2200" b="0" i="1"/>
              <a:t>.</a:t>
            </a:r>
            <a:endParaRPr lang="en-US"/>
          </a:p>
        </p:txBody>
      </p:sp>
      <p:sp>
        <p:nvSpPr>
          <p:cNvPr id="609292" name="Text Box 12"/>
          <p:cNvSpPr txBox="1">
            <a:spLocks noChangeArrowheads="1"/>
          </p:cNvSpPr>
          <p:nvPr/>
        </p:nvSpPr>
        <p:spPr bwMode="auto">
          <a:xfrm>
            <a:off x="1295400" y="2925763"/>
            <a:ext cx="6934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0" i="1"/>
              <a:t>---&gt; ……</a:t>
            </a:r>
            <a:endParaRPr lang="en-US"/>
          </a:p>
        </p:txBody>
      </p:sp>
      <p:sp>
        <p:nvSpPr>
          <p:cNvPr id="609293" name="Text Box 13"/>
          <p:cNvSpPr txBox="1">
            <a:spLocks noChangeArrowheads="1"/>
          </p:cNvSpPr>
          <p:nvPr/>
        </p:nvSpPr>
        <p:spPr bwMode="auto">
          <a:xfrm>
            <a:off x="1295400" y="3611563"/>
            <a:ext cx="746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0" i="1"/>
              <a:t>---&gt; W</a:t>
            </a:r>
            <a:r>
              <a:rPr lang="en-US" sz="2200" b="0" i="1" baseline="30000"/>
              <a:t>n+1</a:t>
            </a:r>
            <a:r>
              <a:rPr lang="en-US" sz="2200" b="0" i="1"/>
              <a:t>(t) </a:t>
            </a:r>
            <a:r>
              <a:rPr lang="en-US" sz="2200" b="0"/>
              <a:t>has at </a:t>
            </a:r>
            <a:r>
              <a:rPr lang="en-US" sz="2200">
                <a:solidFill>
                  <a:srgbClr val="F2093A"/>
                </a:solidFill>
              </a:rPr>
              <a:t>least one</a:t>
            </a:r>
            <a:r>
              <a:rPr lang="en-US" sz="2200" i="1">
                <a:solidFill>
                  <a:srgbClr val="F2093A"/>
                </a:solidFill>
              </a:rPr>
              <a:t> </a:t>
            </a:r>
            <a:r>
              <a:rPr lang="en-US" sz="2200">
                <a:solidFill>
                  <a:srgbClr val="F2093A"/>
                </a:solidFill>
              </a:rPr>
              <a:t>zero</a:t>
            </a:r>
            <a:r>
              <a:rPr lang="en-US" sz="2200" b="0" i="1"/>
              <a:t> in the interval that has x</a:t>
            </a:r>
            <a:r>
              <a:rPr lang="en-US" sz="2200" b="0" i="1" baseline="-25000"/>
              <a:t>0</a:t>
            </a:r>
            <a:r>
              <a:rPr lang="en-US" sz="2200" b="0" i="1"/>
              <a:t>, x</a:t>
            </a:r>
            <a:r>
              <a:rPr lang="en-US" sz="2200" b="0" i="1" baseline="-25000"/>
              <a:t>n</a:t>
            </a:r>
            <a:r>
              <a:rPr lang="en-US" sz="2200" b="0" i="1"/>
              <a:t>, </a:t>
            </a:r>
            <a:r>
              <a:rPr lang="en-US" sz="2200" b="0"/>
              <a:t>or</a:t>
            </a:r>
            <a:r>
              <a:rPr lang="en-US" sz="2200" b="0" i="1"/>
              <a:t> x </a:t>
            </a:r>
            <a:r>
              <a:rPr lang="en-US" sz="2200" b="0"/>
              <a:t>as endpoints. Let</a:t>
            </a:r>
            <a:r>
              <a:rPr lang="ja-JP" altLang="en-US" sz="2200" b="0"/>
              <a:t>’</a:t>
            </a:r>
            <a:r>
              <a:rPr lang="en-US" sz="2200" b="0"/>
              <a:t>s call this </a:t>
            </a:r>
            <a:r>
              <a:rPr lang="en-US" sz="2200"/>
              <a:t>value </a:t>
            </a:r>
            <a:r>
              <a:rPr lang="en-US" sz="2200" i="1">
                <a:sym typeface="Symbol" charset="0"/>
              </a:rPr>
              <a:t></a:t>
            </a:r>
            <a:r>
              <a:rPr lang="en-US" sz="2200" b="0" i="1">
                <a:sym typeface="Symbol" charset="0"/>
              </a:rPr>
              <a:t>.</a:t>
            </a:r>
            <a:endParaRPr lang="en-US" i="1"/>
          </a:p>
        </p:txBody>
      </p:sp>
      <p:graphicFrame>
        <p:nvGraphicFramePr>
          <p:cNvPr id="609294" name="Object 2"/>
          <p:cNvGraphicFramePr>
            <a:graphicFrameLocks noChangeAspect="1"/>
          </p:cNvGraphicFramePr>
          <p:nvPr/>
        </p:nvGraphicFramePr>
        <p:xfrm>
          <a:off x="1447800" y="4495800"/>
          <a:ext cx="1431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0" name="Equation" r:id="rId4" imgW="749300" imgH="203200" progId="Equation.3">
                  <p:embed/>
                </p:oleObj>
              </mc:Choice>
              <mc:Fallback>
                <p:oleObj name="Equation" r:id="rId4" imgW="7493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495800"/>
                        <a:ext cx="1431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9295" name="Object 3"/>
          <p:cNvGraphicFramePr>
            <a:graphicFrameLocks noChangeAspect="1"/>
          </p:cNvGraphicFramePr>
          <p:nvPr/>
        </p:nvGraphicFramePr>
        <p:xfrm>
          <a:off x="2417763" y="4953000"/>
          <a:ext cx="665003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1" name="Equation" r:id="rId6" imgW="3479800" imgH="393700" progId="Equation.3">
                  <p:embed/>
                </p:oleObj>
              </mc:Choice>
              <mc:Fallback>
                <p:oleObj name="Equation" r:id="rId6" imgW="3479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4953000"/>
                        <a:ext cx="6650037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9296" name="Object 4"/>
          <p:cNvGraphicFramePr>
            <a:graphicFrameLocks noChangeAspect="1"/>
          </p:cNvGraphicFramePr>
          <p:nvPr/>
        </p:nvGraphicFramePr>
        <p:xfrm>
          <a:off x="2438400" y="5943600"/>
          <a:ext cx="32035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2" name="Equation" r:id="rId8" imgW="1676400" imgH="203200" progId="Equation.3">
                  <p:embed/>
                </p:oleObj>
              </mc:Choice>
              <mc:Fallback>
                <p:oleObj name="Equation" r:id="rId8" imgW="1676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943600"/>
                        <a:ext cx="32035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13853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90" grpId="0"/>
      <p:bldP spid="609291" grpId="0"/>
      <p:bldP spid="609292" grpId="0"/>
      <p:bldP spid="60929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489DA03-E489-7142-8D18-F4B2E505322E}" type="slidenum">
              <a:rPr lang="en-US" sz="1400" b="0"/>
              <a:pPr/>
              <a:t>4</a:t>
            </a:fld>
            <a:endParaRPr lang="en-US" sz="1400" b="0"/>
          </a:p>
        </p:txBody>
      </p:sp>
      <p:sp>
        <p:nvSpPr>
          <p:cNvPr id="78856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Error Estimation</a:t>
            </a:r>
          </a:p>
        </p:txBody>
      </p:sp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1957388" y="1219200"/>
          <a:ext cx="497681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8" name="Equation" r:id="rId4" imgW="2603500" imgH="419100" progId="Equation.3">
                  <p:embed/>
                </p:oleObj>
              </mc:Choice>
              <mc:Fallback>
                <p:oleObj name="Equation" r:id="rId4" imgW="2603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1219200"/>
                        <a:ext cx="4976812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339" name="Object 3"/>
          <p:cNvGraphicFramePr>
            <a:graphicFrameLocks noChangeAspect="1"/>
          </p:cNvGraphicFramePr>
          <p:nvPr/>
        </p:nvGraphicFramePr>
        <p:xfrm>
          <a:off x="3538538" y="3611563"/>
          <a:ext cx="4538662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9" name="Equation" r:id="rId6" imgW="2374900" imgH="419100" progId="Equation.3">
                  <p:embed/>
                </p:oleObj>
              </mc:Choice>
              <mc:Fallback>
                <p:oleObj name="Equation" r:id="rId6" imgW="2374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538" y="3611563"/>
                        <a:ext cx="4538662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1340" name="Text Box 12"/>
          <p:cNvSpPr txBox="1">
            <a:spLocks noChangeArrowheads="1"/>
          </p:cNvSpPr>
          <p:nvPr/>
        </p:nvSpPr>
        <p:spPr bwMode="auto">
          <a:xfrm>
            <a:off x="990600" y="2239963"/>
            <a:ext cx="4491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0"/>
              <a:t>With this our </a:t>
            </a:r>
            <a:r>
              <a:rPr lang="en-US" sz="2200" i="1"/>
              <a:t>error function</a:t>
            </a:r>
            <a:r>
              <a:rPr lang="en-US" sz="2200" b="0"/>
              <a:t> becomes:</a:t>
            </a:r>
          </a:p>
        </p:txBody>
      </p:sp>
      <p:graphicFrame>
        <p:nvGraphicFramePr>
          <p:cNvPr id="611341" name="Object 4"/>
          <p:cNvGraphicFramePr>
            <a:graphicFrameLocks noChangeAspect="1"/>
          </p:cNvGraphicFramePr>
          <p:nvPr/>
        </p:nvGraphicFramePr>
        <p:xfrm>
          <a:off x="990600" y="2886075"/>
          <a:ext cx="24384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0" name="Equation" r:id="rId8" imgW="1257300" imgH="177800" progId="Equation.3">
                  <p:embed/>
                </p:oleObj>
              </mc:Choice>
              <mc:Fallback>
                <p:oleObj name="Equation" r:id="rId8" imgW="12573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86075"/>
                        <a:ext cx="24384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342" name="Object 5"/>
          <p:cNvGraphicFramePr>
            <a:graphicFrameLocks noChangeAspect="1"/>
          </p:cNvGraphicFramePr>
          <p:nvPr/>
        </p:nvGraphicFramePr>
        <p:xfrm>
          <a:off x="3494088" y="2889250"/>
          <a:ext cx="41259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1" name="Equation" r:id="rId10" imgW="2159000" imgH="177800" progId="Equation.3">
                  <p:embed/>
                </p:oleObj>
              </mc:Choice>
              <mc:Fallback>
                <p:oleObj name="Equation" r:id="rId10" imgW="21590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2889250"/>
                        <a:ext cx="4125912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676400" y="4678363"/>
            <a:ext cx="7061200" cy="1570037"/>
            <a:chOff x="1056" y="2947"/>
            <a:chExt cx="4448" cy="989"/>
          </a:xfrm>
        </p:grpSpPr>
        <p:sp>
          <p:nvSpPr>
            <p:cNvPr id="78859" name="Text Box 16"/>
            <p:cNvSpPr txBox="1">
              <a:spLocks noChangeArrowheads="1"/>
            </p:cNvSpPr>
            <p:nvPr/>
          </p:nvSpPr>
          <p:spPr bwMode="auto">
            <a:xfrm>
              <a:off x="1056" y="3667"/>
              <a:ext cx="444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sz="2200" b="0"/>
                <a:t>with </a:t>
              </a:r>
              <a:r>
                <a:rPr lang="en-US" sz="2200" b="0" i="1">
                  <a:sym typeface="Symbol" charset="0"/>
                </a:rPr>
                <a:t></a:t>
              </a:r>
              <a:r>
                <a:rPr lang="en-US" sz="2200" b="0"/>
                <a:t>  being in the </a:t>
              </a:r>
              <a:r>
                <a:rPr lang="en-US" sz="2200" b="0" i="1"/>
                <a:t>interval that has x</a:t>
              </a:r>
              <a:r>
                <a:rPr lang="en-US" sz="2200" b="0" i="1" baseline="-25000"/>
                <a:t>0</a:t>
              </a:r>
              <a:r>
                <a:rPr lang="en-US" sz="2200" b="0" i="1"/>
                <a:t>, x</a:t>
              </a:r>
              <a:r>
                <a:rPr lang="en-US" sz="2200" b="0" i="1" baseline="-25000"/>
                <a:t>n</a:t>
              </a:r>
              <a:r>
                <a:rPr lang="en-US" sz="2200" b="0" i="1"/>
                <a:t>, </a:t>
              </a:r>
              <a:r>
                <a:rPr lang="en-US" sz="2200" b="0"/>
                <a:t>or</a:t>
              </a:r>
              <a:r>
                <a:rPr lang="en-US" sz="2200" b="0" i="1"/>
                <a:t> x </a:t>
              </a:r>
              <a:r>
                <a:rPr lang="en-US" sz="2200" b="0"/>
                <a:t>as endpoints. </a:t>
              </a:r>
            </a:p>
          </p:txBody>
        </p:sp>
        <p:grpSp>
          <p:nvGrpSpPr>
            <p:cNvPr id="78860" name="Group 18"/>
            <p:cNvGrpSpPr>
              <a:grpSpLocks/>
            </p:cNvGrpSpPr>
            <p:nvPr/>
          </p:nvGrpSpPr>
          <p:grpSpPr bwMode="auto">
            <a:xfrm>
              <a:off x="1152" y="2947"/>
              <a:ext cx="3408" cy="624"/>
              <a:chOff x="1056" y="3072"/>
              <a:chExt cx="3408" cy="624"/>
            </a:xfrm>
          </p:grpSpPr>
          <p:graphicFrame>
            <p:nvGraphicFramePr>
              <p:cNvPr id="78854" name="Object 6"/>
              <p:cNvGraphicFramePr>
                <a:graphicFrameLocks noChangeAspect="1"/>
              </p:cNvGraphicFramePr>
              <p:nvPr/>
            </p:nvGraphicFramePr>
            <p:xfrm>
              <a:off x="1151" y="3080"/>
              <a:ext cx="3241" cy="5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442" name="Equation" r:id="rId12" imgW="2692400" imgH="431800" progId="Equation.3">
                      <p:embed/>
                    </p:oleObj>
                  </mc:Choice>
                  <mc:Fallback>
                    <p:oleObj name="Equation" r:id="rId12" imgW="2692400" imgH="431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1" y="3080"/>
                            <a:ext cx="3241" cy="5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8861" name="Rectangle 17"/>
              <p:cNvSpPr>
                <a:spLocks noChangeArrowheads="1"/>
              </p:cNvSpPr>
              <p:nvPr/>
            </p:nvSpPr>
            <p:spPr bwMode="auto">
              <a:xfrm>
                <a:off x="1056" y="3072"/>
                <a:ext cx="3408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77781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4E63831A-7468-9C40-86A5-117353230962}" type="slidenum">
              <a:rPr lang="en-US" sz="1400" b="0"/>
              <a:pPr/>
              <a:t>5</a:t>
            </a:fld>
            <a:endParaRPr lang="en-US" sz="1400" b="0"/>
          </a:p>
        </p:txBody>
      </p:sp>
      <p:sp>
        <p:nvSpPr>
          <p:cNvPr id="80903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Error Estimation</a:t>
            </a:r>
          </a:p>
        </p:txBody>
      </p:sp>
      <p:grpSp>
        <p:nvGrpSpPr>
          <p:cNvPr id="80904" name="Group 9"/>
          <p:cNvGrpSpPr>
            <a:grpSpLocks/>
          </p:cNvGrpSpPr>
          <p:nvPr/>
        </p:nvGrpSpPr>
        <p:grpSpPr bwMode="auto">
          <a:xfrm>
            <a:off x="1752600" y="1143000"/>
            <a:ext cx="5410200" cy="990600"/>
            <a:chOff x="1056" y="3072"/>
            <a:chExt cx="3408" cy="624"/>
          </a:xfrm>
        </p:grpSpPr>
        <p:graphicFrame>
          <p:nvGraphicFramePr>
            <p:cNvPr id="80901" name="Object 5"/>
            <p:cNvGraphicFramePr>
              <a:graphicFrameLocks noChangeAspect="1"/>
            </p:cNvGraphicFramePr>
            <p:nvPr/>
          </p:nvGraphicFramePr>
          <p:xfrm>
            <a:off x="1151" y="3080"/>
            <a:ext cx="3241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45" name="Equation" r:id="rId4" imgW="2692400" imgH="431800" progId="Equation.3">
                    <p:embed/>
                  </p:oleObj>
                </mc:Choice>
                <mc:Fallback>
                  <p:oleObj name="Equation" r:id="rId4" imgW="26924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1" y="3080"/>
                          <a:ext cx="3241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07" name="Rectangle 11"/>
            <p:cNvSpPr>
              <a:spLocks noChangeArrowheads="1"/>
            </p:cNvSpPr>
            <p:nvPr/>
          </p:nvSpPr>
          <p:spPr bwMode="auto">
            <a:xfrm>
              <a:off x="1056" y="3072"/>
              <a:ext cx="3408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4348" name="Text Box 12"/>
          <p:cNvSpPr txBox="1">
            <a:spLocks noChangeArrowheads="1"/>
          </p:cNvSpPr>
          <p:nvPr/>
        </p:nvSpPr>
        <p:spPr bwMode="auto">
          <a:xfrm>
            <a:off x="533400" y="2284413"/>
            <a:ext cx="7233922" cy="1317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/>
              <a:t>Back to our example:</a:t>
            </a:r>
          </a:p>
          <a:p>
            <a:pPr lvl="1">
              <a:lnSpc>
                <a:spcPct val="5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0" dirty="0"/>
              <a:t>We had seven points  ------&gt; n+1 =7</a:t>
            </a:r>
          </a:p>
          <a:p>
            <a:pPr lvl="1">
              <a:lnSpc>
                <a:spcPct val="90000"/>
              </a:lnSpc>
            </a:pPr>
            <a:r>
              <a:rPr lang="en-US" b="0" dirty="0"/>
              <a:t>The data looked suspiciously close to a </a:t>
            </a:r>
            <a:r>
              <a:rPr lang="en-US" b="0" dirty="0" smtClean="0"/>
              <a:t>sine-</a:t>
            </a:r>
            <a:r>
              <a:rPr lang="en-US" b="0" dirty="0"/>
              <a:t>function</a:t>
            </a:r>
          </a:p>
        </p:txBody>
      </p:sp>
      <p:graphicFrame>
        <p:nvGraphicFramePr>
          <p:cNvPr id="654350" name="Object 2"/>
          <p:cNvGraphicFramePr>
            <a:graphicFrameLocks noChangeAspect="1"/>
          </p:cNvGraphicFramePr>
          <p:nvPr/>
        </p:nvGraphicFramePr>
        <p:xfrm>
          <a:off x="1714500" y="3975100"/>
          <a:ext cx="5143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6" name="Equation" r:id="rId6" imgW="2692400" imgH="431800" progId="Equation.3">
                  <p:embed/>
                </p:oleObj>
              </mc:Choice>
              <mc:Fallback>
                <p:oleObj name="Equation" r:id="rId6" imgW="2692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3975100"/>
                        <a:ext cx="5143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4352" name="Text Box 16"/>
          <p:cNvSpPr txBox="1">
            <a:spLocks noChangeArrowheads="1"/>
          </p:cNvSpPr>
          <p:nvPr/>
        </p:nvSpPr>
        <p:spPr bwMode="auto">
          <a:xfrm>
            <a:off x="685800" y="5105400"/>
            <a:ext cx="6626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The seventh derivative of sin(x) is bounded by ± 1</a:t>
            </a:r>
          </a:p>
        </p:txBody>
      </p:sp>
      <p:graphicFrame>
        <p:nvGraphicFramePr>
          <p:cNvPr id="654353" name="Object 3"/>
          <p:cNvGraphicFramePr>
            <a:graphicFrameLocks noChangeAspect="1"/>
          </p:cNvGraphicFramePr>
          <p:nvPr/>
        </p:nvGraphicFramePr>
        <p:xfrm>
          <a:off x="2209800" y="5651500"/>
          <a:ext cx="40751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7" name="Equation" r:id="rId8" imgW="2133600" imgH="431800" progId="Equation.3">
                  <p:embed/>
                </p:oleObj>
              </mc:Choice>
              <mc:Fallback>
                <p:oleObj name="Equation" r:id="rId8" imgW="2133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651500"/>
                        <a:ext cx="40751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4354" name="Object 4"/>
          <p:cNvGraphicFramePr>
            <a:graphicFrameLocks noChangeAspect="1"/>
          </p:cNvGraphicFramePr>
          <p:nvPr/>
        </p:nvGraphicFramePr>
        <p:xfrm>
          <a:off x="7239000" y="4249738"/>
          <a:ext cx="6064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8" name="Equation" r:id="rId10" imgW="317500" imgH="177800" progId="Equation.3">
                  <p:embed/>
                </p:oleObj>
              </mc:Choice>
              <mc:Fallback>
                <p:oleObj name="Equation" r:id="rId10" imgW="3175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249738"/>
                        <a:ext cx="606425" cy="339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14815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8" grpId="0"/>
      <p:bldP spid="6543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33B7010-6289-8B40-A480-03D4B9350FC5}" type="slidenum">
              <a:rPr lang="en-US" sz="1400" b="0"/>
              <a:pPr/>
              <a:t>6</a:t>
            </a:fld>
            <a:endParaRPr lang="en-US" sz="1400" b="0"/>
          </a:p>
        </p:txBody>
      </p:sp>
      <p:pic>
        <p:nvPicPr>
          <p:cNvPr id="82948" name="Picture 11" descr="err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75" y="2976563"/>
            <a:ext cx="4492625" cy="296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3065463" y="1752600"/>
          <a:ext cx="266858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8" name="Equation" r:id="rId5" imgW="1397000" imgH="431800" progId="Equation.3">
                  <p:embed/>
                </p:oleObj>
              </mc:Choice>
              <mc:Fallback>
                <p:oleObj name="Equation" r:id="rId5" imgW="1397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463" y="1752600"/>
                        <a:ext cx="266858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Text Box 14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Error Estimation</a:t>
            </a:r>
          </a:p>
        </p:txBody>
      </p:sp>
      <p:sp>
        <p:nvSpPr>
          <p:cNvPr id="82950" name="Text Box 15"/>
          <p:cNvSpPr txBox="1">
            <a:spLocks noChangeArrowheads="1"/>
          </p:cNvSpPr>
          <p:nvPr/>
        </p:nvSpPr>
        <p:spPr bwMode="auto">
          <a:xfrm>
            <a:off x="609600" y="1143000"/>
            <a:ext cx="8286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Error for our approximation of the 7 sine-function data points</a:t>
            </a:r>
          </a:p>
        </p:txBody>
      </p:sp>
      <p:sp>
        <p:nvSpPr>
          <p:cNvPr id="82951" name="Text Box 16"/>
          <p:cNvSpPr txBox="1">
            <a:spLocks noChangeArrowheads="1"/>
          </p:cNvSpPr>
          <p:nvPr/>
        </p:nvSpPr>
        <p:spPr bwMode="auto">
          <a:xfrm>
            <a:off x="3489325" y="3122613"/>
            <a:ext cx="1622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F2093A"/>
                </a:solidFill>
              </a:rPr>
              <a:t>Estimated Error</a:t>
            </a:r>
          </a:p>
        </p:txBody>
      </p:sp>
    </p:spTree>
    <p:extLst>
      <p:ext uri="{BB962C8B-B14F-4D97-AF65-F5344CB8AC3E}">
        <p14:creationId xmlns:p14="http://schemas.microsoft.com/office/powerpoint/2010/main" val="18631804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B7394EA-915F-0344-AAD8-A9E7419EA662}" type="slidenum">
              <a:rPr lang="en-US" sz="1400" b="0"/>
              <a:pPr/>
              <a:t>7</a:t>
            </a:fld>
            <a:endParaRPr lang="en-US" sz="1400" b="0"/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3065463" y="1752600"/>
          <a:ext cx="266858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2" name="Equation" r:id="rId4" imgW="1397000" imgH="431800" progId="Equation.3">
                  <p:embed/>
                </p:oleObj>
              </mc:Choice>
              <mc:Fallback>
                <p:oleObj name="Equation" r:id="rId4" imgW="1397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463" y="1752600"/>
                        <a:ext cx="266858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Error Estimation</a:t>
            </a:r>
          </a:p>
        </p:txBody>
      </p:sp>
      <p:pic>
        <p:nvPicPr>
          <p:cNvPr id="84997" name="Picture 6" descr="true_erro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75" y="2976563"/>
            <a:ext cx="4492625" cy="296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8" name="Text Box 7"/>
          <p:cNvSpPr txBox="1">
            <a:spLocks noChangeArrowheads="1"/>
          </p:cNvSpPr>
          <p:nvPr/>
        </p:nvSpPr>
        <p:spPr bwMode="auto">
          <a:xfrm>
            <a:off x="3489325" y="3122613"/>
            <a:ext cx="1622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F2093A"/>
                </a:solidFill>
              </a:rPr>
              <a:t>Estimated Error</a:t>
            </a:r>
          </a:p>
        </p:txBody>
      </p:sp>
      <p:sp>
        <p:nvSpPr>
          <p:cNvPr id="84999" name="Text Box 8"/>
          <p:cNvSpPr txBox="1">
            <a:spLocks noChangeArrowheads="1"/>
          </p:cNvSpPr>
          <p:nvPr/>
        </p:nvSpPr>
        <p:spPr bwMode="auto">
          <a:xfrm>
            <a:off x="3505200" y="3473450"/>
            <a:ext cx="2401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600"/>
              <a:t>Actual Error : </a:t>
            </a:r>
            <a:r>
              <a:rPr lang="en-US" sz="1600" i="1"/>
              <a:t>P(x)-sin(x)</a:t>
            </a:r>
          </a:p>
        </p:txBody>
      </p:sp>
      <p:sp>
        <p:nvSpPr>
          <p:cNvPr id="85000" name="Text Box 10"/>
          <p:cNvSpPr txBox="1">
            <a:spLocks noChangeArrowheads="1"/>
          </p:cNvSpPr>
          <p:nvPr/>
        </p:nvSpPr>
        <p:spPr bwMode="auto">
          <a:xfrm>
            <a:off x="609600" y="1143000"/>
            <a:ext cx="8286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Error for our approximation of the 7 sine-function data points</a:t>
            </a:r>
          </a:p>
        </p:txBody>
      </p:sp>
    </p:spTree>
    <p:extLst>
      <p:ext uri="{BB962C8B-B14F-4D97-AF65-F5344CB8AC3E}">
        <p14:creationId xmlns:p14="http://schemas.microsoft.com/office/powerpoint/2010/main" val="19956116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2EF3244-988A-1F46-8CA8-32EC3E669A17}" type="slidenum">
              <a:rPr lang="en-US" sz="1400" b="0"/>
              <a:pPr/>
              <a:t>8</a:t>
            </a:fld>
            <a:endParaRPr lang="en-US" sz="1400" b="0"/>
          </a:p>
        </p:txBody>
      </p:sp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3065463" y="1752600"/>
          <a:ext cx="266858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6" name="Equation" r:id="rId4" imgW="1397000" imgH="431800" progId="Equation.3">
                  <p:embed/>
                </p:oleObj>
              </mc:Choice>
              <mc:Fallback>
                <p:oleObj name="Equation" r:id="rId4" imgW="1397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463" y="1752600"/>
                        <a:ext cx="266858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4" name="Text Box 3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Error Estimation</a:t>
            </a:r>
          </a:p>
        </p:txBody>
      </p:sp>
      <p:grpSp>
        <p:nvGrpSpPr>
          <p:cNvPr id="87045" name="Group 9"/>
          <p:cNvGrpSpPr>
            <a:grpSpLocks/>
          </p:cNvGrpSpPr>
          <p:nvPr/>
        </p:nvGrpSpPr>
        <p:grpSpPr bwMode="auto">
          <a:xfrm>
            <a:off x="228600" y="2900363"/>
            <a:ext cx="4492625" cy="2967037"/>
            <a:chOff x="1200" y="1875"/>
            <a:chExt cx="2830" cy="1869"/>
          </a:xfrm>
        </p:grpSpPr>
        <p:pic>
          <p:nvPicPr>
            <p:cNvPr id="87048" name="Picture 4" descr="true_error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875"/>
              <a:ext cx="2830" cy="1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049" name="Text Box 5"/>
            <p:cNvSpPr txBox="1">
              <a:spLocks noChangeArrowheads="1"/>
            </p:cNvSpPr>
            <p:nvPr/>
          </p:nvSpPr>
          <p:spPr bwMode="auto">
            <a:xfrm>
              <a:off x="1908" y="1967"/>
              <a:ext cx="10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sz="1600">
                  <a:solidFill>
                    <a:srgbClr val="F2093A"/>
                  </a:solidFill>
                </a:rPr>
                <a:t>Estimated Error</a:t>
              </a:r>
            </a:p>
          </p:txBody>
        </p:sp>
        <p:sp>
          <p:nvSpPr>
            <p:cNvPr id="87050" name="Text Box 6"/>
            <p:cNvSpPr txBox="1">
              <a:spLocks noChangeArrowheads="1"/>
            </p:cNvSpPr>
            <p:nvPr/>
          </p:nvSpPr>
          <p:spPr bwMode="auto">
            <a:xfrm>
              <a:off x="1918" y="2188"/>
              <a:ext cx="15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sz="1600"/>
                <a:t>Actual Error : </a:t>
              </a:r>
              <a:r>
                <a:rPr lang="en-US" sz="1600" i="1"/>
                <a:t>P(x)-sin(x)</a:t>
              </a:r>
            </a:p>
          </p:txBody>
        </p:sp>
      </p:grpSp>
      <p:sp>
        <p:nvSpPr>
          <p:cNvPr id="87046" name="Text Box 7"/>
          <p:cNvSpPr txBox="1">
            <a:spLocks noChangeArrowheads="1"/>
          </p:cNvSpPr>
          <p:nvPr/>
        </p:nvSpPr>
        <p:spPr bwMode="auto">
          <a:xfrm>
            <a:off x="609600" y="1143000"/>
            <a:ext cx="8286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Error for our approximation of the 7 sine-function data points</a:t>
            </a:r>
          </a:p>
        </p:txBody>
      </p:sp>
      <p:pic>
        <p:nvPicPr>
          <p:cNvPr id="87047" name="Picture 8" descr="dp_lagrange_si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2895600"/>
            <a:ext cx="4276725" cy="296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3614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F9785DF-599F-9B4F-AB29-B10182B0BED3}" type="slidenum">
              <a:rPr lang="en-US" sz="1400" b="0"/>
              <a:pPr/>
              <a:t>9</a:t>
            </a:fld>
            <a:endParaRPr lang="en-US" sz="1400" b="0"/>
          </a:p>
        </p:txBody>
      </p:sp>
      <p:pic>
        <p:nvPicPr>
          <p:cNvPr id="89092" name="Picture 2" descr="dp_extrapo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219200"/>
            <a:ext cx="436562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3" name="Text Box 3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Extrapolation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352800" y="3887788"/>
            <a:ext cx="4419600" cy="2433637"/>
            <a:chOff x="2112" y="2449"/>
            <a:chExt cx="2784" cy="1533"/>
          </a:xfrm>
        </p:grpSpPr>
        <p:pic>
          <p:nvPicPr>
            <p:cNvPr id="89099" name="Picture 4" descr="error_extrapo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" y="2449"/>
              <a:ext cx="2784" cy="1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89090" name="Object 2"/>
            <p:cNvGraphicFramePr>
              <a:graphicFrameLocks noChangeAspect="1"/>
            </p:cNvGraphicFramePr>
            <p:nvPr/>
          </p:nvGraphicFramePr>
          <p:xfrm>
            <a:off x="3024" y="2542"/>
            <a:ext cx="1152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90" name="Equation" r:id="rId6" imgW="1397000" imgH="431800" progId="Equation.3">
                    <p:embed/>
                  </p:oleObj>
                </mc:Choice>
                <mc:Fallback>
                  <p:oleObj name="Equation" r:id="rId6" imgW="13970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542"/>
                          <a:ext cx="1152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724400" y="1292225"/>
            <a:ext cx="1981200" cy="4800600"/>
            <a:chOff x="2976" y="814"/>
            <a:chExt cx="1248" cy="3024"/>
          </a:xfrm>
        </p:grpSpPr>
        <p:sp>
          <p:nvSpPr>
            <p:cNvPr id="89097" name="Line 5"/>
            <p:cNvSpPr>
              <a:spLocks noChangeShapeType="1"/>
            </p:cNvSpPr>
            <p:nvPr/>
          </p:nvSpPr>
          <p:spPr bwMode="auto">
            <a:xfrm>
              <a:off x="2976" y="814"/>
              <a:ext cx="48" cy="3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8" name="Line 6"/>
            <p:cNvSpPr>
              <a:spLocks noChangeShapeType="1"/>
            </p:cNvSpPr>
            <p:nvPr/>
          </p:nvSpPr>
          <p:spPr bwMode="auto">
            <a:xfrm>
              <a:off x="4176" y="814"/>
              <a:ext cx="48" cy="3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096" name="Text Box 10"/>
          <p:cNvSpPr txBox="1">
            <a:spLocks noChangeArrowheads="1"/>
          </p:cNvSpPr>
          <p:nvPr/>
        </p:nvSpPr>
        <p:spPr bwMode="auto">
          <a:xfrm>
            <a:off x="381000" y="1371600"/>
            <a:ext cx="29114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/>
              <a:t>We can use the interpolating polynominals to extrapolate outside of our original data area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560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9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18903</TotalTime>
  <Words>2641</Words>
  <Application>Microsoft Macintosh PowerPoint</Application>
  <PresentationFormat>On-screen Show (4:3)</PresentationFormat>
  <Paragraphs>519</Paragraphs>
  <Slides>29</Slides>
  <Notes>29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Blank Presentation</vt:lpstr>
      <vt:lpstr>Equation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CASS USU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 USU</dc:creator>
  <cp:lastModifiedBy>Ludger Scherliess</cp:lastModifiedBy>
  <cp:revision>369</cp:revision>
  <cp:lastPrinted>2016-01-10T05:56:08Z</cp:lastPrinted>
  <dcterms:created xsi:type="dcterms:W3CDTF">2014-01-07T04:07:05Z</dcterms:created>
  <dcterms:modified xsi:type="dcterms:W3CDTF">2018-02-14T17:24:48Z</dcterms:modified>
</cp:coreProperties>
</file>